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5"/>
  </p:notesMasterIdLst>
  <p:sldIdLst>
    <p:sldId id="256" r:id="rId2"/>
    <p:sldId id="359" r:id="rId3"/>
    <p:sldId id="591" r:id="rId4"/>
    <p:sldId id="296" r:id="rId5"/>
    <p:sldId id="368" r:id="rId6"/>
    <p:sldId id="382" r:id="rId7"/>
    <p:sldId id="383" r:id="rId8"/>
    <p:sldId id="384" r:id="rId9"/>
    <p:sldId id="394" r:id="rId10"/>
    <p:sldId id="395" r:id="rId11"/>
    <p:sldId id="385" r:id="rId12"/>
    <p:sldId id="386" r:id="rId13"/>
    <p:sldId id="421" r:id="rId14"/>
    <p:sldId id="592" r:id="rId15"/>
    <p:sldId id="593" r:id="rId16"/>
    <p:sldId id="594" r:id="rId17"/>
    <p:sldId id="595" r:id="rId18"/>
    <p:sldId id="596" r:id="rId19"/>
    <p:sldId id="597" r:id="rId20"/>
    <p:sldId id="294" r:id="rId21"/>
    <p:sldId id="389" r:id="rId22"/>
    <p:sldId id="324" r:id="rId23"/>
    <p:sldId id="298" r:id="rId24"/>
    <p:sldId id="381" r:id="rId25"/>
    <p:sldId id="686" r:id="rId26"/>
    <p:sldId id="687" r:id="rId27"/>
    <p:sldId id="688" r:id="rId28"/>
    <p:sldId id="689" r:id="rId29"/>
    <p:sldId id="606" r:id="rId30"/>
    <p:sldId id="680" r:id="rId31"/>
    <p:sldId id="271" r:id="rId32"/>
    <p:sldId id="401" r:id="rId33"/>
    <p:sldId id="348" r:id="rId34"/>
    <p:sldId id="347" r:id="rId35"/>
    <p:sldId id="340" r:id="rId36"/>
    <p:sldId id="346" r:id="rId37"/>
    <p:sldId id="280" r:id="rId38"/>
    <p:sldId id="371" r:id="rId39"/>
    <p:sldId id="353" r:id="rId40"/>
    <p:sldId id="354" r:id="rId41"/>
    <p:sldId id="314" r:id="rId42"/>
    <p:sldId id="311" r:id="rId43"/>
    <p:sldId id="297" r:id="rId44"/>
    <p:sldId id="273" r:id="rId45"/>
    <p:sldId id="367" r:id="rId46"/>
    <p:sldId id="419" r:id="rId47"/>
    <p:sldId id="675" r:id="rId48"/>
    <p:sldId id="331" r:id="rId49"/>
    <p:sldId id="304" r:id="rId50"/>
    <p:sldId id="334" r:id="rId51"/>
    <p:sldId id="307" r:id="rId52"/>
    <p:sldId id="599" r:id="rId53"/>
    <p:sldId id="444" r:id="rId54"/>
    <p:sldId id="443" r:id="rId55"/>
    <p:sldId id="272" r:id="rId56"/>
    <p:sldId id="598" r:id="rId57"/>
    <p:sldId id="615" r:id="rId58"/>
    <p:sldId id="274" r:id="rId59"/>
    <p:sldId id="308" r:id="rId60"/>
    <p:sldId id="336" r:id="rId61"/>
    <p:sldId id="344" r:id="rId62"/>
    <p:sldId id="614" r:id="rId63"/>
    <p:sldId id="627" r:id="rId64"/>
    <p:sldId id="406" r:id="rId65"/>
    <p:sldId id="397" r:id="rId66"/>
    <p:sldId id="422" r:id="rId67"/>
    <p:sldId id="632" r:id="rId68"/>
    <p:sldId id="633" r:id="rId69"/>
    <p:sldId id="634" r:id="rId70"/>
    <p:sldId id="635" r:id="rId71"/>
    <p:sldId id="636" r:id="rId72"/>
    <p:sldId id="637" r:id="rId73"/>
    <p:sldId id="638" r:id="rId74"/>
    <p:sldId id="639" r:id="rId75"/>
    <p:sldId id="640" r:id="rId76"/>
    <p:sldId id="641" r:id="rId77"/>
    <p:sldId id="643" r:id="rId78"/>
    <p:sldId id="642" r:id="rId79"/>
    <p:sldId id="409" r:id="rId80"/>
    <p:sldId id="644" r:id="rId81"/>
    <p:sldId id="412" r:id="rId82"/>
    <p:sldId id="645" r:id="rId83"/>
    <p:sldId id="646" r:id="rId84"/>
    <p:sldId id="647" r:id="rId85"/>
    <p:sldId id="651" r:id="rId86"/>
    <p:sldId id="652" r:id="rId87"/>
    <p:sldId id="653" r:id="rId88"/>
    <p:sldId id="654" r:id="rId89"/>
    <p:sldId id="655" r:id="rId90"/>
    <p:sldId id="656" r:id="rId91"/>
    <p:sldId id="657" r:id="rId92"/>
    <p:sldId id="658" r:id="rId93"/>
    <p:sldId id="420" r:id="rId94"/>
    <p:sldId id="660" r:id="rId95"/>
    <p:sldId id="661" r:id="rId96"/>
    <p:sldId id="662" r:id="rId97"/>
    <p:sldId id="663" r:id="rId98"/>
    <p:sldId id="664" r:id="rId99"/>
    <p:sldId id="665" r:id="rId100"/>
    <p:sldId id="666" r:id="rId101"/>
    <p:sldId id="667" r:id="rId102"/>
    <p:sldId id="668" r:id="rId103"/>
    <p:sldId id="669" r:id="rId104"/>
    <p:sldId id="672" r:id="rId105"/>
    <p:sldId id="673" r:id="rId106"/>
    <p:sldId id="674" r:id="rId107"/>
    <p:sldId id="676" r:id="rId108"/>
    <p:sldId id="677" r:id="rId109"/>
    <p:sldId id="679" r:id="rId110"/>
    <p:sldId id="678" r:id="rId111"/>
    <p:sldId id="407" r:id="rId112"/>
    <p:sldId id="617" r:id="rId113"/>
    <p:sldId id="618" r:id="rId114"/>
    <p:sldId id="619" r:id="rId115"/>
    <p:sldId id="620" r:id="rId116"/>
    <p:sldId id="621" r:id="rId117"/>
    <p:sldId id="622" r:id="rId118"/>
    <p:sldId id="623" r:id="rId119"/>
    <p:sldId id="607" r:id="rId120"/>
    <p:sldId id="608" r:id="rId121"/>
    <p:sldId id="609" r:id="rId122"/>
    <p:sldId id="610" r:id="rId123"/>
    <p:sldId id="681" r:id="rId124"/>
    <p:sldId id="611" r:id="rId125"/>
    <p:sldId id="682" r:id="rId126"/>
    <p:sldId id="612" r:id="rId127"/>
    <p:sldId id="613" r:id="rId128"/>
    <p:sldId id="625" r:id="rId129"/>
    <p:sldId id="605" r:id="rId130"/>
    <p:sldId id="626" r:id="rId131"/>
    <p:sldId id="670" r:id="rId132"/>
    <p:sldId id="702" r:id="rId133"/>
    <p:sldId id="700" r:id="rId134"/>
    <p:sldId id="699" r:id="rId135"/>
    <p:sldId id="698" r:id="rId136"/>
    <p:sldId id="697" r:id="rId137"/>
    <p:sldId id="696" r:id="rId138"/>
    <p:sldId id="695" r:id="rId139"/>
    <p:sldId id="694" r:id="rId140"/>
    <p:sldId id="693" r:id="rId141"/>
    <p:sldId id="692" r:id="rId142"/>
    <p:sldId id="691" r:id="rId143"/>
    <p:sldId id="701"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55" autoAdjust="0"/>
    <p:restoredTop sz="94803" autoAdjust="0"/>
  </p:normalViewPr>
  <p:slideViewPr>
    <p:cSldViewPr>
      <p:cViewPr varScale="1">
        <p:scale>
          <a:sx n="69" d="100"/>
          <a:sy n="69" d="100"/>
        </p:scale>
        <p:origin x="-1380"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438"/>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2F80747C-BD51-4713-8CDD-3FF60EFB4652}" srcId="{89D2512E-2667-4B51-B0EE-AC45F1FBED9E}" destId="{6CC97BFB-01B2-45E8-B242-B421043E393F}" srcOrd="1" destOrd="0" parTransId="{B4D5CEAE-C773-4900-9714-55E79D11F403}" sibTransId="{D3C5F2AA-389D-4D85-B0E6-EE0D4F1F7667}"/>
    <dgm:cxn modelId="{205CF255-9A77-4F74-9263-C7D856AD5D61}" type="presOf" srcId="{89D2512E-2667-4B51-B0EE-AC45F1FBED9E}" destId="{1E904BEA-E760-4A1F-B3B5-9FDDB2E5AA5D}" srcOrd="0" destOrd="0" presId="urn:microsoft.com/office/officeart/2005/8/layout/hierarchy3"/>
    <dgm:cxn modelId="{436A5363-2D30-4200-9D2C-BCF77EBA05D6}" type="presOf" srcId="{F6AB9051-93D2-4AD7-ADBC-2F7CE39A28D8}" destId="{AB1355B5-BFDF-4B97-A8A8-B2FC8FEE4B08}" srcOrd="0" destOrd="0" presId="urn:microsoft.com/office/officeart/2005/8/layout/hierarchy3"/>
    <dgm:cxn modelId="{B6CE73A1-026C-4E22-9D27-A6FB65712D21}" type="presOf" srcId="{D27D1E49-6437-4C0C-A586-097B5208357A}" destId="{65F1729C-12F1-4D6E-88FE-8BEB039AC41E}" srcOrd="0" destOrd="0" presId="urn:microsoft.com/office/officeart/2005/8/layout/hierarchy3"/>
    <dgm:cxn modelId="{E83D17C4-BF30-4264-BB0A-E3830E64FC79}" type="presOf" srcId="{3BD664AB-9269-4596-AEA0-B25634C316C1}" destId="{6A309C36-EC47-4E92-BD9F-F5F8393979BE}"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F9F54B0C-2606-48F3-B93F-7324578B907D}" type="presOf" srcId="{09367DBB-ADB9-42B3-9EB0-C0B864BDE7DB}" destId="{92CA597C-4358-45ED-8B6B-5C6D4F95E83A}" srcOrd="0" destOrd="0" presId="urn:microsoft.com/office/officeart/2005/8/layout/hierarchy3"/>
    <dgm:cxn modelId="{3F67BF79-0211-494B-A88C-DFF31735ABAA}" type="presOf" srcId="{6CC97BFB-01B2-45E8-B242-B421043E393F}" destId="{F55E8DF0-AB4A-4421-913E-D9890FD7B6C0}" srcOrd="0" destOrd="0" presId="urn:microsoft.com/office/officeart/2005/8/layout/hierarchy3"/>
    <dgm:cxn modelId="{E9872A30-3F0B-4D8E-B3E3-BF68EC766A9E}" type="presOf" srcId="{B2C91036-4956-434D-BBD3-441F643DBDA7}" destId="{A2E9B486-BFCC-4610-A585-FD7AA1983DD2}" srcOrd="0" destOrd="0" presId="urn:microsoft.com/office/officeart/2005/8/layout/hierarchy3"/>
    <dgm:cxn modelId="{8E904439-6FE3-4F94-8432-BD0173F956B2}" type="presOf" srcId="{1B471F98-F7CA-40CA-9C85-D560388BB34E}" destId="{4FA6F33A-B87D-465C-A543-EB11F24C3BB6}" srcOrd="0" destOrd="0" presId="urn:microsoft.com/office/officeart/2005/8/layout/hierarchy3"/>
    <dgm:cxn modelId="{657E0C14-66C9-4B8D-BFB6-2C8C8E248B90}" type="presOf" srcId="{462FF7D4-9C49-4A35-8206-6BFFB6B832B7}" destId="{BB4BBB5B-3802-4E77-8C9A-4BFC36E8A579}"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84E077C1-D987-44E3-84FF-31941C3F37A7}" type="presOf" srcId="{BCC0BC5A-28DE-49A6-89BF-9A2270EC1D7F}" destId="{C8BD6831-4F7A-47A7-ADF8-4724AF4E22B2}" srcOrd="1" destOrd="0" presId="urn:microsoft.com/office/officeart/2005/8/layout/hierarchy3"/>
    <dgm:cxn modelId="{37C61D2C-9C29-4CB7-8917-8A4FA0068579}" type="presOf" srcId="{B4D5CEAE-C773-4900-9714-55E79D11F403}" destId="{22F4CDFB-6BE8-4646-86F0-D8993F71DF39}"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E55DDB04-EA6C-48E8-834C-73154EC6057E}" type="presOf" srcId="{89D2512E-2667-4B51-B0EE-AC45F1FBED9E}" destId="{BAD25FA7-0A70-4B92-B8D5-9E5AC6F8E63E}" srcOrd="1" destOrd="0" presId="urn:microsoft.com/office/officeart/2005/8/layout/hierarchy3"/>
    <dgm:cxn modelId="{545F0F65-B17E-4EF7-959A-765DC1322D9E}" type="presOf" srcId="{7E2973E5-190C-4878-8A9C-E0ABB2896B1B}" destId="{B547BB6E-954E-4A80-97B3-36C7096777C5}" srcOrd="0" destOrd="0" presId="urn:microsoft.com/office/officeart/2005/8/layout/hierarchy3"/>
    <dgm:cxn modelId="{C45ECDD9-D2C1-419D-AAC7-4C6414DAA72A}" type="presOf" srcId="{5165B981-C3A1-44EA-8629-E0A3BCCFCB10}" destId="{30D42084-B111-4ECD-905D-7B23DC14ACE0}" srcOrd="0" destOrd="0" presId="urn:microsoft.com/office/officeart/2005/8/layout/hierarchy3"/>
    <dgm:cxn modelId="{8A3E5616-BB35-45F3-B2B2-3EB0B3C324F0}" type="presOf" srcId="{9D3FB749-3D68-4E21-B44C-01B28CC7FBAA}" destId="{A3F9E554-5440-4384-92A9-6286CBEC43C8}" srcOrd="0" destOrd="0" presId="urn:microsoft.com/office/officeart/2005/8/layout/hierarchy3"/>
    <dgm:cxn modelId="{C5BFC720-E7D1-4F7B-AB91-832897221CE6}" srcId="{89D2512E-2667-4B51-B0EE-AC45F1FBED9E}" destId="{09367DBB-ADB9-42B3-9EB0-C0B864BDE7DB}" srcOrd="0" destOrd="0" parTransId="{F6AB9051-93D2-4AD7-ADBC-2F7CE39A28D8}" sibTransId="{30F8D474-0DCA-4782-84A2-608B3E5D1420}"/>
    <dgm:cxn modelId="{FDAE1488-029F-48EA-9DD9-F17B831AD933}" srcId="{BCC0BC5A-28DE-49A6-89BF-9A2270EC1D7F}" destId="{D27D1E49-6437-4C0C-A586-097B5208357A}" srcOrd="1" destOrd="0" parTransId="{3BD664AB-9269-4596-AEA0-B25634C316C1}" sibTransId="{846213DF-03BE-4A17-BD06-428A9DB94C54}"/>
    <dgm:cxn modelId="{D091008D-D7A9-4485-9920-881E349D36AE}" srcId="{BCC0BC5A-28DE-49A6-89BF-9A2270EC1D7F}" destId="{1B471F98-F7CA-40CA-9C85-D560388BB34E}" srcOrd="0" destOrd="0" parTransId="{2A8E6141-8481-4E2F-8D66-32BCB69DE11F}" sibTransId="{F1F24BE0-7A71-4979-B7D5-7BC74D5E0E76}"/>
    <dgm:cxn modelId="{3E0ACAA5-C484-4FEB-8E28-312C738BDFE3}" srcId="{B2C91036-4956-434D-BBD3-441F643DBDA7}" destId="{89D2512E-2667-4B51-B0EE-AC45F1FBED9E}" srcOrd="1" destOrd="0" parTransId="{25300BCC-F6D1-46DE-ABEB-088C628924E4}" sibTransId="{D1EC9E11-28F8-4F65-8CF6-E828A46798DE}"/>
    <dgm:cxn modelId="{DCA1E6AF-FC81-4AC0-B399-888ECAC5491E}" type="presOf" srcId="{2A8E6141-8481-4E2F-8D66-32BCB69DE11F}" destId="{0CEC341B-6EA0-451E-90C6-23C5EFC71B6D}" srcOrd="0" destOrd="0" presId="urn:microsoft.com/office/officeart/2005/8/layout/hierarchy3"/>
    <dgm:cxn modelId="{83C319A3-9BBD-4295-B804-822D5A95CA53}" type="presOf" srcId="{BCC0BC5A-28DE-49A6-89BF-9A2270EC1D7F}" destId="{3BB02920-B877-4D1B-832F-AB09A6602ABE}" srcOrd="0" destOrd="0" presId="urn:microsoft.com/office/officeart/2005/8/layout/hierarchy3"/>
    <dgm:cxn modelId="{7C3FDCB9-404A-4CCD-A2E2-2C52203E317B}" type="presParOf" srcId="{A2E9B486-BFCC-4610-A585-FD7AA1983DD2}" destId="{43D90D58-F14B-4344-9AA7-AEC53F0F6AF6}" srcOrd="0" destOrd="0" presId="urn:microsoft.com/office/officeart/2005/8/layout/hierarchy3"/>
    <dgm:cxn modelId="{18C4C0E9-B093-4D22-B578-1F2F1720936E}" type="presParOf" srcId="{43D90D58-F14B-4344-9AA7-AEC53F0F6AF6}" destId="{CDD6FBBD-DA53-4B5E-BC51-9229AA9A2D17}" srcOrd="0" destOrd="0" presId="urn:microsoft.com/office/officeart/2005/8/layout/hierarchy3"/>
    <dgm:cxn modelId="{DE5E2EF7-3D35-4CF2-9263-1D2EF598E67D}" type="presParOf" srcId="{CDD6FBBD-DA53-4B5E-BC51-9229AA9A2D17}" destId="{3BB02920-B877-4D1B-832F-AB09A6602ABE}" srcOrd="0" destOrd="0" presId="urn:microsoft.com/office/officeart/2005/8/layout/hierarchy3"/>
    <dgm:cxn modelId="{D4ACF921-01AA-412F-B3BF-0FBADFB144A9}" type="presParOf" srcId="{CDD6FBBD-DA53-4B5E-BC51-9229AA9A2D17}" destId="{C8BD6831-4F7A-47A7-ADF8-4724AF4E22B2}" srcOrd="1" destOrd="0" presId="urn:microsoft.com/office/officeart/2005/8/layout/hierarchy3"/>
    <dgm:cxn modelId="{D024A3B8-B1F5-4A06-8DA6-DA3D1568CD4D}" type="presParOf" srcId="{43D90D58-F14B-4344-9AA7-AEC53F0F6AF6}" destId="{54E574C5-C09A-47CF-8050-2B20A7FD2FAC}" srcOrd="1" destOrd="0" presId="urn:microsoft.com/office/officeart/2005/8/layout/hierarchy3"/>
    <dgm:cxn modelId="{EAB607A3-AFA8-4BDD-9CB3-CD7C89DC98CC}" type="presParOf" srcId="{54E574C5-C09A-47CF-8050-2B20A7FD2FAC}" destId="{0CEC341B-6EA0-451E-90C6-23C5EFC71B6D}" srcOrd="0" destOrd="0" presId="urn:microsoft.com/office/officeart/2005/8/layout/hierarchy3"/>
    <dgm:cxn modelId="{837715DA-5CD3-48C4-8505-19A4F8922047}" type="presParOf" srcId="{54E574C5-C09A-47CF-8050-2B20A7FD2FAC}" destId="{4FA6F33A-B87D-465C-A543-EB11F24C3BB6}" srcOrd="1" destOrd="0" presId="urn:microsoft.com/office/officeart/2005/8/layout/hierarchy3"/>
    <dgm:cxn modelId="{56E82AA3-5009-402C-A141-40CFFE8D66C6}" type="presParOf" srcId="{54E574C5-C09A-47CF-8050-2B20A7FD2FAC}" destId="{6A309C36-EC47-4E92-BD9F-F5F8393979BE}" srcOrd="2" destOrd="0" presId="urn:microsoft.com/office/officeart/2005/8/layout/hierarchy3"/>
    <dgm:cxn modelId="{B377466B-8CEC-46C7-97DF-A45E07A086E4}" type="presParOf" srcId="{54E574C5-C09A-47CF-8050-2B20A7FD2FAC}" destId="{65F1729C-12F1-4D6E-88FE-8BEB039AC41E}" srcOrd="3" destOrd="0" presId="urn:microsoft.com/office/officeart/2005/8/layout/hierarchy3"/>
    <dgm:cxn modelId="{5CE18F1B-0589-4816-AA0D-F9F91289283B}" type="presParOf" srcId="{54E574C5-C09A-47CF-8050-2B20A7FD2FAC}" destId="{B547BB6E-954E-4A80-97B3-36C7096777C5}" srcOrd="4" destOrd="0" presId="urn:microsoft.com/office/officeart/2005/8/layout/hierarchy3"/>
    <dgm:cxn modelId="{EC0E6522-A20D-467B-ABF0-E5E4F494A423}" type="presParOf" srcId="{54E574C5-C09A-47CF-8050-2B20A7FD2FAC}" destId="{30D42084-B111-4ECD-905D-7B23DC14ACE0}" srcOrd="5" destOrd="0" presId="urn:microsoft.com/office/officeart/2005/8/layout/hierarchy3"/>
    <dgm:cxn modelId="{90B8E8CB-E21A-4463-BD39-8DCAF91C5A6A}" type="presParOf" srcId="{A2E9B486-BFCC-4610-A585-FD7AA1983DD2}" destId="{A1C604C0-FB35-48F4-AFF3-B92E5ED7F7DB}" srcOrd="1" destOrd="0" presId="urn:microsoft.com/office/officeart/2005/8/layout/hierarchy3"/>
    <dgm:cxn modelId="{68A34FC0-A1E6-4E2D-BCD7-6BB50054C717}" type="presParOf" srcId="{A1C604C0-FB35-48F4-AFF3-B92E5ED7F7DB}" destId="{0D454491-26D2-4B16-B23F-78E1C2DEFC2B}" srcOrd="0" destOrd="0" presId="urn:microsoft.com/office/officeart/2005/8/layout/hierarchy3"/>
    <dgm:cxn modelId="{C35C216C-88B0-4A93-8B59-C3CA1F37D122}" type="presParOf" srcId="{0D454491-26D2-4B16-B23F-78E1C2DEFC2B}" destId="{1E904BEA-E760-4A1F-B3B5-9FDDB2E5AA5D}" srcOrd="0" destOrd="0" presId="urn:microsoft.com/office/officeart/2005/8/layout/hierarchy3"/>
    <dgm:cxn modelId="{87B37BD0-3980-4012-AD16-80A146A1AE5C}" type="presParOf" srcId="{0D454491-26D2-4B16-B23F-78E1C2DEFC2B}" destId="{BAD25FA7-0A70-4B92-B8D5-9E5AC6F8E63E}" srcOrd="1" destOrd="0" presId="urn:microsoft.com/office/officeart/2005/8/layout/hierarchy3"/>
    <dgm:cxn modelId="{474FAC8B-211A-45B0-9503-9253D5D3DE6B}" type="presParOf" srcId="{A1C604C0-FB35-48F4-AFF3-B92E5ED7F7DB}" destId="{E0607E71-4A00-417D-97C6-58BB0F671658}" srcOrd="1" destOrd="0" presId="urn:microsoft.com/office/officeart/2005/8/layout/hierarchy3"/>
    <dgm:cxn modelId="{679BF704-3271-4912-89CC-F625DC93375B}" type="presParOf" srcId="{E0607E71-4A00-417D-97C6-58BB0F671658}" destId="{AB1355B5-BFDF-4B97-A8A8-B2FC8FEE4B08}" srcOrd="0" destOrd="0" presId="urn:microsoft.com/office/officeart/2005/8/layout/hierarchy3"/>
    <dgm:cxn modelId="{0177BA03-C247-42D8-8D6F-E0EBEB3B3318}" type="presParOf" srcId="{E0607E71-4A00-417D-97C6-58BB0F671658}" destId="{92CA597C-4358-45ED-8B6B-5C6D4F95E83A}" srcOrd="1" destOrd="0" presId="urn:microsoft.com/office/officeart/2005/8/layout/hierarchy3"/>
    <dgm:cxn modelId="{5A2836F7-BF46-4791-B5F0-87F696374CA6}" type="presParOf" srcId="{E0607E71-4A00-417D-97C6-58BB0F671658}" destId="{22F4CDFB-6BE8-4646-86F0-D8993F71DF39}" srcOrd="2" destOrd="0" presId="urn:microsoft.com/office/officeart/2005/8/layout/hierarchy3"/>
    <dgm:cxn modelId="{353A5DDE-F128-4504-A6ED-4D6BF86082AE}" type="presParOf" srcId="{E0607E71-4A00-417D-97C6-58BB0F671658}" destId="{F55E8DF0-AB4A-4421-913E-D9890FD7B6C0}" srcOrd="3" destOrd="0" presId="urn:microsoft.com/office/officeart/2005/8/layout/hierarchy3"/>
    <dgm:cxn modelId="{5FC29495-A797-408C-BAE4-7DD3E88B82FE}" type="presParOf" srcId="{E0607E71-4A00-417D-97C6-58BB0F671658}" destId="{A3F9E554-5440-4384-92A9-6286CBEC43C8}" srcOrd="4" destOrd="0" presId="urn:microsoft.com/office/officeart/2005/8/layout/hierarchy3"/>
    <dgm:cxn modelId="{10E2CD5D-CC82-49F9-8140-B49E35716ACF}" type="presParOf" srcId="{E0607E71-4A00-417D-97C6-58BB0F671658}" destId="{BB4BBB5B-3802-4E77-8C9A-4BFC36E8A579}" srcOrd="5" destOrd="0" presId="urn:microsoft.com/office/officeart/2005/8/layout/hierarchy3"/>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12/16/2012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59</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61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79</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(Madurai)                              December 15, 2012</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Institution of Engineers (Madurai)                              December 15, 2012</a:t>
            </a:r>
            <a:endParaRPr lang="en-US" dirty="0"/>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(Madurai)                              December 15, 2012</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Institution of Engineers (Madurai)                              December 15, 2012</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(Madurai)                              December 15, 2012</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(Madurai)                              December 15, 2012</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Institution of Engineers (Madurai)                              December 15, 2012</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Institution of Engineers (Madurai)                              December 15, 2012</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image" Target="../media/image150.jpeg"/><Relationship Id="rId4" Type="http://schemas.openxmlformats.org/officeDocument/2006/relationships/image" Target="../media/image149.png"/></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video" Target="file:///D:\Meetings\IEI-Madurai\M2U00287.MP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video" Target="file:///D:\Meetings\IEI-Madurai\M2U00271.MP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 Id="rId5" Type="http://schemas.openxmlformats.org/officeDocument/2006/relationships/image" Target="../media/image162.jpeg"/><Relationship Id="rId4" Type="http://schemas.openxmlformats.org/officeDocument/2006/relationships/image" Target="../media/image161.jpeg"/></Relationships>
</file>

<file path=ppt/slides/_rels/slide12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image" Target="../media/image20.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file:///F:\INO\presentation\DAE-DST-Detector.pptx"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file:///D:\Meetings\IEI-Madurai\ical-animation.wmv"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fontScale="90000"/>
          </a:bodyPr>
          <a:lstStyle/>
          <a:p>
            <a:r>
              <a:rPr lang="en-SG" sz="4000" dirty="0" smtClean="0">
                <a:latin typeface="Narkisim" pitchFamily="34" charset="-79"/>
                <a:cs typeface="Narkisim" pitchFamily="34" charset="-79"/>
              </a:rPr>
              <a:t>Engineering Challenges of the </a:t>
            </a:r>
            <a:br>
              <a:rPr lang="en-SG" sz="4000" dirty="0" smtClean="0">
                <a:latin typeface="Narkisim" pitchFamily="34" charset="-79"/>
                <a:cs typeface="Narkisim" pitchFamily="34" charset="-79"/>
              </a:rPr>
            </a:br>
            <a:r>
              <a:rPr lang="en-SG" sz="4000" dirty="0" smtClean="0">
                <a:latin typeface="Narkisim" pitchFamily="34" charset="-79"/>
                <a:cs typeface="Narkisim" pitchFamily="34" charset="-79"/>
              </a:rPr>
              <a:t>India-based Neutrino Observatory (INO) Project</a:t>
            </a:r>
            <a:endParaRPr lang="en-US" sz="4000" dirty="0">
              <a:latin typeface="Narkisim" pitchFamily="34" charset="-79"/>
              <a:cs typeface="Narkisim" pitchFamily="34" charset="-79"/>
            </a:endParaRPr>
          </a:p>
        </p:txBody>
      </p:sp>
      <p:sp>
        <p:nvSpPr>
          <p:cNvPr id="3" name="Subtitle 2"/>
          <p:cNvSpPr>
            <a:spLocks noGrp="1"/>
          </p:cNvSpPr>
          <p:nvPr>
            <p:ph type="subTitle" idx="1"/>
          </p:nvPr>
        </p:nvSpPr>
        <p:spPr>
          <a:xfrm>
            <a:off x="18000" y="5191898"/>
            <a:ext cx="9108000" cy="1620000"/>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National Centre for HEP (NCHEP)</a:t>
            </a:r>
            <a:endParaRPr lang="en-SG" dirty="0"/>
          </a:p>
        </p:txBody>
      </p:sp>
      <p:sp>
        <p:nvSpPr>
          <p:cNvPr id="8" name="Content Placeholder 7"/>
          <p:cNvSpPr>
            <a:spLocks noGrp="1"/>
          </p:cNvSpPr>
          <p:nvPr>
            <p:ph idx="1"/>
          </p:nvPr>
        </p:nvSpPr>
        <p:spPr/>
        <p:txBody>
          <a:bodyPr>
            <a:normAutofit/>
          </a:bodyPr>
          <a:lstStyle/>
          <a:p>
            <a:r>
              <a:rPr lang="en-US" dirty="0" smtClean="0"/>
              <a:t>To be setup in Madurai, close to the INO facility.</a:t>
            </a:r>
          </a:p>
          <a:p>
            <a:r>
              <a:rPr lang="en-US" dirty="0" smtClean="0"/>
              <a:t>Human resource development in basic experimental science research.</a:t>
            </a:r>
          </a:p>
          <a:p>
            <a:r>
              <a:rPr lang="en-US" dirty="0" smtClean="0"/>
              <a:t>Responsible for operation of the INO facilities.</a:t>
            </a:r>
          </a:p>
          <a:p>
            <a:r>
              <a:rPr lang="en-US" dirty="0" smtClean="0"/>
              <a:t>Will develop full-fledged manpower to operate and maintain the INO laboratory.</a:t>
            </a:r>
          </a:p>
          <a:p>
            <a:r>
              <a:rPr lang="en-US" dirty="0" smtClean="0"/>
              <a:t>Development of detector technology and its varied applications, such as in medical imaging, material science, industrial control and geological survey.</a:t>
            </a:r>
            <a:endParaRPr lang="en-SG" dirty="0" smtClean="0"/>
          </a:p>
          <a:p>
            <a:endParaRPr lang="en-SG" dirty="0"/>
          </a:p>
        </p:txBody>
      </p:sp>
      <p:sp>
        <p:nvSpPr>
          <p:cNvPr id="3" name="Footer Placeholder 2"/>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4" name="Picture 3" descr="LTM.png"/>
          <p:cNvPicPr>
            <a:picLocks noChangeAspect="1"/>
          </p:cNvPicPr>
          <p:nvPr/>
        </p:nvPicPr>
        <p:blipFill>
          <a:blip r:embed="rId2" cstate="print"/>
          <a:stretch>
            <a:fillRect/>
          </a:stretch>
        </p:blipFill>
        <p:spPr>
          <a:xfrm>
            <a:off x="0" y="779770"/>
            <a:ext cx="9144000" cy="5298460"/>
          </a:xfrm>
          <a:prstGeom prst="rect">
            <a:avLst/>
          </a:prstGeom>
        </p:spPr>
      </p:pic>
      <p:sp>
        <p:nvSpPr>
          <p:cNvPr id="5" name="Oval 4"/>
          <p:cNvSpPr/>
          <p:nvPr/>
        </p:nvSpPr>
        <p:spPr>
          <a:xfrm rot="20558903">
            <a:off x="3787140" y="917196"/>
            <a:ext cx="838200" cy="3412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201812" y="156477"/>
            <a:ext cx="1709122" cy="369332"/>
          </a:xfrm>
          <a:prstGeom prst="rect">
            <a:avLst/>
          </a:prstGeom>
          <a:noFill/>
        </p:spPr>
        <p:txBody>
          <a:bodyPr wrap="none" rtlCol="0">
            <a:spAutoFit/>
          </a:bodyPr>
          <a:lstStyle/>
          <a:p>
            <a:r>
              <a:rPr lang="en-US" dirty="0" smtClean="0">
                <a:solidFill>
                  <a:prstClr val="black"/>
                </a:solidFill>
              </a:rPr>
              <a:t>50 pin connector</a:t>
            </a:r>
            <a:endParaRPr lang="en-US" dirty="0">
              <a:solidFill>
                <a:prstClr val="black"/>
              </a:solidFill>
            </a:endParaRPr>
          </a:p>
        </p:txBody>
      </p:sp>
      <p:sp>
        <p:nvSpPr>
          <p:cNvPr id="7" name="Oval 6"/>
          <p:cNvSpPr/>
          <p:nvPr/>
        </p:nvSpPr>
        <p:spPr>
          <a:xfrm rot="20558903">
            <a:off x="5784887" y="2031834"/>
            <a:ext cx="838200" cy="600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p:nvPr/>
        </p:nvCxnSpPr>
        <p:spPr>
          <a:xfrm flipH="1">
            <a:off x="6520534" y="1680477"/>
            <a:ext cx="533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49134" y="1375677"/>
            <a:ext cx="718466" cy="369332"/>
          </a:xfrm>
          <a:prstGeom prst="rect">
            <a:avLst/>
          </a:prstGeom>
          <a:noFill/>
        </p:spPr>
        <p:txBody>
          <a:bodyPr wrap="none" rtlCol="0">
            <a:spAutoFit/>
          </a:bodyPr>
          <a:lstStyle/>
          <a:p>
            <a:r>
              <a:rPr lang="en-US" dirty="0" smtClean="0">
                <a:solidFill>
                  <a:prstClr val="black"/>
                </a:solidFill>
              </a:rPr>
              <a:t>FPGA</a:t>
            </a:r>
            <a:endParaRPr lang="en-US" dirty="0">
              <a:solidFill>
                <a:prstClr val="black"/>
              </a:solidFill>
            </a:endParaRPr>
          </a:p>
        </p:txBody>
      </p:sp>
      <p:cxnSp>
        <p:nvCxnSpPr>
          <p:cNvPr id="10" name="Straight Arrow Connector 9"/>
          <p:cNvCxnSpPr/>
          <p:nvPr/>
        </p:nvCxnSpPr>
        <p:spPr>
          <a:xfrm flipH="1">
            <a:off x="4539334" y="537477"/>
            <a:ext cx="533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19955856">
            <a:off x="2953898" y="4368057"/>
            <a:ext cx="838200" cy="282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a:endCxn id="11" idx="3"/>
          </p:cNvCxnSpPr>
          <p:nvPr/>
        </p:nvCxnSpPr>
        <p:spPr>
          <a:xfrm flipV="1">
            <a:off x="2514600" y="4734077"/>
            <a:ext cx="641211" cy="599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71600" y="5269468"/>
            <a:ext cx="1828800" cy="369332"/>
          </a:xfrm>
          <a:prstGeom prst="rect">
            <a:avLst/>
          </a:prstGeom>
          <a:noFill/>
        </p:spPr>
        <p:txBody>
          <a:bodyPr wrap="square" rtlCol="0">
            <a:spAutoFit/>
          </a:bodyPr>
          <a:lstStyle/>
          <a:p>
            <a:r>
              <a:rPr lang="en-US" dirty="0" smtClean="0">
                <a:solidFill>
                  <a:prstClr val="black"/>
                </a:solidFill>
              </a:rPr>
              <a:t>114 pin connector</a:t>
            </a:r>
            <a:endParaRPr lang="en-US" dirty="0">
              <a:solidFill>
                <a:prstClr val="black"/>
              </a:solidFill>
            </a:endParaRPr>
          </a:p>
        </p:txBody>
      </p:sp>
      <p:sp>
        <p:nvSpPr>
          <p:cNvPr id="14" name="Oval 13"/>
          <p:cNvSpPr/>
          <p:nvPr/>
        </p:nvSpPr>
        <p:spPr>
          <a:xfrm rot="19955856">
            <a:off x="3476115" y="4719323"/>
            <a:ext cx="1675702" cy="282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p:cNvCxnSpPr/>
          <p:nvPr/>
        </p:nvCxnSpPr>
        <p:spPr>
          <a:xfrm flipV="1">
            <a:off x="2971801" y="5257800"/>
            <a:ext cx="609599"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81200" y="5650468"/>
            <a:ext cx="1828800" cy="369332"/>
          </a:xfrm>
          <a:prstGeom prst="rect">
            <a:avLst/>
          </a:prstGeom>
          <a:noFill/>
        </p:spPr>
        <p:txBody>
          <a:bodyPr wrap="square" rtlCol="0">
            <a:spAutoFit/>
          </a:bodyPr>
          <a:lstStyle/>
          <a:p>
            <a:r>
              <a:rPr lang="en-US" dirty="0" smtClean="0">
                <a:solidFill>
                  <a:prstClr val="black"/>
                </a:solidFill>
              </a:rPr>
              <a:t>228 pin connector</a:t>
            </a:r>
            <a:endParaRPr lang="en-US" dirty="0">
              <a:solidFill>
                <a:prstClr val="black"/>
              </a:solidFill>
            </a:endParaRPr>
          </a:p>
        </p:txBody>
      </p:sp>
      <p:sp>
        <p:nvSpPr>
          <p:cNvPr id="17" name="Oval 16"/>
          <p:cNvSpPr/>
          <p:nvPr/>
        </p:nvSpPr>
        <p:spPr>
          <a:xfrm rot="19877716">
            <a:off x="5677102" y="3939897"/>
            <a:ext cx="3549878" cy="598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Arrow Connector 17"/>
          <p:cNvCxnSpPr/>
          <p:nvPr/>
        </p:nvCxnSpPr>
        <p:spPr>
          <a:xfrm flipV="1">
            <a:off x="6858000" y="4811191"/>
            <a:ext cx="1524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91200" y="5420791"/>
            <a:ext cx="2133600" cy="369332"/>
          </a:xfrm>
          <a:prstGeom prst="rect">
            <a:avLst/>
          </a:prstGeom>
          <a:noFill/>
        </p:spPr>
        <p:txBody>
          <a:bodyPr wrap="square" rtlCol="0">
            <a:spAutoFit/>
          </a:bodyPr>
          <a:lstStyle/>
          <a:p>
            <a:r>
              <a:rPr lang="en-US" dirty="0" smtClean="0">
                <a:solidFill>
                  <a:prstClr val="black"/>
                </a:solidFill>
              </a:rPr>
              <a:t>Backplane connector</a:t>
            </a:r>
            <a:endParaRPr lang="en-US" dirty="0">
              <a:solidFill>
                <a:prstClr val="black"/>
              </a:solidFill>
            </a:endParaRPr>
          </a:p>
        </p:txBody>
      </p:sp>
      <p:sp>
        <p:nvSpPr>
          <p:cNvPr id="22" name="Oval 21"/>
          <p:cNvSpPr/>
          <p:nvPr/>
        </p:nvSpPr>
        <p:spPr>
          <a:xfrm rot="19955856">
            <a:off x="2475357" y="4267162"/>
            <a:ext cx="498548" cy="282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Arrow Connector 22"/>
          <p:cNvCxnSpPr>
            <a:endCxn id="22" idx="2"/>
          </p:cNvCxnSpPr>
          <p:nvPr/>
        </p:nvCxnSpPr>
        <p:spPr>
          <a:xfrm flipV="1">
            <a:off x="1905000" y="4522958"/>
            <a:ext cx="598327" cy="4300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90600" y="4888468"/>
            <a:ext cx="1752600" cy="369332"/>
          </a:xfrm>
          <a:prstGeom prst="rect">
            <a:avLst/>
          </a:prstGeom>
          <a:noFill/>
        </p:spPr>
        <p:txBody>
          <a:bodyPr wrap="square" rtlCol="0">
            <a:spAutoFit/>
          </a:bodyPr>
          <a:lstStyle/>
          <a:p>
            <a:r>
              <a:rPr lang="en-US" dirty="0" smtClean="0">
                <a:solidFill>
                  <a:prstClr val="black"/>
                </a:solidFill>
              </a:rPr>
              <a:t>10 pin connector</a:t>
            </a:r>
            <a:endParaRPr lang="en-US" dirty="0">
              <a:solidFill>
                <a:prstClr val="black"/>
              </a:solidFill>
            </a:endParaRPr>
          </a:p>
        </p:txBody>
      </p:sp>
      <p:sp>
        <p:nvSpPr>
          <p:cNvPr id="24" name="Slide Number Placeholder 23"/>
          <p:cNvSpPr>
            <a:spLocks noGrp="1"/>
          </p:cNvSpPr>
          <p:nvPr>
            <p:ph type="sldNum" sz="quarter" idx="12"/>
          </p:nvPr>
        </p:nvSpPr>
        <p:spPr/>
        <p:txBody>
          <a:bodyPr/>
          <a:lstStyle/>
          <a:p>
            <a:fld id="{5D0D82D1-030A-4AF5-855D-82A44DD93AEE}" type="slidenum">
              <a:rPr lang="en-US" smtClean="0"/>
              <a:pPr/>
              <a:t>100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1" grpId="0" animBg="1"/>
      <p:bldP spid="13" grpId="0"/>
      <p:bldP spid="14" grpId="0" animBg="1"/>
      <p:bldP spid="16" grpId="0"/>
      <p:bldP spid="17" grpId="0" animBg="1"/>
      <p:bldP spid="19" grpId="0"/>
      <p:bldP spid="22" grpId="0" animBg="1"/>
      <p:bldP spid="2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GTM specifications</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6" name="Content Placeholder 5" descr="GTM_signalflow.PNG"/>
          <p:cNvPicPr>
            <a:picLocks noGrp="1" noChangeAspect="1"/>
          </p:cNvPicPr>
          <p:nvPr>
            <p:ph sz="quarter" idx="1"/>
          </p:nvPr>
        </p:nvPicPr>
        <p:blipFill>
          <a:blip r:embed="rId2" cstate="print"/>
          <a:stretch>
            <a:fillRect/>
          </a:stretch>
        </p:blipFill>
        <p:spPr>
          <a:xfrm>
            <a:off x="612775" y="1752600"/>
            <a:ext cx="8153400" cy="2133193"/>
          </a:xfrm>
        </p:spPr>
      </p:pic>
      <p:graphicFrame>
        <p:nvGraphicFramePr>
          <p:cNvPr id="7" name="Table 6"/>
          <p:cNvGraphicFramePr>
            <a:graphicFrameLocks noGrp="1"/>
          </p:cNvGraphicFramePr>
          <p:nvPr/>
        </p:nvGraphicFramePr>
        <p:xfrm>
          <a:off x="1371600" y="4343400"/>
          <a:ext cx="6019800" cy="1483360"/>
        </p:xfrm>
        <a:graphic>
          <a:graphicData uri="http://schemas.openxmlformats.org/drawingml/2006/table">
            <a:tbl>
              <a:tblPr firstRow="1" bandRow="1">
                <a:tableStyleId>{5DA37D80-6434-44D0-A028-1B22A696006F}</a:tableStyleId>
              </a:tblPr>
              <a:tblGrid>
                <a:gridCol w="3048000"/>
                <a:gridCol w="2971800"/>
              </a:tblGrid>
              <a:tr h="370840">
                <a:tc>
                  <a:txBody>
                    <a:bodyPr/>
                    <a:lstStyle/>
                    <a:p>
                      <a:r>
                        <a:rPr lang="en-US" b="0" dirty="0" smtClean="0"/>
                        <a:t>Total inputs</a:t>
                      </a:r>
                      <a:endParaRPr lang="en-US" b="0" dirty="0"/>
                    </a:p>
                  </a:txBody>
                  <a:tcPr/>
                </a:tc>
                <a:tc>
                  <a:txBody>
                    <a:bodyPr/>
                    <a:lstStyle/>
                    <a:p>
                      <a:r>
                        <a:rPr lang="en-US" b="0" dirty="0" smtClean="0"/>
                        <a:t>9</a:t>
                      </a:r>
                      <a:r>
                        <a:rPr lang="en-US" b="0" baseline="0" dirty="0" smtClean="0"/>
                        <a:t> x 2 = 18</a:t>
                      </a:r>
                      <a:endParaRPr lang="en-US" b="0" dirty="0"/>
                    </a:p>
                  </a:txBody>
                  <a:tcPr/>
                </a:tc>
              </a:tr>
              <a:tr h="370840">
                <a:tc>
                  <a:txBody>
                    <a:bodyPr/>
                    <a:lstStyle/>
                    <a:p>
                      <a:r>
                        <a:rPr lang="en-US" dirty="0" smtClean="0"/>
                        <a:t>Total outputs</a:t>
                      </a:r>
                      <a:endParaRPr lang="en-US" dirty="0"/>
                    </a:p>
                  </a:txBody>
                  <a:tcPr/>
                </a:tc>
                <a:tc>
                  <a:txBody>
                    <a:bodyPr/>
                    <a:lstStyle/>
                    <a:p>
                      <a:r>
                        <a:rPr lang="en-US" dirty="0" smtClean="0"/>
                        <a:t>9</a:t>
                      </a:r>
                      <a:endParaRPr lang="en-US" dirty="0"/>
                    </a:p>
                  </a:txBody>
                  <a:tcPr/>
                </a:tc>
              </a:tr>
              <a:tr h="370840">
                <a:tc>
                  <a:txBody>
                    <a:bodyPr/>
                    <a:lstStyle/>
                    <a:p>
                      <a:r>
                        <a:rPr lang="en-US" dirty="0" smtClean="0"/>
                        <a:t>Global trigger fan-out</a:t>
                      </a:r>
                      <a:endParaRPr lang="en-US" dirty="0"/>
                    </a:p>
                  </a:txBody>
                  <a:tcPr/>
                </a:tc>
                <a:tc>
                  <a:txBody>
                    <a:bodyPr/>
                    <a:lstStyle/>
                    <a:p>
                      <a:r>
                        <a:rPr lang="en-US" dirty="0" smtClean="0"/>
                        <a:t>1:9</a:t>
                      </a:r>
                      <a:endParaRPr lang="en-US" dirty="0"/>
                    </a:p>
                  </a:txBody>
                  <a:tcPr/>
                </a:tc>
              </a:tr>
              <a:tr h="370840">
                <a:tc>
                  <a:txBody>
                    <a:bodyPr/>
                    <a:lstStyle/>
                    <a:p>
                      <a:r>
                        <a:rPr lang="en-US" dirty="0" smtClean="0"/>
                        <a:t>FPGA</a:t>
                      </a:r>
                      <a:endParaRPr lang="en-US" dirty="0"/>
                    </a:p>
                  </a:txBody>
                  <a:tcPr/>
                </a:tc>
                <a:tc>
                  <a:txBody>
                    <a:bodyPr/>
                    <a:lstStyle/>
                    <a:p>
                      <a:r>
                        <a:rPr lang="en-US" dirty="0" smtClean="0"/>
                        <a:t>1</a:t>
                      </a:r>
                      <a:endParaRPr lang="en-US" dirty="0"/>
                    </a:p>
                  </a:txBody>
                  <a:tcPr/>
                </a:tc>
              </a:tr>
            </a:tbl>
          </a:graphicData>
        </a:graphic>
      </p:graphicFrame>
      <p:sp>
        <p:nvSpPr>
          <p:cNvPr id="8" name="Slide Number Placeholder 7"/>
          <p:cNvSpPr>
            <a:spLocks noGrp="1"/>
          </p:cNvSpPr>
          <p:nvPr>
            <p:ph type="sldNum" sz="quarter" idx="12"/>
          </p:nvPr>
        </p:nvSpPr>
        <p:spPr/>
        <p:txBody>
          <a:bodyPr/>
          <a:lstStyle/>
          <a:p>
            <a:fld id="{5D0D82D1-030A-4AF5-855D-82A44DD93AEE}" type="slidenum">
              <a:rPr lang="en-US" smtClean="0"/>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Back-end communication for</a:t>
            </a:r>
            <a:br>
              <a:rPr lang="en-US" smtClean="0"/>
            </a:br>
            <a:r>
              <a:rPr lang="en-US"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Studying suitability of FPGAs</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graphicFrame>
        <p:nvGraphicFramePr>
          <p:cNvPr id="6" name="Content Placeholder 5"/>
          <p:cNvGraphicFramePr>
            <a:graphicFrameLocks noGrp="1"/>
          </p:cNvGraphicFramePr>
          <p:nvPr>
            <p:ph sz="quarter" idx="1"/>
          </p:nvPr>
        </p:nvGraphicFramePr>
        <p:xfrm>
          <a:off x="457200" y="2514600"/>
          <a:ext cx="8333740" cy="1584960"/>
        </p:xfrm>
        <a:graphic>
          <a:graphicData uri="http://schemas.openxmlformats.org/drawingml/2006/table">
            <a:tbl>
              <a:tblPr firstRow="1" bandRow="1">
                <a:tableStyleId>{21E4AEA4-8DFA-4A89-87EB-49C32662AFE0}</a:tableStyleId>
              </a:tblPr>
              <a:tblGrid>
                <a:gridCol w="1066800"/>
                <a:gridCol w="1219200"/>
                <a:gridCol w="2362200"/>
                <a:gridCol w="1295400"/>
                <a:gridCol w="2390140"/>
              </a:tblGrid>
              <a:tr h="370840">
                <a:tc>
                  <a:txBody>
                    <a:bodyPr/>
                    <a:lstStyle/>
                    <a:p>
                      <a:pPr algn="ctr"/>
                      <a:r>
                        <a:rPr lang="en-US" sz="2000" dirty="0" smtClean="0"/>
                        <a:t>Vendor</a:t>
                      </a:r>
                      <a:endParaRPr lang="en-US" sz="2000" dirty="0"/>
                    </a:p>
                  </a:txBody>
                  <a:tcPr/>
                </a:tc>
                <a:tc gridSpan="2">
                  <a:txBody>
                    <a:bodyPr/>
                    <a:lstStyle/>
                    <a:p>
                      <a:pPr algn="ctr"/>
                      <a:r>
                        <a:rPr lang="en-US" sz="2000" dirty="0" smtClean="0"/>
                        <a:t>RPC-DAQ board</a:t>
                      </a:r>
                      <a:endParaRPr lang="en-US" sz="2000" dirty="0"/>
                    </a:p>
                  </a:txBody>
                  <a:tcPr/>
                </a:tc>
                <a:tc hMerge="1">
                  <a:txBody>
                    <a:bodyPr/>
                    <a:lstStyle/>
                    <a:p>
                      <a:endParaRPr lang="en-US"/>
                    </a:p>
                  </a:txBody>
                  <a:tcPr/>
                </a:tc>
                <a:tc gridSpan="2">
                  <a:txBody>
                    <a:bodyPr/>
                    <a:lstStyle/>
                    <a:p>
                      <a:pPr algn="ctr"/>
                      <a:r>
                        <a:rPr lang="en-US" sz="2000" dirty="0" smtClean="0"/>
                        <a:t>Trigger system</a:t>
                      </a:r>
                      <a:endParaRPr lang="en-US" sz="2000" dirty="0"/>
                    </a:p>
                  </a:txBody>
                  <a:tcPr/>
                </a:tc>
                <a:tc hMerge="1">
                  <a:txBody>
                    <a:bodyPr/>
                    <a:lstStyle/>
                    <a:p>
                      <a:endParaRPr lang="en-US"/>
                    </a:p>
                  </a:txBody>
                  <a:tcPr/>
                </a:tc>
              </a:tr>
              <a:tr h="370840">
                <a:tc>
                  <a:txBody>
                    <a:bodyPr/>
                    <a:lstStyle/>
                    <a:p>
                      <a:pPr algn="ctr"/>
                      <a:endParaRPr lang="en-US" sz="2000"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r>
              <a:tr h="370840">
                <a:tc>
                  <a:txBody>
                    <a:bodyPr/>
                    <a:lstStyle/>
                    <a:p>
                      <a:pPr algn="ctr"/>
                      <a:r>
                        <a:rPr lang="en-US" sz="2000" b="1" dirty="0" err="1" smtClean="0"/>
                        <a:t>Altera</a:t>
                      </a:r>
                      <a:endParaRPr lang="en-US" sz="2000" b="1" dirty="0"/>
                    </a:p>
                  </a:txBody>
                  <a:tcPr/>
                </a:tc>
                <a:tc>
                  <a:txBody>
                    <a:bodyPr/>
                    <a:lstStyle/>
                    <a:p>
                      <a:pPr algn="ctr"/>
                      <a:r>
                        <a:rPr lang="en-US" sz="2000" dirty="0" smtClean="0"/>
                        <a:t>Cyclone 4</a:t>
                      </a:r>
                      <a:endParaRPr lang="en-US" sz="2000" dirty="0"/>
                    </a:p>
                  </a:txBody>
                  <a:tcPr/>
                </a:tc>
                <a:tc>
                  <a:txBody>
                    <a:bodyPr/>
                    <a:lstStyle/>
                    <a:p>
                      <a:pPr algn="ctr"/>
                      <a:r>
                        <a:rPr lang="en-US" sz="2000" dirty="0" smtClean="0"/>
                        <a:t>EP4CE115F29</a:t>
                      </a:r>
                      <a:endParaRPr lang="en-US" sz="2000" dirty="0"/>
                    </a:p>
                  </a:txBody>
                  <a:tcPr/>
                </a:tc>
                <a:tc>
                  <a:txBody>
                    <a:bodyPr/>
                    <a:lstStyle/>
                    <a:p>
                      <a:pPr algn="ctr"/>
                      <a:r>
                        <a:rPr lang="en-US" sz="2000" dirty="0" smtClean="0"/>
                        <a:t>Cyclone 5</a:t>
                      </a:r>
                      <a:endParaRPr lang="en-US" sz="2000" dirty="0"/>
                    </a:p>
                  </a:txBody>
                  <a:tcPr/>
                </a:tc>
                <a:tc>
                  <a:txBody>
                    <a:bodyPr/>
                    <a:lstStyle/>
                    <a:p>
                      <a:pPr algn="ctr"/>
                      <a:r>
                        <a:rPr lang="en-US" sz="2000" dirty="0" smtClean="0"/>
                        <a:t>5CEBA7F31</a:t>
                      </a:r>
                      <a:endParaRPr lang="en-US" sz="2000" dirty="0"/>
                    </a:p>
                  </a:txBody>
                  <a:tcPr/>
                </a:tc>
              </a:tr>
              <a:tr h="370840">
                <a:tc>
                  <a:txBody>
                    <a:bodyPr/>
                    <a:lstStyle/>
                    <a:p>
                      <a:pPr algn="ctr"/>
                      <a:r>
                        <a:rPr lang="en-US" sz="2000" b="1" dirty="0" smtClean="0"/>
                        <a:t>Xilinx</a:t>
                      </a:r>
                      <a:endParaRPr lang="en-US" sz="2000" b="1" dirty="0"/>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103</a:t>
            </a:fld>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nn-NO" smtClean="0">
                <a:solidFill>
                  <a:srgbClr val="D4D2D0">
                    <a:shade val="50000"/>
                  </a:srgbClr>
                </a:solidFill>
              </a:rPr>
              <a:t>Dr. B.Satyanarayana, TIFR, Mumbai                              Institution of Engineers (Madurai)                              December 15, 2012</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SG" dirty="0"/>
          </a:p>
        </p:txBody>
      </p:sp>
      <p:pic>
        <p:nvPicPr>
          <p:cNvPr id="1026" name="Picture 2"/>
          <p:cNvPicPr>
            <a:picLocks noGrp="1" noChangeAspect="1" noChangeArrowheads="1"/>
          </p:cNvPicPr>
          <p:nvPr>
            <p:ph idx="1"/>
          </p:nvPr>
        </p:nvPicPr>
        <p:blipFill>
          <a:blip r:embed="rId2" cstate="print"/>
          <a:srcRect l="4295" r="4295"/>
          <a:stretch>
            <a:fillRect/>
          </a:stretch>
        </p:blipFill>
        <p:spPr bwMode="auto">
          <a:xfrm>
            <a:off x="48375" y="73173"/>
            <a:ext cx="4508526" cy="63801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011" t="2213" r="5011"/>
          <a:stretch>
            <a:fillRect/>
          </a:stretch>
        </p:blipFill>
        <p:spPr bwMode="auto">
          <a:xfrm>
            <a:off x="4572000" y="74136"/>
            <a:ext cx="4537676" cy="637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nn-NO" smtClean="0">
                <a:solidFill>
                  <a:srgbClr val="D4D2D0">
                    <a:shade val="50000"/>
                  </a:srgbClr>
                </a:solidFill>
              </a:rPr>
              <a:t>Dr. B.Satyanarayana, TIFR, Mumbai                              Institution of Engineers (Madurai)                              December 15, 2012</a:t>
            </a:r>
            <a:endParaRPr lang="en-SG" dirty="0">
              <a:solidFill>
                <a:srgbClr val="D4D2D0">
                  <a:shade val="50000"/>
                </a:srgbClr>
              </a:solidFill>
            </a:endParaRPr>
          </a:p>
        </p:txBody>
      </p:sp>
      <p:sp>
        <p:nvSpPr>
          <p:cNvPr id="2" name="Title 1"/>
          <p:cNvSpPr>
            <a:spLocks noGrp="1"/>
          </p:cNvSpPr>
          <p:nvPr>
            <p:ph type="title"/>
          </p:nvPr>
        </p:nvSpPr>
        <p:spPr/>
        <p:txBody>
          <a:bodyPr>
            <a:normAutofit fontScale="90000"/>
          </a:bodyPr>
          <a:lstStyle/>
          <a:p>
            <a:r>
              <a:rPr lang="en-US" dirty="0" smtClean="0"/>
              <a:t>DC-HVDC supply control &amp; monitoring</a:t>
            </a:r>
            <a:endParaRPr lang="en-SG" dirty="0"/>
          </a:p>
        </p:txBody>
      </p:sp>
      <p:sp>
        <p:nvSpPr>
          <p:cNvPr id="3" name="Content Placeholder 2"/>
          <p:cNvSpPr>
            <a:spLocks noGrp="1"/>
          </p:cNvSpPr>
          <p:nvPr>
            <p:ph idx="1"/>
          </p:nvPr>
        </p:nvSpPr>
        <p:spPr/>
        <p:txBody>
          <a:bodyPr/>
          <a:lstStyle/>
          <a:p>
            <a:r>
              <a:rPr lang="en-US" dirty="0" smtClean="0"/>
              <a:t>Controls and monitors 2 channels</a:t>
            </a:r>
          </a:p>
          <a:p>
            <a:r>
              <a:rPr lang="en-US" dirty="0" smtClean="0"/>
              <a:t>A </a:t>
            </a:r>
            <a:r>
              <a:rPr lang="el-GR" dirty="0" smtClean="0">
                <a:latin typeface="Arial"/>
                <a:cs typeface="Arial"/>
              </a:rPr>
              <a:t>μ</a:t>
            </a:r>
            <a:r>
              <a:rPr lang="en-US" dirty="0" smtClean="0">
                <a:latin typeface="Arial"/>
                <a:cs typeface="Arial"/>
              </a:rPr>
              <a:t>C (with built in 12-bit ADCs and DACs) based.</a:t>
            </a:r>
          </a:p>
          <a:p>
            <a:r>
              <a:rPr lang="en-US" dirty="0" smtClean="0"/>
              <a:t>Communicates with RPCDAQ module on SPI.</a:t>
            </a:r>
          </a:p>
          <a:p>
            <a:r>
              <a:rPr lang="en-US" dirty="0" smtClean="0"/>
              <a:t>Controls high voltage, ramp rate etc.</a:t>
            </a:r>
          </a:p>
          <a:p>
            <a:r>
              <a:rPr lang="en-US" dirty="0" smtClean="0"/>
              <a:t>Monitors voltages and currents</a:t>
            </a:r>
          </a:p>
          <a:p>
            <a:r>
              <a:rPr lang="en-US" dirty="0" smtClean="0"/>
              <a:t>Compact and small form-factor</a:t>
            </a:r>
          </a:p>
        </p:txBody>
      </p:sp>
      <p:sp>
        <p:nvSpPr>
          <p:cNvPr id="5" name="Slide Number Placeholder 4"/>
          <p:cNvSpPr>
            <a:spLocks noGrp="1"/>
          </p:cNvSpPr>
          <p:nvPr>
            <p:ph type="sldNum" sz="quarter" idx="12"/>
          </p:nvPr>
        </p:nvSpPr>
        <p:spPr/>
        <p:txBody>
          <a:bodyPr/>
          <a:lstStyle/>
          <a:p>
            <a:fld id="{5D0D82D1-030A-4AF5-855D-82A44DD93AEE}" type="slidenum">
              <a:rPr lang="en-US" smtClean="0"/>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US" dirty="0" smtClean="0"/>
              <a:t>Power estimate for major components of RPCDAQ</a:t>
            </a:r>
          </a:p>
          <a:p>
            <a:pPr lvl="1">
              <a:lnSpc>
                <a:spcPct val="120000"/>
              </a:lnSpc>
            </a:pPr>
            <a:r>
              <a:rPr lang="en-US" dirty="0" smtClean="0"/>
              <a:t>FPGA: Roughly 1.5W</a:t>
            </a:r>
          </a:p>
          <a:p>
            <a:pPr lvl="1">
              <a:lnSpc>
                <a:spcPct val="120000"/>
              </a:lnSpc>
            </a:pPr>
            <a:r>
              <a:rPr lang="en-US" dirty="0" smtClean="0"/>
              <a:t>HPTDC: In low resolution low power mode, 40MHz clock and with TTL inputs: 0.45W</a:t>
            </a:r>
          </a:p>
          <a:p>
            <a:pPr lvl="1">
              <a:lnSpc>
                <a:spcPct val="120000"/>
              </a:lnSpc>
            </a:pPr>
            <a:r>
              <a:rPr lang="en-US" dirty="0" smtClean="0"/>
              <a:t>Wiznet W5300: Auto-negotiation of internal PHY: 0.825W</a:t>
            </a:r>
          </a:p>
          <a:p>
            <a:pPr lvl="1">
              <a:lnSpc>
                <a:spcPct val="120000"/>
              </a:lnSpc>
            </a:pPr>
            <a:r>
              <a:rPr lang="en-US" dirty="0" smtClean="0"/>
              <a:t>DRS4: @ 6GSPS: 0.35W</a:t>
            </a:r>
          </a:p>
          <a:p>
            <a:pPr lvl="1">
              <a:lnSpc>
                <a:spcPct val="120000"/>
              </a:lnSpc>
            </a:pPr>
            <a:r>
              <a:rPr lang="en-US" dirty="0" smtClean="0"/>
              <a:t>Total estimated power is less than 5W (3.125W), i.e. less than 2A @ 3.3V</a:t>
            </a:r>
          </a:p>
          <a:p>
            <a:pPr>
              <a:lnSpc>
                <a:spcPct val="120000"/>
              </a:lnSpc>
            </a:pPr>
            <a:r>
              <a:rPr lang="en-US" dirty="0" smtClean="0"/>
              <a:t>If we have a bus voltage of 5V, then regulators drop 1.7V and waste less than 4W of power</a:t>
            </a:r>
          </a:p>
          <a:p>
            <a:pPr>
              <a:lnSpc>
                <a:spcPct val="120000"/>
              </a:lnSpc>
            </a:pPr>
            <a:r>
              <a:rPr lang="en-US" dirty="0" smtClean="0"/>
              <a:t>Power requirement for RPCDAQ module: 10W </a:t>
            </a:r>
          </a:p>
          <a:p>
            <a:pPr>
              <a:lnSpc>
                <a:spcPct val="120000"/>
              </a:lnSpc>
            </a:pPr>
            <a:r>
              <a:rPr lang="en-US" dirty="0" smtClean="0"/>
              <a:t>Front-end boards’ power requirement: 6W</a:t>
            </a:r>
          </a:p>
          <a:p>
            <a:pPr>
              <a:lnSpc>
                <a:spcPct val="120000"/>
              </a:lnSpc>
            </a:pPr>
            <a:r>
              <a:rPr lang="en-US" dirty="0" smtClean="0"/>
              <a:t>Total power for electronics on the RPC: 16W</a:t>
            </a:r>
          </a:p>
          <a:p>
            <a:pPr>
              <a:lnSpc>
                <a:spcPct val="120000"/>
              </a:lnSpc>
            </a:pPr>
            <a:r>
              <a:rPr lang="en-US" dirty="0" smtClean="0"/>
              <a:t>Forced air cooling of front-end and RPCDAQ planned.</a:t>
            </a:r>
          </a:p>
          <a:p>
            <a:pPr>
              <a:lnSpc>
                <a:spcPct val="120000"/>
              </a:lnSpc>
            </a:pP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Estimate of power requirement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107</a:t>
            </a:fld>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Cables in the Cable Tray</a:t>
            </a:r>
            <a:endParaRPr lang="en-IN" dirty="0"/>
          </a:p>
        </p:txBody>
      </p:sp>
      <p:sp>
        <p:nvSpPr>
          <p:cNvPr id="3" name="Content Placeholder 2"/>
          <p:cNvSpPr>
            <a:spLocks noGrp="1"/>
          </p:cNvSpPr>
          <p:nvPr>
            <p:ph sz="half" idx="1"/>
          </p:nvPr>
        </p:nvSpPr>
        <p:spPr/>
        <p:txBody>
          <a:bodyPr>
            <a:normAutofit fontScale="77500" lnSpcReduction="20000"/>
          </a:bodyPr>
          <a:lstStyle/>
          <a:p>
            <a:pPr marL="514350" indent="-514350">
              <a:lnSpc>
                <a:spcPct val="120000"/>
              </a:lnSpc>
              <a:buFont typeface="+mj-lt"/>
              <a:buAutoNum type="arabicPeriod"/>
            </a:pPr>
            <a:r>
              <a:rPr lang="en-US" dirty="0" smtClean="0"/>
              <a:t>Power cables for the FE</a:t>
            </a:r>
          </a:p>
          <a:p>
            <a:pPr marL="788670" lvl="1" indent="-514350">
              <a:lnSpc>
                <a:spcPct val="120000"/>
              </a:lnSpc>
            </a:pPr>
            <a:r>
              <a:rPr lang="en-US" dirty="0" smtClean="0"/>
              <a:t>24 cables of 2 core wires rated at 20A, for 24 half roads</a:t>
            </a:r>
          </a:p>
          <a:p>
            <a:pPr marL="1035558" lvl="2" indent="-514350">
              <a:lnSpc>
                <a:spcPct val="120000"/>
              </a:lnSpc>
            </a:pPr>
            <a:r>
              <a:rPr lang="en-US" dirty="0" err="1" smtClean="0"/>
              <a:t>Finolex</a:t>
            </a:r>
            <a:r>
              <a:rPr lang="en-US" dirty="0" smtClean="0"/>
              <a:t> Flexible Cables, PVC insulation, </a:t>
            </a:r>
            <a:r>
              <a:rPr lang="en-US" dirty="0" err="1" smtClean="0"/>
              <a:t>dia</a:t>
            </a:r>
            <a:r>
              <a:rPr lang="en-US" dirty="0" smtClean="0"/>
              <a:t> = 10.5mm</a:t>
            </a:r>
          </a:p>
          <a:p>
            <a:pPr marL="514350" indent="-514350">
              <a:lnSpc>
                <a:spcPct val="120000"/>
              </a:lnSpc>
              <a:buFont typeface="+mj-lt"/>
              <a:buAutoNum type="arabicPeriod"/>
            </a:pPr>
            <a:r>
              <a:rPr lang="en-US" dirty="0" smtClean="0"/>
              <a:t>Digital I/O from backend to FE</a:t>
            </a:r>
          </a:p>
          <a:p>
            <a:pPr marL="788670" lvl="1" indent="-514350">
              <a:lnSpc>
                <a:spcPct val="120000"/>
              </a:lnSpc>
            </a:pPr>
            <a:r>
              <a:rPr lang="en-US" dirty="0" smtClean="0"/>
              <a:t>8 pre-trigger out + 1 trigger in + 2 calibration + 1 global clocks) x 4 RPCs = 48</a:t>
            </a:r>
          </a:p>
          <a:p>
            <a:pPr marL="788670" lvl="1" indent="-514350">
              <a:lnSpc>
                <a:spcPct val="120000"/>
              </a:lnSpc>
            </a:pPr>
            <a:r>
              <a:rPr lang="en-US" dirty="0" smtClean="0"/>
              <a:t>24 cables of 48 twisted pairs for 24 half roads</a:t>
            </a:r>
          </a:p>
          <a:p>
            <a:pPr marL="1035558" lvl="2" indent="-514350">
              <a:lnSpc>
                <a:spcPct val="120000"/>
              </a:lnSpc>
            </a:pPr>
            <a:r>
              <a:rPr lang="en-US" dirty="0" smtClean="0"/>
              <a:t>3M Round, Shielded/Jacketed, Discrete Cable, 50 pairs, </a:t>
            </a:r>
            <a:r>
              <a:rPr lang="en-US" dirty="0" err="1" smtClean="0"/>
              <a:t>dia</a:t>
            </a:r>
            <a:r>
              <a:rPr lang="en-US" dirty="0" smtClean="0"/>
              <a:t> = 11.2mm</a:t>
            </a:r>
          </a:p>
          <a:p>
            <a:pPr marL="514350" indent="-514350">
              <a:lnSpc>
                <a:spcPct val="120000"/>
              </a:lnSpc>
              <a:buFont typeface="+mj-lt"/>
              <a:buAutoNum type="arabicPeriod"/>
            </a:pPr>
            <a:r>
              <a:rPr lang="en-US" dirty="0" smtClean="0"/>
              <a:t>Network Connection from backend to FE for data</a:t>
            </a:r>
          </a:p>
          <a:p>
            <a:pPr marL="788670" lvl="1" indent="-514350">
              <a:lnSpc>
                <a:spcPct val="120000"/>
              </a:lnSpc>
            </a:pPr>
            <a:r>
              <a:rPr lang="en-US" dirty="0" smtClean="0"/>
              <a:t>12 cables of 2 core fiber optic cable, 4mm x 2mm</a:t>
            </a:r>
          </a:p>
          <a:p>
            <a:pPr marL="514350" indent="-514350">
              <a:lnSpc>
                <a:spcPct val="120000"/>
              </a:lnSpc>
              <a:buFont typeface="+mj-lt"/>
              <a:buAutoNum type="arabicPeriod"/>
            </a:pPr>
            <a:r>
              <a:rPr lang="en-US" dirty="0" smtClean="0"/>
              <a:t>HV Connection</a:t>
            </a:r>
          </a:p>
          <a:p>
            <a:pPr marL="788670" lvl="1" indent="-514350">
              <a:lnSpc>
                <a:spcPct val="120000"/>
              </a:lnSpc>
            </a:pPr>
            <a:r>
              <a:rPr lang="en-US" dirty="0" smtClean="0"/>
              <a:t>48 cables rated at 6kV, for dual HV supply of 24 half roads</a:t>
            </a:r>
          </a:p>
        </p:txBody>
      </p:sp>
      <p:sp>
        <p:nvSpPr>
          <p:cNvPr id="6" name="Footer Placeholder 3"/>
          <p:cNvSpPr>
            <a:spLocks noGrp="1"/>
          </p:cNvSpPr>
          <p:nvPr>
            <p:ph type="ftr" sz="quarter" idx="11"/>
          </p:nvPr>
        </p:nvSpPr>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Electronics/DAQ for RPC system</a:t>
            </a:r>
            <a:endParaRPr lang="en-US" dirty="0"/>
          </a:p>
        </p:txBody>
      </p:sp>
      <p:sp>
        <p:nvSpPr>
          <p:cNvPr id="23555" name="Content Placeholder 2"/>
          <p:cNvSpPr>
            <a:spLocks noGrp="1"/>
          </p:cNvSpPr>
          <p:nvPr>
            <p:ph idx="1"/>
          </p:nvPr>
        </p:nvSpPr>
        <p:spPr/>
        <p:txBody>
          <a:bodyPr>
            <a:normAutofit fontScale="85000" lnSpcReduction="10000"/>
          </a:bodyPr>
          <a:lstStyle/>
          <a:p>
            <a:pPr marL="216000" lvl="1" indent="-216000">
              <a:lnSpc>
                <a:spcPct val="120000"/>
              </a:lnSpc>
              <a:spcBef>
                <a:spcPts val="0"/>
              </a:spcBef>
            </a:pPr>
            <a:r>
              <a:rPr lang="en-US" sz="2400" dirty="0" smtClean="0">
                <a:solidFill>
                  <a:schemeClr val="tx1"/>
                </a:solidFill>
              </a:rPr>
              <a:t>An in-house front end amp-disc ASIC front end has been designed by the BARC electronics team and fabricated by Euro Practice IC Services.  Tested the first version and a revised version has now been fabricated. It is under test. </a:t>
            </a:r>
          </a:p>
          <a:p>
            <a:pPr marL="216000" lvl="1" indent="-216000">
              <a:lnSpc>
                <a:spcPct val="120000"/>
              </a:lnSpc>
              <a:spcBef>
                <a:spcPts val="0"/>
              </a:spcBef>
            </a:pPr>
            <a:r>
              <a:rPr lang="en-US" sz="2400" dirty="0" smtClean="0">
                <a:solidFill>
                  <a:schemeClr val="tx1"/>
                </a:solidFill>
              </a:rPr>
              <a:t>Overall electronics and DAQ architecture under discussion. Designate RPC as the minimum stand alone unit.</a:t>
            </a:r>
          </a:p>
          <a:p>
            <a:pPr marL="216000" lvl="1" indent="-216000">
              <a:lnSpc>
                <a:spcPct val="120000"/>
              </a:lnSpc>
              <a:spcBef>
                <a:spcPts val="0"/>
              </a:spcBef>
            </a:pPr>
            <a:r>
              <a:rPr lang="en-US" sz="2400" dirty="0" smtClean="0">
                <a:solidFill>
                  <a:schemeClr val="tx1"/>
                </a:solidFill>
              </a:rPr>
              <a:t>High performance FPGA (featuring a </a:t>
            </a:r>
            <a:r>
              <a:rPr lang="el-GR" sz="2400" dirty="0" smtClean="0">
                <a:solidFill>
                  <a:schemeClr val="tx1"/>
                </a:solidFill>
              </a:rPr>
              <a:t>μ</a:t>
            </a:r>
            <a:r>
              <a:rPr lang="en-US" sz="2400" dirty="0" smtClean="0">
                <a:solidFill>
                  <a:schemeClr val="tx1"/>
                </a:solidFill>
              </a:rPr>
              <a:t>C </a:t>
            </a:r>
            <a:r>
              <a:rPr lang="en-US" sz="2400" dirty="0" err="1" smtClean="0">
                <a:solidFill>
                  <a:schemeClr val="tx1"/>
                </a:solidFill>
              </a:rPr>
              <a:t>softcore</a:t>
            </a:r>
            <a:r>
              <a:rPr lang="en-US" sz="2400" dirty="0" smtClean="0">
                <a:solidFill>
                  <a:schemeClr val="tx1"/>
                </a:solidFill>
              </a:rPr>
              <a:t>), TDC and waveform sampler based RPC-DAQ board is being prototyped.</a:t>
            </a:r>
          </a:p>
          <a:p>
            <a:pPr marL="216000" lvl="1" indent="-216000">
              <a:lnSpc>
                <a:spcPct val="120000"/>
              </a:lnSpc>
              <a:spcBef>
                <a:spcPts val="0"/>
              </a:spcBef>
            </a:pPr>
            <a:r>
              <a:rPr lang="en-US" sz="2400" dirty="0" smtClean="0">
                <a:solidFill>
                  <a:schemeClr val="tx1"/>
                </a:solidFill>
              </a:rPr>
              <a:t>Data network architecture and hardware being designed to transmit digitized data to the back-end using RPC-DAQ network interface.</a:t>
            </a:r>
          </a:p>
          <a:p>
            <a:pPr marL="216000" lvl="1" indent="-216000">
              <a:lnSpc>
                <a:spcPct val="120000"/>
              </a:lnSpc>
              <a:spcBef>
                <a:spcPts val="0"/>
              </a:spcBef>
            </a:pPr>
            <a:r>
              <a:rPr lang="en-US" sz="2400" dirty="0" smtClean="0">
                <a:solidFill>
                  <a:schemeClr val="tx1"/>
                </a:solidFill>
              </a:rPr>
              <a:t>Integration of electronics and DAQ hardware with the RPC detector is being </a:t>
            </a:r>
            <a:r>
              <a:rPr lang="en-US" sz="2400" dirty="0" err="1" smtClean="0">
                <a:solidFill>
                  <a:schemeClr val="tx1"/>
                </a:solidFill>
              </a:rPr>
              <a:t>finalised</a:t>
            </a:r>
            <a:r>
              <a:rPr lang="en-US" sz="2400" dirty="0" smtClean="0">
                <a:solidFill>
                  <a:schemeClr val="tx1"/>
                </a:solidFill>
              </a:rPr>
              <a:t>. The entire ICAL detector becomes a large Ethernet LAN, suitably segmented, with RPC units as LAN hosts together with the back end DAQ computers</a:t>
            </a:r>
          </a:p>
          <a:p>
            <a:pPr marL="216000" lvl="1" indent="-216000">
              <a:lnSpc>
                <a:spcPct val="120000"/>
              </a:lnSpc>
              <a:spcBef>
                <a:spcPts val="0"/>
              </a:spcBef>
            </a:pPr>
            <a:r>
              <a:rPr lang="en-US" sz="2400" dirty="0" smtClean="0">
                <a:solidFill>
                  <a:schemeClr val="tx1"/>
                </a:solidFill>
              </a:rPr>
              <a:t>1st version of ICAL trigger scheme in place. Many implementation aspects tested, integration issues being addressed.</a:t>
            </a:r>
          </a:p>
          <a:p>
            <a:pPr marL="216000" lvl="1" indent="-216000">
              <a:lnSpc>
                <a:spcPct val="120000"/>
              </a:lnSpc>
              <a:spcBef>
                <a:spcPts val="0"/>
              </a:spcBef>
            </a:pPr>
            <a:endParaRPr lang="en-US" sz="2400" dirty="0" smtClean="0">
              <a:solidFill>
                <a:schemeClr val="tx1"/>
              </a:solidFill>
            </a:endParaRPr>
          </a:p>
          <a:p>
            <a:pPr marL="216000" lvl="2" indent="-216000">
              <a:lnSpc>
                <a:spcPct val="120000"/>
              </a:lnSpc>
              <a:spcBef>
                <a:spcPts val="0"/>
              </a:spcBef>
            </a:pPr>
            <a:endParaRPr lang="en-US" dirty="0" smtClean="0">
              <a:solidFill>
                <a:schemeClr val="tx1"/>
              </a:solidFill>
            </a:endParaRPr>
          </a:p>
          <a:p>
            <a:pPr marL="216000" lvl="2" indent="-216000">
              <a:lnSpc>
                <a:spcPct val="120000"/>
              </a:lnSpc>
              <a:spcBef>
                <a:spcPts val="0"/>
              </a:spcBef>
            </a:pPr>
            <a:endParaRPr lang="en-US" dirty="0" smtClean="0">
              <a:solidFill>
                <a:schemeClr val="tx1"/>
              </a:solidFill>
            </a:endParaRPr>
          </a:p>
          <a:p>
            <a:pPr marL="216000" lvl="2" indent="-216000">
              <a:lnSpc>
                <a:spcPct val="120000"/>
              </a:lnSpc>
              <a:spcBef>
                <a:spcPts val="0"/>
              </a:spcBef>
            </a:pPr>
            <a:endParaRPr lang="en-US" dirty="0" smtClean="0">
              <a:solidFill>
                <a:schemeClr val="tx1"/>
              </a:solidFill>
            </a:endParaRPr>
          </a:p>
          <a:p>
            <a:pPr marL="216000" lvl="1" indent="-216000">
              <a:lnSpc>
                <a:spcPct val="120000"/>
              </a:lnSpc>
              <a:spcBef>
                <a:spcPts val="0"/>
              </a:spcBef>
            </a:pPr>
            <a:endParaRPr lang="en-US" sz="2400" dirty="0" smtClean="0">
              <a:solidFill>
                <a:schemeClr val="tx1"/>
              </a:solidFill>
            </a:endParaRPr>
          </a:p>
          <a:p>
            <a:pPr marL="216000" lvl="1" indent="-216000">
              <a:lnSpc>
                <a:spcPct val="120000"/>
              </a:lnSpc>
              <a:spcBef>
                <a:spcPts val="0"/>
              </a:spcBef>
            </a:pPr>
            <a:endParaRPr lang="en-US" sz="2400" dirty="0" smtClean="0">
              <a:solidFill>
                <a:schemeClr val="tx1"/>
              </a:solidFill>
            </a:endParaRPr>
          </a:p>
          <a:p>
            <a:pPr marL="216000" lvl="1" indent="-216000">
              <a:lnSpc>
                <a:spcPct val="120000"/>
              </a:lnSpc>
              <a:spcBef>
                <a:spcPts val="0"/>
              </a:spcBef>
            </a:pPr>
            <a:endParaRPr lang="en-US" sz="2400" dirty="0" smtClean="0">
              <a:solidFill>
                <a:schemeClr val="tx1"/>
              </a:solidFill>
            </a:endParaRPr>
          </a:p>
          <a:p>
            <a:pPr marL="216000" indent="-216000">
              <a:lnSpc>
                <a:spcPct val="120000"/>
              </a:lnSpc>
            </a:pPr>
            <a:endParaRPr lang="en-US" sz="2400"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109</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
        <p:nvSpPr>
          <p:cNvPr id="7" name="Slide Number Placeholder 6"/>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chor="t" anchorCtr="0"/>
          <a:lstStyle/>
          <a:p>
            <a:r>
              <a:rPr lang="en-US" dirty="0" smtClean="0"/>
              <a:t>Cable trays</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pic>
        <p:nvPicPr>
          <p:cNvPr id="7" name="Content Placeholder 7"/>
          <p:cNvPicPr>
            <a:picLocks noChangeAspect="1"/>
          </p:cNvPicPr>
          <p:nvPr/>
        </p:nvPicPr>
        <p:blipFill>
          <a:blip r:embed="rId2" cstate="print">
            <a:extLst>
              <a:ext uri="{28A0092B-C50C-407E-A947-70E740481C1C}">
                <a14:useLocalDpi xmlns="" xmlns:a14="http://schemas.microsoft.com/office/drawing/2010/main" val="0"/>
              </a:ext>
            </a:extLst>
          </a:blip>
          <a:srcRect b="12057"/>
          <a:stretch>
            <a:fillRect/>
          </a:stretch>
        </p:blipFill>
        <p:spPr>
          <a:xfrm>
            <a:off x="3347864" y="4054232"/>
            <a:ext cx="5622022" cy="2363101"/>
          </a:xfrm>
          <a:prstGeom prst="rect">
            <a:avLst/>
          </a:prstGeom>
        </p:spPr>
      </p:pic>
      <p:sp>
        <p:nvSpPr>
          <p:cNvPr id="8" name="TextBox 7"/>
          <p:cNvSpPr txBox="1"/>
          <p:nvPr/>
        </p:nvSpPr>
        <p:spPr>
          <a:xfrm>
            <a:off x="3605798" y="4320480"/>
            <a:ext cx="1067921" cy="584775"/>
          </a:xfrm>
          <a:prstGeom prst="rect">
            <a:avLst/>
          </a:prstGeom>
          <a:noFill/>
        </p:spPr>
        <p:txBody>
          <a:bodyPr wrap="none" rtlCol="0">
            <a:spAutoFit/>
          </a:bodyPr>
          <a:lstStyle/>
          <a:p>
            <a:r>
              <a:rPr lang="en-IN" sz="1600" dirty="0" smtClean="0"/>
              <a:t>24 </a:t>
            </a:r>
            <a:r>
              <a:rPr lang="en-IN" sz="1600" dirty="0" err="1" smtClean="0"/>
              <a:t>Digi</a:t>
            </a:r>
            <a:r>
              <a:rPr lang="en-IN" sz="1600" dirty="0" smtClean="0"/>
              <a:t> I/O</a:t>
            </a:r>
          </a:p>
          <a:p>
            <a:r>
              <a:rPr lang="el-GR" sz="1600" dirty="0" smtClean="0"/>
              <a:t>Φ</a:t>
            </a:r>
            <a:r>
              <a:rPr lang="en-IN" sz="1600" dirty="0" smtClean="0"/>
              <a:t> 11.2mm</a:t>
            </a:r>
            <a:endParaRPr lang="en-IN" sz="1600" dirty="0"/>
          </a:p>
        </p:txBody>
      </p:sp>
      <p:sp>
        <p:nvSpPr>
          <p:cNvPr id="9" name="TextBox 8"/>
          <p:cNvSpPr txBox="1"/>
          <p:nvPr/>
        </p:nvSpPr>
        <p:spPr>
          <a:xfrm>
            <a:off x="4973950" y="4322752"/>
            <a:ext cx="1067921" cy="584775"/>
          </a:xfrm>
          <a:prstGeom prst="rect">
            <a:avLst/>
          </a:prstGeom>
          <a:noFill/>
        </p:spPr>
        <p:txBody>
          <a:bodyPr wrap="none" rtlCol="0">
            <a:spAutoFit/>
          </a:bodyPr>
          <a:lstStyle/>
          <a:p>
            <a:r>
              <a:rPr lang="en-IN" sz="1600" dirty="0" smtClean="0"/>
              <a:t>24 Power</a:t>
            </a:r>
          </a:p>
          <a:p>
            <a:r>
              <a:rPr lang="el-GR" sz="1600" dirty="0" smtClean="0"/>
              <a:t>Φ</a:t>
            </a:r>
            <a:r>
              <a:rPr lang="en-IN" sz="1600" dirty="0" smtClean="0"/>
              <a:t> 10.5mm</a:t>
            </a:r>
            <a:endParaRPr lang="en-IN" sz="1600" dirty="0"/>
          </a:p>
        </p:txBody>
      </p:sp>
      <p:sp>
        <p:nvSpPr>
          <p:cNvPr id="10" name="TextBox 9"/>
          <p:cNvSpPr txBox="1"/>
          <p:nvPr/>
        </p:nvSpPr>
        <p:spPr>
          <a:xfrm>
            <a:off x="6198086" y="4322752"/>
            <a:ext cx="1154483" cy="584775"/>
          </a:xfrm>
          <a:prstGeom prst="rect">
            <a:avLst/>
          </a:prstGeom>
          <a:noFill/>
        </p:spPr>
        <p:txBody>
          <a:bodyPr wrap="none" rtlCol="0">
            <a:spAutoFit/>
          </a:bodyPr>
          <a:lstStyle/>
          <a:p>
            <a:r>
              <a:rPr lang="en-IN" sz="1600" dirty="0" smtClean="0"/>
              <a:t>48 HV Lines</a:t>
            </a:r>
          </a:p>
          <a:p>
            <a:r>
              <a:rPr lang="el-GR" sz="1600" dirty="0" smtClean="0"/>
              <a:t>Φ</a:t>
            </a:r>
            <a:r>
              <a:rPr lang="en-IN" sz="1600" dirty="0" smtClean="0"/>
              <a:t> 5mm</a:t>
            </a:r>
            <a:endParaRPr lang="en-IN" sz="1600" dirty="0"/>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t>Gas Pipes</a:t>
            </a:r>
          </a:p>
          <a:p>
            <a:r>
              <a:rPr lang="el-GR" sz="1600" dirty="0" smtClean="0"/>
              <a:t>Φ</a:t>
            </a:r>
            <a:r>
              <a:rPr lang="en-IN" sz="1600" dirty="0" smtClean="0"/>
              <a:t> 16mm</a:t>
            </a:r>
            <a:endParaRPr lang="en-IN" sz="1600" dirty="0"/>
          </a:p>
        </p:txBody>
      </p:sp>
      <p:pic>
        <p:nvPicPr>
          <p:cNvPr id="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t="12635" r="3989" b="11801"/>
          <a:stretch>
            <a:fillRect/>
          </a:stretch>
        </p:blipFill>
        <p:spPr bwMode="auto">
          <a:xfrm>
            <a:off x="144002" y="1512000"/>
            <a:ext cx="4574128"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Current status: RPC making</a:t>
            </a:r>
            <a:endParaRPr lang="en-US" dirty="0"/>
          </a:p>
        </p:txBody>
      </p:sp>
      <p:sp>
        <p:nvSpPr>
          <p:cNvPr id="14339" name="Content Placeholder 2"/>
          <p:cNvSpPr>
            <a:spLocks noGrp="1"/>
          </p:cNvSpPr>
          <p:nvPr>
            <p:ph sz="half" idx="1"/>
          </p:nvPr>
        </p:nvSpPr>
        <p:spPr/>
        <p:txBody>
          <a:bodyPr>
            <a:normAutofit fontScale="55000" lnSpcReduction="20000"/>
          </a:bodyPr>
          <a:lstStyle/>
          <a:p>
            <a:pPr>
              <a:lnSpc>
                <a:spcPct val="120000"/>
              </a:lnSpc>
            </a:pPr>
            <a:r>
              <a:rPr lang="en-US" dirty="0" smtClean="0"/>
              <a:t>Full size RPCs (2m × 2m) are now being fabricated not only in our lab but also by the Industry.</a:t>
            </a:r>
          </a:p>
          <a:p>
            <a:pPr>
              <a:lnSpc>
                <a:spcPct val="120000"/>
              </a:lnSpc>
            </a:pPr>
            <a:r>
              <a:rPr lang="en-US" dirty="0" smtClean="0"/>
              <a:t>We have identified several Industrial partners keen to participate in mass production of RPCs.</a:t>
            </a:r>
          </a:p>
          <a:p>
            <a:pPr>
              <a:lnSpc>
                <a:spcPct val="120000"/>
              </a:lnSpc>
            </a:pPr>
            <a:r>
              <a:rPr lang="en-US" dirty="0" smtClean="0"/>
              <a:t>They are also involved in producing components needed for RPC making and also for designing tools  for mass production of RPCs.</a:t>
            </a:r>
          </a:p>
          <a:p>
            <a:pPr>
              <a:lnSpc>
                <a:spcPct val="120000"/>
              </a:lnSpc>
            </a:pPr>
            <a:r>
              <a:rPr lang="en-US" dirty="0" smtClean="0"/>
              <a:t>List of current industrial partners</a:t>
            </a:r>
          </a:p>
          <a:p>
            <a:pPr lvl="1">
              <a:lnSpc>
                <a:spcPct val="120000"/>
              </a:lnSpc>
            </a:pPr>
            <a:r>
              <a:rPr lang="en-US" dirty="0" smtClean="0"/>
              <a:t>Asahi India Glass Ltd., </a:t>
            </a:r>
            <a:r>
              <a:rPr lang="en-US" dirty="0" err="1" smtClean="0"/>
              <a:t>Taloja</a:t>
            </a:r>
            <a:endParaRPr lang="en-US" dirty="0" smtClean="0"/>
          </a:p>
          <a:p>
            <a:pPr lvl="1">
              <a:lnSpc>
                <a:spcPct val="120000"/>
              </a:lnSpc>
            </a:pPr>
            <a:r>
              <a:rPr lang="en-US" dirty="0" err="1" smtClean="0"/>
              <a:t>Walchand</a:t>
            </a:r>
            <a:r>
              <a:rPr lang="en-US" dirty="0" smtClean="0"/>
              <a:t>  Nagar Industries, Pune</a:t>
            </a:r>
          </a:p>
          <a:p>
            <a:pPr lvl="1">
              <a:lnSpc>
                <a:spcPct val="120000"/>
              </a:lnSpc>
            </a:pPr>
            <a:r>
              <a:rPr lang="en-US" dirty="0" smtClean="0"/>
              <a:t>Electronics Corporation of India Limited, Hyderabad</a:t>
            </a:r>
          </a:p>
          <a:p>
            <a:pPr lvl="1">
              <a:lnSpc>
                <a:spcPct val="120000"/>
              </a:lnSpc>
            </a:pPr>
            <a:r>
              <a:rPr lang="en-US" dirty="0" err="1" smtClean="0"/>
              <a:t>Oswin</a:t>
            </a:r>
            <a:r>
              <a:rPr lang="en-US" dirty="0" smtClean="0"/>
              <a:t> Plastics Pvt. Ltd, Mumbai</a:t>
            </a:r>
          </a:p>
          <a:p>
            <a:pPr lvl="1">
              <a:lnSpc>
                <a:spcPct val="120000"/>
              </a:lnSpc>
            </a:pPr>
            <a:r>
              <a:rPr lang="en-US" dirty="0" smtClean="0"/>
              <a:t>Alpha Pneumatics, Mumbai</a:t>
            </a:r>
          </a:p>
          <a:p>
            <a:pPr lvl="1">
              <a:lnSpc>
                <a:spcPct val="120000"/>
              </a:lnSpc>
            </a:pPr>
            <a:r>
              <a:rPr lang="en-US" dirty="0" smtClean="0"/>
              <a:t>Global Engineering, Mumbai</a:t>
            </a:r>
          </a:p>
          <a:p>
            <a:pPr>
              <a:lnSpc>
                <a:spcPct val="120000"/>
              </a:lnSpc>
            </a:pPr>
            <a:r>
              <a:rPr lang="en-US" dirty="0" smtClean="0"/>
              <a:t>Partner Institute</a:t>
            </a:r>
          </a:p>
          <a:p>
            <a:pPr lvl="1">
              <a:lnSpc>
                <a:spcPct val="120000"/>
              </a:lnSpc>
            </a:pPr>
            <a:r>
              <a:rPr lang="en-US" dirty="0" smtClean="0"/>
              <a:t>Institute of Chemical Technology, Mumbai</a:t>
            </a:r>
          </a:p>
          <a:p>
            <a:pPr lvl="1">
              <a:lnSpc>
                <a:spcPct val="120000"/>
              </a:lnSpc>
            </a:pPr>
            <a:r>
              <a:rPr lang="en-US" dirty="0" smtClean="0"/>
              <a:t>Multiple vendor development will help us to distribute the RPC </a:t>
            </a:r>
          </a:p>
          <a:p>
            <a:pPr lvl="1">
              <a:lnSpc>
                <a:spcPct val="120000"/>
              </a:lnSpc>
            </a:pPr>
            <a:r>
              <a:rPr lang="en-US" dirty="0" smtClean="0"/>
              <a:t>Fabrication job will be shared among several industrial partners.</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Technology development for Industrial production of RPCs </a:t>
            </a:r>
            <a:endParaRPr lang="en-US" dirty="0"/>
          </a:p>
        </p:txBody>
      </p:sp>
      <p:sp>
        <p:nvSpPr>
          <p:cNvPr id="15363" name="Content Placeholder 2"/>
          <p:cNvSpPr>
            <a:spLocks noGrp="1"/>
          </p:cNvSpPr>
          <p:nvPr>
            <p:ph idx="1"/>
          </p:nvPr>
        </p:nvSpPr>
        <p:spPr/>
        <p:txBody>
          <a:bodyPr>
            <a:normAutofit fontScale="85000" lnSpcReduction="10000"/>
          </a:bodyPr>
          <a:lstStyle/>
          <a:p>
            <a:pPr>
              <a:lnSpc>
                <a:spcPct val="110000"/>
              </a:lnSpc>
            </a:pPr>
            <a:r>
              <a:rPr lang="en-US" dirty="0" smtClean="0"/>
              <a:t>Development 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Development of glass chamfering and glass Engraving.</a:t>
            </a:r>
          </a:p>
          <a:p>
            <a:pPr>
              <a:lnSpc>
                <a:spcPct val="110000"/>
              </a:lnSpc>
            </a:pPr>
            <a:r>
              <a:rPr lang="en-US" dirty="0" smtClean="0"/>
              <a:t>Pickup panel development.</a:t>
            </a:r>
          </a:p>
          <a:p>
            <a:pPr>
              <a:lnSpc>
                <a:spcPct val="110000"/>
              </a:lnSpc>
            </a:pPr>
            <a:r>
              <a:rPr lang="en-US" dirty="0" smtClean="0"/>
              <a:t>Tray design.</a:t>
            </a:r>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p>
          <a:p>
            <a:pPr>
              <a:lnSpc>
                <a:spcPct val="110000"/>
              </a:lnSpc>
            </a:pPr>
            <a:r>
              <a:rPr lang="en-US" dirty="0" smtClean="0"/>
              <a:t>Some of these items are at advanced stages of development.</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113</a:t>
            </a:fld>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Industrial production of RPCs</a:t>
            </a:r>
            <a:endParaRPr lang="en-US" dirty="0"/>
          </a:p>
        </p:txBody>
      </p:sp>
      <p:sp>
        <p:nvSpPr>
          <p:cNvPr id="18435" name="Content Placeholder 2"/>
          <p:cNvSpPr>
            <a:spLocks noGrp="1"/>
          </p:cNvSpPr>
          <p:nvPr>
            <p:ph sz="half" idx="1"/>
          </p:nvPr>
        </p:nvSpPr>
        <p:spPr/>
        <p:txBody>
          <a:bodyPr/>
          <a:lstStyle/>
          <a:p>
            <a:r>
              <a:rPr lang="en-US" smtClean="0"/>
              <a:t>Documents are being prepared to float tender for the production of 400 RPCs for the engineering module to be assembled at Madurai.</a:t>
            </a:r>
          </a:p>
          <a:p>
            <a:r>
              <a:rPr lang="en-US" smtClean="0"/>
              <a:t>Gas Recirculation System</a:t>
            </a:r>
          </a:p>
          <a:p>
            <a:pPr lvl="1"/>
            <a:r>
              <a:rPr lang="en-US" smtClean="0"/>
              <a:t>Prototype close loop gas recirculation system is under test at TIFR RPC lab.</a:t>
            </a:r>
          </a:p>
          <a:p>
            <a:pPr lvl="1"/>
            <a:r>
              <a:rPr lang="en-US" smtClean="0"/>
              <a:t>Gas system required for ICAL experiment is being discussed.</a:t>
            </a:r>
            <a:endParaRPr lang="en-US"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114</a:t>
            </a:fld>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Main components of RPC gap</a:t>
            </a:r>
            <a:endParaRPr lang="en-SG" b="0" dirty="0"/>
          </a:p>
        </p:txBody>
      </p:sp>
      <p:sp>
        <p:nvSpPr>
          <p:cNvPr id="3" name="Content Placeholder 2"/>
          <p:cNvSpPr>
            <a:spLocks noGrp="1"/>
          </p:cNvSpPr>
          <p:nvPr>
            <p:ph sz="half" idx="1"/>
          </p:nvPr>
        </p:nvSpPr>
        <p:spPr>
          <a:xfrm>
            <a:off x="35496" y="1512000"/>
            <a:ext cx="9000000" cy="4968000"/>
          </a:xfrm>
        </p:spPr>
        <p:txBody>
          <a:bodyPr>
            <a:normAutofit fontScale="55000" lnSpcReduction="20000"/>
          </a:bodyPr>
          <a:lstStyle/>
          <a:p>
            <a:pPr>
              <a:lnSpc>
                <a:spcPct val="120000"/>
              </a:lnSpc>
            </a:pPr>
            <a:r>
              <a:rPr lang="en-US" dirty="0" smtClean="0"/>
              <a:t>Two identical dielectric parallel plates of dimension 2m </a:t>
            </a:r>
            <a:r>
              <a:rPr lang="en-US" dirty="0" smtClean="0">
                <a:latin typeface="Arial"/>
                <a:cs typeface="Arial"/>
              </a:rPr>
              <a:t>×</a:t>
            </a:r>
            <a:r>
              <a:rPr lang="en-US" dirty="0" smtClean="0"/>
              <a:t> 2m (approx.)</a:t>
            </a:r>
            <a:endParaRPr lang="en-SG" dirty="0" smtClean="0"/>
          </a:p>
          <a:p>
            <a:pPr lvl="1">
              <a:lnSpc>
                <a:spcPct val="120000"/>
              </a:lnSpc>
            </a:pPr>
            <a:r>
              <a:rPr lang="en-US" dirty="0" smtClean="0"/>
              <a:t>Material should have very high bulk resistivity (~10</a:t>
            </a:r>
            <a:r>
              <a:rPr lang="en-US" baseline="30000" dirty="0" smtClean="0"/>
              <a:t>10</a:t>
            </a:r>
            <a:r>
              <a:rPr lang="en-US" dirty="0" smtClean="0"/>
              <a:t> to 10</a:t>
            </a:r>
            <a:r>
              <a:rPr lang="en-US" baseline="30000" dirty="0" smtClean="0"/>
              <a:t>12</a:t>
            </a:r>
            <a:r>
              <a:rPr lang="en-US" dirty="0" smtClean="0"/>
              <a:t> </a:t>
            </a:r>
            <a:r>
              <a:rPr lang="en-US" dirty="0" smtClean="0">
                <a:sym typeface="Symbol"/>
              </a:rPr>
              <a:t></a:t>
            </a:r>
            <a:r>
              <a:rPr lang="en-US" dirty="0" smtClean="0"/>
              <a:t>-cm) Eg. Float glass or bakelite</a:t>
            </a:r>
            <a:endParaRPr lang="en-SG" dirty="0" smtClean="0"/>
          </a:p>
          <a:p>
            <a:pPr lvl="1">
              <a:lnSpc>
                <a:spcPct val="120000"/>
              </a:lnSpc>
            </a:pPr>
            <a:r>
              <a:rPr lang="en-US" dirty="0" smtClean="0"/>
              <a:t>Plate thickness should be 3 mm</a:t>
            </a:r>
            <a:endParaRPr lang="en-SG" dirty="0" smtClean="0"/>
          </a:p>
          <a:p>
            <a:pPr lvl="1">
              <a:lnSpc>
                <a:spcPct val="120000"/>
              </a:lnSpc>
            </a:pPr>
            <a:r>
              <a:rPr lang="en-US" dirty="0" smtClean="0"/>
              <a:t>Plates should be uniformly thick</a:t>
            </a:r>
            <a:endParaRPr lang="en-SG" dirty="0" smtClean="0"/>
          </a:p>
          <a:p>
            <a:pPr lvl="1">
              <a:lnSpc>
                <a:spcPct val="120000"/>
              </a:lnSpc>
            </a:pPr>
            <a:r>
              <a:rPr lang="en-US" dirty="0" smtClean="0"/>
              <a:t>Plates should have a very good surface quality</a:t>
            </a:r>
            <a:endParaRPr lang="en-SG" dirty="0" smtClean="0"/>
          </a:p>
          <a:p>
            <a:pPr>
              <a:lnSpc>
                <a:spcPct val="120000"/>
              </a:lnSpc>
            </a:pPr>
            <a:r>
              <a:rPr lang="en-US" dirty="0" smtClean="0"/>
              <a:t>Polycarbonate button spacers</a:t>
            </a:r>
            <a:endParaRPr lang="en-SG" dirty="0" smtClean="0"/>
          </a:p>
          <a:p>
            <a:pPr lvl="1">
              <a:lnSpc>
                <a:spcPct val="120000"/>
              </a:lnSpc>
            </a:pPr>
            <a:r>
              <a:rPr lang="en-US" dirty="0" smtClean="0"/>
              <a:t>As per design (with allowed tolerances)</a:t>
            </a:r>
            <a:endParaRPr lang="en-SG" dirty="0" smtClean="0"/>
          </a:p>
          <a:p>
            <a:pPr lvl="1">
              <a:lnSpc>
                <a:spcPct val="120000"/>
              </a:lnSpc>
            </a:pPr>
            <a:r>
              <a:rPr lang="en-US" dirty="0" smtClean="0"/>
              <a:t>All spacers should have a uniform thickness of 2 mm.</a:t>
            </a:r>
            <a:endParaRPr lang="en-SG" dirty="0" smtClean="0"/>
          </a:p>
          <a:p>
            <a:pPr>
              <a:lnSpc>
                <a:spcPct val="120000"/>
              </a:lnSpc>
            </a:pPr>
            <a:r>
              <a:rPr lang="en-US" dirty="0" smtClean="0"/>
              <a:t>Polycarbonate (extruded) side spacers</a:t>
            </a:r>
            <a:endParaRPr lang="en-SG" dirty="0" smtClean="0"/>
          </a:p>
          <a:p>
            <a:pPr lvl="1">
              <a:lnSpc>
                <a:spcPct val="120000"/>
              </a:lnSpc>
            </a:pPr>
            <a:r>
              <a:rPr lang="en-US" dirty="0" smtClean="0"/>
              <a:t>As per design (with allowed tolerances)</a:t>
            </a:r>
            <a:endParaRPr lang="en-SG" dirty="0" smtClean="0"/>
          </a:p>
          <a:p>
            <a:pPr lvl="1">
              <a:lnSpc>
                <a:spcPct val="120000"/>
              </a:lnSpc>
            </a:pPr>
            <a:r>
              <a:rPr lang="en-US" dirty="0" smtClean="0"/>
              <a:t>Uniform thickness/dimension all along the length of the spacer</a:t>
            </a:r>
            <a:endParaRPr lang="en-SG" dirty="0" smtClean="0"/>
          </a:p>
          <a:p>
            <a:pPr lvl="1">
              <a:lnSpc>
                <a:spcPct val="120000"/>
              </a:lnSpc>
            </a:pPr>
            <a:r>
              <a:rPr lang="en-US" dirty="0" smtClean="0"/>
              <a:t>Rigid yet flexible!!</a:t>
            </a:r>
            <a:endParaRPr lang="en-SG" dirty="0" smtClean="0"/>
          </a:p>
          <a:p>
            <a:pPr>
              <a:lnSpc>
                <a:spcPct val="120000"/>
              </a:lnSpc>
            </a:pPr>
            <a:r>
              <a:rPr lang="en-US" dirty="0" smtClean="0"/>
              <a:t>Polycarbonate nozzles for gas inlet/outlet</a:t>
            </a:r>
            <a:endParaRPr lang="en-SG" dirty="0" smtClean="0"/>
          </a:p>
          <a:p>
            <a:pPr lvl="1">
              <a:lnSpc>
                <a:spcPct val="120000"/>
              </a:lnSpc>
            </a:pPr>
            <a:r>
              <a:rPr lang="en-US" dirty="0" smtClean="0"/>
              <a:t>As per design (with allowed tolerances)</a:t>
            </a:r>
            <a:endParaRPr lang="en-SG" dirty="0" smtClean="0"/>
          </a:p>
          <a:p>
            <a:pPr lvl="1">
              <a:lnSpc>
                <a:spcPct val="120000"/>
              </a:lnSpc>
            </a:pPr>
            <a:r>
              <a:rPr lang="en-US" dirty="0" smtClean="0"/>
              <a:t>Dimensions of </a:t>
            </a:r>
            <a:r>
              <a:rPr lang="en-US" i="1" dirty="0" smtClean="0"/>
              <a:t>steps</a:t>
            </a:r>
            <a:r>
              <a:rPr lang="en-US" dirty="0" smtClean="0"/>
              <a:t> should be identical to that of the side spacer</a:t>
            </a:r>
            <a:endParaRPr lang="en-SG" dirty="0" smtClean="0"/>
          </a:p>
          <a:p>
            <a:pPr lvl="1">
              <a:lnSpc>
                <a:spcPct val="120000"/>
              </a:lnSpc>
            </a:pPr>
            <a:r>
              <a:rPr lang="en-US" dirty="0" smtClean="0"/>
              <a:t>Dimension of </a:t>
            </a:r>
            <a:r>
              <a:rPr lang="en-US" i="1" dirty="0" smtClean="0"/>
              <a:t>inserts</a:t>
            </a:r>
            <a:r>
              <a:rPr lang="en-US" dirty="0" smtClean="0"/>
              <a:t> should match that of the slot/hole in side spacer</a:t>
            </a:r>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115</a:t>
            </a:fld>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Glass cleaning</a:t>
            </a:r>
            <a:endParaRPr lang="en-SG" dirty="0"/>
          </a:p>
        </p:txBody>
      </p:sp>
      <p:sp>
        <p:nvSpPr>
          <p:cNvPr id="3" name="Content Placeholder 2"/>
          <p:cNvSpPr>
            <a:spLocks noGrp="1"/>
          </p:cNvSpPr>
          <p:nvPr>
            <p:ph sz="half" idx="1"/>
          </p:nvPr>
        </p:nvSpPr>
        <p:spPr>
          <a:xfrm>
            <a:off x="35496" y="1512000"/>
            <a:ext cx="9000000" cy="4968000"/>
          </a:xfrm>
        </p:spPr>
        <p:txBody>
          <a:bodyPr>
            <a:noAutofit/>
          </a:bodyPr>
          <a:lstStyle/>
          <a:p>
            <a:r>
              <a:rPr lang="en-US" sz="2400" dirty="0" smtClean="0"/>
              <a:t>Requirement</a:t>
            </a:r>
            <a:endParaRPr lang="en-SG" dirty="0" smtClean="0"/>
          </a:p>
          <a:p>
            <a:pPr lvl="1"/>
            <a:r>
              <a:rPr lang="en-US" sz="1800" dirty="0" smtClean="0"/>
              <a:t>Level of cleanliness: Dust free environment with class 1000</a:t>
            </a:r>
            <a:endParaRPr lang="en-SG" dirty="0" smtClean="0"/>
          </a:p>
          <a:p>
            <a:pPr lvl="1"/>
            <a:r>
              <a:rPr lang="en-US" sz="1800" dirty="0" smtClean="0"/>
              <a:t>No dust, no oil layer, no grime, no foreign material etc.</a:t>
            </a:r>
            <a:endParaRPr lang="en-SG" sz="2000" dirty="0" smtClean="0"/>
          </a:p>
          <a:p>
            <a:r>
              <a:rPr lang="en-US" sz="2400" dirty="0" smtClean="0"/>
              <a:t> Currently the followings steps are being followed in the laboratory</a:t>
            </a:r>
            <a:endParaRPr lang="en-SG" dirty="0" smtClean="0"/>
          </a:p>
          <a:p>
            <a:pPr lvl="1"/>
            <a:r>
              <a:rPr lang="en-US" sz="1800" dirty="0" smtClean="0"/>
              <a:t>The glasses are cleaned with Ethyl/Iso-propyl (L.R grade) alcohol to remove any dust and oil on the glass.</a:t>
            </a:r>
            <a:endParaRPr lang="en-SG" dirty="0" smtClean="0"/>
          </a:p>
          <a:p>
            <a:pPr lvl="1"/>
            <a:r>
              <a:rPr lang="en-US" sz="1800" dirty="0" smtClean="0"/>
              <a:t>Cleaned with distilled water.</a:t>
            </a:r>
            <a:endParaRPr lang="en-SG" dirty="0" smtClean="0"/>
          </a:p>
          <a:p>
            <a:pPr lvl="1"/>
            <a:r>
              <a:rPr lang="en-US" sz="1800" dirty="0" smtClean="0"/>
              <a:t>Labolene/ Soap solution is applied on the glass surfaces and edges and then left for about 10 minutes.</a:t>
            </a:r>
            <a:endParaRPr lang="en-SG" dirty="0" smtClean="0"/>
          </a:p>
          <a:p>
            <a:pPr lvl="1"/>
            <a:r>
              <a:rPr lang="en-US" sz="1800" dirty="0" smtClean="0"/>
              <a:t>Cleaned with distilled water.</a:t>
            </a:r>
            <a:endParaRPr lang="en-SG" dirty="0" smtClean="0"/>
          </a:p>
          <a:p>
            <a:pPr lvl="1"/>
            <a:r>
              <a:rPr lang="en-US" sz="1800" dirty="0" smtClean="0"/>
              <a:t>Water droplets from the glass surface are removed using lint free paper.</a:t>
            </a:r>
            <a:endParaRPr lang="en-SG" dirty="0" smtClean="0"/>
          </a:p>
          <a:p>
            <a:pPr lvl="1"/>
            <a:r>
              <a:rPr lang="en-US" sz="1800" dirty="0" smtClean="0"/>
              <a:t>The above method of cleaning glasses / equivalent should be followed and the cleaned glasses to be stored in dust free environment with proper covering.</a:t>
            </a:r>
          </a:p>
          <a:p>
            <a:pPr lvl="1">
              <a:buNone/>
            </a:pPr>
            <a:endParaRPr lang="en-SG" sz="1600" dirty="0" smtClean="0"/>
          </a:p>
          <a:p>
            <a:pPr lvl="1" algn="ctr">
              <a:buNone/>
            </a:pPr>
            <a:r>
              <a:rPr lang="en-US" sz="1800" i="1" dirty="0" smtClean="0"/>
              <a:t>Automated machine cleaning is preferred. </a:t>
            </a:r>
            <a:endParaRPr lang="en-SG" dirty="0" smtClean="0"/>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116</a:t>
            </a:fld>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Glass painting</a:t>
            </a:r>
            <a:endParaRPr lang="en-SG" dirty="0"/>
          </a:p>
        </p:txBody>
      </p:sp>
      <p:sp>
        <p:nvSpPr>
          <p:cNvPr id="3" name="Content Placeholder 2"/>
          <p:cNvSpPr>
            <a:spLocks noGrp="1"/>
          </p:cNvSpPr>
          <p:nvPr>
            <p:ph sz="half" idx="1"/>
          </p:nvPr>
        </p:nvSpPr>
        <p:spPr>
          <a:xfrm>
            <a:off x="35496" y="1512000"/>
            <a:ext cx="9000000" cy="4968000"/>
          </a:xfrm>
        </p:spPr>
        <p:txBody>
          <a:bodyPr>
            <a:normAutofit fontScale="85000" lnSpcReduction="10000"/>
          </a:bodyPr>
          <a:lstStyle/>
          <a:p>
            <a:pPr>
              <a:lnSpc>
                <a:spcPct val="120000"/>
              </a:lnSpc>
            </a:pPr>
            <a:r>
              <a:rPr lang="en-US" dirty="0" smtClean="0"/>
              <a:t>One surface of each glass need to be coated with conductive paint by masking on all the edges (~10mm)  of the glass. </a:t>
            </a:r>
          </a:p>
          <a:p>
            <a:pPr>
              <a:lnSpc>
                <a:spcPct val="120000"/>
              </a:lnSpc>
            </a:pPr>
            <a:r>
              <a:rPr lang="en-US" dirty="0" smtClean="0"/>
              <a:t>The painting can be done by using automated  spray gun(s) with X,Y movement or</a:t>
            </a:r>
            <a:r>
              <a:rPr lang="en-SG" dirty="0" smtClean="0"/>
              <a:t> </a:t>
            </a:r>
            <a:r>
              <a:rPr lang="en-US" dirty="0" smtClean="0"/>
              <a:t>using a screen printing machine.</a:t>
            </a:r>
            <a:endParaRPr lang="en-SG" dirty="0" smtClean="0"/>
          </a:p>
          <a:p>
            <a:pPr>
              <a:lnSpc>
                <a:spcPct val="120000"/>
              </a:lnSpc>
            </a:pPr>
            <a:r>
              <a:rPr lang="en-US" dirty="0" smtClean="0"/>
              <a:t>In both cases, the coat thickness need to be less than 60 microns and uniform resistance of ~1.2 M</a:t>
            </a:r>
            <a:r>
              <a:rPr lang="en-US" dirty="0" smtClean="0">
                <a:sym typeface="Symbol"/>
              </a:rPr>
              <a:t>/</a:t>
            </a:r>
            <a:r>
              <a:rPr lang="en-US" dirty="0" smtClean="0">
                <a:latin typeface="Arial"/>
                <a:cs typeface="Arial"/>
                <a:sym typeface="Symbol"/>
              </a:rPr>
              <a:t>□</a:t>
            </a:r>
            <a:r>
              <a:rPr lang="en-US" dirty="0" smtClean="0"/>
              <a:t> is must, after necessary IR curing. </a:t>
            </a:r>
            <a:endParaRPr lang="en-SG" dirty="0" smtClean="0"/>
          </a:p>
          <a:p>
            <a:pPr>
              <a:lnSpc>
                <a:spcPct val="120000"/>
              </a:lnSpc>
            </a:pPr>
            <a:r>
              <a:rPr lang="en-US" dirty="0" smtClean="0"/>
              <a:t>The surface resistance to be measured using a proper tool for at least 25 points in each direction.</a:t>
            </a:r>
            <a:endParaRPr lang="en-SG" dirty="0" smtClean="0"/>
          </a:p>
          <a:p>
            <a:pPr>
              <a:lnSpc>
                <a:spcPct val="120000"/>
              </a:lnSpc>
            </a:pPr>
            <a:endParaRPr lang="en-SG" dirty="0"/>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117</a:t>
            </a:fld>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QC procedures for RPC gap</a:t>
            </a:r>
            <a:endParaRPr lang="en-SG" dirty="0"/>
          </a:p>
        </p:txBody>
      </p:sp>
      <p:sp>
        <p:nvSpPr>
          <p:cNvPr id="3" name="Content Placeholder 2"/>
          <p:cNvSpPr>
            <a:spLocks noGrp="1"/>
          </p:cNvSpPr>
          <p:nvPr>
            <p:ph sz="half" idx="1"/>
          </p:nvPr>
        </p:nvSpPr>
        <p:spPr>
          <a:xfrm>
            <a:off x="35496" y="1548000"/>
            <a:ext cx="9000000" cy="4139595"/>
          </a:xfrm>
        </p:spPr>
        <p:txBody>
          <a:bodyPr>
            <a:spAutoFit/>
          </a:bodyPr>
          <a:lstStyle/>
          <a:p>
            <a:pPr lvl="0"/>
            <a:r>
              <a:rPr lang="en-US" sz="2000" dirty="0" smtClean="0"/>
              <a:t>Visual inspection: All the glasses, buttons, spacers etc. are to be inspected before taking up the fabrication work. This should be done by an experienced staff and the same person need to certify the acceptance of the material provided with proper documentation.</a:t>
            </a:r>
            <a:endParaRPr lang="en-SG" sz="2000" dirty="0" smtClean="0"/>
          </a:p>
          <a:p>
            <a:pPr lvl="0"/>
            <a:r>
              <a:rPr lang="en-US" sz="2000" dirty="0" smtClean="0"/>
              <a:t>Dimension conformance</a:t>
            </a:r>
            <a:endParaRPr lang="en-SG" sz="2000" dirty="0" smtClean="0"/>
          </a:p>
          <a:p>
            <a:pPr lvl="0"/>
            <a:r>
              <a:rPr lang="en-US" sz="2000" dirty="0" smtClean="0"/>
              <a:t>Leak test of Gaps</a:t>
            </a:r>
            <a:r>
              <a:rPr lang="en-US" sz="2000" baseline="30000" dirty="0" smtClean="0"/>
              <a:t>*</a:t>
            </a:r>
            <a:r>
              <a:rPr lang="en-US" sz="2000" dirty="0" smtClean="0"/>
              <a:t>: A RPC-gap “leak test system” should be developed, so that the RPC gaps so produced are qualified for the required pressure test. </a:t>
            </a:r>
            <a:endParaRPr lang="en-SG" sz="2000" dirty="0" smtClean="0"/>
          </a:p>
          <a:p>
            <a:pPr lvl="0"/>
            <a:r>
              <a:rPr lang="en-US" sz="2000" dirty="0" smtClean="0"/>
              <a:t>The QC sheets (traveler sheet) need to be filled at each and every step and should be carried forward along with gap. </a:t>
            </a:r>
            <a:endParaRPr lang="en-SG" sz="2000" dirty="0" smtClean="0"/>
          </a:p>
          <a:p>
            <a:pPr>
              <a:buNone/>
            </a:pPr>
            <a:endParaRPr lang="en-SG" sz="2000" dirty="0" smtClean="0"/>
          </a:p>
          <a:p>
            <a:r>
              <a:rPr lang="en-US" sz="2000" baseline="30000" dirty="0" smtClean="0"/>
              <a:t>*</a:t>
            </a:r>
            <a:r>
              <a:rPr lang="en-US" sz="2000" u="sng" dirty="0" smtClean="0"/>
              <a:t>Leak test</a:t>
            </a:r>
            <a:r>
              <a:rPr lang="en-US" sz="2000" dirty="0" smtClean="0"/>
              <a:t>:</a:t>
            </a:r>
            <a:endParaRPr lang="en-SG" sz="2000" dirty="0" smtClean="0"/>
          </a:p>
          <a:p>
            <a:r>
              <a:rPr lang="en-US" sz="2000" dirty="0" smtClean="0"/>
              <a:t>The gaps need to be checked for any leak and the leak rate should be less then 10</a:t>
            </a:r>
            <a:r>
              <a:rPr lang="en-US" sz="2000" baseline="30000" dirty="0" smtClean="0"/>
              <a:t>-4 </a:t>
            </a:r>
            <a:r>
              <a:rPr lang="en-US" sz="2000" dirty="0" smtClean="0"/>
              <a:t>SCCM and the gaps should hold at least 6mbar pressure.</a:t>
            </a:r>
            <a:endParaRPr lang="en-SG" sz="2000" dirty="0" smtClean="0"/>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118</a:t>
            </a:fld>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1" name="Content Placeholder 10"/>
          <p:cNvSpPr>
            <a:spLocks noGrp="1"/>
          </p:cNvSpPr>
          <p:nvPr>
            <p:ph sz="half" idx="1"/>
          </p:nvPr>
        </p:nvSpPr>
        <p:spPr/>
        <p:txBody>
          <a:bodyPr/>
          <a:lstStyle/>
          <a:p>
            <a:endParaRPr lang="en-IN"/>
          </a:p>
        </p:txBody>
      </p:sp>
      <p:sp>
        <p:nvSpPr>
          <p:cNvPr id="12" name="Footer Placeholder 11"/>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119</a:t>
            </a:fld>
            <a:endParaRPr lang="en-US" dirty="0"/>
          </a:p>
        </p:txBody>
      </p:sp>
    </p:spTree>
    <p:extLst>
      <p:ext uri="{BB962C8B-B14F-4D97-AF65-F5344CB8AC3E}">
        <p14:creationId xmlns:p14="http://schemas.microsoft.com/office/powerpoint/2010/main" xmlns="" val="948037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8" name="Slide Number Placeholder 7"/>
          <p:cNvSpPr>
            <a:spLocks noGrp="1"/>
          </p:cNvSpPr>
          <p:nvPr>
            <p:ph type="sldNum" sz="quarter" idx="12"/>
          </p:nvPr>
        </p:nvSpPr>
        <p:spPr/>
        <p:txBody>
          <a:bodyPr/>
          <a:lstStyle/>
          <a:p>
            <a:fld id="{5D0D82D1-030A-4AF5-855D-82A44DD93AEE}" type="slidenum">
              <a:rPr lang="en-US" smtClean="0"/>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937" y="1512000"/>
            <a:ext cx="3240000" cy="242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9993" y="1511998"/>
            <a:ext cx="2889571"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89" y="1512000"/>
            <a:ext cx="2888999" cy="385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8926" y="3972870"/>
            <a:ext cx="3240000" cy="24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120</a:t>
            </a:fld>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121</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pPr/>
              <a:t>122</a:t>
            </a:fld>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glass painting</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123</a:t>
            </a:fld>
            <a:endParaRPr lang="en-US" dirty="0"/>
          </a:p>
        </p:txBody>
      </p:sp>
      <p:pic>
        <p:nvPicPr>
          <p:cNvPr id="6" name="M2U00287.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smtClean="0"/>
              <a:t>Dr. B.Satyanarayana, TIFR, Mumbai                              Institution of Engineers (Madurai)                              December 15, 2012</a:t>
            </a:r>
            <a:endParaRPr lang="en-IN" dirty="0"/>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124</a:t>
            </a:fld>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Animation of RPC gap fabrication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125</a:t>
            </a:fld>
            <a:endParaRPr lang="en-US" dirty="0"/>
          </a:p>
        </p:txBody>
      </p:sp>
      <p:pic>
        <p:nvPicPr>
          <p:cNvPr id="6" name="M2U00271.MPG">
            <a:hlinkClick r:id="" action="ppaction://media"/>
          </p:cNvPr>
          <p:cNvPicPr>
            <a:picLocks noGrp="1" noRot="1" noChangeAspect="1"/>
          </p:cNvPicPr>
          <p:nvPr>
            <p:ph sz="half" idx="1"/>
            <a:videoFile r:link="rId1"/>
          </p:nvPr>
        </p:nvPicPr>
        <p:blipFill>
          <a:blip r:embed="rId3"/>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RPC holding tray</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pic>
        <p:nvPicPr>
          <p:cNvPr id="1026" name="Picture 2"/>
          <p:cNvPicPr>
            <a:picLocks noChangeAspect="1" noChangeArrowheads="1"/>
          </p:cNvPicPr>
          <p:nvPr/>
        </p:nvPicPr>
        <p:blipFill>
          <a:blip r:embed="rId2"/>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t>Finite Element Analysis</a:t>
            </a:r>
            <a:endParaRPr lang="en-IN" sz="1600" b="1" dirty="0"/>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t>Extra thickness in selected sections  </a:t>
            </a:r>
            <a:endParaRPr lang="en-IN" sz="1600" b="1" dirty="0"/>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t>Three-line support</a:t>
            </a:r>
            <a:endParaRPr lang="en-IN" sz="1600" b="1" dirty="0"/>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pPr/>
              <a:t>126</a:t>
            </a:fld>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IN" dirty="0" smtClean="0"/>
              <a:t>RPC fabrication facility</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pic>
        <p:nvPicPr>
          <p:cNvPr id="9" name="Picture 2"/>
          <p:cNvPicPr>
            <a:picLocks noGrp="1" noChangeAspect="1" noChangeArrowheads="1"/>
          </p:cNvPicPr>
          <p:nvPr>
            <p:ph idx="1"/>
          </p:nvPr>
        </p:nvPicPr>
        <p:blipFill>
          <a:blip r:embed="rId2"/>
          <a:srcRect t="18207" b="4395"/>
          <a:stretch>
            <a:fillRect/>
          </a:stretch>
        </p:blipFill>
        <p:spPr bwMode="auto">
          <a:xfrm>
            <a:off x="72000" y="1512000"/>
            <a:ext cx="9010650" cy="4437917"/>
          </a:xfrm>
          <a:prstGeom prst="rect">
            <a:avLst/>
          </a:prstGeom>
          <a:noFill/>
          <a:ln>
            <a:noFill/>
          </a:ln>
        </p:spPr>
      </p:pic>
      <p:sp>
        <p:nvSpPr>
          <p:cNvPr id="6" name="Slide Number Placeholder 5"/>
          <p:cNvSpPr>
            <a:spLocks noGrp="1"/>
          </p:cNvSpPr>
          <p:nvPr>
            <p:ph type="sldNum" sz="quarter" idx="12"/>
          </p:nvPr>
        </p:nvSpPr>
        <p:spPr/>
        <p:txBody>
          <a:bodyPr/>
          <a:lstStyle/>
          <a:p>
            <a:fld id="{5D0D82D1-030A-4AF5-855D-82A44DD93AEE}" type="slidenum">
              <a:rPr lang="en-US" smtClean="0"/>
              <a:pPr/>
              <a:t>127</a:t>
            </a:fld>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Current status</a:t>
            </a:r>
            <a:endParaRPr lang="en-IN"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n-IN" dirty="0" smtClean="0"/>
              <a:t>RPC detector R&amp;D concluded quite a while ago. The RPC stacks are being used even for some physics studies.</a:t>
            </a:r>
          </a:p>
          <a:p>
            <a:pPr>
              <a:lnSpc>
                <a:spcPct val="110000"/>
              </a:lnSpc>
            </a:pPr>
            <a:r>
              <a:rPr lang="en-IN" dirty="0" smtClean="0"/>
              <a:t>Scaling up and industrial adaptation of lab technology – by an industry, is almost complete.</a:t>
            </a:r>
          </a:p>
          <a:p>
            <a:pPr>
              <a:lnSpc>
                <a:spcPct val="110000"/>
              </a:lnSpc>
            </a:pPr>
            <a:r>
              <a:rPr lang="en-IN" dirty="0" smtClean="0"/>
              <a:t>Extensive vendor development for material fabrication, process development, design of SPMs and for large scale production of RPCs.</a:t>
            </a:r>
          </a:p>
          <a:p>
            <a:pPr>
              <a:lnSpc>
                <a:spcPct val="110000"/>
              </a:lnSpc>
            </a:pPr>
            <a:r>
              <a:rPr lang="en-IN" dirty="0" smtClean="0"/>
              <a:t>Ready for engineering module.</a:t>
            </a:r>
          </a:p>
          <a:p>
            <a:pPr>
              <a:lnSpc>
                <a:spcPct val="110000"/>
              </a:lnSpc>
            </a:pPr>
            <a:r>
              <a:rPr lang="en-IN" dirty="0" smtClean="0"/>
              <a:t>Tenders for RPC production for engineering module are about to be floated.</a:t>
            </a:r>
          </a:p>
          <a:p>
            <a:pPr>
              <a:lnSpc>
                <a:spcPct val="110000"/>
              </a:lnSpc>
            </a:pPr>
            <a:r>
              <a:rPr lang="en-IN" dirty="0" smtClean="0"/>
              <a:t>Further fine-tuning of chamber design, operating parameters and maintenance related practices will continue.</a:t>
            </a:r>
            <a:endParaRPr lang="en-IN" dirty="0"/>
          </a:p>
        </p:txBody>
      </p:sp>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129</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000" y="1980000"/>
            <a:ext cx="3708000" cy="199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30000"/>
            <a:extLst>
              <a:ext uri="{28A0092B-C50C-407E-A947-70E740481C1C}">
                <a14:useLocalDpi xmlns="" xmlns:a14="http://schemas.microsoft.com/office/drawing/2010/main" val="0"/>
              </a:ext>
            </a:extLst>
          </a:blip>
          <a:stretch>
            <a:fillRect/>
          </a:stretch>
        </p:blipFill>
        <p:spPr>
          <a:xfrm>
            <a:off x="18000" y="13501"/>
            <a:ext cx="9108000" cy="6830999"/>
          </a:xfrm>
          <a:prstGeom prst="rect">
            <a:avLst/>
          </a:prstGeom>
        </p:spPr>
      </p:pic>
      <p:sp>
        <p:nvSpPr>
          <p:cNvPr id="3" name="Content Placeholder 2"/>
          <p:cNvSpPr>
            <a:spLocks noGrp="1"/>
          </p:cNvSpPr>
          <p:nvPr>
            <p:ph sz="half" idx="1"/>
          </p:nvPr>
        </p:nvSpPr>
        <p:spPr/>
        <p:txBody>
          <a:bodyPr>
            <a:normAutofit/>
          </a:bodyPr>
          <a:lstStyle/>
          <a:p>
            <a:pPr>
              <a:buBlip>
                <a:blip r:embed="rId3"/>
              </a:buBlip>
            </a:pPr>
            <a:r>
              <a:rPr lang="en-US" sz="4000" dirty="0" smtClean="0">
                <a:solidFill>
                  <a:srgbClr val="0000FF"/>
                </a:solidFill>
              </a:rPr>
              <a:t>To the IE(I), Madurai Local Centre for giving me this wonderful opportunity to share the excitement of building this unique mega science project. I feel honoured.</a:t>
            </a:r>
          </a:p>
          <a:p>
            <a:pPr>
              <a:buBlip>
                <a:blip r:embed="rId3"/>
              </a:buBlip>
            </a:pPr>
            <a:r>
              <a:rPr lang="en-US" sz="4000" dirty="0" smtClean="0">
                <a:solidFill>
                  <a:srgbClr val="0000FF"/>
                </a:solidFill>
              </a:rPr>
              <a:t>To you all for your kind attention.</a:t>
            </a:r>
            <a:endParaRPr lang="en-SG" sz="4000" dirty="0">
              <a:solidFill>
                <a:srgbClr val="0000FF"/>
              </a:solidFill>
            </a:endParaRPr>
          </a:p>
        </p:txBody>
      </p:sp>
      <p:sp>
        <p:nvSpPr>
          <p:cNvPr id="2" name="Title 1"/>
          <p:cNvSpPr>
            <a:spLocks noGrp="1"/>
          </p:cNvSpPr>
          <p:nvPr>
            <p:ph type="title"/>
          </p:nvPr>
        </p:nvSpPr>
        <p:spPr/>
        <p:txBody>
          <a:bodyPr/>
          <a:lstStyle/>
          <a:p>
            <a:r>
              <a:rPr lang="en-US" sz="6600" dirty="0" smtClean="0">
                <a:solidFill>
                  <a:schemeClr val="bg1"/>
                </a:solidFill>
              </a:rPr>
              <a:t>Thank you</a:t>
            </a:r>
            <a:endParaRPr lang="en-SG" dirty="0">
              <a:solidFill>
                <a:schemeClr val="bg1"/>
              </a:solidFill>
            </a:endParaRPr>
          </a:p>
        </p:txBody>
      </p:sp>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Backup slides</a:t>
            </a:r>
            <a:endParaRPr lang="en-IN" dirty="0"/>
          </a:p>
        </p:txBody>
      </p:sp>
      <p:sp>
        <p:nvSpPr>
          <p:cNvPr id="7" name="Subtitle 6"/>
          <p:cNvSpPr>
            <a:spLocks noGrp="1"/>
          </p:cNvSpPr>
          <p:nvPr>
            <p:ph type="subTitle" idx="1"/>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133</a:t>
            </a:fld>
            <a:endParaRPr lang="en-US" dirty="0"/>
          </a:p>
        </p:txBody>
      </p:sp>
      <p:pic>
        <p:nvPicPr>
          <p:cNvPr id="389122" name="Picture 2"/>
          <p:cNvPicPr>
            <a:picLocks noGrp="1" noChangeAspect="1" noChangeArrowheads="1"/>
          </p:cNvPicPr>
          <p:nvPr>
            <p:ph sz="half" idx="1"/>
          </p:nvPr>
        </p:nvPicPr>
        <p:blipFill>
          <a:blip r:embed="rId2"/>
          <a:srcRect/>
          <a:stretch>
            <a:fillRect/>
          </a:stretch>
        </p:blipFill>
        <p:spPr bwMode="auto">
          <a:xfrm>
            <a:off x="1776267" y="1547813"/>
            <a:ext cx="551844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134</a:t>
            </a:fld>
            <a:endParaRPr lang="en-US" dirty="0"/>
          </a:p>
        </p:txBody>
      </p:sp>
      <p:pic>
        <p:nvPicPr>
          <p:cNvPr id="388098" name="Picture 2"/>
          <p:cNvPicPr>
            <a:picLocks noGrp="1" noChangeAspect="1" noChangeArrowheads="1"/>
          </p:cNvPicPr>
          <p:nvPr>
            <p:ph sz="half" idx="1"/>
          </p:nvPr>
        </p:nvPicPr>
        <p:blipFill>
          <a:blip r:embed="rId2"/>
          <a:srcRect/>
          <a:stretch>
            <a:fillRect/>
          </a:stretch>
        </p:blipFill>
        <p:spPr bwMode="auto">
          <a:xfrm>
            <a:off x="1188984" y="1547813"/>
            <a:ext cx="6693006"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135</a:t>
            </a:fld>
            <a:endParaRPr lang="en-US" dirty="0"/>
          </a:p>
        </p:txBody>
      </p:sp>
      <p:pic>
        <p:nvPicPr>
          <p:cNvPr id="387074" name="Picture 2"/>
          <p:cNvPicPr>
            <a:picLocks noGrp="1" noChangeAspect="1" noChangeArrowheads="1"/>
          </p:cNvPicPr>
          <p:nvPr>
            <p:ph sz="half" idx="1"/>
          </p:nvPr>
        </p:nvPicPr>
        <p:blipFill>
          <a:blip r:embed="rId2"/>
          <a:srcRect/>
          <a:stretch>
            <a:fillRect/>
          </a:stretch>
        </p:blipFill>
        <p:spPr bwMode="auto">
          <a:xfrm>
            <a:off x="1202282" y="1547813"/>
            <a:ext cx="666641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136</a:t>
            </a:fld>
            <a:endParaRPr lang="en-US" dirty="0"/>
          </a:p>
        </p:txBody>
      </p:sp>
      <p:pic>
        <p:nvPicPr>
          <p:cNvPr id="386050"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137</a:t>
            </a:fld>
            <a:endParaRPr lang="en-US" dirty="0"/>
          </a:p>
        </p:txBody>
      </p:sp>
      <p:pic>
        <p:nvPicPr>
          <p:cNvPr id="385026"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138</a:t>
            </a:fld>
            <a:endParaRPr lang="en-US" dirty="0"/>
          </a:p>
        </p:txBody>
      </p:sp>
      <p:pic>
        <p:nvPicPr>
          <p:cNvPr id="384002"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139</a:t>
            </a:fld>
            <a:endParaRPr lang="en-US" dirty="0"/>
          </a:p>
        </p:txBody>
      </p:sp>
      <p:pic>
        <p:nvPicPr>
          <p:cNvPr id="382978"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400" dirty="0" smtClean="0"/>
              <a:t>Location and site for </a:t>
            </a:r>
            <a:br>
              <a:rPr lang="en-IN" sz="4400" dirty="0" smtClean="0"/>
            </a:br>
            <a:r>
              <a:rPr lang="en-IN" sz="4400" dirty="0" smtClean="0"/>
              <a:t>National Centre for High Energy Physics</a:t>
            </a:r>
            <a:endParaRPr lang="en-IN" sz="4400" dirty="0"/>
          </a:p>
        </p:txBody>
      </p:sp>
      <p:sp>
        <p:nvSpPr>
          <p:cNvPr id="3" name="Content Placeholder 2"/>
          <p:cNvSpPr>
            <a:spLocks noGrp="1"/>
          </p:cNvSpPr>
          <p:nvPr>
            <p:ph sz="half" idx="1"/>
          </p:nvPr>
        </p:nvSpPr>
        <p:spPr>
          <a:xfrm>
            <a:off x="5572132" y="1548000"/>
            <a:ext cx="3463364" cy="4860000"/>
          </a:xfrm>
        </p:spPr>
        <p:txBody>
          <a:bodyPr>
            <a:normAutofit fontScale="92500" lnSpcReduction="20000"/>
          </a:bodyPr>
          <a:lstStyle/>
          <a:p>
            <a:pPr marL="216000" indent="-216000">
              <a:lnSpc>
                <a:spcPct val="120000"/>
              </a:lnSpc>
            </a:pPr>
            <a:r>
              <a:rPr lang="en-IN" sz="2400" dirty="0" smtClean="0"/>
              <a:t>To be located on a 13Ha land very close to the Madurai </a:t>
            </a:r>
            <a:r>
              <a:rPr lang="en-IN" sz="2400" dirty="0" err="1" smtClean="0"/>
              <a:t>Kamaraj</a:t>
            </a:r>
            <a:r>
              <a:rPr lang="en-IN" sz="2400" dirty="0" smtClean="0"/>
              <a:t> University (</a:t>
            </a:r>
            <a:r>
              <a:rPr lang="en-IN" sz="2400" dirty="0" err="1" smtClean="0"/>
              <a:t>Vadapalanchi</a:t>
            </a:r>
            <a:r>
              <a:rPr lang="en-IN" sz="2400" dirty="0" smtClean="0"/>
              <a:t> and </a:t>
            </a:r>
            <a:r>
              <a:rPr lang="en-IN" sz="2400" dirty="0" err="1" smtClean="0"/>
              <a:t>Karadipatti</a:t>
            </a:r>
            <a:r>
              <a:rPr lang="en-IN" sz="2400" dirty="0" smtClean="0"/>
              <a:t> Village) in the city of Madurai.</a:t>
            </a:r>
          </a:p>
          <a:p>
            <a:pPr marL="216000" indent="-216000">
              <a:lnSpc>
                <a:spcPct val="120000"/>
              </a:lnSpc>
            </a:pPr>
            <a:r>
              <a:rPr lang="en-IN" sz="2400" dirty="0" smtClean="0"/>
              <a:t>Will act as the nodal centre for all INO activities.</a:t>
            </a:r>
          </a:p>
          <a:p>
            <a:pPr marL="216000" indent="-216000">
              <a:lnSpc>
                <a:spcPct val="120000"/>
              </a:lnSpc>
            </a:pPr>
            <a:r>
              <a:rPr lang="en-IN" sz="2400" dirty="0" smtClean="0"/>
              <a:t>Will have a major detector development laboratory.</a:t>
            </a:r>
          </a:p>
          <a:p>
            <a:pPr marL="216000" indent="-216000">
              <a:lnSpc>
                <a:spcPct val="120000"/>
              </a:lnSpc>
            </a:pPr>
            <a:r>
              <a:rPr lang="en-IN" sz="2400" dirty="0" smtClean="0"/>
              <a:t>INO Graduate Training program will move to NCHEP when ready.</a:t>
            </a:r>
          </a:p>
          <a:p>
            <a:pPr marL="216000" indent="-216000">
              <a:lnSpc>
                <a:spcPct val="120000"/>
              </a:lnSpc>
            </a:pPr>
            <a:endParaRPr lang="en-IN" sz="2400" dirty="0"/>
          </a:p>
        </p:txBody>
      </p:sp>
      <p:sp>
        <p:nvSpPr>
          <p:cNvPr id="4" name="Footer Placeholder 3"/>
          <p:cNvSpPr>
            <a:spLocks noGrp="1"/>
          </p:cNvSpPr>
          <p:nvPr>
            <p:ph type="ftr" sz="quarter" idx="11"/>
          </p:nvPr>
        </p:nvSpPr>
        <p:spPr/>
        <p:txBody>
          <a:bodyPr/>
          <a:lstStyle/>
          <a:p>
            <a:r>
              <a:rPr lang="en-US" dirty="0" smtClean="0"/>
              <a:t>Dr. B.Satyanarayana, TIFR, Mumbai                              Institution of Engineers (Madurai)                              December 15, 2012</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06" y="3937021"/>
            <a:ext cx="5400000" cy="2486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71405" y="1512000"/>
            <a:ext cx="5400000" cy="2271713"/>
            <a:chOff x="250825" y="1228725"/>
            <a:chExt cx="5299075" cy="2271713"/>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228725"/>
              <a:ext cx="5299075" cy="2271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Arrow Connector 7"/>
            <p:cNvCxnSpPr/>
            <p:nvPr/>
          </p:nvCxnSpPr>
          <p:spPr>
            <a:xfrm flipV="1">
              <a:off x="1043608" y="2348880"/>
              <a:ext cx="432048"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9552" y="2996952"/>
              <a:ext cx="992579" cy="369332"/>
            </a:xfrm>
            <a:prstGeom prst="rect">
              <a:avLst/>
            </a:prstGeom>
            <a:noFill/>
          </p:spPr>
          <p:txBody>
            <a:bodyPr wrap="none" rtlCol="0">
              <a:spAutoFit/>
            </a:bodyPr>
            <a:lstStyle/>
            <a:p>
              <a:r>
                <a:rPr lang="en-US" b="1" dirty="0" smtClean="0"/>
                <a:t>NCHEP</a:t>
              </a:r>
              <a:endParaRPr lang="en-IN" b="1" dirty="0"/>
            </a:p>
          </p:txBody>
        </p:sp>
        <p:sp>
          <p:nvSpPr>
            <p:cNvPr id="10" name="TextBox 9"/>
            <p:cNvSpPr txBox="1"/>
            <p:nvPr/>
          </p:nvSpPr>
          <p:spPr>
            <a:xfrm>
              <a:off x="1403648" y="1412776"/>
              <a:ext cx="651140" cy="338554"/>
            </a:xfrm>
            <a:prstGeom prst="rect">
              <a:avLst/>
            </a:prstGeom>
            <a:noFill/>
          </p:spPr>
          <p:txBody>
            <a:bodyPr wrap="none" rtlCol="0">
              <a:spAutoFit/>
            </a:bodyPr>
            <a:lstStyle/>
            <a:p>
              <a:r>
                <a:rPr lang="en-US" sz="1600" b="1" dirty="0" smtClean="0"/>
                <a:t>MKU</a:t>
              </a:r>
              <a:endParaRPr lang="en-IN" sz="1600" b="1" dirty="0"/>
            </a:p>
          </p:txBody>
        </p:sp>
      </p:grpSp>
      <p:sp>
        <p:nvSpPr>
          <p:cNvPr id="11" name="Slide Number Placeholder 10"/>
          <p:cNvSpPr>
            <a:spLocks noGrp="1"/>
          </p:cNvSpPr>
          <p:nvPr>
            <p:ph type="sldNum" sz="quarter" idx="12"/>
          </p:nvPr>
        </p:nvSpPr>
        <p:spPr/>
        <p:txBody>
          <a:bodyPr/>
          <a:lstStyle/>
          <a:p>
            <a:fld id="{5D0D82D1-030A-4AF5-855D-82A44DD93AEE}" type="slidenum">
              <a:rPr lang="en-US" smtClean="0"/>
              <a:pPr/>
              <a:t>14</a:t>
            </a:fld>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140</a:t>
            </a:fld>
            <a:endParaRPr lang="en-US" dirty="0"/>
          </a:p>
        </p:txBody>
      </p:sp>
      <p:pic>
        <p:nvPicPr>
          <p:cNvPr id="381954" name="Picture 2"/>
          <p:cNvPicPr>
            <a:picLocks noGrp="1" noChangeAspect="1" noChangeArrowheads="1"/>
          </p:cNvPicPr>
          <p:nvPr>
            <p:ph sz="half" idx="1"/>
          </p:nvPr>
        </p:nvPicPr>
        <p:blipFill>
          <a:blip r:embed="rId2"/>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141</a:t>
            </a:fld>
            <a:endParaRPr lang="en-US" dirty="0"/>
          </a:p>
        </p:txBody>
      </p:sp>
      <p:pic>
        <p:nvPicPr>
          <p:cNvPr id="380930" name="Picture 2"/>
          <p:cNvPicPr>
            <a:picLocks noGrp="1" noChangeAspect="1" noChangeArrowheads="1"/>
          </p:cNvPicPr>
          <p:nvPr>
            <p:ph sz="half" idx="1"/>
          </p:nvPr>
        </p:nvPicPr>
        <p:blipFill>
          <a:blip r:embed="rId2"/>
          <a:srcRect/>
          <a:stretch>
            <a:fillRect/>
          </a:stretch>
        </p:blipFill>
        <p:spPr bwMode="auto">
          <a:xfrm>
            <a:off x="1257000" y="1547813"/>
            <a:ext cx="6556974"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142</a:t>
            </a:fld>
            <a:endParaRPr lang="en-US" dirty="0"/>
          </a:p>
        </p:txBody>
      </p:sp>
      <p:pic>
        <p:nvPicPr>
          <p:cNvPr id="379906" name="Picture 2"/>
          <p:cNvPicPr>
            <a:picLocks noGrp="1" noChangeAspect="1" noChangeArrowheads="1"/>
          </p:cNvPicPr>
          <p:nvPr>
            <p:ph sz="half" idx="1"/>
          </p:nvPr>
        </p:nvPicPr>
        <p:blipFill>
          <a:blip r:embed="rId2"/>
          <a:srcRect/>
          <a:stretch>
            <a:fillRect/>
          </a:stretch>
        </p:blipFill>
        <p:spPr bwMode="auto">
          <a:xfrm>
            <a:off x="1658937" y="1835150"/>
            <a:ext cx="575310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p:cNvPicPr>
            <a:picLocks noChangeAspect="1" noChangeArrowheads="1"/>
          </p:cNvPicPr>
          <p:nvPr/>
        </p:nvPicPr>
        <p:blipFill>
          <a:blip r:embed="rId2"/>
          <a:srcRect l="33492" t="11719" r="31369" b="8203"/>
          <a:stretch>
            <a:fillRect/>
          </a:stretch>
        </p:blipFill>
        <p:spPr bwMode="auto">
          <a:xfrm>
            <a:off x="1902732" y="9000"/>
            <a:ext cx="5338537" cy="68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a:defRPr/>
            </a:pPr>
            <a:r>
              <a:rPr lang="en-US" sz="4900" dirty="0" smtClean="0"/>
              <a:t>Ownership and Management</a:t>
            </a:r>
          </a:p>
        </p:txBody>
      </p:sp>
      <p:sp>
        <p:nvSpPr>
          <p:cNvPr id="3" name="Content Placeholder 2"/>
          <p:cNvSpPr>
            <a:spLocks noGrp="1"/>
          </p:cNvSpPr>
          <p:nvPr>
            <p:ph sz="half" idx="1"/>
          </p:nvPr>
        </p:nvSpPr>
        <p:spPr>
          <a:xfrm>
            <a:off x="35496" y="1548000"/>
            <a:ext cx="9000000" cy="5309146"/>
          </a:xfrm>
        </p:spPr>
        <p:txBody>
          <a:bodyPr>
            <a:spAutoFit/>
          </a:bodyPr>
          <a:lstStyle/>
          <a:p>
            <a:pPr fontAlgn="auto">
              <a:spcAft>
                <a:spcPts val="0"/>
              </a:spcAft>
              <a:defRPr/>
            </a:pPr>
            <a:r>
              <a:rPr lang="en-US" sz="2800" dirty="0" smtClean="0"/>
              <a:t>Infrastructural facilities  to be created at Pottipuram (underground lab &amp; surface facilities) as well as those at Madurai (NCHEP) will be under the Department of Atomic Energy (DAE).</a:t>
            </a:r>
          </a:p>
          <a:p>
            <a:pPr fontAlgn="auto">
              <a:spcAft>
                <a:spcPts val="0"/>
              </a:spcAft>
              <a:defRPr/>
            </a:pPr>
            <a:r>
              <a:rPr lang="en-US" sz="2800" dirty="0" smtClean="0"/>
              <a:t>National Centre for High Energy Physics (NCHEP) will be the nodal unit of DAE for administrative control of underground laboratory, project monitoring, HRD, Detector R&amp;D etc. TIFR to act as the host institute.</a:t>
            </a:r>
          </a:p>
          <a:p>
            <a:pPr fontAlgn="auto">
              <a:spcAft>
                <a:spcPts val="0"/>
              </a:spcAft>
              <a:defRPr/>
            </a:pPr>
            <a:r>
              <a:rPr lang="en-US" sz="2800" dirty="0" smtClean="0"/>
              <a:t>ICAL detector will be funded jointly by DAE and DST.</a:t>
            </a:r>
          </a:p>
          <a:p>
            <a:pPr fontAlgn="auto">
              <a:spcAft>
                <a:spcPts val="0"/>
              </a:spcAft>
              <a:defRPr/>
            </a:pPr>
            <a:r>
              <a:rPr lang="en-US" sz="2800" dirty="0" smtClean="0"/>
              <a:t>ICAL detector will be constructed by the members of INO-ICAL collaboration from various research institutes, universities and IITs.</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INO Management Structure </a:t>
            </a:r>
            <a:endParaRPr lang="en-US" dirty="0" smtClean="0"/>
          </a:p>
        </p:txBody>
      </p:sp>
      <p:sp>
        <p:nvSpPr>
          <p:cNvPr id="2051" name="Content Placeholder 2"/>
          <p:cNvSpPr>
            <a:spLocks noGrp="1"/>
          </p:cNvSpPr>
          <p:nvPr>
            <p:ph sz="half" idx="1"/>
          </p:nvPr>
        </p:nvSpPr>
        <p:spPr/>
        <p:txBody>
          <a:bodyPr>
            <a:normAutofit fontScale="85000" lnSpcReduction="20000"/>
          </a:bodyPr>
          <a:lstStyle/>
          <a:p>
            <a:pPr>
              <a:lnSpc>
                <a:spcPct val="120000"/>
              </a:lnSpc>
            </a:pPr>
            <a:r>
              <a:rPr lang="en-US" dirty="0" smtClean="0"/>
              <a:t>Apex Committee chaired jointly by Secretary DAE and Secretary DST and having Directors/Heads of  major participating institutes/universities including HBNI.</a:t>
            </a:r>
          </a:p>
          <a:p>
            <a:pPr>
              <a:lnSpc>
                <a:spcPct val="120000"/>
              </a:lnSpc>
            </a:pPr>
            <a:r>
              <a:rPr lang="en-US" dirty="0" smtClean="0"/>
              <a:t>NCHEP Management Board chaired by Director of the INO host institute.</a:t>
            </a:r>
          </a:p>
          <a:p>
            <a:pPr>
              <a:lnSpc>
                <a:spcPct val="120000"/>
              </a:lnSpc>
            </a:pPr>
            <a:r>
              <a:rPr lang="en-US" dirty="0" smtClean="0"/>
              <a:t>Project Management Committee chaired by the NCHEP Centre Director. </a:t>
            </a:r>
          </a:p>
          <a:p>
            <a:pPr>
              <a:lnSpc>
                <a:spcPct val="120000"/>
              </a:lnSpc>
            </a:pPr>
            <a:r>
              <a:rPr lang="en-US" dirty="0" smtClean="0"/>
              <a:t>Project Implementation committees at major participating institutes.</a:t>
            </a:r>
          </a:p>
          <a:p>
            <a:pPr>
              <a:lnSpc>
                <a:spcPct val="120000"/>
              </a:lnSpc>
            </a:pPr>
            <a:r>
              <a:rPr lang="en-US" dirty="0" smtClean="0"/>
              <a:t>Scientific Advisory Committee chaired by the Director of the INO host institute. </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Status of INO sites</a:t>
            </a:r>
            <a:endParaRPr lang="en-US" dirty="0"/>
          </a:p>
        </p:txBody>
      </p:sp>
      <p:sp>
        <p:nvSpPr>
          <p:cNvPr id="8195" name="Content Placeholder 4"/>
          <p:cNvSpPr>
            <a:spLocks noGrp="1"/>
          </p:cNvSpPr>
          <p:nvPr>
            <p:ph sz="half" idx="1"/>
          </p:nvPr>
        </p:nvSpPr>
        <p:spPr/>
        <p:txBody>
          <a:bodyPr>
            <a:normAutofit fontScale="77500" lnSpcReduction="20000"/>
          </a:bodyPr>
          <a:lstStyle/>
          <a:p>
            <a:pPr>
              <a:lnSpc>
                <a:spcPct val="120000"/>
              </a:lnSpc>
            </a:pPr>
            <a:r>
              <a:rPr lang="en-US" dirty="0" smtClean="0"/>
              <a:t>Forest land above the INO tunnel and cavern</a:t>
            </a:r>
          </a:p>
          <a:p>
            <a:pPr lvl="1">
              <a:lnSpc>
                <a:spcPct val="120000"/>
              </a:lnSpc>
            </a:pPr>
            <a:r>
              <a:rPr lang="en-US" dirty="0" smtClean="0"/>
              <a:t>Received stage II clearance to use 4.12ha of forest land  to construct the cavern and the access tunnel under </a:t>
            </a:r>
            <a:r>
              <a:rPr lang="en-US" dirty="0" err="1" smtClean="0"/>
              <a:t>Bodi</a:t>
            </a:r>
            <a:r>
              <a:rPr lang="en-US" dirty="0" smtClean="0"/>
              <a:t> West Hill reserve forest from Ministry of Environment and Forest.  </a:t>
            </a:r>
          </a:p>
          <a:p>
            <a:pPr>
              <a:lnSpc>
                <a:spcPct val="120000"/>
              </a:lnSpc>
            </a:pPr>
            <a:r>
              <a:rPr lang="en-US" dirty="0" smtClean="0"/>
              <a:t>Land at Pottipuram</a:t>
            </a:r>
          </a:p>
          <a:p>
            <a:pPr lvl="1">
              <a:lnSpc>
                <a:spcPct val="120000"/>
              </a:lnSpc>
            </a:pPr>
            <a:r>
              <a:rPr lang="en-US" dirty="0" smtClean="0"/>
              <a:t>26.82.5ha of revenue land at Pottipuram village to establish the INO surface facilities was transferred to the DAE.</a:t>
            </a:r>
          </a:p>
          <a:p>
            <a:pPr lvl="1">
              <a:lnSpc>
                <a:spcPct val="120000"/>
              </a:lnSpc>
            </a:pPr>
            <a:r>
              <a:rPr lang="en-US" dirty="0" smtClean="0"/>
              <a:t>Transfer document signed on December 28, 2011.</a:t>
            </a:r>
          </a:p>
          <a:p>
            <a:pPr>
              <a:lnSpc>
                <a:spcPct val="120000"/>
              </a:lnSpc>
            </a:pPr>
            <a:r>
              <a:rPr lang="en-US" dirty="0" smtClean="0"/>
              <a:t>Land at Madurai</a:t>
            </a:r>
          </a:p>
          <a:p>
            <a:pPr lvl="1">
              <a:lnSpc>
                <a:spcPct val="120000"/>
              </a:lnSpc>
            </a:pPr>
            <a:r>
              <a:rPr lang="en-US" dirty="0" smtClean="0"/>
              <a:t>12.5.5ha of land at Madurai to establish the  National Centre for High Energy Physics ( NCHEP) against a payment of Rs. 17.14 </a:t>
            </a:r>
            <a:r>
              <a:rPr lang="en-US" dirty="0" err="1" smtClean="0"/>
              <a:t>crores</a:t>
            </a:r>
            <a:r>
              <a:rPr lang="en-US" dirty="0" smtClean="0"/>
              <a:t> was transferred to the DAE on November 17, 2012.</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Civil construction activities</a:t>
            </a:r>
            <a:endParaRPr lang="en-US" dirty="0"/>
          </a:p>
        </p:txBody>
      </p:sp>
      <p:sp>
        <p:nvSpPr>
          <p:cNvPr id="12291" name="Content Placeholder 2"/>
          <p:cNvSpPr>
            <a:spLocks noGrp="1"/>
          </p:cNvSpPr>
          <p:nvPr>
            <p:ph sz="half" idx="1"/>
          </p:nvPr>
        </p:nvSpPr>
        <p:spPr/>
        <p:txBody>
          <a:bodyPr>
            <a:normAutofit fontScale="70000" lnSpcReduction="20000"/>
          </a:bodyPr>
          <a:lstStyle/>
          <a:p>
            <a:pPr>
              <a:lnSpc>
                <a:spcPct val="120000"/>
              </a:lnSpc>
            </a:pPr>
            <a:r>
              <a:rPr lang="en-US" dirty="0" smtClean="0"/>
              <a:t>Tendering process on for</a:t>
            </a:r>
          </a:p>
          <a:p>
            <a:pPr lvl="1">
              <a:lnSpc>
                <a:spcPct val="120000"/>
              </a:lnSpc>
            </a:pPr>
            <a:r>
              <a:rPr lang="en-US" dirty="0" smtClean="0"/>
              <a:t>Detailed survey work and clearing of jungle at NCHEP site at Madurai and INO site at P0ttipuram.</a:t>
            </a:r>
          </a:p>
          <a:p>
            <a:pPr lvl="1">
              <a:lnSpc>
                <a:spcPct val="120000"/>
              </a:lnSpc>
            </a:pPr>
            <a:r>
              <a:rPr lang="en-US" dirty="0" smtClean="0"/>
              <a:t>Construction of barbed wire fencing with RCC posts over random rubble masonry wall around NCHEP site at Madurai and INO site at Pottipuram.</a:t>
            </a:r>
          </a:p>
          <a:p>
            <a:pPr>
              <a:lnSpc>
                <a:spcPct val="120000"/>
              </a:lnSpc>
            </a:pPr>
            <a:r>
              <a:rPr lang="en-US" dirty="0" smtClean="0"/>
              <a:t>Tender documents under preparation for</a:t>
            </a:r>
          </a:p>
          <a:p>
            <a:pPr lvl="1">
              <a:lnSpc>
                <a:spcPct val="120000"/>
              </a:lnSpc>
            </a:pPr>
            <a:r>
              <a:rPr lang="en-US" dirty="0" smtClean="0"/>
              <a:t>Architectural/Engineering services consultancy for INO surface facility buildings at Pottipuram and NCHEP building at Madurai including landscape and horticulture.</a:t>
            </a:r>
          </a:p>
          <a:p>
            <a:pPr lvl="1">
              <a:lnSpc>
                <a:spcPct val="120000"/>
              </a:lnSpc>
            </a:pPr>
            <a:r>
              <a:rPr lang="en-US" dirty="0" smtClean="0"/>
              <a:t>Geotechnical survey at Pottipuram and Madurai.</a:t>
            </a:r>
          </a:p>
          <a:p>
            <a:pPr>
              <a:lnSpc>
                <a:spcPct val="120000"/>
              </a:lnSpc>
            </a:pPr>
            <a:r>
              <a:rPr lang="en-US" dirty="0" smtClean="0"/>
              <a:t>Tender documents yet to be prepared for</a:t>
            </a:r>
          </a:p>
          <a:p>
            <a:pPr lvl="1">
              <a:lnSpc>
                <a:spcPct val="120000"/>
              </a:lnSpc>
            </a:pPr>
            <a:r>
              <a:rPr lang="en-US" dirty="0" smtClean="0"/>
              <a:t>Prefabricated laboratory buildings at NCHEP site.</a:t>
            </a:r>
          </a:p>
          <a:p>
            <a:pPr>
              <a:lnSpc>
                <a:spcPct val="120000"/>
              </a:lnSpc>
            </a:pPr>
            <a:r>
              <a:rPr lang="en-US" dirty="0" smtClean="0"/>
              <a:t>Initial activities of the project to start soon in the rented premises in Madurai.</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Civil works carried out through TN government agencies</a:t>
            </a:r>
            <a:endParaRPr lang="en-US" sz="4400" dirty="0"/>
          </a:p>
        </p:txBody>
      </p:sp>
      <p:sp>
        <p:nvSpPr>
          <p:cNvPr id="13315" name="Content Placeholder 2"/>
          <p:cNvSpPr>
            <a:spLocks noGrp="1"/>
          </p:cNvSpPr>
          <p:nvPr>
            <p:ph sz="half" idx="1"/>
          </p:nvPr>
        </p:nvSpPr>
        <p:spPr/>
        <p:txBody>
          <a:bodyPr>
            <a:normAutofit fontScale="85000" lnSpcReduction="10000"/>
          </a:bodyPr>
          <a:lstStyle/>
          <a:p>
            <a:pPr>
              <a:lnSpc>
                <a:spcPct val="110000"/>
              </a:lnSpc>
            </a:pPr>
            <a:r>
              <a:rPr lang="en-US" dirty="0" err="1" smtClean="0"/>
              <a:t>MoU</a:t>
            </a:r>
            <a:r>
              <a:rPr lang="en-US" dirty="0" smtClean="0"/>
              <a:t> with the Tamil Nadu Water Supply and Drainage Board (TWAD) signed for water supply infrastructure development for Pottipuram site. Cost of the work package: 592 </a:t>
            </a:r>
            <a:r>
              <a:rPr lang="en-US" dirty="0" err="1" smtClean="0"/>
              <a:t>Lakhs</a:t>
            </a:r>
            <a:r>
              <a:rPr lang="en-US" dirty="0" smtClean="0"/>
              <a:t>.</a:t>
            </a:r>
          </a:p>
          <a:p>
            <a:pPr>
              <a:lnSpc>
                <a:spcPct val="110000"/>
              </a:lnSpc>
            </a:pPr>
            <a:r>
              <a:rPr lang="en-US" dirty="0" smtClean="0"/>
              <a:t>Improvement/construction of 9km approach road to INO site from </a:t>
            </a:r>
            <a:r>
              <a:rPr lang="en-US" dirty="0" err="1" smtClean="0"/>
              <a:t>Rasingapuram</a:t>
            </a:r>
            <a:r>
              <a:rPr lang="en-US" dirty="0" smtClean="0"/>
              <a:t> to Pottipuram (Km. 21/10 of </a:t>
            </a:r>
            <a:r>
              <a:rPr lang="en-US" dirty="0" err="1" smtClean="0"/>
              <a:t>Palayam-Bodi</a:t>
            </a:r>
            <a:r>
              <a:rPr lang="en-US" dirty="0" smtClean="0"/>
              <a:t> Road (SH100), 0/0 – 10/6). To be taken up by Tamil Nadu Highways Department. Cost of the work package Rs. 2045 </a:t>
            </a:r>
            <a:r>
              <a:rPr lang="en-US" dirty="0" err="1" smtClean="0"/>
              <a:t>Lakhs</a:t>
            </a:r>
            <a:r>
              <a:rPr lang="en-US" dirty="0" smtClean="0"/>
              <a:t> including Rs. 297 </a:t>
            </a:r>
            <a:r>
              <a:rPr lang="en-US" dirty="0" err="1" smtClean="0"/>
              <a:t>Lakhs</a:t>
            </a:r>
            <a:r>
              <a:rPr lang="en-US" dirty="0" smtClean="0"/>
              <a:t> </a:t>
            </a:r>
            <a:r>
              <a:rPr lang="en-US" dirty="0" err="1" smtClean="0"/>
              <a:t>centage</a:t>
            </a:r>
            <a:r>
              <a:rPr lang="en-US" dirty="0" smtClean="0"/>
              <a:t> charges.</a:t>
            </a:r>
          </a:p>
          <a:p>
            <a:pPr>
              <a:lnSpc>
                <a:spcPct val="110000"/>
              </a:lnSpc>
            </a:pPr>
            <a:r>
              <a:rPr lang="en-US" dirty="0" smtClean="0"/>
              <a:t>Funds also approved for the temporary electricity connection for Pottipuram site.</a:t>
            </a:r>
          </a:p>
          <a:p>
            <a:pPr>
              <a:lnSpc>
                <a:spcPct val="110000"/>
              </a:lnSpc>
            </a:pPr>
            <a:r>
              <a:rPr lang="en-US" dirty="0" smtClean="0"/>
              <a:t>Rs. 300 </a:t>
            </a:r>
            <a:r>
              <a:rPr lang="en-US" dirty="0" err="1" smtClean="0"/>
              <a:t>Lakhs</a:t>
            </a:r>
            <a:r>
              <a:rPr lang="en-US" dirty="0" smtClean="0"/>
              <a:t> approved for local area development.</a:t>
            </a:r>
          </a:p>
          <a:p>
            <a:pPr>
              <a:lnSpc>
                <a:spcPct val="110000"/>
              </a:lnSpc>
            </a:pPr>
            <a:endParaRPr lang="en-US"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sources and</a:t>
            </a:r>
            <a:br>
              <a:rPr lang="en-US" dirty="0" smtClean="0"/>
            </a:br>
            <a:r>
              <a:rPr lang="en-US" dirty="0" smtClean="0"/>
              <a:t>detector choice</a:t>
            </a:r>
            <a:endParaRPr lang="en-US" dirty="0"/>
          </a:p>
        </p:txBody>
      </p:sp>
      <p:sp>
        <p:nvSpPr>
          <p:cNvPr id="3" name="Content Placeholder 2"/>
          <p:cNvSpPr>
            <a:spLocks noGrp="1"/>
          </p:cNvSpPr>
          <p:nvPr>
            <p:ph sz="half" idx="1"/>
          </p:nvPr>
        </p:nvSpPr>
        <p:spPr/>
        <p:txBody>
          <a:bodyPr>
            <a:normAutofit fontScale="85000" lnSpcReduction="20000"/>
          </a:bodyPr>
          <a:lstStyle/>
          <a:p>
            <a:pPr>
              <a:lnSpc>
                <a:spcPct val="120000"/>
              </a:lnSpc>
            </a:pPr>
            <a:r>
              <a:rPr lang="en-US" sz="1800" dirty="0" smtClean="0"/>
              <a:t>Source of neutrinos</a:t>
            </a:r>
          </a:p>
          <a:p>
            <a:pPr lvl="1">
              <a:lnSpc>
                <a:spcPct val="120000"/>
              </a:lnSpc>
            </a:pPr>
            <a:r>
              <a:rPr lang="en-US" sz="1800" dirty="0" smtClean="0"/>
              <a:t>Use atmospheric neutrinos as source</a:t>
            </a:r>
          </a:p>
          <a:p>
            <a:pPr lvl="1">
              <a:lnSpc>
                <a:spcPct val="120000"/>
              </a:lnSpc>
            </a:pPr>
            <a:r>
              <a:rPr lang="en-US" sz="1800" dirty="0" smtClean="0"/>
              <a:t>Need to cover a large L/E range</a:t>
            </a:r>
          </a:p>
          <a:p>
            <a:pPr lvl="2">
              <a:lnSpc>
                <a:spcPct val="120000"/>
              </a:lnSpc>
            </a:pPr>
            <a:r>
              <a:rPr lang="en-US" sz="1400" dirty="0" smtClean="0"/>
              <a:t>Large L range</a:t>
            </a:r>
          </a:p>
          <a:p>
            <a:pPr lvl="2">
              <a:lnSpc>
                <a:spcPct val="120000"/>
              </a:lnSpc>
            </a:pPr>
            <a:r>
              <a:rPr lang="en-US" sz="1400" dirty="0" smtClean="0"/>
              <a:t>Large E</a:t>
            </a:r>
            <a:r>
              <a:rPr lang="en-US" sz="1400" baseline="-25000" dirty="0" smtClean="0">
                <a:sym typeface="Symbol"/>
              </a:rPr>
              <a:t></a:t>
            </a:r>
            <a:r>
              <a:rPr lang="en-US" sz="1400" dirty="0" smtClean="0"/>
              <a:t> range</a:t>
            </a:r>
          </a:p>
          <a:p>
            <a:pPr lvl="1">
              <a:lnSpc>
                <a:spcPct val="120000"/>
              </a:lnSpc>
            </a:pPr>
            <a:r>
              <a:rPr lang="en-SG" sz="1800" dirty="0" smtClean="0"/>
              <a:t>Upto 20 GeV muons contained in fiducial volume; most interesting region for observing matter effects in 2–3 sector is 5–15 GeV</a:t>
            </a:r>
          </a:p>
          <a:p>
            <a:pPr lvl="1">
              <a:lnSpc>
                <a:spcPct val="120000"/>
              </a:lnSpc>
            </a:pPr>
            <a:r>
              <a:rPr lang="en-SG" sz="1800" dirty="0" smtClean="0"/>
              <a:t>ICAL is sensitive to muons only, very little sensitivity to electrons; Electrons leave few traces (radiation length 1.8 (11) cm in iron (glass))</a:t>
            </a:r>
            <a:endParaRPr lang="en-US" sz="1800" dirty="0" smtClean="0"/>
          </a:p>
          <a:p>
            <a:pPr>
              <a:lnSpc>
                <a:spcPct val="120000"/>
              </a:lnSpc>
            </a:pPr>
            <a:r>
              <a:rPr lang="en-US" sz="1800" dirty="0" smtClean="0"/>
              <a:t>Physics driven detector requirements</a:t>
            </a:r>
          </a:p>
          <a:p>
            <a:pPr lvl="1">
              <a:lnSpc>
                <a:spcPct val="120000"/>
              </a:lnSpc>
            </a:pPr>
            <a:r>
              <a:rPr lang="en-US" sz="1800" dirty="0" smtClean="0"/>
              <a:t>Should have large target mass (50-100 kT)</a:t>
            </a:r>
          </a:p>
          <a:p>
            <a:pPr lvl="1">
              <a:lnSpc>
                <a:spcPct val="120000"/>
              </a:lnSpc>
            </a:pPr>
            <a:r>
              <a:rPr lang="en-US" sz="1800" dirty="0" smtClean="0"/>
              <a:t>Good tracking and energy resolution (tracking calorimeter)</a:t>
            </a:r>
          </a:p>
          <a:p>
            <a:pPr lvl="1">
              <a:lnSpc>
                <a:spcPct val="120000"/>
              </a:lnSpc>
            </a:pPr>
            <a:r>
              <a:rPr lang="en-US" sz="1800" dirty="0" smtClean="0"/>
              <a:t>Good directionality, </a:t>
            </a:r>
            <a:r>
              <a:rPr lang="en-SG" sz="1800" dirty="0" smtClean="0"/>
              <a:t>up/down discrimination</a:t>
            </a:r>
            <a:r>
              <a:rPr lang="en-US" sz="1800" dirty="0" smtClean="0"/>
              <a:t> (&lt; 1 nSec time resolution)</a:t>
            </a:r>
          </a:p>
          <a:p>
            <a:pPr lvl="1">
              <a:lnSpc>
                <a:spcPct val="120000"/>
              </a:lnSpc>
            </a:pPr>
            <a:r>
              <a:rPr lang="en-SG" sz="1800" dirty="0" smtClean="0"/>
              <a:t>Nearly 4</a:t>
            </a:r>
            <a:r>
              <a:rPr lang="en-SG" sz="1800" dirty="0" smtClean="0">
                <a:sym typeface="Symbol"/>
              </a:rPr>
              <a:t></a:t>
            </a:r>
            <a:r>
              <a:rPr lang="en-SG" sz="1800" dirty="0" smtClean="0"/>
              <a:t> coverage in solid angle (except near horizontal)</a:t>
            </a:r>
          </a:p>
          <a:p>
            <a:pPr lvl="1">
              <a:lnSpc>
                <a:spcPct val="120000"/>
              </a:lnSpc>
            </a:pPr>
            <a:r>
              <a:rPr lang="en-US" sz="1800" dirty="0" smtClean="0"/>
              <a:t>Good charge identification capability (magnetic field </a:t>
            </a:r>
            <a:r>
              <a:rPr lang="en-SG" sz="1800" dirty="0" smtClean="0"/>
              <a:t>∼1.5 Tesla</a:t>
            </a:r>
            <a:r>
              <a:rPr lang="en-US" sz="1800" dirty="0" smtClean="0"/>
              <a:t>)</a:t>
            </a:r>
          </a:p>
          <a:p>
            <a:pPr lvl="1">
              <a:lnSpc>
                <a:spcPct val="120000"/>
              </a:lnSpc>
            </a:pPr>
            <a:r>
              <a:rPr lang="en-US" sz="1800" dirty="0" smtClean="0"/>
              <a:t>Modularity and ease of construction (</a:t>
            </a:r>
            <a:r>
              <a:rPr lang="en-SG" sz="1800" dirty="0" smtClean="0"/>
              <a:t>3 modules of ~17 kTons each)</a:t>
            </a:r>
            <a:endParaRPr lang="en-US" sz="1800" dirty="0" smtClean="0"/>
          </a:p>
          <a:p>
            <a:pPr lvl="1">
              <a:lnSpc>
                <a:spcPct val="120000"/>
              </a:lnSpc>
            </a:pPr>
            <a:r>
              <a:rPr lang="en-US" sz="1800" dirty="0" smtClean="0"/>
              <a:t>Compliment capabilities of existing and proposed detectors</a:t>
            </a:r>
          </a:p>
          <a:p>
            <a:pPr>
              <a:lnSpc>
                <a:spcPct val="120000"/>
              </a:lnSpc>
            </a:pPr>
            <a:r>
              <a:rPr lang="en-US" sz="1800" dirty="0" smtClean="0"/>
              <a:t>Use magnetised iron as target mass and RPC as active detector medium</a:t>
            </a:r>
          </a:p>
          <a:p>
            <a:pPr>
              <a:lnSpc>
                <a:spcPct val="120000"/>
              </a:lnSpc>
            </a:pPr>
            <a:endParaRPr lang="en-US" sz="1100" dirty="0" smtClean="0"/>
          </a:p>
          <a:p>
            <a:pPr>
              <a:lnSpc>
                <a:spcPct val="120000"/>
              </a:lnSpc>
            </a:pPr>
            <a:endParaRPr lang="en-US" sz="1100"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graphicFrame>
        <p:nvGraphicFramePr>
          <p:cNvPr id="6" name="Object 5"/>
          <p:cNvGraphicFramePr>
            <a:graphicFrameLocks noChangeAspect="1"/>
          </p:cNvGraphicFramePr>
          <p:nvPr/>
        </p:nvGraphicFramePr>
        <p:xfrm>
          <a:off x="6190481" y="1484784"/>
          <a:ext cx="2918023" cy="1346780"/>
        </p:xfrm>
        <a:graphic>
          <a:graphicData uri="http://schemas.openxmlformats.org/presentationml/2006/ole">
            <p:oleObj spid="_x0000_s88065" name="Equation" r:id="rId4" imgW="1155600" imgH="533160" progId="Equation.3">
              <p:embed/>
            </p:oleObj>
          </a:graphicData>
        </a:graphic>
      </p:graphicFrame>
      <p:sp>
        <p:nvSpPr>
          <p:cNvPr id="7" name="Slide Number Placeholder 6"/>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rgbClr val="B2B2B2"/>
                                      </p:to>
                                    </p:animClr>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rgbClr val="B2B2B2"/>
                                      </p:to>
                                    </p:animClr>
                                  </p:sub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p:cBhvr override="childStyle">
                                        <p:cTn dur="1" fill="hold" display="0" masterRel="nextClick" afterEffect="1"/>
                                        <p:tgtEl>
                                          <p:spTgt spid="3">
                                            <p:txEl>
                                              <p:pRg st="8" end="8"/>
                                            </p:txEl>
                                          </p:spTgt>
                                        </p:tgtEl>
                                        <p:attrNameLst>
                                          <p:attrName>ppt_c</p:attrName>
                                        </p:attrNameLst>
                                      </p:cBhvr>
                                      <p:to>
                                        <a:srgbClr val="B2B2B2"/>
                                      </p:to>
                                    </p:animClr>
                                  </p:sub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p:cBhvr override="childStyle">
                                        <p:cTn dur="1" fill="hold" display="0" masterRel="nextClick" afterEffect="1"/>
                                        <p:tgtEl>
                                          <p:spTgt spid="3">
                                            <p:txEl>
                                              <p:pRg st="9" end="9"/>
                                            </p:txEl>
                                          </p:spTgt>
                                        </p:tgtEl>
                                        <p:attrNameLst>
                                          <p:attrName>ppt_c</p:attrName>
                                        </p:attrNameLst>
                                      </p:cBhvr>
                                      <p:to>
                                        <a:srgbClr val="B2B2B2"/>
                                      </p:to>
                                    </p:animClr>
                                  </p:sub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p:cBhvr override="childStyle">
                                        <p:cTn dur="1" fill="hold" display="0" masterRel="nextClick" afterEffect="1"/>
                                        <p:tgtEl>
                                          <p:spTgt spid="3">
                                            <p:txEl>
                                              <p:pRg st="10" end="10"/>
                                            </p:txEl>
                                          </p:spTgt>
                                        </p:tgtEl>
                                        <p:attrNameLst>
                                          <p:attrName>ppt_c</p:attrName>
                                        </p:attrNameLst>
                                      </p:cBhvr>
                                      <p:to>
                                        <a:srgbClr val="B2B2B2"/>
                                      </p:to>
                                    </p:animClr>
                                  </p:sub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subTnLst>
                                    <p:animClr>
                                      <p:cBhvr override="childStyle">
                                        <p:cTn dur="1" fill="hold" display="0" masterRel="nextClick" afterEffect="1"/>
                                        <p:tgtEl>
                                          <p:spTgt spid="3">
                                            <p:txEl>
                                              <p:pRg st="11" end="11"/>
                                            </p:txEl>
                                          </p:spTgt>
                                        </p:tgtEl>
                                        <p:attrNameLst>
                                          <p:attrName>ppt_c</p:attrName>
                                        </p:attrNameLst>
                                      </p:cBhvr>
                                      <p:to>
                                        <a:srgbClr val="B2B2B2"/>
                                      </p:to>
                                    </p:animClr>
                                  </p:sub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subTnLst>
                                    <p:animClr>
                                      <p:cBhvr override="childStyle">
                                        <p:cTn dur="1" fill="hold" display="0" masterRel="nextClick" afterEffect="1"/>
                                        <p:tgtEl>
                                          <p:spTgt spid="3">
                                            <p:txEl>
                                              <p:pRg st="12" end="12"/>
                                            </p:txEl>
                                          </p:spTgt>
                                        </p:tgtEl>
                                        <p:attrNameLst>
                                          <p:attrName>ppt_c</p:attrName>
                                        </p:attrNameLst>
                                      </p:cBhvr>
                                      <p:to>
                                        <a:srgbClr val="B2B2B2"/>
                                      </p:to>
                                    </p:animClr>
                                  </p:sub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subTnLst>
                                    <p:animClr>
                                      <p:cBhvr override="childStyle">
                                        <p:cTn dur="1" fill="hold" display="0" masterRel="nextClick" afterEffect="1"/>
                                        <p:tgtEl>
                                          <p:spTgt spid="3">
                                            <p:txEl>
                                              <p:pRg st="13" end="13"/>
                                            </p:txEl>
                                          </p:spTgt>
                                        </p:tgtEl>
                                        <p:attrNameLst>
                                          <p:attrName>ppt_c</p:attrName>
                                        </p:attrNameLst>
                                      </p:cBhvr>
                                      <p:to>
                                        <a:srgbClr val="B2B2B2"/>
                                      </p:to>
                                    </p:animClr>
                                  </p:sub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subTnLst>
                                    <p:animClr>
                                      <p:cBhvr override="childStyle">
                                        <p:cTn dur="1" fill="hold" display="0" masterRel="nextClick" afterEffect="1"/>
                                        <p:tgtEl>
                                          <p:spTgt spid="3">
                                            <p:txEl>
                                              <p:pRg st="14" end="14"/>
                                            </p:txEl>
                                          </p:spTgt>
                                        </p:tgtEl>
                                        <p:attrNameLst>
                                          <p:attrName>ppt_c</p:attrName>
                                        </p:attrNameLst>
                                      </p:cBhvr>
                                      <p:to>
                                        <a:srgbClr val="B2B2B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SG" dirty="0" smtClean="0"/>
              <a:t>Physics possibilities with ICAL </a:t>
            </a:r>
            <a:endParaRPr lang="en-SG" dirty="0"/>
          </a:p>
        </p:txBody>
      </p:sp>
      <p:sp>
        <p:nvSpPr>
          <p:cNvPr id="7" name="Content Placeholder 6"/>
          <p:cNvSpPr>
            <a:spLocks noGrp="1"/>
          </p:cNvSpPr>
          <p:nvPr>
            <p:ph idx="1"/>
          </p:nvPr>
        </p:nvSpPr>
        <p:spPr/>
        <p:txBody>
          <a:bodyPr>
            <a:normAutofit fontScale="92500" lnSpcReduction="20000"/>
          </a:bodyPr>
          <a:lstStyle/>
          <a:p>
            <a:pPr>
              <a:lnSpc>
                <a:spcPct val="120000"/>
              </a:lnSpc>
            </a:pPr>
            <a:r>
              <a:rPr lang="en-SG" sz="1800" dirty="0" smtClean="0"/>
              <a:t>ICAL detector is expected to play a significant and pioneering role in the global experimental particle physics program over the next several decades.</a:t>
            </a:r>
          </a:p>
          <a:p>
            <a:pPr>
              <a:lnSpc>
                <a:spcPct val="120000"/>
              </a:lnSpc>
            </a:pPr>
            <a:r>
              <a:rPr lang="en-SG" sz="1800" dirty="0" smtClean="0"/>
              <a:t>ICAL is capable of shedding light on the neutrino mass hierarchy, or the ordering of neutrino masses, due to its unique capability to identify lepton charge.</a:t>
            </a:r>
          </a:p>
          <a:p>
            <a:pPr>
              <a:lnSpc>
                <a:spcPct val="120000"/>
              </a:lnSpc>
            </a:pPr>
            <a:r>
              <a:rPr lang="en-SG" sz="1800" dirty="0" smtClean="0"/>
              <a:t>Determining the hierarchy would be a crucial pointer to the physics that lies beyond the Standard Model. </a:t>
            </a:r>
          </a:p>
          <a:p>
            <a:pPr>
              <a:lnSpc>
                <a:spcPct val="120000"/>
              </a:lnSpc>
            </a:pPr>
            <a:r>
              <a:rPr lang="en-SG" sz="1800" dirty="0" smtClean="0"/>
              <a:t>ICAL can significantly aid in improving the precision of the atmospheric mass squared difference and the associated mixing angle.</a:t>
            </a:r>
          </a:p>
          <a:p>
            <a:pPr>
              <a:lnSpc>
                <a:spcPct val="120000"/>
              </a:lnSpc>
            </a:pPr>
            <a:r>
              <a:rPr lang="en-SG" sz="1800" dirty="0" smtClean="0"/>
              <a:t>Using effects primarily due to earth's matter, it can also shed light on the octant of the atmospheric mixing angle.</a:t>
            </a:r>
          </a:p>
          <a:p>
            <a:pPr>
              <a:lnSpc>
                <a:spcPct val="120000"/>
              </a:lnSpc>
            </a:pPr>
            <a:r>
              <a:rPr lang="en-SG" sz="1800" dirty="0" smtClean="0"/>
              <a:t>ICAL's capability to set bounds on the violation of CPT has also been explored.</a:t>
            </a:r>
          </a:p>
          <a:p>
            <a:pPr>
              <a:lnSpc>
                <a:spcPct val="120000"/>
              </a:lnSpc>
            </a:pPr>
            <a:r>
              <a:rPr lang="en-SG" sz="1800" dirty="0" smtClean="0"/>
              <a:t>Its sensitivity to new long range forces has been studied. </a:t>
            </a:r>
          </a:p>
          <a:p>
            <a:pPr>
              <a:lnSpc>
                <a:spcPct val="120000"/>
              </a:lnSpc>
            </a:pPr>
            <a:r>
              <a:rPr lang="en-SG" sz="1800" dirty="0" smtClean="0"/>
              <a:t>ICAL is capable of substantially adding to our present knowledge of very high energy cosmic ray muons due to its unique capability to access hitherto unexplored energy regions in this sector.</a:t>
            </a:r>
          </a:p>
          <a:p>
            <a:pPr>
              <a:lnSpc>
                <a:spcPct val="120000"/>
              </a:lnSpc>
            </a:pPr>
            <a:r>
              <a:rPr lang="en-SG" sz="1800" dirty="0" smtClean="0"/>
              <a:t>Several studies have also explored ICAL's capabilities as an end detector for a neutrino factory or a beta beam. This would allow precise measurements of very important parameters like the CP phase and the small mixing between two of the neutrino mass states. </a:t>
            </a:r>
          </a:p>
          <a:p>
            <a:pPr>
              <a:lnSpc>
                <a:spcPct val="120000"/>
              </a:lnSpc>
            </a:pPr>
            <a:r>
              <a:rPr lang="en-SG" sz="1800" dirty="0" smtClean="0"/>
              <a:t>Extensive simulation studies are under progress to refine and sharpen the physics capabilities ICAL. </a:t>
            </a:r>
            <a:endParaRPr lang="en-SG" sz="1800"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Up-Down asymmetry </a:t>
            </a:r>
            <a:r>
              <a:rPr lang="en-GB" dirty="0" smtClean="0"/>
              <a:t>measurement</a:t>
            </a:r>
            <a:r>
              <a:rPr lang="en-GB" sz="4000" dirty="0" smtClean="0"/>
              <a:t> </a:t>
            </a:r>
            <a:endParaRPr lang="en-US" dirty="0"/>
          </a:p>
        </p:txBody>
      </p:sp>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7" name="Picture 2"/>
          <p:cNvPicPr>
            <a:picLocks noGrp="1" noChangeAspect="1" noChangeArrowheads="1"/>
          </p:cNvPicPr>
          <p:nvPr>
            <p:ph sz="half" idx="1"/>
          </p:nvPr>
        </p:nvPicPr>
        <p:blipFill>
          <a:blip r:embed="rId4" cstate="print"/>
          <a:srcRect/>
          <a:stretch>
            <a:fillRect/>
          </a:stretch>
        </p:blipFill>
        <p:spPr bwMode="auto">
          <a:xfrm>
            <a:off x="72000" y="1548000"/>
            <a:ext cx="3869424" cy="4860000"/>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4068000" y="1548000"/>
            <a:ext cx="4978800" cy="4104000"/>
          </a:xfrm>
          <a:solidFill>
            <a:srgbClr val="FFFF99"/>
          </a:solidFill>
        </p:spPr>
        <p:txBody>
          <a:bodyPr>
            <a:normAutofit/>
          </a:bodyPr>
          <a:lstStyle/>
          <a:p>
            <a:r>
              <a:rPr lang="en-GB" sz="2100" dirty="0" smtClean="0"/>
              <a:t>Atmospheric neutrino energy &gt; 1.3GeV     </a:t>
            </a:r>
            <a:r>
              <a:rPr lang="en-GB" sz="2100" dirty="0" smtClean="0">
                <a:latin typeface="Symbol" pitchFamily="18" charset="2"/>
              </a:rPr>
              <a:t>D</a:t>
            </a:r>
            <a:r>
              <a:rPr lang="en-GB" sz="2100" dirty="0" smtClean="0"/>
              <a:t>m</a:t>
            </a:r>
            <a:r>
              <a:rPr lang="en-GB" sz="2100" baseline="30000" dirty="0" smtClean="0"/>
              <a:t>2</a:t>
            </a:r>
            <a:r>
              <a:rPr lang="en-GB" sz="2100" dirty="0" smtClean="0"/>
              <a:t> ~2-3</a:t>
            </a:r>
            <a:r>
              <a:rPr lang="en-GB" sz="2100" dirty="0" smtClean="0">
                <a:sym typeface="Symbol"/>
              </a:rPr>
              <a:t></a:t>
            </a:r>
            <a:r>
              <a:rPr lang="en-GB" sz="2100" dirty="0" smtClean="0"/>
              <a:t>10</a:t>
            </a:r>
            <a:r>
              <a:rPr lang="en-GB" sz="2100" baseline="30000" dirty="0" smtClean="0"/>
              <a:t>-3</a:t>
            </a:r>
            <a:r>
              <a:rPr lang="en-GB" sz="2100" dirty="0" smtClean="0"/>
              <a:t> eV</a:t>
            </a:r>
            <a:r>
              <a:rPr lang="en-GB" sz="2100" baseline="30000" dirty="0" smtClean="0"/>
              <a:t>2</a:t>
            </a:r>
          </a:p>
          <a:p>
            <a:r>
              <a:rPr lang="en-GB" sz="2100" dirty="0" smtClean="0"/>
              <a:t>Downward muon neutrino are not affected by oscillation</a:t>
            </a:r>
          </a:p>
          <a:p>
            <a:r>
              <a:rPr lang="en-GB" sz="2100" dirty="0" smtClean="0"/>
              <a:t>They may constitute a </a:t>
            </a:r>
            <a:r>
              <a:rPr lang="en-GB" sz="2100" i="1" dirty="0" smtClean="0"/>
              <a:t>near</a:t>
            </a:r>
            <a:r>
              <a:rPr lang="en-GB" sz="2100" dirty="0" smtClean="0"/>
              <a:t> reference source</a:t>
            </a:r>
          </a:p>
          <a:p>
            <a:r>
              <a:rPr lang="en-GB" sz="2100" dirty="0" smtClean="0"/>
              <a:t>Upward neutrino are instead affected by oscillation since the L/E ratio  ranges up to </a:t>
            </a:r>
            <a:r>
              <a:rPr lang="en-GB" sz="2100" dirty="0" smtClean="0">
                <a:latin typeface="Symbol" pitchFamily="18" charset="2"/>
              </a:rPr>
              <a:t>10</a:t>
            </a:r>
            <a:r>
              <a:rPr lang="en-GB" sz="2100" baseline="30000" dirty="0" smtClean="0"/>
              <a:t>4 </a:t>
            </a:r>
            <a:r>
              <a:rPr lang="en-GB" sz="2100" dirty="0" smtClean="0"/>
              <a:t>Km/GeV</a:t>
            </a:r>
          </a:p>
          <a:p>
            <a:r>
              <a:rPr lang="en-GB" sz="2100" dirty="0" smtClean="0"/>
              <a:t>They may constitute a </a:t>
            </a:r>
            <a:r>
              <a:rPr lang="en-GB" sz="2100" i="1" dirty="0" smtClean="0"/>
              <a:t>far</a:t>
            </a:r>
            <a:r>
              <a:rPr lang="en-GB" sz="2100" dirty="0" smtClean="0"/>
              <a:t>  source</a:t>
            </a:r>
          </a:p>
          <a:p>
            <a:r>
              <a:rPr lang="en-GB" sz="2100" dirty="0" smtClean="0"/>
              <a:t>Thus, oscillation studies with a single detector and two sources</a:t>
            </a:r>
          </a:p>
          <a:p>
            <a:endParaRPr lang="en-GB" baseline="30000" dirty="0" smtClean="0"/>
          </a:p>
          <a:p>
            <a:endParaRPr lang="en-US" dirty="0"/>
          </a:p>
        </p:txBody>
      </p:sp>
      <p:graphicFrame>
        <p:nvGraphicFramePr>
          <p:cNvPr id="11" name="Object 10"/>
          <p:cNvGraphicFramePr>
            <a:graphicFrameLocks noChangeAspect="1"/>
          </p:cNvGraphicFramePr>
          <p:nvPr/>
        </p:nvGraphicFramePr>
        <p:xfrm>
          <a:off x="4068000" y="5749147"/>
          <a:ext cx="4978851" cy="608811"/>
        </p:xfrm>
        <a:graphic>
          <a:graphicData uri="http://schemas.openxmlformats.org/presentationml/2006/ole">
            <p:oleObj spid="_x0000_s39938" name="Equation" r:id="rId5" imgW="3606480" imgH="457200" progId="Equation.3">
              <p:embed/>
            </p:oleObj>
          </a:graphicData>
        </a:graphic>
      </p:graphicFrame>
      <p:sp>
        <p:nvSpPr>
          <p:cNvPr id="8" name="Slide Number Placeholder 7"/>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bg/>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Matter effects and</a:t>
            </a:r>
            <a:br>
              <a:rPr lang="en-US" dirty="0" smtClean="0"/>
            </a:br>
            <a:r>
              <a:rPr lang="en-US" dirty="0" smtClean="0"/>
              <a:t>neutrino mass hierarchy</a:t>
            </a:r>
            <a:endParaRPr lang="en-US"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41986" name="Picture 2"/>
          <p:cNvPicPr>
            <a:picLocks noGrp="1" noChangeAspect="1" noChangeArrowheads="1"/>
          </p:cNvPicPr>
          <p:nvPr>
            <p:ph sz="half" idx="1"/>
          </p:nvPr>
        </p:nvPicPr>
        <p:blipFill>
          <a:blip r:embed="rId3" cstate="print"/>
          <a:srcRect l="1500" r="3000"/>
          <a:stretch>
            <a:fillRect/>
          </a:stretch>
        </p:blipFill>
        <p:spPr bwMode="auto">
          <a:xfrm>
            <a:off x="36000" y="1548000"/>
            <a:ext cx="4956032" cy="4860000"/>
          </a:xfrm>
          <a:prstGeom prst="rect">
            <a:avLst/>
          </a:prstGeom>
          <a:noFill/>
          <a:ln w="9525">
            <a:noFill/>
            <a:miter lim="800000"/>
            <a:headEnd/>
            <a:tailEnd/>
          </a:ln>
          <a:effectLst/>
        </p:spPr>
      </p:pic>
      <p:sp>
        <p:nvSpPr>
          <p:cNvPr id="6" name="Content Placeholder 5"/>
          <p:cNvSpPr>
            <a:spLocks noGrp="1"/>
          </p:cNvSpPr>
          <p:nvPr>
            <p:ph sz="half" idx="2"/>
          </p:nvPr>
        </p:nvSpPr>
        <p:spPr>
          <a:xfrm>
            <a:off x="5076000" y="1548000"/>
            <a:ext cx="3960000" cy="4860000"/>
          </a:xfrm>
          <a:solidFill>
            <a:srgbClr val="CCECFF"/>
          </a:solidFill>
        </p:spPr>
        <p:txBody>
          <a:bodyPr>
            <a:normAutofit fontScale="77500" lnSpcReduction="20000"/>
          </a:bodyPr>
          <a:lstStyle/>
          <a:p>
            <a:pPr>
              <a:lnSpc>
                <a:spcPct val="120000"/>
              </a:lnSpc>
            </a:pPr>
            <a:r>
              <a:rPr lang="en-US" sz="3200" dirty="0" smtClean="0"/>
              <a:t>Matter effects help to cleanly determine the sign of the </a:t>
            </a:r>
            <a:r>
              <a:rPr lang="el-GR" sz="3200" dirty="0" smtClean="0"/>
              <a:t>Δ</a:t>
            </a:r>
            <a:r>
              <a:rPr lang="en-US" sz="3200" dirty="0" smtClean="0"/>
              <a:t>m</a:t>
            </a:r>
            <a:r>
              <a:rPr lang="en-US" sz="3200" baseline="30000" dirty="0" smtClean="0"/>
              <a:t>2</a:t>
            </a:r>
            <a:endParaRPr lang="en-US" sz="3200" dirty="0" smtClean="0"/>
          </a:p>
          <a:p>
            <a:pPr>
              <a:lnSpc>
                <a:spcPct val="120000"/>
              </a:lnSpc>
            </a:pPr>
            <a:r>
              <a:rPr lang="en-US" sz="3200" dirty="0" smtClean="0">
                <a:sym typeface="Symbol"/>
              </a:rPr>
              <a:t>Neutrinos and anti-neutrinos interact differently with matter</a:t>
            </a:r>
          </a:p>
          <a:p>
            <a:pPr>
              <a:lnSpc>
                <a:spcPct val="120000"/>
              </a:lnSpc>
            </a:pPr>
            <a:r>
              <a:rPr lang="en-US" sz="3200" dirty="0" smtClean="0"/>
              <a:t>ICAL can distinguish this by detecting charge of the produced muons, due to its magnetic field</a:t>
            </a:r>
          </a:p>
          <a:p>
            <a:pPr>
              <a:lnSpc>
                <a:spcPct val="120000"/>
              </a:lnSpc>
            </a:pPr>
            <a:r>
              <a:rPr lang="en-US" sz="3200" dirty="0" smtClean="0"/>
              <a:t>Helps in model building for neutrino oscillations</a:t>
            </a:r>
            <a:endParaRPr lang="en-US" sz="3200"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2"/>
          </p:nvPr>
        </p:nvSpPr>
        <p:spPr/>
        <p:txBody>
          <a:bodyPr/>
          <a:lstStyle/>
          <a:p>
            <a:fld id="{5D0D82D1-030A-4AF5-855D-82A44DD93AEE}" type="slidenum">
              <a:rPr lang="en-US" smtClean="0"/>
              <a:pPr/>
              <a:t>24</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a:p>
        </p:txBody>
      </p:sp>
      <p:sp>
        <p:nvSpPr>
          <p:cNvPr id="3" name="Slide Number Placeholder 2"/>
          <p:cNvSpPr>
            <a:spLocks noGrp="1"/>
          </p:cNvSpPr>
          <p:nvPr>
            <p:ph type="sldNum" sz="quarter" idx="12"/>
          </p:nvPr>
        </p:nvSpPr>
        <p:spPr/>
        <p:txBody>
          <a:bodyPr/>
          <a:lstStyle/>
          <a:p>
            <a:fld id="{10B22178-E535-47B0-96EF-1A4B49D845FC}" type="slidenum">
              <a:rPr lang="en-SG" smtClean="0"/>
              <a:pPr/>
              <a:t>25</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Power requirement</a:t>
            </a:r>
            <a:endParaRPr lang="en-IN"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Main Hall </a:t>
            </a:r>
            <a:endParaRPr lang="en-IN" dirty="0" smtClean="0"/>
          </a:p>
          <a:p>
            <a:pPr lvl="1">
              <a:lnSpc>
                <a:spcPct val="120000"/>
              </a:lnSpc>
            </a:pPr>
            <a:r>
              <a:rPr lang="en-US" dirty="0" smtClean="0"/>
              <a:t>200KW for cooling electronic circuits of one 50 </a:t>
            </a:r>
            <a:r>
              <a:rPr lang="en-US" dirty="0" err="1" smtClean="0"/>
              <a:t>kton</a:t>
            </a:r>
            <a:r>
              <a:rPr lang="en-US" dirty="0" smtClean="0"/>
              <a:t> detector assembly (4 million channels, each consuming 50mW). That is 400KW for two. </a:t>
            </a:r>
            <a:endParaRPr lang="en-IN" dirty="0" smtClean="0"/>
          </a:p>
          <a:p>
            <a:pPr lvl="1">
              <a:lnSpc>
                <a:spcPct val="120000"/>
              </a:lnSpc>
            </a:pPr>
            <a:r>
              <a:rPr lang="en-US" dirty="0" smtClean="0"/>
              <a:t>The magnet power requirements is about 450KW for one set up i.e. 900KW for two set ups. </a:t>
            </a:r>
            <a:endParaRPr lang="en-IN" dirty="0" smtClean="0"/>
          </a:p>
          <a:p>
            <a:pPr>
              <a:lnSpc>
                <a:spcPct val="120000"/>
              </a:lnSpc>
            </a:pPr>
            <a:r>
              <a:rPr lang="en-US" dirty="0" smtClean="0"/>
              <a:t>Control room/lab</a:t>
            </a:r>
            <a:endParaRPr lang="en-IN" dirty="0" smtClean="0"/>
          </a:p>
          <a:p>
            <a:pPr lvl="1">
              <a:lnSpc>
                <a:spcPct val="120000"/>
              </a:lnSpc>
            </a:pPr>
            <a:r>
              <a:rPr lang="en-US" dirty="0" smtClean="0"/>
              <a:t>Neutrino-less Double Beta Decay experiment (NDBD) will require about 20KW for  cooling of associated electronics.</a:t>
            </a:r>
            <a:endParaRPr lang="en-IN" dirty="0" smtClean="0"/>
          </a:p>
          <a:p>
            <a:pPr lvl="1">
              <a:lnSpc>
                <a:spcPct val="120000"/>
              </a:lnSpc>
            </a:pPr>
            <a:r>
              <a:rPr lang="en-US" dirty="0" smtClean="0"/>
              <a:t>The NDBD experimental set up  requires a helium compressor of 10litre/day capacity, which will be driven by a 50KW motor.</a:t>
            </a:r>
            <a:endParaRPr lang="en-IN" dirty="0" smtClean="0"/>
          </a:p>
          <a:p>
            <a:pPr lvl="0">
              <a:lnSpc>
                <a:spcPct val="120000"/>
              </a:lnSpc>
            </a:pPr>
            <a:r>
              <a:rPr lang="en-US" dirty="0" smtClean="0"/>
              <a:t>The AC, ventilation, mechanical, material handling and lighting loads.</a:t>
            </a:r>
            <a:endParaRPr lang="en-IN" dirty="0" smtClean="0"/>
          </a:p>
          <a:p>
            <a:pPr>
              <a:lnSpc>
                <a:spcPct val="120000"/>
              </a:lnSpc>
            </a:pP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Mains power</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000" dirty="0" smtClean="0"/>
              <a:t>The electric power will be received from nearby TNEB substation through 2, 11KV feeders at the utility building. This will in turn feed 2, 11KV/433V dry type transformers of adequate capacity located in the same building and 2 transformers at the cavern.</a:t>
            </a:r>
            <a:endParaRPr lang="en-IN" sz="2000" dirty="0" smtClean="0"/>
          </a:p>
          <a:p>
            <a:pPr>
              <a:lnSpc>
                <a:spcPct val="120000"/>
              </a:lnSpc>
            </a:pPr>
            <a:r>
              <a:rPr lang="en-US" sz="2000" dirty="0" smtClean="0"/>
              <a:t>Further distribution will be at 415Volts .</a:t>
            </a:r>
            <a:endParaRPr lang="en-IN" sz="2000" dirty="0" smtClean="0"/>
          </a:p>
          <a:p>
            <a:pPr>
              <a:lnSpc>
                <a:spcPct val="120000"/>
              </a:lnSpc>
            </a:pPr>
            <a:r>
              <a:rPr lang="en-US" sz="2000" dirty="0" smtClean="0"/>
              <a:t>The Transformers will be sized to meet all the loads including emergency, DC and UPS.</a:t>
            </a:r>
            <a:endParaRPr lang="en-IN" sz="2000" dirty="0" smtClean="0"/>
          </a:p>
          <a:p>
            <a:pPr>
              <a:lnSpc>
                <a:spcPct val="120000"/>
              </a:lnSpc>
            </a:pPr>
            <a:r>
              <a:rPr lang="en-US" sz="2000" dirty="0" smtClean="0"/>
              <a:t>Emergency power</a:t>
            </a:r>
            <a:endParaRPr lang="en-IN" sz="2000" dirty="0" smtClean="0"/>
          </a:p>
          <a:p>
            <a:pPr lvl="1">
              <a:lnSpc>
                <a:spcPct val="120000"/>
              </a:lnSpc>
            </a:pPr>
            <a:r>
              <a:rPr lang="en-US" sz="1600" dirty="0" smtClean="0"/>
              <a:t>2 silent DG sets of adequate capacity, will be located in the utility building.</a:t>
            </a:r>
          </a:p>
          <a:p>
            <a:pPr lvl="1">
              <a:lnSpc>
                <a:spcPct val="120000"/>
              </a:lnSpc>
            </a:pPr>
            <a:r>
              <a:rPr lang="en-US" sz="1600" dirty="0" smtClean="0"/>
              <a:t>Emergency loads  will be restricted to 10KW for NDBD experiment (Dilution refrigerant equipment.), high voltage supply to the detectors and gas flow monitors.</a:t>
            </a:r>
            <a:endParaRPr lang="en-IN" sz="1600" dirty="0" smtClean="0"/>
          </a:p>
          <a:p>
            <a:pPr>
              <a:lnSpc>
                <a:spcPct val="120000"/>
              </a:lnSpc>
            </a:pPr>
            <a:r>
              <a:rPr lang="en-US" sz="2000" dirty="0" smtClean="0"/>
              <a:t>Magnets and Detector electronics do not require emergency power.</a:t>
            </a:r>
            <a:endParaRPr lang="en-IN" sz="2000" dirty="0" smtClean="0"/>
          </a:p>
          <a:p>
            <a:pPr lvl="1">
              <a:lnSpc>
                <a:spcPct val="120000"/>
              </a:lnSpc>
            </a:pPr>
            <a:r>
              <a:rPr lang="en-US" sz="1600" dirty="0" smtClean="0"/>
              <a:t>No common UPS will be provided. </a:t>
            </a:r>
          </a:p>
          <a:p>
            <a:pPr lvl="1">
              <a:lnSpc>
                <a:spcPct val="120000"/>
              </a:lnSpc>
            </a:pPr>
            <a:r>
              <a:rPr lang="en-US" sz="1600" dirty="0" smtClean="0"/>
              <a:t>Small independent UPS will be procured and installed  wherever required, as part of scientific equipment. </a:t>
            </a:r>
          </a:p>
          <a:p>
            <a:pPr lvl="1">
              <a:lnSpc>
                <a:spcPct val="120000"/>
              </a:lnSpc>
            </a:pPr>
            <a:r>
              <a:rPr lang="en-US" sz="1600" dirty="0" smtClean="0"/>
              <a:t>Similarly DC supplies for the magnets also will be procured separately. The DC system and UPS systems must be capable of receiving 415V, 50Hz, 3 phase supply.</a:t>
            </a:r>
            <a:endParaRPr lang="en-IN" sz="1600"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 Ventilation</a:t>
            </a:r>
            <a:endParaRPr lang="en-IN" dirty="0"/>
          </a:p>
        </p:txBody>
      </p:sp>
      <p:sp>
        <p:nvSpPr>
          <p:cNvPr id="3" name="Content Placeholder 2"/>
          <p:cNvSpPr>
            <a:spLocks noGrp="1"/>
          </p:cNvSpPr>
          <p:nvPr>
            <p:ph sz="half" idx="1"/>
          </p:nvPr>
        </p:nvSpPr>
        <p:spPr/>
        <p:txBody>
          <a:bodyPr>
            <a:normAutofit fontScale="92500"/>
          </a:bodyPr>
          <a:lstStyle/>
          <a:p>
            <a:pPr>
              <a:lnSpc>
                <a:spcPct val="120000"/>
              </a:lnSpc>
            </a:pPr>
            <a:r>
              <a:rPr lang="en-US" sz="2400" dirty="0" smtClean="0"/>
              <a:t>The main experimental hall  will be maintained at 21 ± 3 </a:t>
            </a:r>
            <a:r>
              <a:rPr lang="en-US" sz="2400" baseline="30000" dirty="0" err="1" smtClean="0"/>
              <a:t>o</a:t>
            </a:r>
            <a:r>
              <a:rPr lang="en-US" sz="2400" dirty="0" err="1" smtClean="0"/>
              <a:t>C</a:t>
            </a:r>
            <a:r>
              <a:rPr lang="en-US" sz="2400" dirty="0" smtClean="0"/>
              <a:t> and RH &lt;55%.</a:t>
            </a:r>
            <a:endParaRPr lang="en-IN" sz="2400" dirty="0" smtClean="0"/>
          </a:p>
          <a:p>
            <a:pPr>
              <a:lnSpc>
                <a:spcPct val="120000"/>
              </a:lnSpc>
            </a:pPr>
            <a:r>
              <a:rPr lang="en-US" sz="2400" dirty="0" smtClean="0"/>
              <a:t>Isobutane , being denser than air, may collect at the floor level. A separate duct system (or return grills at his level) for sucking this may be designed.  </a:t>
            </a:r>
            <a:endParaRPr lang="en-IN" sz="2400" dirty="0" smtClean="0"/>
          </a:p>
          <a:p>
            <a:pPr>
              <a:lnSpc>
                <a:spcPct val="120000"/>
              </a:lnSpc>
            </a:pPr>
            <a:r>
              <a:rPr lang="en-US" sz="2400" dirty="0" smtClean="0"/>
              <a:t>It would be desirable, if  simple ventilation system with air washers can be designed to meet the ambient conditions required in the main hall, considering the lower temperature in the cavern interior, which is about 1300m below ground and has a earth cover of 1000m all around.</a:t>
            </a:r>
            <a:endParaRPr lang="en-IN" sz="2400" dirty="0" smtClean="0"/>
          </a:p>
          <a:p>
            <a:pPr>
              <a:lnSpc>
                <a:spcPct val="120000"/>
              </a:lnSpc>
            </a:pPr>
            <a:r>
              <a:rPr lang="en-US" sz="2400" dirty="0" smtClean="0"/>
              <a:t>The NDBD area need not be air conditioned. Normal human comfort level AC may be maintained in the control room. All other areas will have minimum air changes required for human comfort.</a:t>
            </a:r>
            <a:endParaRPr lang="en-IN" sz="2400" dirty="0" smtClean="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Construction of ICAL Magnet</a:t>
            </a:r>
            <a:endParaRPr lang="en-US" dirty="0" smtClean="0"/>
          </a:p>
        </p:txBody>
      </p:sp>
      <p:pic>
        <p:nvPicPr>
          <p:cNvPr id="49157" name="Picture 9"/>
          <p:cNvPicPr>
            <a:picLocks noChangeAspect="1" noChangeArrowheads="1"/>
          </p:cNvPicPr>
          <p:nvPr/>
        </p:nvPicPr>
        <p:blipFill>
          <a:blip r:embed="rId2"/>
          <a:srcRect/>
          <a:stretch>
            <a:fillRect/>
          </a:stretch>
        </p:blipFill>
        <p:spPr bwMode="auto">
          <a:xfrm>
            <a:off x="6148250" y="1512000"/>
            <a:ext cx="2919588" cy="2340000"/>
          </a:xfrm>
          <a:prstGeom prst="rect">
            <a:avLst/>
          </a:prstGeom>
          <a:noFill/>
          <a:ln w="9525">
            <a:noFill/>
            <a:miter lim="800000"/>
            <a:headEnd/>
            <a:tailEnd/>
          </a:ln>
        </p:spPr>
      </p:pic>
      <p:pic>
        <p:nvPicPr>
          <p:cNvPr id="49158" name="Picture 6"/>
          <p:cNvPicPr>
            <a:picLocks noChangeAspect="1" noChangeArrowheads="1"/>
          </p:cNvPicPr>
          <p:nvPr/>
        </p:nvPicPr>
        <p:blipFill>
          <a:blip r:embed="rId3"/>
          <a:srcRect/>
          <a:stretch>
            <a:fillRect/>
          </a:stretch>
        </p:blipFill>
        <p:spPr bwMode="auto">
          <a:xfrm>
            <a:off x="142844" y="3960000"/>
            <a:ext cx="2975722" cy="2340000"/>
          </a:xfrm>
          <a:prstGeom prst="rect">
            <a:avLst/>
          </a:prstGeom>
          <a:noFill/>
          <a:ln w="9525">
            <a:noFill/>
            <a:miter lim="800000"/>
            <a:headEnd/>
            <a:tailEnd/>
          </a:ln>
        </p:spPr>
      </p:pic>
      <p:pic>
        <p:nvPicPr>
          <p:cNvPr id="49160" name="Picture 4" descr="INO-lab-1"/>
          <p:cNvPicPr>
            <a:picLocks noChangeAspect="1" noChangeArrowheads="1"/>
          </p:cNvPicPr>
          <p:nvPr/>
        </p:nvPicPr>
        <p:blipFill>
          <a:blip r:embed="rId4"/>
          <a:srcRect t="13619"/>
          <a:stretch>
            <a:fillRect/>
          </a:stretch>
        </p:blipFill>
        <p:spPr bwMode="auto">
          <a:xfrm>
            <a:off x="6143636" y="3960000"/>
            <a:ext cx="2708924" cy="2340000"/>
          </a:xfrm>
          <a:prstGeom prst="rect">
            <a:avLst/>
          </a:prstGeom>
          <a:noFill/>
          <a:ln w="9525">
            <a:noFill/>
            <a:miter lim="800000"/>
            <a:headEnd/>
            <a:tailEnd/>
          </a:ln>
        </p:spPr>
      </p:pic>
      <p:pic>
        <p:nvPicPr>
          <p:cNvPr id="49155" name="Picture 7"/>
          <p:cNvPicPr>
            <a:picLocks noGrp="1" noChangeAspect="1" noChangeArrowheads="1"/>
          </p:cNvPicPr>
          <p:nvPr>
            <p:ph idx="1"/>
          </p:nvPr>
        </p:nvPicPr>
        <p:blipFill>
          <a:blip r:embed="rId5"/>
          <a:srcRect/>
          <a:stretch>
            <a:fillRect/>
          </a:stretch>
        </p:blipFill>
        <p:spPr>
          <a:xfrm>
            <a:off x="33035" y="1512000"/>
            <a:ext cx="3089093" cy="2340000"/>
          </a:xfrm>
        </p:spPr>
      </p:pic>
      <p:pic>
        <p:nvPicPr>
          <p:cNvPr id="8" name="Picture 2" descr="http://www.ino.tifr.res.in/ino/gallery/Schematic%20view%20of%20the%20INO%20detector.JPG">
            <a:hlinkClick r:id="rId6" action="ppaction://hlinkpres?slideindex=1&amp;slidetitle="/>
          </p:cNvPr>
          <p:cNvPicPr>
            <a:picLocks noChangeAspect="1" noChangeArrowheads="1"/>
          </p:cNvPicPr>
          <p:nvPr/>
        </p:nvPicPr>
        <p:blipFill>
          <a:blip r:embed="rId7"/>
          <a:srcRect/>
          <a:stretch>
            <a:fillRect/>
          </a:stretch>
        </p:blipFill>
        <p:spPr bwMode="auto">
          <a:xfrm>
            <a:off x="3428992" y="3544543"/>
            <a:ext cx="2369009" cy="2755457"/>
          </a:xfrm>
          <a:prstGeom prst="rect">
            <a:avLst/>
          </a:prstGeom>
          <a:noFill/>
          <a:ln>
            <a:noFill/>
          </a:ln>
        </p:spPr>
      </p:pic>
      <p:pic>
        <p:nvPicPr>
          <p:cNvPr id="49156" name="Picture 5" descr="RPC-layer.JPG"/>
          <p:cNvPicPr>
            <a:picLocks noChangeAspect="1"/>
          </p:cNvPicPr>
          <p:nvPr/>
        </p:nvPicPr>
        <p:blipFill>
          <a:blip r:embed="rId8"/>
          <a:srcRect l="6464" b="5156"/>
          <a:stretch>
            <a:fillRect/>
          </a:stretch>
        </p:blipFill>
        <p:spPr bwMode="auto">
          <a:xfrm>
            <a:off x="3181759" y="1512000"/>
            <a:ext cx="2912243" cy="2219369"/>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a:t>
            </a:r>
            <a:r>
              <a:rPr lang="en-IN" smtClean="0"/>
              <a:t>background </a:t>
            </a:r>
            <a:r>
              <a:rPr lang="en-IN" smtClean="0"/>
              <a:t>neutrinos</a:t>
            </a:r>
            <a:r>
              <a:rPr lang="en-IN" dirty="0" smtClean="0"/>
              <a:t>: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ICAL construction</a:t>
            </a:r>
            <a:endParaRPr lang="en-IN"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30</a:t>
            </a:fld>
            <a:endParaRPr lang="en-US" dirty="0"/>
          </a:p>
        </p:txBody>
      </p:sp>
      <p:pic>
        <p:nvPicPr>
          <p:cNvPr id="6" name="ical-animation.wmv">
            <a:hlinkClick r:id="" action="ppaction://media"/>
          </p:cNvPr>
          <p:cNvPicPr>
            <a:picLocks noGrp="1" noRot="1" noChangeAspect="1"/>
          </p:cNvPicPr>
          <p:nvPr>
            <p:ph sz="half" idx="1"/>
            <a:videoFile r:link="rId1"/>
          </p:nvPr>
        </p:nvPicPr>
        <p:blipFill>
          <a:blip r:embed="rId3"/>
          <a:stretch>
            <a:fillRect/>
          </a:stretch>
        </p:blipFill>
        <p:spPr>
          <a:xfrm>
            <a:off x="1487488" y="16922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p:cNvPicPr>
            <a:picLocks noChangeAspect="1" noChangeArrowheads="1"/>
          </p:cNvPicPr>
          <p:nvPr/>
        </p:nvPicPr>
        <p:blipFill>
          <a:blip r:embed="rId3" cstate="print"/>
          <a:srcRect b="2659"/>
          <a:stretch>
            <a:fillRect/>
          </a:stretch>
        </p:blipFill>
        <p:spPr bwMode="auto">
          <a:xfrm>
            <a:off x="5007404" y="1551600"/>
            <a:ext cx="3708000" cy="4929936"/>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Title 5"/>
          <p:cNvSpPr>
            <a:spLocks noGrp="1"/>
          </p:cNvSpPr>
          <p:nvPr>
            <p:ph type="title"/>
          </p:nvPr>
        </p:nvSpPr>
        <p:spPr/>
        <p:txBody>
          <a:bodyPr>
            <a:normAutofit/>
          </a:bodyPr>
          <a:lstStyle/>
          <a:p>
            <a:r>
              <a:rPr lang="en-US" i="1" dirty="0" smtClean="0"/>
              <a:t>Birth</a:t>
            </a:r>
            <a:r>
              <a:rPr lang="en-US" dirty="0" smtClean="0"/>
              <a:t> of the RPC</a:t>
            </a:r>
            <a:endParaRPr lang="en-US" dirty="0"/>
          </a:p>
        </p:txBody>
      </p:sp>
      <p:pic>
        <p:nvPicPr>
          <p:cNvPr id="70664" name="Picture 8"/>
          <p:cNvPicPr>
            <a:picLocks noChangeAspect="1" noChangeArrowheads="1"/>
          </p:cNvPicPr>
          <p:nvPr/>
        </p:nvPicPr>
        <p:blipFill>
          <a:blip r:embed="rId4" cstate="print"/>
          <a:srcRect/>
          <a:stretch>
            <a:fillRect/>
          </a:stretch>
        </p:blipFill>
        <p:spPr bwMode="auto">
          <a:xfrm>
            <a:off x="146248" y="1551020"/>
            <a:ext cx="4140000" cy="4949814"/>
          </a:xfrm>
          <a:prstGeom prst="rect">
            <a:avLst/>
          </a:prstGeom>
          <a:ln>
            <a:noFill/>
          </a:ln>
          <a:effectLst>
            <a:outerShdw blurRad="292100" dist="139700" dir="2700000" algn="tl" rotWithShape="0">
              <a:srgbClr val="333333">
                <a:alpha val="65000"/>
              </a:srgbClr>
            </a:outerShdw>
          </a:effectLst>
        </p:spPr>
      </p:pic>
      <p:pic>
        <p:nvPicPr>
          <p:cNvPr id="70665" name="Picture 9"/>
          <p:cNvPicPr>
            <a:picLocks noChangeAspect="1" noChangeArrowheads="1"/>
          </p:cNvPicPr>
          <p:nvPr/>
        </p:nvPicPr>
        <p:blipFill>
          <a:blip r:embed="rId5" cstate="print"/>
          <a:srcRect/>
          <a:stretch>
            <a:fillRect/>
          </a:stretch>
        </p:blipFill>
        <p:spPr bwMode="auto">
          <a:xfrm>
            <a:off x="651372" y="3357562"/>
            <a:ext cx="4176668" cy="2928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a:spLocks noGrp="1"/>
          </p:cNvSpPr>
          <p:nvPr>
            <p:ph type="sldNum" sz="quarter" idx="12"/>
          </p:nvPr>
        </p:nvSpPr>
        <p:spPr/>
        <p:txBody>
          <a:bodyPr/>
          <a:lstStyle/>
          <a:p>
            <a:fld id="{5D0D82D1-030A-4AF5-855D-82A44DD93AEE}" type="slidenum">
              <a:rPr lang="en-US" smtClean="0"/>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dissolve">
                                      <p:cBhvr>
                                        <p:cTn id="7" dur="500"/>
                                        <p:tgtEl>
                                          <p:spTgt spid="70664"/>
                                        </p:tgtEl>
                                      </p:cBhvr>
                                    </p:animEffect>
                                  </p:childTnLst>
                                </p:cTn>
                              </p:par>
                              <p:par>
                                <p:cTn id="8" presetID="9" presetClass="entr" presetSubtype="0" fill="hold" nodeType="withEffect">
                                  <p:stCondLst>
                                    <p:cond delay="0"/>
                                  </p:stCondLst>
                                  <p:childTnLst>
                                    <p:set>
                                      <p:cBhvr>
                                        <p:cTn id="9" dur="1" fill="hold">
                                          <p:stCondLst>
                                            <p:cond delay="0"/>
                                          </p:stCondLst>
                                        </p:cTn>
                                        <p:tgtEl>
                                          <p:spTgt spid="70665"/>
                                        </p:tgtEl>
                                        <p:attrNameLst>
                                          <p:attrName>style.visibility</p:attrName>
                                        </p:attrNameLst>
                                      </p:cBhvr>
                                      <p:to>
                                        <p:strVal val="visible"/>
                                      </p:to>
                                    </p:set>
                                    <p:animEffect transition="in" filter="dissolve">
                                      <p:cBhvr>
                                        <p:cTn id="10" dur="500"/>
                                        <p:tgtEl>
                                          <p:spTgt spid="7066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0662"/>
                                        </p:tgtEl>
                                        <p:attrNameLst>
                                          <p:attrName>style.visibility</p:attrName>
                                        </p:attrNameLst>
                                      </p:cBhvr>
                                      <p:to>
                                        <p:strVal val="visible"/>
                                      </p:to>
                                    </p:set>
                                    <p:animEffect transition="in" filter="dissolve">
                                      <p:cBhvr>
                                        <p:cTn id="15"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a:bodyPr>
          <a:lstStyle/>
          <a:p>
            <a:r>
              <a:rPr lang="en-US" dirty="0" smtClean="0"/>
              <a:t>Application driven RPC designs</a:t>
            </a:r>
            <a:endParaRPr lang="en-US" dirty="0"/>
          </a:p>
        </p:txBody>
      </p:sp>
      <p:pic>
        <p:nvPicPr>
          <p:cNvPr id="68615" name="Picture 7"/>
          <p:cNvPicPr>
            <a:picLocks noChangeAspect="1" noChangeArrowheads="1"/>
          </p:cNvPicPr>
          <p:nvPr/>
        </p:nvPicPr>
        <p:blipFill>
          <a:blip r:embed="rId3" cstate="print"/>
          <a:srcRect/>
          <a:stretch>
            <a:fillRect/>
          </a:stretch>
        </p:blipFill>
        <p:spPr bwMode="auto">
          <a:xfrm>
            <a:off x="269308" y="1571612"/>
            <a:ext cx="4159816" cy="1980000"/>
          </a:xfrm>
          <a:prstGeom prst="rect">
            <a:avLst/>
          </a:prstGeom>
          <a:noFill/>
          <a:ln w="9525">
            <a:noFill/>
            <a:miter lim="800000"/>
            <a:headEnd/>
            <a:tailEnd/>
          </a:ln>
          <a:effectLst/>
        </p:spPr>
      </p:pic>
      <p:pic>
        <p:nvPicPr>
          <p:cNvPr id="68616" name="Picture 8"/>
          <p:cNvPicPr>
            <a:picLocks noChangeAspect="1" noChangeArrowheads="1"/>
          </p:cNvPicPr>
          <p:nvPr/>
        </p:nvPicPr>
        <p:blipFill>
          <a:blip r:embed="rId4" cstate="print"/>
          <a:srcRect/>
          <a:stretch>
            <a:fillRect/>
          </a:stretch>
        </p:blipFill>
        <p:spPr bwMode="auto">
          <a:xfrm>
            <a:off x="4453073" y="1571612"/>
            <a:ext cx="4405207" cy="1980000"/>
          </a:xfrm>
          <a:prstGeom prst="rect">
            <a:avLst/>
          </a:prstGeom>
          <a:noFill/>
          <a:ln w="9525">
            <a:noFill/>
            <a:miter lim="800000"/>
            <a:headEnd/>
            <a:tailEnd/>
          </a:ln>
          <a:effectLst/>
        </p:spPr>
      </p:pic>
      <p:pic>
        <p:nvPicPr>
          <p:cNvPr id="68617" name="Picture 9"/>
          <p:cNvPicPr>
            <a:picLocks noChangeAspect="1" noChangeArrowheads="1"/>
          </p:cNvPicPr>
          <p:nvPr/>
        </p:nvPicPr>
        <p:blipFill>
          <a:blip r:embed="rId5" cstate="print"/>
          <a:srcRect/>
          <a:stretch>
            <a:fillRect/>
          </a:stretch>
        </p:blipFill>
        <p:spPr bwMode="auto">
          <a:xfrm>
            <a:off x="214282" y="4086000"/>
            <a:ext cx="2247882" cy="1980000"/>
          </a:xfrm>
          <a:prstGeom prst="rect">
            <a:avLst/>
          </a:prstGeom>
          <a:noFill/>
          <a:ln w="9525">
            <a:noFill/>
            <a:miter lim="800000"/>
            <a:headEnd/>
            <a:tailEnd/>
          </a:ln>
          <a:effectLst/>
        </p:spPr>
      </p:pic>
      <p:pic>
        <p:nvPicPr>
          <p:cNvPr id="68618" name="Picture 10"/>
          <p:cNvPicPr>
            <a:picLocks noChangeAspect="1" noChangeArrowheads="1"/>
          </p:cNvPicPr>
          <p:nvPr/>
        </p:nvPicPr>
        <p:blipFill>
          <a:blip r:embed="rId6" cstate="print"/>
          <a:srcRect/>
          <a:stretch>
            <a:fillRect/>
          </a:stretch>
        </p:blipFill>
        <p:spPr bwMode="auto">
          <a:xfrm>
            <a:off x="2643174" y="4086000"/>
            <a:ext cx="3960000" cy="1980000"/>
          </a:xfrm>
          <a:prstGeom prst="rect">
            <a:avLst/>
          </a:prstGeom>
          <a:noFill/>
          <a:ln w="9525">
            <a:noFill/>
            <a:miter lim="800000"/>
            <a:headEnd/>
            <a:tailEnd/>
          </a:ln>
          <a:effectLst/>
        </p:spPr>
      </p:pic>
      <p:pic>
        <p:nvPicPr>
          <p:cNvPr id="68619" name="Picture 11"/>
          <p:cNvPicPr>
            <a:picLocks noChangeAspect="1" noChangeArrowheads="1"/>
          </p:cNvPicPr>
          <p:nvPr/>
        </p:nvPicPr>
        <p:blipFill>
          <a:blip r:embed="rId7" cstate="print"/>
          <a:srcRect/>
          <a:stretch>
            <a:fillRect/>
          </a:stretch>
        </p:blipFill>
        <p:spPr bwMode="auto">
          <a:xfrm>
            <a:off x="6715140" y="4086000"/>
            <a:ext cx="2196393" cy="1980000"/>
          </a:xfrm>
          <a:prstGeom prst="rect">
            <a:avLst/>
          </a:prstGeom>
          <a:noFill/>
          <a:ln w="9525">
            <a:noFill/>
            <a:miter lim="800000"/>
            <a:headEnd/>
            <a:tailEnd/>
          </a:ln>
          <a:effectLst/>
        </p:spPr>
      </p:pic>
      <p:sp>
        <p:nvSpPr>
          <p:cNvPr id="15" name="TextBox 14"/>
          <p:cNvSpPr txBox="1"/>
          <p:nvPr/>
        </p:nvSpPr>
        <p:spPr>
          <a:xfrm>
            <a:off x="723470" y="6028064"/>
            <a:ext cx="1548000" cy="369332"/>
          </a:xfrm>
          <a:prstGeom prst="rect">
            <a:avLst/>
          </a:prstGeom>
          <a:solidFill>
            <a:srgbClr val="FFFF00"/>
          </a:solidFill>
        </p:spPr>
        <p:txBody>
          <a:bodyPr wrap="square" rtlCol="0" anchor="ctr" anchorCtr="1">
            <a:spAutoFit/>
          </a:bodyPr>
          <a:lstStyle/>
          <a:p>
            <a:r>
              <a:rPr lang="en-US" dirty="0" smtClean="0">
                <a:solidFill>
                  <a:srgbClr val="FF0000"/>
                </a:solidFill>
              </a:rPr>
              <a:t>Multi gap RPC</a:t>
            </a:r>
            <a:endParaRPr lang="en-US" dirty="0">
              <a:solidFill>
                <a:srgbClr val="FF0000"/>
              </a:solidFill>
            </a:endParaRPr>
          </a:p>
        </p:txBody>
      </p:sp>
      <p:sp>
        <p:nvSpPr>
          <p:cNvPr id="16" name="TextBox 15"/>
          <p:cNvSpPr txBox="1"/>
          <p:nvPr/>
        </p:nvSpPr>
        <p:spPr>
          <a:xfrm>
            <a:off x="5786446" y="3559734"/>
            <a:ext cx="1728000" cy="369332"/>
          </a:xfrm>
          <a:prstGeom prst="rect">
            <a:avLst/>
          </a:prstGeom>
          <a:solidFill>
            <a:srgbClr val="FFFF00"/>
          </a:solidFill>
        </p:spPr>
        <p:txBody>
          <a:bodyPr wrap="square" rtlCol="0" anchor="ctr" anchorCtr="1">
            <a:spAutoFit/>
          </a:bodyPr>
          <a:lstStyle/>
          <a:p>
            <a:r>
              <a:rPr lang="en-US" dirty="0" smtClean="0">
                <a:solidFill>
                  <a:srgbClr val="FF0000"/>
                </a:solidFill>
              </a:rPr>
              <a:t>Double gap RPC</a:t>
            </a:r>
            <a:endParaRPr lang="en-US" dirty="0">
              <a:solidFill>
                <a:srgbClr val="FF0000"/>
              </a:solidFill>
            </a:endParaRPr>
          </a:p>
        </p:txBody>
      </p:sp>
      <p:sp>
        <p:nvSpPr>
          <p:cNvPr id="17" name="TextBox 16"/>
          <p:cNvSpPr txBox="1"/>
          <p:nvPr/>
        </p:nvSpPr>
        <p:spPr>
          <a:xfrm>
            <a:off x="7229720" y="6030000"/>
            <a:ext cx="1188000" cy="369332"/>
          </a:xfrm>
          <a:prstGeom prst="rect">
            <a:avLst/>
          </a:prstGeom>
          <a:solidFill>
            <a:srgbClr val="FFFF00"/>
          </a:solidFill>
        </p:spPr>
        <p:txBody>
          <a:bodyPr wrap="square" rtlCol="0">
            <a:spAutoFit/>
          </a:bodyPr>
          <a:lstStyle/>
          <a:p>
            <a:r>
              <a:rPr lang="en-US" dirty="0" smtClean="0">
                <a:solidFill>
                  <a:srgbClr val="FF0000"/>
                </a:solidFill>
              </a:rPr>
              <a:t>Micro RPC</a:t>
            </a:r>
            <a:endParaRPr lang="en-US" dirty="0">
              <a:solidFill>
                <a:srgbClr val="FF0000"/>
              </a:solidFill>
            </a:endParaRPr>
          </a:p>
        </p:txBody>
      </p:sp>
      <p:sp>
        <p:nvSpPr>
          <p:cNvPr id="18" name="TextBox 17"/>
          <p:cNvSpPr txBox="1"/>
          <p:nvPr/>
        </p:nvSpPr>
        <p:spPr>
          <a:xfrm>
            <a:off x="3786182" y="6030000"/>
            <a:ext cx="1296000" cy="369332"/>
          </a:xfrm>
          <a:prstGeom prst="rect">
            <a:avLst/>
          </a:prstGeom>
          <a:solidFill>
            <a:srgbClr val="FFFF00"/>
          </a:solidFill>
        </p:spPr>
        <p:txBody>
          <a:bodyPr wrap="square" rtlCol="0">
            <a:spAutoFit/>
          </a:bodyPr>
          <a:lstStyle/>
          <a:p>
            <a:r>
              <a:rPr lang="en-US" dirty="0" smtClean="0">
                <a:solidFill>
                  <a:srgbClr val="FF0000"/>
                </a:solidFill>
              </a:rPr>
              <a:t>Hybrid RPC</a:t>
            </a:r>
            <a:endParaRPr lang="en-US" dirty="0">
              <a:solidFill>
                <a:srgbClr val="FF0000"/>
              </a:solidFill>
            </a:endParaRPr>
          </a:p>
        </p:txBody>
      </p:sp>
      <p:sp>
        <p:nvSpPr>
          <p:cNvPr id="19" name="TextBox 18"/>
          <p:cNvSpPr txBox="1"/>
          <p:nvPr/>
        </p:nvSpPr>
        <p:spPr>
          <a:xfrm>
            <a:off x="1785918" y="3560400"/>
            <a:ext cx="1620000" cy="369332"/>
          </a:xfrm>
          <a:prstGeom prst="rect">
            <a:avLst/>
          </a:prstGeom>
          <a:solidFill>
            <a:srgbClr val="FFFF00"/>
          </a:solidFill>
        </p:spPr>
        <p:txBody>
          <a:bodyPr wrap="square" rtlCol="0" anchor="ctr" anchorCtr="1">
            <a:spAutoFit/>
          </a:bodyPr>
          <a:lstStyle/>
          <a:p>
            <a:r>
              <a:rPr lang="en-US" dirty="0" smtClean="0">
                <a:solidFill>
                  <a:srgbClr val="FF0000"/>
                </a:solidFill>
              </a:rPr>
              <a:t>Single gap RPC</a:t>
            </a:r>
            <a:endParaRPr lang="en-US" dirty="0">
              <a:solidFill>
                <a:srgbClr val="FF0000"/>
              </a:solidFill>
            </a:endParaRPr>
          </a:p>
        </p:txBody>
      </p:sp>
      <p:sp>
        <p:nvSpPr>
          <p:cNvPr id="14" name="Slide Number Placeholder 13"/>
          <p:cNvSpPr>
            <a:spLocks noGrp="1"/>
          </p:cNvSpPr>
          <p:nvPr>
            <p:ph type="sldNum" sz="quarter" idx="12"/>
          </p:nvPr>
        </p:nvSpPr>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6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6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a:t>
            </a:r>
            <a:endParaRPr lang="en-US" dirty="0"/>
          </a:p>
        </p:txBody>
      </p:sp>
      <p:sp>
        <p:nvSpPr>
          <p:cNvPr id="7" name="Content Placeholder 6"/>
          <p:cNvSpPr>
            <a:spLocks noGrp="1"/>
          </p:cNvSpPr>
          <p:nvPr>
            <p:ph sz="half" idx="1"/>
          </p:nvPr>
        </p:nvSpPr>
        <p:spPr/>
        <p:txBody>
          <a:bodyPr>
            <a:normAutofit fontScale="925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Scalable rate capability (Low to very high); Cosmic ray to collider detectors</a:t>
            </a:r>
          </a:p>
          <a:p>
            <a:r>
              <a:rPr lang="en-US" sz="2300" dirty="0" smtClean="0"/>
              <a:t>Good reliability, long term stability</a:t>
            </a:r>
          </a:p>
          <a:p>
            <a:r>
              <a:rPr lang="en-US" sz="2300" dirty="0" smtClean="0"/>
              <a:t>Under laying Physics mostly understood!</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subTnLst>
                                    <p:animClr>
                                      <p:cBhvr override="childStyle">
                                        <p:cTn dur="1" fill="hold" display="0" masterRel="nextClick" afterEffect="1"/>
                                        <p:tgtEl>
                                          <p:spTgt spid="7">
                                            <p:txEl>
                                              <p:pRg st="8" end="8"/>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subTnLst>
                                    <p:animClr>
                                      <p:cBhvr override="childStyle">
                                        <p:cTn dur="1" fill="hold" display="0" masterRel="nextClick" afterEffect="1"/>
                                        <p:tgtEl>
                                          <p:spTgt spid="7">
                                            <p:txEl>
                                              <p:pRg st="9" end="9"/>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subTnLst>
                                    <p:animClr>
                                      <p:cBhvr override="childStyle">
                                        <p:cTn dur="1" fill="hold" display="0" masterRel="nextClick" afterEffect="1"/>
                                        <p:tgtEl>
                                          <p:spTgt spid="7">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subTnLst>
                                    <p:animClr>
                                      <p:cBhvr override="childStyle">
                                        <p:cTn dur="1" fill="hold" display="0" masterRel="nextClick" afterEffect="1"/>
                                        <p:tgtEl>
                                          <p:spTgt spid="7">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subTnLst>
                                    <p:animClr>
                                      <p:cBhvr override="childStyle">
                                        <p:cTn dur="1" fill="hold" display="0" masterRel="nextClick" afterEffect="1"/>
                                        <p:tgtEl>
                                          <p:spTgt spid="7">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 coating techniques</a:t>
            </a:r>
            <a:endParaRPr lang="en-US" dirty="0"/>
          </a:p>
        </p:txBody>
      </p:sp>
      <p:sp>
        <p:nvSpPr>
          <p:cNvPr id="3" name="Content Placeholder 2"/>
          <p:cNvSpPr>
            <a:spLocks noGrp="1"/>
          </p:cNvSpPr>
          <p:nvPr>
            <p:ph sz="half" idx="1"/>
          </p:nvPr>
        </p:nvSpPr>
        <p:spPr>
          <a:xfrm>
            <a:off x="457200" y="1573200"/>
            <a:ext cx="4038600" cy="4932000"/>
          </a:xfrm>
          <a:solidFill>
            <a:schemeClr val="accent1">
              <a:lumMod val="20000"/>
              <a:lumOff val="80000"/>
            </a:schemeClr>
          </a:solidFill>
        </p:spPr>
        <p:txBody>
          <a:bodyPr>
            <a:normAutofit fontScale="92500" lnSpcReduction="10000"/>
          </a:bodyPr>
          <a:lstStyle/>
          <a:p>
            <a:pPr marL="360000"/>
            <a:r>
              <a:rPr lang="en-US" dirty="0" smtClean="0">
                <a:solidFill>
                  <a:srgbClr val="0070C0"/>
                </a:solidFill>
              </a:rPr>
              <a:t>Graphite paint prepared using colloidal grade graphite powder(3.4gm), lacquer(25gm) and thinner(40ml)</a:t>
            </a:r>
          </a:p>
          <a:p>
            <a:pPr marL="360000"/>
            <a:r>
              <a:rPr lang="en-US" dirty="0" smtClean="0">
                <a:solidFill>
                  <a:srgbClr val="0070C0"/>
                </a:solidFill>
              </a:rPr>
              <a:t>Sprayed on the glass electrodes using an automobile spray gun.</a:t>
            </a:r>
          </a:p>
          <a:p>
            <a:pPr marL="360000"/>
            <a:r>
              <a:rPr lang="en-US" dirty="0" smtClean="0">
                <a:solidFill>
                  <a:srgbClr val="0070C0"/>
                </a:solidFill>
              </a:rPr>
              <a:t>A uniform and stable graphite coat of desired surface resistivity (1M</a:t>
            </a:r>
            <a:r>
              <a:rPr lang="en-US" dirty="0" smtClean="0">
                <a:solidFill>
                  <a:srgbClr val="0070C0"/>
                </a:solidFill>
                <a:sym typeface="Symbol" pitchFamily="18" charset="2"/>
              </a:rPr>
              <a:t>/</a:t>
            </a:r>
            <a:r>
              <a:rPr lang="en-US" dirty="0" smtClean="0">
                <a:solidFill>
                  <a:srgbClr val="0070C0"/>
                </a:solidFill>
                <a:sym typeface="Wingdings" pitchFamily="2" charset="2"/>
              </a:rPr>
              <a:t>) was </a:t>
            </a:r>
            <a:r>
              <a:rPr lang="en-US" dirty="0" smtClean="0">
                <a:solidFill>
                  <a:srgbClr val="0070C0"/>
                </a:solidFill>
              </a:rPr>
              <a:t>obtained by this method.</a:t>
            </a:r>
            <a:r>
              <a:rPr lang="en-US" sz="3200" dirty="0" smtClean="0">
                <a:solidFill>
                  <a:srgbClr val="0070C0"/>
                </a:solidFill>
              </a:rPr>
              <a:t> </a:t>
            </a:r>
          </a:p>
          <a:p>
            <a:endParaRPr lang="en-US" dirty="0"/>
          </a:p>
        </p:txBody>
      </p:sp>
      <p:pic>
        <p:nvPicPr>
          <p:cNvPr id="7" name="Content Placeholder 6" descr="painting.PNG"/>
          <p:cNvPicPr>
            <a:picLocks noGrp="1" noChangeAspect="1"/>
          </p:cNvPicPr>
          <p:nvPr>
            <p:ph sz="half" idx="2"/>
          </p:nvPr>
        </p:nvPicPr>
        <p:blipFill>
          <a:blip r:embed="rId3" cstate="print"/>
          <a:srcRect r="32301" b="6116"/>
          <a:stretch>
            <a:fillRect/>
          </a:stretch>
        </p:blipFill>
        <p:spPr>
          <a:xfrm>
            <a:off x="4786314" y="1571612"/>
            <a:ext cx="4238111" cy="4932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Title 4"/>
          <p:cNvSpPr>
            <a:spLocks noGrp="1"/>
          </p:cNvSpPr>
          <p:nvPr>
            <p:ph type="title"/>
          </p:nvPr>
        </p:nvSpPr>
        <p:spPr/>
        <p:txBody>
          <a:bodyPr>
            <a:normAutofit/>
          </a:bodyPr>
          <a:lstStyle/>
          <a:p>
            <a:r>
              <a:rPr lang="en-US" sz="4400" dirty="0" smtClean="0"/>
              <a:t>Automatic spray paint plant</a:t>
            </a:r>
            <a:endParaRPr lang="en-US" sz="4200" dirty="0"/>
          </a:p>
        </p:txBody>
      </p:sp>
      <p:grpSp>
        <p:nvGrpSpPr>
          <p:cNvPr id="47" name="Group 46"/>
          <p:cNvGrpSpPr/>
          <p:nvPr/>
        </p:nvGrpSpPr>
        <p:grpSpPr>
          <a:xfrm>
            <a:off x="252000" y="1460781"/>
            <a:ext cx="8640000" cy="5111491"/>
            <a:chOff x="252000" y="1460781"/>
            <a:chExt cx="8640000" cy="5111491"/>
          </a:xfrm>
        </p:grpSpPr>
        <p:pic>
          <p:nvPicPr>
            <p:cNvPr id="39" name="Content Placeholder 10" descr="DSCN0675.JPG"/>
            <p:cNvPicPr>
              <a:picLocks noChangeAspect="1"/>
            </p:cNvPicPr>
            <p:nvPr/>
          </p:nvPicPr>
          <p:blipFill>
            <a:blip r:embed="rId3" cstate="print"/>
            <a:srcRect t="2332"/>
            <a:stretch>
              <a:fillRect/>
            </a:stretch>
          </p:blipFill>
          <p:spPr>
            <a:xfrm>
              <a:off x="252000" y="1460781"/>
              <a:ext cx="8640000" cy="5111491"/>
            </a:xfrm>
            <a:prstGeom prst="rect">
              <a:avLst/>
            </a:prstGeom>
            <a:ln>
              <a:noFill/>
            </a:ln>
            <a:effectLst>
              <a:softEdge rad="112500"/>
            </a:effectLst>
          </p:spPr>
        </p:pic>
        <p:sp>
          <p:nvSpPr>
            <p:cNvPr id="40" name="TextBox 39"/>
            <p:cNvSpPr txBox="1"/>
            <p:nvPr/>
          </p:nvSpPr>
          <p:spPr>
            <a:xfrm rot="21480000">
              <a:off x="4150944" y="4450689"/>
              <a:ext cx="1872000" cy="360000"/>
            </a:xfrm>
            <a:prstGeom prst="rect">
              <a:avLst/>
            </a:prstGeom>
            <a:noFill/>
          </p:spPr>
          <p:txBody>
            <a:bodyPr wrap="square" rtlCol="0">
              <a:spAutoFit/>
            </a:bodyPr>
            <a:lstStyle/>
            <a:p>
              <a:r>
                <a:rPr lang="en-US" dirty="0" smtClean="0">
                  <a:solidFill>
                    <a:schemeClr val="bg1"/>
                  </a:solidFill>
                </a:rPr>
                <a:t>Glass holding tray</a:t>
              </a:r>
              <a:endParaRPr lang="en-US" dirty="0">
                <a:solidFill>
                  <a:schemeClr val="bg1"/>
                </a:solidFill>
              </a:endParaRPr>
            </a:p>
          </p:txBody>
        </p:sp>
        <p:cxnSp>
          <p:nvCxnSpPr>
            <p:cNvPr id="41" name="Straight Arrow Connector 40"/>
            <p:cNvCxnSpPr/>
            <p:nvPr/>
          </p:nvCxnSpPr>
          <p:spPr>
            <a:xfrm flipV="1">
              <a:off x="5986148" y="4609114"/>
              <a:ext cx="1872000" cy="2405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285983" y="4643446"/>
              <a:ext cx="1872000" cy="2405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43108" y="2783248"/>
              <a:ext cx="2160000" cy="360000"/>
            </a:xfrm>
            <a:prstGeom prst="rect">
              <a:avLst/>
            </a:prstGeom>
            <a:noFill/>
          </p:spPr>
          <p:txBody>
            <a:bodyPr wrap="square" rtlCol="0">
              <a:spAutoFit/>
            </a:bodyPr>
            <a:lstStyle/>
            <a:p>
              <a:r>
                <a:rPr lang="en-US" dirty="0" smtClean="0">
                  <a:solidFill>
                    <a:schemeClr val="bg1"/>
                  </a:solidFill>
                </a:rPr>
                <a:t>Automatic spray gun</a:t>
              </a:r>
              <a:endParaRPr lang="en-US" dirty="0">
                <a:solidFill>
                  <a:schemeClr val="bg1"/>
                </a:solidFill>
              </a:endParaRPr>
            </a:p>
          </p:txBody>
        </p:sp>
        <p:sp>
          <p:nvSpPr>
            <p:cNvPr id="44" name="TextBox 43"/>
            <p:cNvSpPr txBox="1"/>
            <p:nvPr/>
          </p:nvSpPr>
          <p:spPr>
            <a:xfrm>
              <a:off x="1571604" y="1928802"/>
              <a:ext cx="2304000" cy="360000"/>
            </a:xfrm>
            <a:prstGeom prst="rect">
              <a:avLst/>
            </a:prstGeom>
            <a:noFill/>
          </p:spPr>
          <p:txBody>
            <a:bodyPr wrap="square" rtlCol="0">
              <a:spAutoFit/>
            </a:bodyPr>
            <a:lstStyle/>
            <a:p>
              <a:r>
                <a:rPr lang="en-US" dirty="0" smtClean="0">
                  <a:solidFill>
                    <a:schemeClr val="bg1"/>
                  </a:solidFill>
                </a:rPr>
                <a:t>Drive for Y-movement</a:t>
              </a:r>
              <a:endParaRPr lang="en-US" dirty="0">
                <a:solidFill>
                  <a:schemeClr val="bg1"/>
                </a:solidFill>
              </a:endParaRPr>
            </a:p>
          </p:txBody>
        </p:sp>
        <p:sp>
          <p:nvSpPr>
            <p:cNvPr id="45" name="TextBox 44"/>
            <p:cNvSpPr txBox="1"/>
            <p:nvPr/>
          </p:nvSpPr>
          <p:spPr>
            <a:xfrm>
              <a:off x="5500694" y="5927644"/>
              <a:ext cx="2304000" cy="360000"/>
            </a:xfrm>
            <a:prstGeom prst="rect">
              <a:avLst/>
            </a:prstGeom>
            <a:noFill/>
          </p:spPr>
          <p:txBody>
            <a:bodyPr wrap="square" rtlCol="0">
              <a:spAutoFit/>
            </a:bodyPr>
            <a:lstStyle/>
            <a:p>
              <a:r>
                <a:rPr lang="en-US" dirty="0" smtClean="0">
                  <a:solidFill>
                    <a:schemeClr val="bg1"/>
                  </a:solidFill>
                </a:rPr>
                <a:t>Drive for X-movement</a:t>
              </a:r>
              <a:endParaRPr lang="en-US" dirty="0">
                <a:solidFill>
                  <a:schemeClr val="bg1"/>
                </a:solidFill>
              </a:endParaRPr>
            </a:p>
          </p:txBody>
        </p:sp>
        <p:sp>
          <p:nvSpPr>
            <p:cNvPr id="46" name="TextBox 45"/>
            <p:cNvSpPr txBox="1"/>
            <p:nvPr/>
          </p:nvSpPr>
          <p:spPr>
            <a:xfrm>
              <a:off x="5429256" y="3000372"/>
              <a:ext cx="2412000" cy="360000"/>
            </a:xfrm>
            <a:prstGeom prst="rect">
              <a:avLst/>
            </a:prstGeom>
            <a:noFill/>
          </p:spPr>
          <p:txBody>
            <a:bodyPr wrap="square" rtlCol="0">
              <a:spAutoFit/>
            </a:bodyPr>
            <a:lstStyle/>
            <a:p>
              <a:r>
                <a:rPr lang="en-US" dirty="0" smtClean="0">
                  <a:solidFill>
                    <a:schemeClr val="bg1"/>
                  </a:solidFill>
                </a:rPr>
                <a:t>Control and drive panel</a:t>
              </a:r>
              <a:endParaRPr lang="en-US" dirty="0">
                <a:solidFill>
                  <a:schemeClr val="bg1"/>
                </a:solidFill>
              </a:endParaRPr>
            </a:p>
          </p:txBody>
        </p:sp>
      </p:grpSp>
      <p:sp>
        <p:nvSpPr>
          <p:cNvPr id="13" name="Slide Number Placeholder 12"/>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US" dirty="0"/>
          </a:p>
        </p:txBody>
      </p:sp>
      <p:pic>
        <p:nvPicPr>
          <p:cNvPr id="7" name="Content Placeholder 6" descr="standardmodel-1.jpg"/>
          <p:cNvPicPr>
            <a:picLocks noGrp="1" noChangeAspect="1"/>
          </p:cNvPicPr>
          <p:nvPr>
            <p:ph sz="half" idx="1"/>
          </p:nvPr>
        </p:nvPicPr>
        <p:blipFill>
          <a:blip r:embed="rId3" cstate="print"/>
          <a:srcRect r="1969" b="3685"/>
          <a:stretch>
            <a:fillRect/>
          </a:stretch>
        </p:blipFill>
        <p:spPr>
          <a:xfrm>
            <a:off x="642079" y="1605600"/>
            <a:ext cx="3999947" cy="4860000"/>
          </a:xfrm>
          <a:prstGeom prst="rect">
            <a:avLst/>
          </a:prstGeom>
          <a:ln>
            <a:noFill/>
          </a:ln>
          <a:effectLst>
            <a:outerShdw blurRad="292100" dist="139700" dir="2700000" algn="tl" rotWithShape="0">
              <a:srgbClr val="333333">
                <a:alpha val="65000"/>
              </a:srgbClr>
            </a:outerShdw>
          </a:effectLst>
        </p:spPr>
      </p:pic>
      <p:pic>
        <p:nvPicPr>
          <p:cNvPr id="8" name="Content Placeholder 7" descr="reality_standard_model2.gif"/>
          <p:cNvPicPr>
            <a:picLocks noGrp="1" noChangeAspect="1"/>
          </p:cNvPicPr>
          <p:nvPr>
            <p:ph sz="half" idx="2"/>
          </p:nvPr>
        </p:nvPicPr>
        <p:blipFill>
          <a:blip r:embed="rId4" cstate="print"/>
          <a:stretch>
            <a:fillRect/>
          </a:stretch>
        </p:blipFill>
        <p:spPr>
          <a:xfrm>
            <a:off x="4973293" y="1605396"/>
            <a:ext cx="3561053" cy="4860000"/>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9" name="TextBox 8"/>
          <p:cNvSpPr txBox="1"/>
          <p:nvPr/>
        </p:nvSpPr>
        <p:spPr>
          <a:xfrm>
            <a:off x="5429256" y="5643578"/>
            <a:ext cx="756000" cy="276999"/>
          </a:xfrm>
          <a:prstGeom prst="rect">
            <a:avLst/>
          </a:prstGeom>
          <a:noFill/>
        </p:spPr>
        <p:txBody>
          <a:bodyPr wrap="square" rtlCol="0">
            <a:spAutoFit/>
          </a:bodyPr>
          <a:lstStyle/>
          <a:p>
            <a:pPr algn="ctr"/>
            <a:r>
              <a:rPr lang="en-US" sz="1200" b="1" dirty="0" smtClean="0">
                <a:solidFill>
                  <a:srgbClr val="FF0000"/>
                </a:solidFill>
              </a:rPr>
              <a:t>&lt;</a:t>
            </a:r>
            <a:r>
              <a:rPr lang="en-US" sz="1050" b="1" dirty="0" smtClean="0">
                <a:solidFill>
                  <a:srgbClr val="FF0000"/>
                </a:solidFill>
              </a:rPr>
              <a:t>2.2eV</a:t>
            </a:r>
            <a:endParaRPr lang="en-US" sz="1050" b="1" dirty="0">
              <a:solidFill>
                <a:srgbClr val="FF0000"/>
              </a:solidFill>
            </a:endParaRPr>
          </a:p>
        </p:txBody>
      </p:sp>
      <p:sp>
        <p:nvSpPr>
          <p:cNvPr id="10" name="TextBox 9"/>
          <p:cNvSpPr txBox="1"/>
          <p:nvPr/>
        </p:nvSpPr>
        <p:spPr>
          <a:xfrm>
            <a:off x="6072198" y="6000768"/>
            <a:ext cx="756000" cy="252000"/>
          </a:xfrm>
          <a:prstGeom prst="rect">
            <a:avLst/>
          </a:prstGeom>
          <a:noFill/>
        </p:spPr>
        <p:txBody>
          <a:bodyPr wrap="square" rtlCol="0">
            <a:spAutoFit/>
          </a:bodyPr>
          <a:lstStyle/>
          <a:p>
            <a:pPr algn="ctr"/>
            <a:r>
              <a:rPr lang="en-US" sz="1000" b="1" dirty="0" smtClean="0">
                <a:solidFill>
                  <a:srgbClr val="FF0000"/>
                </a:solidFill>
              </a:rPr>
              <a:t>&lt;</a:t>
            </a:r>
            <a:r>
              <a:rPr lang="en-US" sz="1050" b="1" dirty="0" smtClean="0">
                <a:solidFill>
                  <a:srgbClr val="FF0000"/>
                </a:solidFill>
              </a:rPr>
              <a:t>170keV</a:t>
            </a:r>
            <a:endParaRPr lang="en-US" sz="1050" b="1" dirty="0">
              <a:solidFill>
                <a:srgbClr val="FF0000"/>
              </a:solidFill>
            </a:endParaRPr>
          </a:p>
        </p:txBody>
      </p:sp>
      <p:sp>
        <p:nvSpPr>
          <p:cNvPr id="11" name="TextBox 10"/>
          <p:cNvSpPr txBox="1"/>
          <p:nvPr/>
        </p:nvSpPr>
        <p:spPr>
          <a:xfrm>
            <a:off x="6758606" y="5956626"/>
            <a:ext cx="756000" cy="252000"/>
          </a:xfrm>
          <a:prstGeom prst="rect">
            <a:avLst/>
          </a:prstGeom>
          <a:noFill/>
        </p:spPr>
        <p:txBody>
          <a:bodyPr wrap="square" rtlCol="0">
            <a:spAutoFit/>
          </a:bodyPr>
          <a:lstStyle/>
          <a:p>
            <a:pPr algn="ctr"/>
            <a:r>
              <a:rPr lang="en-US" sz="1050" b="1" dirty="0" smtClean="0">
                <a:solidFill>
                  <a:srgbClr val="FF0000"/>
                </a:solidFill>
              </a:rPr>
              <a:t>&lt;15.5MeV</a:t>
            </a:r>
            <a:endParaRPr lang="en-US" sz="1050" b="1" dirty="0">
              <a:solidFill>
                <a:srgbClr val="FF0000"/>
              </a:solidFill>
            </a:endParaRPr>
          </a:p>
        </p:txBody>
      </p:sp>
      <p:sp>
        <p:nvSpPr>
          <p:cNvPr id="12" name="Slide Number Placeholder 11"/>
          <p:cNvSpPr>
            <a:spLocks noGrp="1"/>
          </p:cNvSpPr>
          <p:nvPr>
            <p:ph type="sldNum" sz="quarter" idx="12"/>
          </p:nvPr>
        </p:nvSpPr>
        <p:spPr/>
        <p:txBody>
          <a:bodyPr/>
          <a:lstStyle/>
          <a:p>
            <a:fld id="{5D0D82D1-030A-4AF5-855D-82A44DD93AEE}" type="slidenum">
              <a:rPr lang="en-US" smtClean="0"/>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Title 5"/>
          <p:cNvSpPr>
            <a:spLocks noGrp="1"/>
          </p:cNvSpPr>
          <p:nvPr>
            <p:ph type="title"/>
          </p:nvPr>
        </p:nvSpPr>
        <p:spPr/>
        <p:txBody>
          <a:bodyPr>
            <a:normAutofit/>
          </a:bodyPr>
          <a:lstStyle/>
          <a:p>
            <a:r>
              <a:rPr lang="en-US" dirty="0" smtClean="0"/>
              <a:t>Screen printing techniques</a:t>
            </a:r>
            <a:endParaRPr lang="en-US" dirty="0"/>
          </a:p>
        </p:txBody>
      </p:sp>
      <p:pic>
        <p:nvPicPr>
          <p:cNvPr id="159745" name="Picture 1"/>
          <p:cNvPicPr>
            <a:picLocks noChangeAspect="1" noChangeArrowheads="1"/>
          </p:cNvPicPr>
          <p:nvPr/>
        </p:nvPicPr>
        <p:blipFill>
          <a:blip r:embed="rId3" cstate="print"/>
          <a:srcRect t="1968"/>
          <a:stretch>
            <a:fillRect/>
          </a:stretch>
        </p:blipFill>
        <p:spPr bwMode="auto">
          <a:xfrm>
            <a:off x="285753" y="1571612"/>
            <a:ext cx="8786841" cy="2819872"/>
          </a:xfrm>
          <a:prstGeom prst="rect">
            <a:avLst/>
          </a:prstGeom>
          <a:noFill/>
          <a:ln w="9525">
            <a:noFill/>
            <a:miter lim="800000"/>
            <a:headEnd/>
            <a:tailEnd/>
          </a:ln>
          <a:effectLst/>
        </p:spPr>
      </p:pic>
      <p:pic>
        <p:nvPicPr>
          <p:cNvPr id="159749" name="Picture 5"/>
          <p:cNvPicPr>
            <a:picLocks noChangeAspect="1" noChangeArrowheads="1"/>
          </p:cNvPicPr>
          <p:nvPr/>
        </p:nvPicPr>
        <p:blipFill>
          <a:blip r:embed="rId4" cstate="print"/>
          <a:srcRect l="4532" t="1828" b="914"/>
          <a:stretch>
            <a:fillRect/>
          </a:stretch>
        </p:blipFill>
        <p:spPr bwMode="auto">
          <a:xfrm rot="-4740000">
            <a:off x="1585624" y="2060289"/>
            <a:ext cx="2659334" cy="5372977"/>
          </a:xfrm>
          <a:prstGeom prst="rect">
            <a:avLst/>
          </a:prstGeom>
          <a:noFill/>
          <a:ln w="9525">
            <a:noFill/>
            <a:miter lim="800000"/>
            <a:headEnd/>
            <a:tailEnd/>
          </a:ln>
          <a:effectLst/>
        </p:spPr>
      </p:pic>
      <p:sp>
        <p:nvSpPr>
          <p:cNvPr id="11" name="TextBox 10"/>
          <p:cNvSpPr txBox="1"/>
          <p:nvPr/>
        </p:nvSpPr>
        <p:spPr>
          <a:xfrm rot="-2160000">
            <a:off x="4281473" y="5560782"/>
            <a:ext cx="1080000" cy="360000"/>
          </a:xfrm>
          <a:prstGeom prst="rect">
            <a:avLst/>
          </a:prstGeom>
          <a:solidFill>
            <a:srgbClr val="FFFF00"/>
          </a:solidFill>
        </p:spPr>
        <p:txBody>
          <a:bodyPr wrap="square" rtlCol="0">
            <a:spAutoFit/>
          </a:bodyPr>
          <a:lstStyle/>
          <a:p>
            <a:r>
              <a:rPr lang="en-US" dirty="0" smtClean="0"/>
              <a:t>On  films</a:t>
            </a:r>
            <a:endParaRPr lang="en-US" dirty="0"/>
          </a:p>
        </p:txBody>
      </p:sp>
      <p:sp>
        <p:nvSpPr>
          <p:cNvPr id="10" name="TextBox 9"/>
          <p:cNvSpPr txBox="1"/>
          <p:nvPr/>
        </p:nvSpPr>
        <p:spPr>
          <a:xfrm rot="600000">
            <a:off x="6707809" y="4088414"/>
            <a:ext cx="1044000" cy="360000"/>
          </a:xfrm>
          <a:prstGeom prst="rect">
            <a:avLst/>
          </a:prstGeom>
          <a:solidFill>
            <a:srgbClr val="FFFF00"/>
          </a:solidFill>
        </p:spPr>
        <p:txBody>
          <a:bodyPr wrap="square" rtlCol="0">
            <a:spAutoFit/>
          </a:bodyPr>
          <a:lstStyle/>
          <a:p>
            <a:r>
              <a:rPr lang="en-US" dirty="0" smtClean="0"/>
              <a:t>On  glass</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9745"/>
                                        </p:tgtEl>
                                        <p:attrNameLst>
                                          <p:attrName>style.visibility</p:attrName>
                                        </p:attrNameLst>
                                      </p:cBhvr>
                                      <p:to>
                                        <p:strVal val="visible"/>
                                      </p:to>
                                    </p:set>
                                    <p:anim calcmode="lin" valueType="num">
                                      <p:cBhvr additive="base">
                                        <p:cTn id="7" dur="500" fill="hold"/>
                                        <p:tgtEl>
                                          <p:spTgt spid="159745"/>
                                        </p:tgtEl>
                                        <p:attrNameLst>
                                          <p:attrName>ppt_x</p:attrName>
                                        </p:attrNameLst>
                                      </p:cBhvr>
                                      <p:tavLst>
                                        <p:tav tm="0">
                                          <p:val>
                                            <p:strVal val="1+#ppt_w/2"/>
                                          </p:val>
                                        </p:tav>
                                        <p:tav tm="100000">
                                          <p:val>
                                            <p:strVal val="#ppt_x"/>
                                          </p:val>
                                        </p:tav>
                                      </p:tavLst>
                                    </p:anim>
                                    <p:anim calcmode="lin" valueType="num">
                                      <p:cBhvr additive="base">
                                        <p:cTn id="8" dur="500" fill="hold"/>
                                        <p:tgtEl>
                                          <p:spTgt spid="15974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9749"/>
                                        </p:tgtEl>
                                        <p:attrNameLst>
                                          <p:attrName>style.visibility</p:attrName>
                                        </p:attrNameLst>
                                      </p:cBhvr>
                                      <p:to>
                                        <p:strVal val="visible"/>
                                      </p:to>
                                    </p:set>
                                    <p:anim calcmode="lin" valueType="num">
                                      <p:cBhvr additive="base">
                                        <p:cTn id="17" dur="500" fill="hold"/>
                                        <p:tgtEl>
                                          <p:spTgt spid="159749"/>
                                        </p:tgtEl>
                                        <p:attrNameLst>
                                          <p:attrName>ppt_x</p:attrName>
                                        </p:attrNameLst>
                                      </p:cBhvr>
                                      <p:tavLst>
                                        <p:tav tm="0">
                                          <p:val>
                                            <p:strVal val="0-#ppt_w/2"/>
                                          </p:val>
                                        </p:tav>
                                        <p:tav tm="100000">
                                          <p:val>
                                            <p:strVal val="#ppt_x"/>
                                          </p:val>
                                        </p:tav>
                                      </p:tavLst>
                                    </p:anim>
                                    <p:anim calcmode="lin" valueType="num">
                                      <p:cBhvr additive="base">
                                        <p:cTn id="18" dur="500" fill="hold"/>
                                        <p:tgtEl>
                                          <p:spTgt spid="15974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RPC assembly jig</a:t>
            </a:r>
            <a:endParaRPr lang="en-US" dirty="0"/>
          </a:p>
        </p:txBody>
      </p:sp>
      <p:pic>
        <p:nvPicPr>
          <p:cNvPr id="6" name="Picture 8" descr="vacchuck"/>
          <p:cNvPicPr>
            <a:picLocks noGrp="1" noChangeAspect="1" noChangeArrowheads="1"/>
          </p:cNvPicPr>
          <p:nvPr>
            <p:ph sz="half" idx="1"/>
          </p:nvPr>
        </p:nvPicPr>
        <p:blipFill>
          <a:blip r:embed="rId3" cstate="print"/>
          <a:srcRect l="15223" t="13585" r="14698" b="2717"/>
          <a:stretch>
            <a:fillRect/>
          </a:stretch>
        </p:blipFill>
        <p:spPr>
          <a:xfrm>
            <a:off x="1062064" y="1548000"/>
            <a:ext cx="7019873" cy="486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p>
            <a:r>
              <a:rPr lang="en-US" dirty="0" smtClean="0"/>
              <a:t>Basic construction of an RPC</a:t>
            </a:r>
            <a:endParaRPr lang="en-US" dirty="0"/>
          </a:p>
        </p:txBody>
      </p:sp>
      <p:pic>
        <p:nvPicPr>
          <p:cNvPr id="9" name="Content Placeholder 8" descr="rpc_det1.jpg"/>
          <p:cNvPicPr>
            <a:picLocks noGrp="1" noChangeAspect="1"/>
          </p:cNvPicPr>
          <p:nvPr>
            <p:ph idx="4294967295"/>
          </p:nvPr>
        </p:nvPicPr>
        <p:blipFill>
          <a:blip r:embed="rId3" cstate="print"/>
          <a:srcRect r="8900" b="30395"/>
          <a:stretch>
            <a:fillRect/>
          </a:stretch>
        </p:blipFill>
        <p:spPr>
          <a:xfrm>
            <a:off x="142841" y="1571611"/>
            <a:ext cx="8880181" cy="48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408000" y="1548000"/>
            <a:ext cx="2520000" cy="369332"/>
          </a:xfrm>
          <a:prstGeom prst="rect">
            <a:avLst/>
          </a:prstGeom>
          <a:noFill/>
        </p:spPr>
        <p:txBody>
          <a:bodyPr wrap="square" rtlCol="0" anchor="ctr" anchorCtr="0">
            <a:spAutoFit/>
          </a:bodyPr>
          <a:lstStyle/>
          <a:p>
            <a:pPr algn="r"/>
            <a:r>
              <a:rPr lang="en-US" dirty="0" smtClean="0">
                <a:solidFill>
                  <a:srgbClr val="C00000"/>
                </a:solidFill>
              </a:rPr>
              <a:t>Signal reference plane.1</a:t>
            </a:r>
            <a:endParaRPr lang="en-US" dirty="0">
              <a:solidFill>
                <a:srgbClr val="C00000"/>
              </a:solidFill>
            </a:endParaRPr>
          </a:p>
        </p:txBody>
      </p:sp>
      <p:sp>
        <p:nvSpPr>
          <p:cNvPr id="11" name="TextBox 10"/>
          <p:cNvSpPr txBox="1"/>
          <p:nvPr/>
        </p:nvSpPr>
        <p:spPr>
          <a:xfrm>
            <a:off x="6408000" y="1908000"/>
            <a:ext cx="2520000" cy="369332"/>
          </a:xfrm>
          <a:prstGeom prst="rect">
            <a:avLst/>
          </a:prstGeom>
          <a:noFill/>
        </p:spPr>
        <p:txBody>
          <a:bodyPr wrap="square" rtlCol="0">
            <a:spAutoFit/>
          </a:bodyPr>
          <a:lstStyle/>
          <a:p>
            <a:pPr algn="r"/>
            <a:r>
              <a:rPr lang="en-US" dirty="0" smtClean="0">
                <a:solidFill>
                  <a:srgbClr val="C00000"/>
                </a:solidFill>
              </a:rPr>
              <a:t>Plastic honey comb.2</a:t>
            </a:r>
            <a:endParaRPr lang="en-US" dirty="0">
              <a:solidFill>
                <a:srgbClr val="C00000"/>
              </a:solidFill>
            </a:endParaRPr>
          </a:p>
        </p:txBody>
      </p:sp>
      <p:sp>
        <p:nvSpPr>
          <p:cNvPr id="12" name="TextBox 11"/>
          <p:cNvSpPr txBox="1"/>
          <p:nvPr/>
        </p:nvSpPr>
        <p:spPr>
          <a:xfrm>
            <a:off x="6408000" y="2268000"/>
            <a:ext cx="2520000" cy="369332"/>
          </a:xfrm>
          <a:prstGeom prst="rect">
            <a:avLst/>
          </a:prstGeom>
          <a:noFill/>
        </p:spPr>
        <p:txBody>
          <a:bodyPr wrap="square" rtlCol="0">
            <a:spAutoFit/>
          </a:bodyPr>
          <a:lstStyle/>
          <a:p>
            <a:pPr algn="r"/>
            <a:r>
              <a:rPr lang="en-US" dirty="0" smtClean="0">
                <a:solidFill>
                  <a:srgbClr val="C00000"/>
                </a:solidFill>
              </a:rPr>
              <a:t>Copper pickup strips.3</a:t>
            </a:r>
            <a:endParaRPr lang="en-US" dirty="0">
              <a:solidFill>
                <a:srgbClr val="C00000"/>
              </a:solidFill>
            </a:endParaRPr>
          </a:p>
        </p:txBody>
      </p:sp>
      <p:sp>
        <p:nvSpPr>
          <p:cNvPr id="13" name="TextBox 12"/>
          <p:cNvSpPr txBox="1"/>
          <p:nvPr/>
        </p:nvSpPr>
        <p:spPr>
          <a:xfrm>
            <a:off x="6408000" y="2628000"/>
            <a:ext cx="2520000" cy="369332"/>
          </a:xfrm>
          <a:prstGeom prst="rect">
            <a:avLst/>
          </a:prstGeom>
          <a:noFill/>
        </p:spPr>
        <p:txBody>
          <a:bodyPr wrap="square" rtlCol="0">
            <a:spAutoFit/>
          </a:bodyPr>
          <a:lstStyle/>
          <a:p>
            <a:pPr algn="r"/>
            <a:r>
              <a:rPr lang="en-US" dirty="0" smtClean="0">
                <a:solidFill>
                  <a:srgbClr val="C00000"/>
                </a:solidFill>
              </a:rPr>
              <a:t>Graphite/Paint.4</a:t>
            </a:r>
            <a:endParaRPr lang="en-US" dirty="0">
              <a:solidFill>
                <a:srgbClr val="C00000"/>
              </a:solidFill>
            </a:endParaRPr>
          </a:p>
        </p:txBody>
      </p:sp>
      <p:sp>
        <p:nvSpPr>
          <p:cNvPr id="14" name="TextBox 13"/>
          <p:cNvSpPr txBox="1"/>
          <p:nvPr/>
        </p:nvSpPr>
        <p:spPr>
          <a:xfrm>
            <a:off x="6408000" y="2988000"/>
            <a:ext cx="2520000" cy="369332"/>
          </a:xfrm>
          <a:prstGeom prst="rect">
            <a:avLst/>
          </a:prstGeom>
          <a:noFill/>
        </p:spPr>
        <p:txBody>
          <a:bodyPr wrap="square" rtlCol="0">
            <a:spAutoFit/>
          </a:bodyPr>
          <a:lstStyle/>
          <a:p>
            <a:pPr algn="r"/>
            <a:r>
              <a:rPr lang="en-US" dirty="0" smtClean="0">
                <a:solidFill>
                  <a:srgbClr val="C00000"/>
                </a:solidFill>
              </a:rPr>
              <a:t>Top glass.5</a:t>
            </a:r>
            <a:endParaRPr lang="en-US" dirty="0">
              <a:solidFill>
                <a:srgbClr val="C00000"/>
              </a:solidFill>
            </a:endParaRPr>
          </a:p>
        </p:txBody>
      </p:sp>
      <p:sp>
        <p:nvSpPr>
          <p:cNvPr id="15" name="TextBox 14"/>
          <p:cNvSpPr txBox="1"/>
          <p:nvPr/>
        </p:nvSpPr>
        <p:spPr>
          <a:xfrm>
            <a:off x="6408000" y="3348000"/>
            <a:ext cx="2520000" cy="369332"/>
          </a:xfrm>
          <a:prstGeom prst="rect">
            <a:avLst/>
          </a:prstGeom>
          <a:noFill/>
        </p:spPr>
        <p:txBody>
          <a:bodyPr wrap="square" rtlCol="0">
            <a:spAutoFit/>
          </a:bodyPr>
          <a:lstStyle/>
          <a:p>
            <a:pPr algn="r"/>
            <a:r>
              <a:rPr lang="en-US" dirty="0" smtClean="0">
                <a:solidFill>
                  <a:srgbClr val="C00000"/>
                </a:solidFill>
              </a:rPr>
              <a:t>Button spacer.6</a:t>
            </a:r>
            <a:endParaRPr lang="en-US" dirty="0">
              <a:solidFill>
                <a:srgbClr val="C00000"/>
              </a:solidFill>
            </a:endParaRPr>
          </a:p>
        </p:txBody>
      </p:sp>
      <p:sp>
        <p:nvSpPr>
          <p:cNvPr id="16" name="TextBox 15"/>
          <p:cNvSpPr txBox="1"/>
          <p:nvPr/>
        </p:nvSpPr>
        <p:spPr>
          <a:xfrm>
            <a:off x="6408000" y="3708000"/>
            <a:ext cx="2520000" cy="369332"/>
          </a:xfrm>
          <a:prstGeom prst="rect">
            <a:avLst/>
          </a:prstGeom>
          <a:noFill/>
        </p:spPr>
        <p:txBody>
          <a:bodyPr wrap="square" rtlCol="0">
            <a:spAutoFit/>
          </a:bodyPr>
          <a:lstStyle/>
          <a:p>
            <a:pPr algn="r"/>
            <a:r>
              <a:rPr lang="en-US" dirty="0" smtClean="0">
                <a:solidFill>
                  <a:srgbClr val="C00000"/>
                </a:solidFill>
              </a:rPr>
              <a:t>Bottom glass.7</a:t>
            </a:r>
            <a:endParaRPr lang="en-US" dirty="0">
              <a:solidFill>
                <a:srgbClr val="C00000"/>
              </a:solidFill>
            </a:endParaRPr>
          </a:p>
        </p:txBody>
      </p:sp>
      <p:sp>
        <p:nvSpPr>
          <p:cNvPr id="17" name="TextBox 16"/>
          <p:cNvSpPr txBox="1"/>
          <p:nvPr/>
        </p:nvSpPr>
        <p:spPr>
          <a:xfrm>
            <a:off x="6408000" y="4068000"/>
            <a:ext cx="2520000" cy="369332"/>
          </a:xfrm>
          <a:prstGeom prst="rect">
            <a:avLst/>
          </a:prstGeom>
          <a:noFill/>
        </p:spPr>
        <p:txBody>
          <a:bodyPr wrap="square" rtlCol="0">
            <a:spAutoFit/>
          </a:bodyPr>
          <a:lstStyle/>
          <a:p>
            <a:pPr algn="r"/>
            <a:r>
              <a:rPr lang="en-US" dirty="0" smtClean="0">
                <a:solidFill>
                  <a:srgbClr val="C00000"/>
                </a:solidFill>
              </a:rPr>
              <a:t>Edge spacer.8</a:t>
            </a:r>
            <a:endParaRPr lang="en-US" dirty="0">
              <a:solidFill>
                <a:srgbClr val="C00000"/>
              </a:solidFill>
            </a:endParaRPr>
          </a:p>
        </p:txBody>
      </p:sp>
      <p:sp>
        <p:nvSpPr>
          <p:cNvPr id="18" name="TextBox 17"/>
          <p:cNvSpPr txBox="1"/>
          <p:nvPr/>
        </p:nvSpPr>
        <p:spPr>
          <a:xfrm>
            <a:off x="6408000" y="4428000"/>
            <a:ext cx="2520000" cy="369332"/>
          </a:xfrm>
          <a:prstGeom prst="rect">
            <a:avLst/>
          </a:prstGeom>
          <a:noFill/>
        </p:spPr>
        <p:txBody>
          <a:bodyPr wrap="square" rtlCol="0">
            <a:spAutoFit/>
          </a:bodyPr>
          <a:lstStyle/>
          <a:p>
            <a:pPr algn="r"/>
            <a:r>
              <a:rPr lang="en-US" dirty="0" smtClean="0">
                <a:solidFill>
                  <a:srgbClr val="C00000"/>
                </a:solidFill>
              </a:rPr>
              <a:t>Gas nozzle.9</a:t>
            </a:r>
            <a:endParaRPr lang="en-US" dirty="0">
              <a:solidFill>
                <a:srgbClr val="C00000"/>
              </a:solidFill>
            </a:endParaRPr>
          </a:p>
        </p:txBody>
      </p:sp>
      <p:sp>
        <p:nvSpPr>
          <p:cNvPr id="19" name="TextBox 18"/>
          <p:cNvSpPr txBox="1"/>
          <p:nvPr/>
        </p:nvSpPr>
        <p:spPr>
          <a:xfrm>
            <a:off x="6408000" y="4788000"/>
            <a:ext cx="2520000" cy="369332"/>
          </a:xfrm>
          <a:prstGeom prst="rect">
            <a:avLst/>
          </a:prstGeom>
          <a:noFill/>
        </p:spPr>
        <p:txBody>
          <a:bodyPr wrap="square" rtlCol="0">
            <a:spAutoFit/>
          </a:bodyPr>
          <a:lstStyle/>
          <a:p>
            <a:pPr algn="r"/>
            <a:r>
              <a:rPr lang="en-US" dirty="0" smtClean="0">
                <a:solidFill>
                  <a:srgbClr val="C00000"/>
                </a:solidFill>
              </a:rPr>
              <a:t>Bottom pickup panel.A</a:t>
            </a:r>
            <a:endParaRPr lang="en-US" dirty="0">
              <a:solidFill>
                <a:srgbClr val="C00000"/>
              </a:solidFill>
            </a:endParaRPr>
          </a:p>
        </p:txBody>
      </p:sp>
      <p:sp>
        <p:nvSpPr>
          <p:cNvPr id="39" name="TextBox 38"/>
          <p:cNvSpPr txBox="1"/>
          <p:nvPr/>
        </p:nvSpPr>
        <p:spPr>
          <a:xfrm>
            <a:off x="214282" y="5643578"/>
            <a:ext cx="324000" cy="324000"/>
          </a:xfrm>
          <a:prstGeom prst="octagon">
            <a:avLst/>
          </a:prstGeom>
          <a:solidFill>
            <a:srgbClr val="FFFF00"/>
          </a:solidFill>
        </p:spPr>
        <p:txBody>
          <a:bodyPr wrap="square" rtlCol="0" anchor="ctr" anchorCtr="1">
            <a:spAutoFit/>
          </a:bodyPr>
          <a:lstStyle/>
          <a:p>
            <a:r>
              <a:rPr lang="en-US" dirty="0" smtClean="0"/>
              <a:t>1</a:t>
            </a:r>
            <a:endParaRPr lang="en-US" dirty="0"/>
          </a:p>
        </p:txBody>
      </p:sp>
      <p:sp>
        <p:nvSpPr>
          <p:cNvPr id="41" name="TextBox 40"/>
          <p:cNvSpPr txBox="1"/>
          <p:nvPr/>
        </p:nvSpPr>
        <p:spPr>
          <a:xfrm>
            <a:off x="1139778" y="5643578"/>
            <a:ext cx="324000" cy="324000"/>
          </a:xfrm>
          <a:prstGeom prst="octagon">
            <a:avLst/>
          </a:prstGeom>
          <a:solidFill>
            <a:srgbClr val="FFFF00"/>
          </a:solidFill>
        </p:spPr>
        <p:txBody>
          <a:bodyPr wrap="square" rtlCol="0" anchor="ctr" anchorCtr="1">
            <a:spAutoFit/>
          </a:bodyPr>
          <a:lstStyle/>
          <a:p>
            <a:r>
              <a:rPr lang="en-US" dirty="0" smtClean="0"/>
              <a:t>2</a:t>
            </a:r>
            <a:endParaRPr lang="en-US" dirty="0"/>
          </a:p>
        </p:txBody>
      </p:sp>
      <p:sp>
        <p:nvSpPr>
          <p:cNvPr id="42" name="TextBox 41"/>
          <p:cNvSpPr txBox="1"/>
          <p:nvPr/>
        </p:nvSpPr>
        <p:spPr>
          <a:xfrm>
            <a:off x="1857356" y="5643578"/>
            <a:ext cx="324000" cy="324000"/>
          </a:xfrm>
          <a:prstGeom prst="octagon">
            <a:avLst/>
          </a:prstGeom>
          <a:solidFill>
            <a:srgbClr val="FFFF00"/>
          </a:solidFill>
        </p:spPr>
        <p:txBody>
          <a:bodyPr wrap="square" rtlCol="0" anchor="ctr" anchorCtr="1">
            <a:spAutoFit/>
          </a:bodyPr>
          <a:lstStyle/>
          <a:p>
            <a:r>
              <a:rPr lang="en-US" dirty="0" smtClean="0"/>
              <a:t>3</a:t>
            </a:r>
            <a:endParaRPr lang="en-US" dirty="0"/>
          </a:p>
        </p:txBody>
      </p:sp>
      <p:sp>
        <p:nvSpPr>
          <p:cNvPr id="43" name="TextBox 42"/>
          <p:cNvSpPr txBox="1"/>
          <p:nvPr/>
        </p:nvSpPr>
        <p:spPr>
          <a:xfrm>
            <a:off x="2857488" y="5643578"/>
            <a:ext cx="324000" cy="324000"/>
          </a:xfrm>
          <a:prstGeom prst="octagon">
            <a:avLst/>
          </a:prstGeom>
          <a:solidFill>
            <a:srgbClr val="FFFF00"/>
          </a:solidFill>
        </p:spPr>
        <p:txBody>
          <a:bodyPr wrap="square" rtlCol="0" anchor="ctr" anchorCtr="1">
            <a:spAutoFit/>
          </a:bodyPr>
          <a:lstStyle/>
          <a:p>
            <a:r>
              <a:rPr lang="en-US" dirty="0" smtClean="0"/>
              <a:t>4</a:t>
            </a:r>
            <a:endParaRPr lang="en-US" dirty="0"/>
          </a:p>
        </p:txBody>
      </p:sp>
      <p:sp>
        <p:nvSpPr>
          <p:cNvPr id="44" name="TextBox 43"/>
          <p:cNvSpPr txBox="1"/>
          <p:nvPr/>
        </p:nvSpPr>
        <p:spPr>
          <a:xfrm>
            <a:off x="4071934" y="5643578"/>
            <a:ext cx="324000" cy="324000"/>
          </a:xfrm>
          <a:prstGeom prst="octagon">
            <a:avLst/>
          </a:prstGeom>
          <a:solidFill>
            <a:srgbClr val="FFFF00"/>
          </a:solidFill>
        </p:spPr>
        <p:txBody>
          <a:bodyPr wrap="square" rtlCol="0" anchor="ctr" anchorCtr="1">
            <a:spAutoFit/>
          </a:bodyPr>
          <a:lstStyle/>
          <a:p>
            <a:r>
              <a:rPr lang="en-US" dirty="0" smtClean="0"/>
              <a:t>5</a:t>
            </a:r>
            <a:endParaRPr lang="en-US" dirty="0"/>
          </a:p>
        </p:txBody>
      </p:sp>
      <p:sp>
        <p:nvSpPr>
          <p:cNvPr id="45" name="TextBox 44"/>
          <p:cNvSpPr txBox="1"/>
          <p:nvPr/>
        </p:nvSpPr>
        <p:spPr>
          <a:xfrm>
            <a:off x="5116208" y="5643578"/>
            <a:ext cx="324000" cy="324000"/>
          </a:xfrm>
          <a:prstGeom prst="octagon">
            <a:avLst/>
          </a:prstGeom>
          <a:solidFill>
            <a:srgbClr val="FFFF00"/>
          </a:solidFill>
        </p:spPr>
        <p:txBody>
          <a:bodyPr wrap="square" rtlCol="0" anchor="ctr" anchorCtr="1">
            <a:spAutoFit/>
          </a:bodyPr>
          <a:lstStyle/>
          <a:p>
            <a:r>
              <a:rPr lang="en-US" dirty="0" smtClean="0"/>
              <a:t>6</a:t>
            </a:r>
            <a:endParaRPr lang="en-US" dirty="0"/>
          </a:p>
        </p:txBody>
      </p:sp>
      <p:sp>
        <p:nvSpPr>
          <p:cNvPr id="46" name="TextBox 45"/>
          <p:cNvSpPr txBox="1"/>
          <p:nvPr/>
        </p:nvSpPr>
        <p:spPr>
          <a:xfrm>
            <a:off x="5929322" y="5643578"/>
            <a:ext cx="324000" cy="324000"/>
          </a:xfrm>
          <a:prstGeom prst="octagon">
            <a:avLst/>
          </a:prstGeom>
          <a:solidFill>
            <a:srgbClr val="FFFF00"/>
          </a:solidFill>
        </p:spPr>
        <p:txBody>
          <a:bodyPr wrap="square" rtlCol="0" anchor="ctr" anchorCtr="1">
            <a:spAutoFit/>
          </a:bodyPr>
          <a:lstStyle/>
          <a:p>
            <a:r>
              <a:rPr lang="en-US" dirty="0" smtClean="0"/>
              <a:t>7</a:t>
            </a:r>
            <a:endParaRPr lang="en-US" dirty="0"/>
          </a:p>
        </p:txBody>
      </p:sp>
      <p:sp>
        <p:nvSpPr>
          <p:cNvPr id="47" name="TextBox 46"/>
          <p:cNvSpPr txBox="1"/>
          <p:nvPr/>
        </p:nvSpPr>
        <p:spPr>
          <a:xfrm>
            <a:off x="8147954" y="5231796"/>
            <a:ext cx="324000" cy="324000"/>
          </a:xfrm>
          <a:prstGeom prst="octagon">
            <a:avLst/>
          </a:prstGeom>
          <a:solidFill>
            <a:srgbClr val="FFFF00"/>
          </a:solidFill>
        </p:spPr>
        <p:txBody>
          <a:bodyPr wrap="square" rtlCol="0" anchor="ctr" anchorCtr="1">
            <a:spAutoFit/>
          </a:bodyPr>
          <a:lstStyle/>
          <a:p>
            <a:r>
              <a:rPr lang="en-US" dirty="0" smtClean="0"/>
              <a:t>8</a:t>
            </a:r>
            <a:endParaRPr lang="en-US" dirty="0"/>
          </a:p>
        </p:txBody>
      </p:sp>
      <p:sp>
        <p:nvSpPr>
          <p:cNvPr id="48" name="TextBox 47"/>
          <p:cNvSpPr txBox="1"/>
          <p:nvPr/>
        </p:nvSpPr>
        <p:spPr>
          <a:xfrm>
            <a:off x="8242634" y="5786454"/>
            <a:ext cx="324000" cy="324000"/>
          </a:xfrm>
          <a:prstGeom prst="octagon">
            <a:avLst/>
          </a:prstGeom>
          <a:solidFill>
            <a:srgbClr val="FFFF00"/>
          </a:solidFill>
        </p:spPr>
        <p:txBody>
          <a:bodyPr wrap="square" rtlCol="0" anchor="ctr" anchorCtr="1">
            <a:spAutoFit/>
          </a:bodyPr>
          <a:lstStyle/>
          <a:p>
            <a:r>
              <a:rPr lang="en-US" dirty="0" smtClean="0"/>
              <a:t>9</a:t>
            </a:r>
            <a:endParaRPr lang="en-US" dirty="0"/>
          </a:p>
        </p:txBody>
      </p:sp>
      <p:sp>
        <p:nvSpPr>
          <p:cNvPr id="49" name="TextBox 48"/>
          <p:cNvSpPr txBox="1"/>
          <p:nvPr/>
        </p:nvSpPr>
        <p:spPr>
          <a:xfrm>
            <a:off x="7200858" y="6055290"/>
            <a:ext cx="324000" cy="324000"/>
          </a:xfrm>
          <a:prstGeom prst="octagon">
            <a:avLst/>
          </a:prstGeom>
          <a:solidFill>
            <a:srgbClr val="FFFF00"/>
          </a:solidFill>
        </p:spPr>
        <p:txBody>
          <a:bodyPr wrap="square" rtlCol="0" anchor="ctr" anchorCtr="1">
            <a:spAutoFit/>
          </a:bodyPr>
          <a:lstStyle/>
          <a:p>
            <a:r>
              <a:rPr lang="en-US" dirty="0" smtClean="0"/>
              <a:t>A</a:t>
            </a:r>
            <a:endParaRPr lang="en-US" dirty="0"/>
          </a:p>
        </p:txBody>
      </p:sp>
      <p:sp>
        <p:nvSpPr>
          <p:cNvPr id="26" name="Footer Placeholder 3"/>
          <p:cNvSpPr>
            <a:spLocks noGrp="1"/>
          </p:cNvSpPr>
          <p:nvPr>
            <p:ph type="ftr" sz="quarter" idx="11"/>
          </p:nvPr>
        </p:nvSpPr>
        <p:spPr>
          <a:xfrm>
            <a:off x="36000" y="6480000"/>
            <a:ext cx="8640000" cy="252000"/>
          </a:xfrm>
        </p:spPr>
        <p:txBody>
          <a:bodyPr/>
          <a:lstStyle/>
          <a:p>
            <a:r>
              <a:rPr lang="en-US" smtClean="0"/>
              <a:t>Dr. B.Satyanarayana, TIFR, Mumbai                              Institution of Engineers (Madurai)                              December 15, 2012</a:t>
            </a:r>
            <a:endParaRPr lang="en-US" dirty="0"/>
          </a:p>
        </p:txBody>
      </p:sp>
      <p:sp>
        <p:nvSpPr>
          <p:cNvPr id="25" name="Slide Number Placeholder 24"/>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Effect transition="in" filter="fade">
                                      <p:cBhvr>
                                        <p:cTn id="89" dur="500"/>
                                        <p:tgtEl>
                                          <p:spTgt spid="45"/>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p:cTn id="97" dur="500" fill="hold"/>
                                        <p:tgtEl>
                                          <p:spTgt spid="47"/>
                                        </p:tgtEl>
                                        <p:attrNameLst>
                                          <p:attrName>ppt_w</p:attrName>
                                        </p:attrNameLst>
                                      </p:cBhvr>
                                      <p:tavLst>
                                        <p:tav tm="0">
                                          <p:val>
                                            <p:fltVal val="0"/>
                                          </p:val>
                                        </p:tav>
                                        <p:tav tm="100000">
                                          <p:val>
                                            <p:strVal val="#ppt_w"/>
                                          </p:val>
                                        </p:tav>
                                      </p:tavLst>
                                    </p:anim>
                                    <p:anim calcmode="lin" valueType="num">
                                      <p:cBhvr>
                                        <p:cTn id="98" dur="500" fill="hold"/>
                                        <p:tgtEl>
                                          <p:spTgt spid="47"/>
                                        </p:tgtEl>
                                        <p:attrNameLst>
                                          <p:attrName>ppt_h</p:attrName>
                                        </p:attrNameLst>
                                      </p:cBhvr>
                                      <p:tavLst>
                                        <p:tav tm="0">
                                          <p:val>
                                            <p:fltVal val="0"/>
                                          </p:val>
                                        </p:tav>
                                        <p:tav tm="100000">
                                          <p:val>
                                            <p:strVal val="#ppt_h"/>
                                          </p:val>
                                        </p:tav>
                                      </p:tavLst>
                                    </p:anim>
                                    <p:animEffect transition="in" filter="fade">
                                      <p:cBhvr>
                                        <p:cTn id="99" dur="500"/>
                                        <p:tgtEl>
                                          <p:spTgt spid="47"/>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p:cTn id="102" dur="500" fill="hold"/>
                                        <p:tgtEl>
                                          <p:spTgt spid="48"/>
                                        </p:tgtEl>
                                        <p:attrNameLst>
                                          <p:attrName>ppt_w</p:attrName>
                                        </p:attrNameLst>
                                      </p:cBhvr>
                                      <p:tavLst>
                                        <p:tav tm="0">
                                          <p:val>
                                            <p:fltVal val="0"/>
                                          </p:val>
                                        </p:tav>
                                        <p:tav tm="100000">
                                          <p:val>
                                            <p:strVal val="#ppt_w"/>
                                          </p:val>
                                        </p:tav>
                                      </p:tavLst>
                                    </p:anim>
                                    <p:anim calcmode="lin" valueType="num">
                                      <p:cBhvr>
                                        <p:cTn id="103" dur="500" fill="hold"/>
                                        <p:tgtEl>
                                          <p:spTgt spid="48"/>
                                        </p:tgtEl>
                                        <p:attrNameLst>
                                          <p:attrName>ppt_h</p:attrName>
                                        </p:attrNameLst>
                                      </p:cBhvr>
                                      <p:tavLst>
                                        <p:tav tm="0">
                                          <p:val>
                                            <p:fltVal val="0"/>
                                          </p:val>
                                        </p:tav>
                                        <p:tav tm="100000">
                                          <p:val>
                                            <p:strVal val="#ppt_h"/>
                                          </p:val>
                                        </p:tav>
                                      </p:tavLst>
                                    </p:anim>
                                    <p:animEffect transition="in" filter="fade">
                                      <p:cBhvr>
                                        <p:cTn id="104" dur="500"/>
                                        <p:tgtEl>
                                          <p:spTgt spid="48"/>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Studying long-term stability</a:t>
            </a:r>
            <a:endParaRPr lang="en-IN" dirty="0"/>
          </a:p>
        </p:txBody>
      </p:sp>
      <p:pic>
        <p:nvPicPr>
          <p:cNvPr id="6146" name="Picture 2"/>
          <p:cNvPicPr>
            <a:picLocks noGrp="1" noChangeAspect="1" noChangeArrowheads="1"/>
          </p:cNvPicPr>
          <p:nvPr>
            <p:ph idx="1"/>
          </p:nvPr>
        </p:nvPicPr>
        <p:blipFill>
          <a:blip r:embed="rId2"/>
          <a:srcRect l="1168" t="2185" r="1168" b="4369"/>
          <a:stretch>
            <a:fillRect/>
          </a:stretch>
        </p:blipFill>
        <p:spPr>
          <a:xfrm>
            <a:off x="929172" y="1512000"/>
            <a:ext cx="7285656" cy="2484000"/>
          </a:xfrm>
        </p:spPr>
      </p:pic>
      <p:sp>
        <p:nvSpPr>
          <p:cNvPr id="4" name="Footer Placeholder 3"/>
          <p:cNvSpPr>
            <a:spLocks noGrp="1"/>
          </p:cNvSpPr>
          <p:nvPr>
            <p:ph type="ftr" sz="quarter" idx="11"/>
          </p:nvPr>
        </p:nvSpPr>
        <p:spPr/>
        <p:txBody>
          <a:bodyPr/>
          <a:lstStyle/>
          <a:p>
            <a:r>
              <a:rPr lang="en-IN" smtClean="0"/>
              <a:t>Dr. B.Satyanarayana, TIFR, Mumbai                              Institution of Engineers (Madurai)                              December 15, 2012</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47</a:t>
            </a:fld>
            <a:endParaRPr lang="en-IN" dirty="0"/>
          </a:p>
        </p:txBody>
      </p:sp>
      <p:pic>
        <p:nvPicPr>
          <p:cNvPr id="6147" name="Picture 3"/>
          <p:cNvPicPr>
            <a:picLocks noChangeAspect="1" noChangeArrowheads="1"/>
          </p:cNvPicPr>
          <p:nvPr/>
        </p:nvPicPr>
        <p:blipFill>
          <a:blip r:embed="rId3"/>
          <a:srcRect/>
          <a:stretch>
            <a:fillRect/>
          </a:stretch>
        </p:blipFill>
        <p:spPr bwMode="auto">
          <a:xfrm>
            <a:off x="1114423" y="3990708"/>
            <a:ext cx="6915154" cy="24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a:t>
            </a:r>
            <a:endParaRPr lang="en-US" sz="2000" dirty="0">
              <a:solidFill>
                <a:srgbClr val="7030A0"/>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
        <p:nvSpPr>
          <p:cNvPr id="5" name="Slide Number Placeholder 4"/>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noFill/>
        </p:spPr>
        <p:txBody>
          <a:bodyPr>
            <a:normAutofit/>
          </a:bodyPr>
          <a:lstStyle/>
          <a:p>
            <a:pPr marL="360000">
              <a:lnSpc>
                <a:spcPct val="120000"/>
              </a:lnSpc>
            </a:pPr>
            <a:r>
              <a:rPr lang="en-US" sz="2800" dirty="0" smtClean="0"/>
              <a:t>It is now known that neutrinos of one flavour oscillate to those of another flavour.</a:t>
            </a:r>
          </a:p>
          <a:p>
            <a:pPr marL="360000">
              <a:lnSpc>
                <a:spcPct val="120000"/>
              </a:lnSpc>
            </a:pPr>
            <a:r>
              <a:rPr lang="en-US" sz="2800" dirty="0" smtClean="0"/>
              <a:t>The oscillation mechanism is possible only if the neutrinos are massive.</a:t>
            </a:r>
          </a:p>
          <a:p>
            <a:pPr marL="360000">
              <a:lnSpc>
                <a:spcPct val="120000"/>
              </a:lnSpc>
            </a:pPr>
            <a:r>
              <a:rPr lang="en-US" sz="2800" dirty="0" smtClean="0"/>
              <a:t>Neutrino experiments are setting the stage for extension of Standard Model itself.</a:t>
            </a:r>
          </a:p>
          <a:p>
            <a:pPr marL="360000">
              <a:lnSpc>
                <a:spcPct val="120000"/>
              </a:lnSpc>
            </a:pPr>
            <a:r>
              <a:rPr lang="en-US" sz="2800" dirty="0" smtClean="0"/>
              <a:t>Massive neutrinos have ramifications on nuclear physics, astro physics, cosmology, geophysics apart from particle physics.</a:t>
            </a:r>
            <a:endParaRPr lang="en-US" sz="2800"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Features of the gas system</a:t>
            </a:r>
            <a:endParaRPr lang="en-US" dirty="0"/>
          </a:p>
        </p:txBody>
      </p:sp>
      <p:sp>
        <p:nvSpPr>
          <p:cNvPr id="3" name="Content Placeholder 2"/>
          <p:cNvSpPr>
            <a:spLocks noGrp="1"/>
          </p:cNvSpPr>
          <p:nvPr>
            <p:ph sz="half" idx="1"/>
          </p:nvPr>
        </p:nvSpPr>
        <p:spPr/>
        <p:txBody>
          <a:bodyPr>
            <a:normAutofit/>
          </a:bodyPr>
          <a:lstStyle/>
          <a:p>
            <a:pPr>
              <a:buFont typeface="Wingdings" pitchFamily="2" charset="2"/>
              <a:buChar char="v"/>
            </a:pPr>
            <a:r>
              <a:rPr lang="en-US" dirty="0" smtClean="0"/>
              <a:t>16 pneumatically controlled outputs</a:t>
            </a:r>
          </a:p>
          <a:p>
            <a:pPr>
              <a:buFont typeface="Wingdings" pitchFamily="2" charset="2"/>
              <a:buChar char="v"/>
            </a:pPr>
            <a:r>
              <a:rPr lang="en-US" dirty="0" smtClean="0"/>
              <a:t>Molecular sieve based input filter columns</a:t>
            </a:r>
          </a:p>
          <a:p>
            <a:pPr>
              <a:buFont typeface="Wingdings" pitchFamily="2" charset="2"/>
              <a:buChar char="v"/>
            </a:pPr>
            <a:r>
              <a:rPr lang="en-US" dirty="0" smtClean="0"/>
              <a:t>Nippon Tylan made model FC-760 MFCs</a:t>
            </a:r>
          </a:p>
          <a:p>
            <a:pPr>
              <a:buFont typeface="Wingdings" pitchFamily="2" charset="2"/>
              <a:buChar char="v"/>
            </a:pPr>
            <a:r>
              <a:rPr lang="en-US" dirty="0" smtClean="0"/>
              <a:t>Parker made fine filters on the mixed gas</a:t>
            </a:r>
          </a:p>
          <a:p>
            <a:pPr>
              <a:buFont typeface="Wingdings" pitchFamily="2" charset="2"/>
              <a:buChar char="v"/>
            </a:pPr>
            <a:r>
              <a:rPr lang="en-US" dirty="0" smtClean="0"/>
              <a:t>On-line moister readout on mixed gas</a:t>
            </a:r>
          </a:p>
          <a:p>
            <a:pPr>
              <a:buFont typeface="Wingdings" pitchFamily="2" charset="2"/>
              <a:buChar char="v"/>
            </a:pPr>
            <a:r>
              <a:rPr lang="en-US" dirty="0" smtClean="0"/>
              <a:t>Output flow control by SS 0.3mm capillaries</a:t>
            </a:r>
          </a:p>
          <a:p>
            <a:pPr>
              <a:buFont typeface="Wingdings" pitchFamily="2" charset="2"/>
              <a:buChar char="v"/>
            </a:pPr>
            <a:r>
              <a:rPr lang="en-US" dirty="0" smtClean="0"/>
              <a:t>Bleeder bubblers for RPC protection</a:t>
            </a:r>
          </a:p>
          <a:p>
            <a:pPr>
              <a:buFont typeface="Wingdings" pitchFamily="2" charset="2"/>
              <a:buChar char="v"/>
            </a:pPr>
            <a:r>
              <a:rPr lang="en-US" dirty="0" smtClean="0"/>
              <a:t>Facility to add controlled moister into the mixture</a:t>
            </a:r>
          </a:p>
          <a:p>
            <a:pPr>
              <a:buFont typeface="Wingdings" pitchFamily="2" charset="2"/>
              <a:buChar char="v"/>
            </a:pPr>
            <a:r>
              <a:rPr lang="en-US" dirty="0" smtClean="0"/>
              <a:t>Computer interface for control and monitoring</a:t>
            </a: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4400" dirty="0" smtClean="0"/>
              <a:t>Optimization of gas flow rate for RPCs</a:t>
            </a:r>
            <a:endParaRPr lang="en-SG" sz="4400" dirty="0"/>
          </a:p>
        </p:txBody>
      </p:sp>
      <p:pic>
        <p:nvPicPr>
          <p:cNvPr id="4" name="Content Placeholder 3" descr="Fig07"/>
          <p:cNvPicPr>
            <a:picLocks noGrp="1" noChangeAspect="1" noChangeArrowheads="1"/>
          </p:cNvPicPr>
          <p:nvPr>
            <p:ph sz="half" idx="1"/>
          </p:nvPr>
        </p:nvPicPr>
        <p:blipFill>
          <a:blip r:embed="rId2" cstate="print"/>
          <a:stretch>
            <a:fillRect/>
          </a:stretch>
        </p:blipFill>
        <p:spPr bwMode="auto">
          <a:xfrm>
            <a:off x="179512" y="1547813"/>
            <a:ext cx="6374671" cy="4968875"/>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6" name="Content Placeholder 2"/>
          <p:cNvSpPr txBox="1">
            <a:spLocks/>
          </p:cNvSpPr>
          <p:nvPr/>
        </p:nvSpPr>
        <p:spPr>
          <a:xfrm>
            <a:off x="6384900" y="1548000"/>
            <a:ext cx="2699792" cy="4655121"/>
          </a:xfrm>
          <a:prstGeom prst="rect">
            <a:avLst/>
          </a:prstGeom>
        </p:spPr>
        <p:txBody>
          <a:bodyPr vert="horz" wrap="square">
            <a:spAutoFit/>
          </a:bodyPr>
          <a:lstStyle/>
          <a:p>
            <a:pPr marL="365760" marR="0" lvl="0" indent="-256032"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sz="2100" b="0" i="0" u="none" strike="noStrike" kern="1200" cap="none" spc="0" normalizeH="0" baseline="0" noProof="0" dirty="0" smtClean="0">
                <a:ln>
                  <a:noFill/>
                </a:ln>
                <a:solidFill>
                  <a:srgbClr val="FF0000"/>
                </a:solidFill>
                <a:effectLst/>
                <a:uLnTx/>
                <a:uFillTx/>
                <a:latin typeface="Narkisim" pitchFamily="34" charset="-79"/>
                <a:cs typeface="Narkisim" pitchFamily="34" charset="-79"/>
              </a:rPr>
              <a:t>Variation in Noise rate and Dark current attributed to different leak rates</a:t>
            </a:r>
          </a:p>
          <a:p>
            <a:pPr marL="365760" marR="0" lvl="0" indent="-256032" defTabSz="914400" rtl="0" eaLnBrk="1" fontAlgn="auto" latinLnBrk="0" hangingPunct="1">
              <a:lnSpc>
                <a:spcPct val="100000"/>
              </a:lnSpc>
              <a:spcBef>
                <a:spcPts val="300"/>
              </a:spcBef>
              <a:spcAft>
                <a:spcPts val="0"/>
              </a:spcAft>
              <a:buClr>
                <a:srgbClr val="FF0000"/>
              </a:buClr>
              <a:buSzPct val="80000"/>
              <a:buFont typeface="Wingdings" pitchFamily="2" charset="2"/>
              <a:buChar char="v"/>
              <a:tabLst/>
              <a:defRPr/>
            </a:pPr>
            <a:r>
              <a:rPr kumimoji="0" lang="en-US" sz="2100" b="0" i="0" u="none" strike="noStrike" kern="1200" cap="none" spc="0" normalizeH="0" baseline="0" noProof="0" dirty="0" smtClean="0">
                <a:ln>
                  <a:noFill/>
                </a:ln>
                <a:solidFill>
                  <a:srgbClr val="FF0000"/>
                </a:solidFill>
                <a:effectLst/>
                <a:uLnTx/>
                <a:uFillTx/>
                <a:latin typeface="Narkisim" pitchFamily="34" charset="-79"/>
                <a:cs typeface="Narkisim" pitchFamily="34" charset="-79"/>
              </a:rPr>
              <a:t>If proper sealing, as part of QC is done, then the detectors can operate satisfactorily for more than a month with single gas fill and hence reduce the cost of replenishing gas! </a:t>
            </a:r>
            <a:endParaRPr kumimoji="0" lang="en-US" sz="2100" b="0" i="0" u="none" strike="noStrike" kern="1200" cap="none" spc="0" normalizeH="0" baseline="0" noProof="0" dirty="0">
              <a:ln>
                <a:noFill/>
              </a:ln>
              <a:solidFill>
                <a:srgbClr val="FF0000"/>
              </a:solidFill>
              <a:effectLst/>
              <a:uLnTx/>
              <a:uFillTx/>
              <a:latin typeface="Narkisim" pitchFamily="34" charset="-79"/>
              <a:cs typeface="Narkisim" pitchFamily="34" charset="-79"/>
            </a:endParaRPr>
          </a:p>
        </p:txBody>
      </p:sp>
      <p:sp>
        <p:nvSpPr>
          <p:cNvPr id="9" name="Slide Number Placeholder 8"/>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Closed-loop gas recirculation system</a:t>
            </a:r>
            <a:endParaRPr lang="en-SG" dirty="0"/>
          </a:p>
        </p:txBody>
      </p:sp>
      <p:sp>
        <p:nvSpPr>
          <p:cNvPr id="4" name="Footer Placeholder 3"/>
          <p:cNvSpPr>
            <a:spLocks noGrp="1"/>
          </p:cNvSpPr>
          <p:nvPr>
            <p:ph type="ftr" sz="quarter" idx="11"/>
          </p:nvPr>
        </p:nvSpPr>
        <p:spPr/>
        <p:txBody>
          <a:bodyPr/>
          <a:lstStyle/>
          <a:p>
            <a:r>
              <a:rPr lang="nn-NO" smtClean="0"/>
              <a:t>Dr. B.Satyanarayana, TIFR, Mumbai                              Institution of Engineers (Madurai)                              December 15, 2012</a:t>
            </a:r>
            <a:endParaRPr lang="en-US" dirty="0"/>
          </a:p>
        </p:txBody>
      </p:sp>
      <p:pic>
        <p:nvPicPr>
          <p:cNvPr id="307203" name="Picture 3"/>
          <p:cNvPicPr>
            <a:picLocks noGrp="1" noChangeAspect="1" noChangeArrowheads="1"/>
          </p:cNvPicPr>
          <p:nvPr>
            <p:ph sz="half" idx="1"/>
          </p:nvPr>
        </p:nvPicPr>
        <p:blipFill>
          <a:blip r:embed="rId2" cstate="print"/>
          <a:srcRect l="16240" t="13228" r="16831" b="4252"/>
          <a:stretch>
            <a:fillRect/>
          </a:stretch>
        </p:blipFill>
        <p:spPr bwMode="auto">
          <a:xfrm>
            <a:off x="93739" y="1512000"/>
            <a:ext cx="6494485" cy="500462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60232" y="1512000"/>
            <a:ext cx="2411760" cy="5004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52000" indent="-252000">
              <a:buFont typeface="Wingdings" pitchFamily="2" charset="2"/>
              <a:buChar char="v"/>
            </a:pPr>
            <a:r>
              <a:rPr lang="en-SG" sz="2000" dirty="0" smtClean="0">
                <a:latin typeface="Narkisim" pitchFamily="34" charset="-79"/>
                <a:cs typeface="Narkisim" pitchFamily="34" charset="-79"/>
              </a:rPr>
              <a:t>4 channel gas mixing module (filling/top-up of Iso-butane, Freon R134A, Argon and SF6)</a:t>
            </a:r>
          </a:p>
          <a:p>
            <a:pPr marL="252000" indent="-252000">
              <a:buFont typeface="Wingdings" pitchFamily="2" charset="2"/>
              <a:buChar char="v"/>
            </a:pPr>
            <a:r>
              <a:rPr lang="en-SG" sz="2000" dirty="0" smtClean="0">
                <a:latin typeface="Narkisim" pitchFamily="34" charset="-79"/>
                <a:cs typeface="Narkisim" pitchFamily="34" charset="-79"/>
              </a:rPr>
              <a:t> Total Capacity: 140 litres</a:t>
            </a:r>
          </a:p>
          <a:p>
            <a:pPr marL="252000" indent="-252000">
              <a:buFont typeface="Wingdings" pitchFamily="2" charset="2"/>
              <a:buChar char="v"/>
            </a:pPr>
            <a:r>
              <a:rPr lang="en-SG" sz="2000" dirty="0" smtClean="0">
                <a:latin typeface="Narkisim" pitchFamily="34" charset="-79"/>
                <a:cs typeface="Narkisim" pitchFamily="34" charset="-79"/>
              </a:rPr>
              <a:t>Continuous duty gas purification system to remove moisture, and other radicals</a:t>
            </a:r>
          </a:p>
          <a:p>
            <a:pPr marL="252000" indent="-252000">
              <a:buFont typeface="Wingdings" pitchFamily="2" charset="2"/>
              <a:buChar char="v"/>
            </a:pPr>
            <a:r>
              <a:rPr lang="en-SG" sz="2000" dirty="0" smtClean="0">
                <a:latin typeface="Narkisim" pitchFamily="34" charset="-79"/>
                <a:cs typeface="Narkisim" pitchFamily="34" charset="-79"/>
              </a:rPr>
              <a:t>Contamination removal up to 2ppm.</a:t>
            </a:r>
          </a:p>
        </p:txBody>
      </p:sp>
      <p:sp>
        <p:nvSpPr>
          <p:cNvPr id="7" name="Slide Number Placeholder 6"/>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Prototype RPC stack</a:t>
            </a:r>
            <a:endParaRPr lang="en-US"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nn-NO" smtClean="0"/>
              <a:t>Dr. B.Satyanarayana, TIFR, Mumbai                              Institution of Engineers (Madurai)                              December 15, 2012</a:t>
            </a:r>
            <a:endParaRPr lang="en-US" dirty="0"/>
          </a:p>
        </p:txBody>
      </p:sp>
      <p:sp>
        <p:nvSpPr>
          <p:cNvPr id="4" name="Title 3"/>
          <p:cNvSpPr>
            <a:spLocks noGrp="1"/>
          </p:cNvSpPr>
          <p:nvPr>
            <p:ph type="title"/>
          </p:nvPr>
        </p:nvSpPr>
        <p:spPr/>
        <p:txBody>
          <a:bodyPr/>
          <a:lstStyle/>
          <a:p>
            <a:r>
              <a:rPr lang="en-US" dirty="0" smtClean="0"/>
              <a:t>Stack of 2m × 2m RPCs</a:t>
            </a:r>
            <a:endParaRPr lang="en-SG"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ICAL prototype at VECC</a:t>
            </a:r>
            <a:endParaRPr lang="en-SG"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Schematic of</a:t>
            </a:r>
            <a:br>
              <a:rPr lang="en-US" dirty="0" smtClean="0"/>
            </a:br>
            <a:r>
              <a:rPr lang="en-US" dirty="0" smtClean="0"/>
              <a:t>prototype detector DAQ system</a:t>
            </a:r>
            <a:endParaRPr lang="en-US" dirty="0"/>
          </a:p>
        </p:txBody>
      </p:sp>
      <p:pic>
        <p:nvPicPr>
          <p:cNvPr id="8" name="Content Placeholder 7" descr="Components-v2.png"/>
          <p:cNvPicPr>
            <a:picLocks noGrp="1" noChangeAspect="1"/>
          </p:cNvPicPr>
          <p:nvPr>
            <p:ph sz="half" idx="1"/>
          </p:nvPr>
        </p:nvPicPr>
        <p:blipFill>
          <a:blip r:embed="rId3" cstate="print"/>
          <a:stretch>
            <a:fillRect/>
          </a:stretch>
        </p:blipFill>
        <p:spPr>
          <a:xfrm>
            <a:off x="1098986" y="1547813"/>
            <a:ext cx="6873003" cy="4860925"/>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59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80" y="1512000"/>
            <a:ext cx="2590713" cy="46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60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 with detector stacks</a:t>
            </a:r>
            <a:endParaRPr lang="en-SG" dirty="0"/>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pic>
        <p:nvPicPr>
          <p:cNvPr id="309250" name="Picture 2"/>
          <p:cNvPicPr>
            <a:picLocks noGrp="1" noChangeAspect="1" noChangeArrowheads="1"/>
          </p:cNvPicPr>
          <p:nvPr>
            <p:ph sz="half" idx="1"/>
          </p:nvPr>
        </p:nvPicPr>
        <p:blipFill>
          <a:blip r:embed="rId2" cstate="print"/>
          <a:srcRect l="2074" t="26562" r="1660" b="22688"/>
          <a:stretch>
            <a:fillRect/>
          </a:stretch>
        </p:blipFill>
        <p:spPr bwMode="auto">
          <a:xfrm>
            <a:off x="72000" y="1772817"/>
            <a:ext cx="9000000" cy="355711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
        <p:nvSpPr>
          <p:cNvPr id="10" name="Slide Number Placeholder 9"/>
          <p:cNvSpPr>
            <a:spLocks noGrp="1"/>
          </p:cNvSpPr>
          <p:nvPr>
            <p:ph type="sldNum" sz="quarter" idx="12"/>
          </p:nvPr>
        </p:nvSpPr>
        <p:spPr/>
        <p:txBody>
          <a:bodyPr/>
          <a:lstStyle/>
          <a:p>
            <a:fld id="{5D0D82D1-030A-4AF5-855D-82A44DD93AEE}" type="slidenum">
              <a:rPr lang="en-US" smtClean="0"/>
              <a:pPr/>
              <a:t>64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65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Preamplifiers to RPC-DAQ</a:t>
            </a:r>
          </a:p>
        </p:txBody>
      </p:sp>
      <p:sp>
        <p:nvSpPr>
          <p:cNvPr id="3" name="Content Placeholder 2"/>
          <p:cNvSpPr>
            <a:spLocks noGrp="1"/>
          </p:cNvSpPr>
          <p:nvPr>
            <p:ph idx="1"/>
          </p:nvPr>
        </p:nvSpPr>
        <p:spPr>
          <a:xfrm>
            <a:off x="72000" y="1512000"/>
            <a:ext cx="9000000" cy="2733056"/>
          </a:xfrm>
        </p:spPr>
        <p:txBody>
          <a:bodyPr>
            <a:spAutoFit/>
          </a:bodyPr>
          <a:lstStyle/>
          <a:p>
            <a:r>
              <a:rPr lang="en-IN" sz="2000" dirty="0" smtClean="0"/>
              <a:t>Cable: </a:t>
            </a:r>
            <a:r>
              <a:rPr lang="en-IN" sz="2000" dirty="0"/>
              <a:t>Molex </a:t>
            </a:r>
            <a:r>
              <a:rPr lang="en-IN" sz="2000" dirty="0" smtClean="0"/>
              <a:t> 5020-0171</a:t>
            </a:r>
          </a:p>
          <a:p>
            <a:pPr lvl="1"/>
            <a:r>
              <a:rPr lang="en-IN" sz="1800" dirty="0"/>
              <a:t>0.50mm Pitch </a:t>
            </a:r>
            <a:r>
              <a:rPr lang="en-IN" sz="1800" dirty="0" err="1"/>
              <a:t>Premo</a:t>
            </a:r>
            <a:r>
              <a:rPr lang="en-IN" sz="1800" dirty="0"/>
              <a:t>-Flex™ FFC Jumper, Same Side Contacts (Type A), 16 Circuits, 0.152m Cable Length, 0.27mm Cable Thickness, Gold (Au) </a:t>
            </a:r>
            <a:r>
              <a:rPr lang="en-IN" sz="1800" dirty="0" smtClean="0"/>
              <a:t>Plating</a:t>
            </a:r>
          </a:p>
          <a:p>
            <a:r>
              <a:rPr lang="en-US" sz="2000" dirty="0" smtClean="0"/>
              <a:t>We studied the LVDS signal transmission characteristics over FFC cable of 1m length.</a:t>
            </a:r>
          </a:p>
          <a:p>
            <a:r>
              <a:rPr lang="en-US" sz="2000" dirty="0" smtClean="0"/>
              <a:t>The observations have indicated that the crosstalk between channels is zero. </a:t>
            </a:r>
          </a:p>
          <a:p>
            <a:r>
              <a:rPr lang="en-US" sz="2000" dirty="0" smtClean="0"/>
              <a:t>Also the data transmission is reliable as every bit sent is received by the destination </a:t>
            </a:r>
            <a:r>
              <a:rPr lang="en-US" sz="2000" dirty="0" err="1" smtClean="0"/>
              <a:t>upto</a:t>
            </a:r>
            <a:r>
              <a:rPr lang="en-US" sz="2000" dirty="0" smtClean="0"/>
              <a:t> the input signal frequency of 40 </a:t>
            </a:r>
            <a:r>
              <a:rPr lang="en-US" sz="2000" dirty="0" err="1" smtClean="0"/>
              <a:t>MHz.</a:t>
            </a:r>
            <a:endParaRPr lang="en-US" sz="2000" dirty="0" smtClean="0"/>
          </a:p>
        </p:txBody>
      </p:sp>
      <p:pic>
        <p:nvPicPr>
          <p:cNvPr id="6" name="Picture 5" descr="ffc-cable-usage-guide.jpg"/>
          <p:cNvPicPr>
            <a:picLocks noChangeAspect="1"/>
          </p:cNvPicPr>
          <p:nvPr/>
        </p:nvPicPr>
        <p:blipFill>
          <a:blip r:embed="rId2" cstate="print"/>
          <a:stretch>
            <a:fillRect/>
          </a:stretch>
        </p:blipFill>
        <p:spPr>
          <a:xfrm>
            <a:off x="1132385" y="4011838"/>
            <a:ext cx="6879230" cy="2417558"/>
          </a:xfrm>
          <a:prstGeom prst="rect">
            <a:avLst/>
          </a:prstGeom>
        </p:spPr>
      </p:pic>
      <p:sp>
        <p:nvSpPr>
          <p:cNvPr id="7" name="Footer Placeholder 3"/>
          <p:cNvSpPr>
            <a:spLocks noGrp="1"/>
          </p:cNvSpPr>
          <p:nvPr>
            <p:ph type="ftr" sz="quarter" idx="11"/>
          </p:nvPr>
        </p:nvSpPr>
        <p:spPr>
          <a:xfrm>
            <a:off x="72000" y="6448251"/>
            <a:ext cx="9000000" cy="365125"/>
          </a:xfrm>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68</a:t>
            </a:fld>
            <a:endParaRPr lang="en-US" dirty="0"/>
          </a:p>
        </p:txBody>
      </p:sp>
    </p:spTree>
    <p:extLst>
      <p:ext uri="{BB962C8B-B14F-4D97-AF65-F5344CB8AC3E}">
        <p14:creationId xmlns="" xmlns:p14="http://schemas.microsoft.com/office/powerpoint/2010/main" val="29189021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pic>
        <p:nvPicPr>
          <p:cNvPr id="2051" name="Picture 3"/>
          <p:cNvPicPr>
            <a:picLocks noGrp="1" noChangeAspect="1" noChangeArrowheads="1"/>
          </p:cNvPicPr>
          <p:nvPr>
            <p:ph sz="half" idx="1"/>
          </p:nvPr>
        </p:nvPicPr>
        <p:blipFill>
          <a:blip r:embed="rId2" cstate="print"/>
          <a:stretch>
            <a:fillRect/>
          </a:stretch>
        </p:blipFill>
        <p:spPr bwMode="auto">
          <a:xfrm>
            <a:off x="3317718" y="1512000"/>
            <a:ext cx="5796406" cy="4896000"/>
          </a:xfrm>
          <a:prstGeom prst="rect">
            <a:avLst/>
          </a:prstGeom>
          <a:noFill/>
          <a:ln>
            <a:noFill/>
          </a:ln>
        </p:spPr>
      </p:pic>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fontScale="92500" lnSpcReduction="10000"/>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Muon intensities and angular distributions at various depths were studied.</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a:p>
            <a:pPr marL="180000" indent="-180000">
              <a:lnSpc>
                <a:spcPct val="110000"/>
              </a:lnSpc>
            </a:pPr>
            <a:r>
              <a:rPr lang="en-US" sz="1800" dirty="0" smtClean="0"/>
              <a:t>Bounds on neutrino masses using cosmological data.</a:t>
            </a:r>
          </a:p>
          <a:p>
            <a:pPr marL="180000" indent="-180000">
              <a:lnSpc>
                <a:spcPct val="110000"/>
              </a:lnSpc>
            </a:pPr>
            <a:r>
              <a:rPr lang="en-US" sz="1800" dirty="0" smtClean="0"/>
              <a:t>Estimation of atmospheric neutrino flux.</a:t>
            </a:r>
          </a:p>
          <a:p>
            <a:pPr marL="180000" indent="-180000">
              <a:lnSpc>
                <a:spcPct val="110000"/>
              </a:lnSpc>
            </a:pPr>
            <a:endParaRPr lang="en-SG" sz="1800" dirty="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RPCDAQ board records the following  data from the front-end signals</a:t>
            </a:r>
          </a:p>
          <a:p>
            <a:pPr>
              <a:lnSpc>
                <a:spcPct val="120000"/>
              </a:lnSpc>
            </a:pPr>
            <a:r>
              <a:rPr lang="en-SG" dirty="0" smtClean="0"/>
              <a:t>Asynchronous event data on each trigger</a:t>
            </a:r>
          </a:p>
          <a:p>
            <a:pPr lvl="1">
              <a:lnSpc>
                <a:spcPct val="120000"/>
              </a:lnSpc>
            </a:pPr>
            <a:r>
              <a:rPr lang="en-SG" dirty="0" smtClean="0"/>
              <a:t>Strip hit data: event pattern across the 128 strips.</a:t>
            </a:r>
          </a:p>
          <a:p>
            <a:pPr lvl="1">
              <a:lnSpc>
                <a:spcPct val="120000"/>
              </a:lnSpc>
            </a:pPr>
            <a:r>
              <a:rPr lang="en-SG" dirty="0" smtClean="0"/>
              <a:t>Timing data: relative arrival times of pulses (belonging to the same event) with respect to each other</a:t>
            </a:r>
          </a:p>
          <a:p>
            <a:pPr lvl="1">
              <a:lnSpc>
                <a:spcPct val="120000"/>
              </a:lnSpc>
            </a:pPr>
            <a:r>
              <a:rPr lang="en-SG" dirty="0" smtClean="0"/>
              <a:t>Pulse width of the event pulses, to be measured from the timing data taken on both the edges of the input pulses</a:t>
            </a:r>
          </a:p>
          <a:p>
            <a:pPr lvl="1">
              <a:lnSpc>
                <a:spcPct val="120000"/>
              </a:lnSpc>
            </a:pPr>
            <a:r>
              <a:rPr lang="en-SG" dirty="0" smtClean="0"/>
              <a:t>Pulse profile</a:t>
            </a:r>
          </a:p>
          <a:p>
            <a:pPr>
              <a:lnSpc>
                <a:spcPct val="120000"/>
              </a:lnSpc>
            </a:pPr>
            <a:r>
              <a:rPr lang="en-SG" dirty="0" smtClean="0"/>
              <a:t>Periodic data (in the background)</a:t>
            </a:r>
          </a:p>
          <a:p>
            <a:pPr lvl="1">
              <a:lnSpc>
                <a:spcPct val="120000"/>
              </a:lnSpc>
            </a:pPr>
            <a:r>
              <a:rPr lang="en-SG" dirty="0" smtClean="0"/>
              <a:t>Strip rates: Noise rates for each strip. Strip rate counting may be multiplexed.</a:t>
            </a:r>
          </a:p>
          <a:p>
            <a:pPr lvl="1">
              <a:lnSpc>
                <a:spcPct val="120000"/>
              </a:lnSpc>
            </a:pPr>
            <a:r>
              <a:rPr lang="en-SG" dirty="0" smtClean="0"/>
              <a:t>Ambient parameters: Temperature, relative Humidity and Pressure.</a:t>
            </a:r>
          </a:p>
          <a:p>
            <a:pPr lvl="1">
              <a:lnSpc>
                <a:spcPct val="120000"/>
              </a:lnSpc>
            </a:pPr>
            <a:r>
              <a:rPr lang="en-SG" dirty="0" smtClean="0"/>
              <a:t>RPC high voltage and current, if HV is generated locally using HV DC-HVDC</a:t>
            </a: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normAutofit fontScale="90000"/>
          </a:bodyPr>
          <a:lstStyle/>
          <a:p>
            <a:r>
              <a:rPr lang="en-US" dirty="0" smtClean="0"/>
              <a:t>Functions of the RPCDAQ module</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RPCDAQ components</a:t>
            </a:r>
            <a:endParaRPr lang="en-SG" dirty="0"/>
          </a:p>
        </p:txBody>
      </p:sp>
      <p:sp>
        <p:nvSpPr>
          <p:cNvPr id="3" name="Content Placeholder 2"/>
          <p:cNvSpPr>
            <a:spLocks noGrp="1"/>
          </p:cNvSpPr>
          <p:nvPr>
            <p:ph idx="1"/>
          </p:nvPr>
        </p:nvSpPr>
        <p:spPr>
          <a:xfrm>
            <a:off x="35496" y="1512000"/>
            <a:ext cx="4500000" cy="4860000"/>
          </a:xfrm>
        </p:spPr>
        <p:txBody>
          <a:bodyPr>
            <a:normAutofit fontScale="70000" lnSpcReduction="20000"/>
          </a:bodyPr>
          <a:lstStyle/>
          <a:p>
            <a:pPr>
              <a:lnSpc>
                <a:spcPct val="120000"/>
              </a:lnSpc>
            </a:pPr>
            <a:r>
              <a:rPr lang="en-US" b="1" u="sng" dirty="0" smtClean="0"/>
              <a:t>FPGA</a:t>
            </a:r>
            <a:r>
              <a:rPr lang="en-US" dirty="0" smtClean="0"/>
              <a:t>:</a:t>
            </a:r>
            <a:endParaRPr lang="en-SG" u="sng" dirty="0" smtClean="0"/>
          </a:p>
          <a:p>
            <a:pPr>
              <a:lnSpc>
                <a:spcPct val="120000"/>
              </a:lnSpc>
            </a:pPr>
            <a:r>
              <a:rPr lang="en-SG" dirty="0" smtClean="0"/>
              <a:t>It is the heart of the RPCDAQ Module</a:t>
            </a:r>
          </a:p>
          <a:p>
            <a:pPr>
              <a:lnSpc>
                <a:spcPct val="120000"/>
              </a:lnSpc>
            </a:pPr>
            <a:r>
              <a:rPr lang="en-SG" dirty="0" smtClean="0"/>
              <a:t>The FPGA will accept LVDS signals from the preamps and process them</a:t>
            </a:r>
          </a:p>
          <a:p>
            <a:pPr>
              <a:lnSpc>
                <a:spcPct val="120000"/>
              </a:lnSpc>
            </a:pPr>
            <a:r>
              <a:rPr lang="en-SG" dirty="0" smtClean="0"/>
              <a:t>It will house all the logic required for daq, in addition to housing the on board microprocessor</a:t>
            </a:r>
          </a:p>
          <a:p>
            <a:pPr>
              <a:lnSpc>
                <a:spcPct val="120000"/>
              </a:lnSpc>
            </a:pPr>
            <a:r>
              <a:rPr lang="en-SG" dirty="0" smtClean="0"/>
              <a:t>We require an FPGA with 400 + user I/Os including 140 LVDS pairs</a:t>
            </a:r>
          </a:p>
          <a:p>
            <a:pPr>
              <a:lnSpc>
                <a:spcPct val="120000"/>
              </a:lnSpc>
            </a:pPr>
            <a:r>
              <a:rPr lang="en-SG" dirty="0" smtClean="0"/>
              <a:t>Presently we are testing our systems on Altera Cyclone II &amp; IV FPGAs</a:t>
            </a:r>
          </a:p>
          <a:p>
            <a:pPr>
              <a:lnSpc>
                <a:spcPct val="120000"/>
              </a:lnSpc>
            </a:pPr>
            <a:r>
              <a:rPr lang="en-SG" dirty="0" smtClean="0"/>
              <a:t>Looking at Xilinx Spartan 6 LX100 and Altera Cyclone IV CE115 FPGA</a:t>
            </a:r>
            <a:endParaRPr lang="en-SG" dirty="0"/>
          </a:p>
        </p:txBody>
      </p:sp>
      <p:sp>
        <p:nvSpPr>
          <p:cNvPr id="4" name="Content Placeholder 3"/>
          <p:cNvSpPr>
            <a:spLocks noGrp="1"/>
          </p:cNvSpPr>
          <p:nvPr>
            <p:ph idx="4294967295"/>
          </p:nvPr>
        </p:nvSpPr>
        <p:spPr>
          <a:xfrm>
            <a:off x="4607625" y="1512000"/>
            <a:ext cx="4500000" cy="5040000"/>
          </a:xfrm>
          <a:prstGeom prst="rect">
            <a:avLst/>
          </a:prstGeom>
        </p:spPr>
        <p:txBody>
          <a:bodyPr>
            <a:normAutofit fontScale="70000" lnSpcReduction="20000"/>
          </a:bodyPr>
          <a:lstStyle/>
          <a:p>
            <a:pPr>
              <a:lnSpc>
                <a:spcPct val="120000"/>
              </a:lnSpc>
              <a:buClrTx/>
            </a:pPr>
            <a:r>
              <a:rPr lang="en-US" b="1" u="sng" dirty="0" smtClean="0">
                <a:latin typeface="Narkisim" pitchFamily="34" charset="-79"/>
                <a:cs typeface="Narkisim" pitchFamily="34" charset="-79"/>
              </a:rPr>
              <a:t>Microprocessor</a:t>
            </a:r>
            <a:r>
              <a:rPr lang="en-US" dirty="0" smtClean="0">
                <a:latin typeface="Narkisim" pitchFamily="34" charset="-79"/>
                <a:cs typeface="Narkisim" pitchFamily="34" charset="-79"/>
              </a:rPr>
              <a:t>:</a:t>
            </a:r>
          </a:p>
          <a:p>
            <a:pPr>
              <a:lnSpc>
                <a:spcPct val="120000"/>
              </a:lnSpc>
              <a:buClrTx/>
            </a:pPr>
            <a:r>
              <a:rPr lang="en-US" dirty="0" smtClean="0">
                <a:latin typeface="Narkisim" pitchFamily="34" charset="-79"/>
                <a:cs typeface="Narkisim" pitchFamily="34" charset="-79"/>
              </a:rPr>
              <a:t>From the block diagram it is clear that there are multiple sources of data</a:t>
            </a:r>
          </a:p>
          <a:p>
            <a:pPr>
              <a:lnSpc>
                <a:spcPct val="120000"/>
              </a:lnSpc>
              <a:buClrTx/>
            </a:pPr>
            <a:r>
              <a:rPr lang="en-US" dirty="0" smtClean="0">
                <a:latin typeface="Narkisim" pitchFamily="34" charset="-79"/>
                <a:cs typeface="Narkisim" pitchFamily="34" charset="-79"/>
              </a:rPr>
              <a:t>Data from these sources needs to be packed and streamlined into two separate streams</a:t>
            </a:r>
          </a:p>
          <a:p>
            <a:pPr>
              <a:lnSpc>
                <a:spcPct val="120000"/>
              </a:lnSpc>
              <a:buClrTx/>
            </a:pPr>
            <a:r>
              <a:rPr lang="en-US" dirty="0" smtClean="0">
                <a:latin typeface="Narkisim" pitchFamily="34" charset="-79"/>
                <a:cs typeface="Narkisim" pitchFamily="34" charset="-79"/>
              </a:rPr>
              <a:t>Combinatorial + Sequential logic alone using the FPGA is extremely difficult to use</a:t>
            </a:r>
          </a:p>
          <a:p>
            <a:pPr>
              <a:lnSpc>
                <a:spcPct val="120000"/>
              </a:lnSpc>
              <a:buClrTx/>
            </a:pPr>
            <a:r>
              <a:rPr lang="en-US" dirty="0" smtClean="0">
                <a:latin typeface="Narkisim" pitchFamily="34" charset="-79"/>
                <a:cs typeface="Narkisim" pitchFamily="34" charset="-79"/>
              </a:rPr>
              <a:t>We are using the NIOS II Soft-Core Processor for Altera FPGAs</a:t>
            </a:r>
          </a:p>
        </p:txBody>
      </p:sp>
      <p:sp>
        <p:nvSpPr>
          <p:cNvPr id="5" name="Footer Placeholder 4"/>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1800" dirty="0" smtClean="0"/>
              <a:t>The NIOS II soft-Core processor from Altera</a:t>
            </a:r>
          </a:p>
          <a:p>
            <a:r>
              <a:rPr lang="en-US" sz="1800" dirty="0" smtClean="0"/>
              <a:t>It is a Reduced Instruction Set Computer (RISC) processor core with Harvard memory architecture and the following salient features:</a:t>
            </a:r>
          </a:p>
          <a:p>
            <a:r>
              <a:rPr lang="en-US" sz="1800" dirty="0" smtClean="0"/>
              <a:t>Full 32-bit instruction set, data path, and address space</a:t>
            </a:r>
          </a:p>
          <a:p>
            <a:pPr lvl="1"/>
            <a:r>
              <a:rPr lang="en-US" sz="1600" dirty="0" smtClean="0"/>
              <a:t>32 general-purpose registers</a:t>
            </a:r>
          </a:p>
          <a:p>
            <a:pPr lvl="1"/>
            <a:r>
              <a:rPr lang="en-US" sz="1600" dirty="0" smtClean="0"/>
              <a:t>32 interrupt sources</a:t>
            </a:r>
          </a:p>
          <a:p>
            <a:pPr lvl="1"/>
            <a:r>
              <a:rPr lang="en-US" sz="1600" dirty="0" smtClean="0"/>
              <a:t>External interrupt controller interface for more interrupt sources</a:t>
            </a:r>
          </a:p>
          <a:p>
            <a:pPr lvl="1"/>
            <a:r>
              <a:rPr lang="en-US" sz="1600" dirty="0" smtClean="0"/>
              <a:t>Software development environment based on the GNU C/C++ tool chain and the NIOS II EDS for Eclipse</a:t>
            </a:r>
          </a:p>
          <a:p>
            <a:pPr lvl="1"/>
            <a:r>
              <a:rPr lang="en-US" sz="1600" dirty="0" smtClean="0"/>
              <a:t>Programming and debugging using FPGA’s JTAG port</a:t>
            </a:r>
          </a:p>
          <a:p>
            <a:r>
              <a:rPr lang="en-US" sz="1800" dirty="0" smtClean="0"/>
              <a:t>Peripherals are added to the NIOS II Processors through the Avalon Interface Bus which contains the necessary logic to interface the processor with off-the-shelf IP cores or custom made peripherals</a:t>
            </a:r>
          </a:p>
          <a:p>
            <a:r>
              <a:rPr lang="en-US" sz="1800" dirty="0" smtClean="0"/>
              <a:t>Its available with IP cores for standard peripherals for free for educational and research purposes</a:t>
            </a:r>
          </a:p>
        </p:txBody>
      </p:sp>
      <p:sp>
        <p:nvSpPr>
          <p:cNvPr id="5" name="Footer Placeholder 4"/>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2" name="Title 1"/>
          <p:cNvSpPr>
            <a:spLocks noGrp="1"/>
          </p:cNvSpPr>
          <p:nvPr>
            <p:ph type="title"/>
          </p:nvPr>
        </p:nvSpPr>
        <p:spPr/>
        <p:txBody>
          <a:bodyPr/>
          <a:lstStyle/>
          <a:p>
            <a:r>
              <a:rPr lang="en-US" dirty="0" smtClean="0"/>
              <a:t>NIOS II soft-core microprocessor</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TDC</a:t>
            </a:r>
            <a:endParaRPr lang="en-SG" dirty="0"/>
          </a:p>
        </p:txBody>
      </p:sp>
      <p:sp>
        <p:nvSpPr>
          <p:cNvPr id="6" name="Content Placeholder 5"/>
          <p:cNvSpPr>
            <a:spLocks noGrp="1"/>
          </p:cNvSpPr>
          <p:nvPr>
            <p:ph idx="1"/>
          </p:nvPr>
        </p:nvSpPr>
        <p:spPr>
          <a:xfrm>
            <a:off x="72000" y="1512000"/>
            <a:ext cx="4355984" cy="5220000"/>
          </a:xfrm>
        </p:spPr>
        <p:txBody>
          <a:bodyPr>
            <a:normAutofit/>
          </a:bodyPr>
          <a:lstStyle/>
          <a:p>
            <a:pPr>
              <a:lnSpc>
                <a:spcPct val="110000"/>
              </a:lnSpc>
            </a:pPr>
            <a:r>
              <a:rPr lang="en-US" sz="2000" dirty="0" smtClean="0"/>
              <a:t>Timing information will be required to find the up or down direction of Muon tracks</a:t>
            </a:r>
          </a:p>
          <a:p>
            <a:pPr>
              <a:lnSpc>
                <a:spcPct val="110000"/>
              </a:lnSpc>
            </a:pPr>
            <a:r>
              <a:rPr lang="en-US" sz="2000" dirty="0" smtClean="0"/>
              <a:t>This can be inferred from the relative arrival times of pulses across the vertical direction of ICAL</a:t>
            </a:r>
          </a:p>
          <a:p>
            <a:pPr>
              <a:lnSpc>
                <a:spcPct val="110000"/>
              </a:lnSpc>
            </a:pPr>
            <a:r>
              <a:rPr lang="en-US" sz="2000" dirty="0" smtClean="0"/>
              <a:t>Hence the need of a TDC</a:t>
            </a:r>
          </a:p>
          <a:p>
            <a:pPr>
              <a:lnSpc>
                <a:spcPct val="110000"/>
              </a:lnSpc>
            </a:pPr>
            <a:r>
              <a:rPr lang="en-US" sz="2000" dirty="0" smtClean="0"/>
              <a:t>A multi-hit TDC can be used to measure pulse width</a:t>
            </a:r>
          </a:p>
          <a:p>
            <a:pPr>
              <a:lnSpc>
                <a:spcPct val="110000"/>
              </a:lnSpc>
            </a:pPr>
            <a:r>
              <a:rPr lang="en-US" sz="2000" dirty="0" smtClean="0"/>
              <a:t>We are currently planning to use HPTDCs available with us, for the first prototype</a:t>
            </a:r>
          </a:p>
          <a:p>
            <a:pPr>
              <a:lnSpc>
                <a:spcPct val="110000"/>
              </a:lnSpc>
            </a:pPr>
            <a:r>
              <a:rPr lang="en-US" sz="2000" dirty="0" smtClean="0"/>
              <a:t>An adapter board developed, being debugged</a:t>
            </a:r>
          </a:p>
          <a:p>
            <a:pPr>
              <a:lnSpc>
                <a:spcPct val="110000"/>
              </a:lnSpc>
            </a:pPr>
            <a:endParaRPr lang="en-SG" sz="2000"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pic>
        <p:nvPicPr>
          <p:cNvPr id="8" name="Picture 2"/>
          <p:cNvPicPr>
            <a:picLocks noGrp="1" noChangeAspect="1" noChangeArrowheads="1"/>
          </p:cNvPicPr>
          <p:nvPr>
            <p:ph idx="4294967295"/>
          </p:nvPr>
        </p:nvPicPr>
        <p:blipFill>
          <a:blip r:embed="rId2" cstate="print"/>
          <a:srcRect l="4190" t="11364" r="9421" b="5114"/>
          <a:stretch>
            <a:fillRect/>
          </a:stretch>
        </p:blipFill>
        <p:spPr bwMode="auto">
          <a:xfrm>
            <a:off x="4535933" y="1512000"/>
            <a:ext cx="4500563" cy="2719501"/>
          </a:xfrm>
          <a:prstGeom prst="rect">
            <a:avLst/>
          </a:prstGeom>
          <a:noFill/>
          <a:ln w="9525">
            <a:noFill/>
            <a:miter lim="800000"/>
            <a:headEnd/>
            <a:tailEnd/>
          </a:ln>
        </p:spPr>
      </p:pic>
      <p:sp>
        <p:nvSpPr>
          <p:cNvPr id="9" name="Content Placeholder 5"/>
          <p:cNvSpPr txBox="1">
            <a:spLocks/>
          </p:cNvSpPr>
          <p:nvPr/>
        </p:nvSpPr>
        <p:spPr>
          <a:xfrm>
            <a:off x="4536000" y="4357410"/>
            <a:ext cx="4500000" cy="1816651"/>
          </a:xfrm>
          <a:prstGeom prst="rect">
            <a:avLst/>
          </a:prstGeom>
        </p:spPr>
        <p:txBody>
          <a:bodyPr vert="horz" lIns="91440" tIns="45720" rIns="91440" bIns="45720" rtlCol="0">
            <a:spAutoFit/>
          </a:bodyPr>
          <a:lstStyle/>
          <a:p>
            <a:pPr marL="438912" indent="-320040">
              <a:lnSpc>
                <a:spcPct val="110000"/>
              </a:lnSpc>
              <a:spcAft>
                <a:spcPts val="600"/>
              </a:spcAft>
              <a:buSzPct val="80000"/>
              <a:buFont typeface="Wingdings 2"/>
              <a:buChar char=""/>
            </a:pPr>
            <a:r>
              <a:rPr lang="en-IN" sz="1400" dirty="0" smtClean="0">
                <a:latin typeface="Narkisim" pitchFamily="34" charset="-79"/>
                <a:cs typeface="Narkisim" pitchFamily="34" charset="-79"/>
              </a:rPr>
              <a:t>HPTDC: High Performance Time to Digital Converter</a:t>
            </a:r>
          </a:p>
          <a:p>
            <a:pPr marL="438912" indent="-320040">
              <a:lnSpc>
                <a:spcPct val="110000"/>
              </a:lnSpc>
              <a:spcAft>
                <a:spcPts val="600"/>
              </a:spcAft>
              <a:buSzPct val="80000"/>
              <a:buFont typeface="Wingdings 2"/>
              <a:buChar char=""/>
            </a:pPr>
            <a:r>
              <a:rPr lang="en-SG" sz="1400" dirty="0" smtClean="0">
                <a:latin typeface="Narkisim" pitchFamily="34" charset="-79"/>
                <a:cs typeface="Narkisim" pitchFamily="34" charset="-79"/>
              </a:rPr>
              <a:t>Developed at CERN for time-of-flight measurement experiments</a:t>
            </a:r>
          </a:p>
          <a:p>
            <a:pPr marL="438912" lvl="0" indent="-320040">
              <a:lnSpc>
                <a:spcPct val="110000"/>
              </a:lnSpc>
              <a:spcAft>
                <a:spcPts val="600"/>
              </a:spcAft>
              <a:buSzPct val="80000"/>
              <a:buFont typeface="Wingdings 2"/>
              <a:buChar char=""/>
            </a:pPr>
            <a:r>
              <a:rPr lang="en-SG" sz="1400" dirty="0" smtClean="0">
                <a:latin typeface="Narkisim" pitchFamily="34" charset="-79"/>
                <a:cs typeface="Narkisim" pitchFamily="34" charset="-79"/>
              </a:rPr>
              <a:t>32-channel Multi Hit TDC</a:t>
            </a:r>
          </a:p>
          <a:p>
            <a:pPr marL="438912" lvl="0" indent="-320040">
              <a:lnSpc>
                <a:spcPct val="110000"/>
              </a:lnSpc>
              <a:spcAft>
                <a:spcPts val="600"/>
              </a:spcAft>
              <a:buSzPct val="80000"/>
              <a:buFont typeface="Wingdings 2"/>
              <a:buChar char=""/>
            </a:pPr>
            <a:r>
              <a:rPr lang="en-SG" sz="1400" dirty="0" smtClean="0">
                <a:latin typeface="Narkisim" pitchFamily="34" charset="-79"/>
                <a:cs typeface="Narkisim" pitchFamily="34" charset="-79"/>
              </a:rPr>
              <a:t>0.25 </a:t>
            </a:r>
            <a:r>
              <a:rPr lang="el-GR" sz="1400" dirty="0" smtClean="0">
                <a:latin typeface="Narkisim" pitchFamily="34" charset="-79"/>
                <a:cs typeface="Narkisim" pitchFamily="34" charset="-79"/>
              </a:rPr>
              <a:t>μ</a:t>
            </a:r>
            <a:r>
              <a:rPr lang="en-SG" sz="1400" dirty="0" smtClean="0">
                <a:latin typeface="Narkisim" pitchFamily="34" charset="-79"/>
                <a:cs typeface="Narkisim" pitchFamily="34" charset="-79"/>
              </a:rPr>
              <a:t>m CMOS technology</a:t>
            </a:r>
          </a:p>
          <a:p>
            <a:pPr marL="438912" lvl="0" indent="-320040">
              <a:lnSpc>
                <a:spcPct val="110000"/>
              </a:lnSpc>
              <a:spcAft>
                <a:spcPts val="600"/>
              </a:spcAft>
              <a:buSzPct val="80000"/>
              <a:buFont typeface="Wingdings 2"/>
              <a:buChar char=""/>
            </a:pPr>
            <a:r>
              <a:rPr lang="en-SG" sz="1400" dirty="0" smtClean="0">
                <a:latin typeface="Narkisim" pitchFamily="34" charset="-79"/>
                <a:cs typeface="Narkisim" pitchFamily="34" charset="-79"/>
              </a:rPr>
              <a:t>Resolution of up to 17ps in </a:t>
            </a:r>
            <a:r>
              <a:rPr lang="en-SG" sz="1400" dirty="0" err="1" smtClean="0">
                <a:latin typeface="Narkisim" pitchFamily="34" charset="-79"/>
                <a:cs typeface="Narkisim" pitchFamily="34" charset="-79"/>
              </a:rPr>
              <a:t>HiRes</a:t>
            </a:r>
            <a:r>
              <a:rPr lang="en-SG" sz="1400" dirty="0" smtClean="0">
                <a:latin typeface="Narkisim" pitchFamily="34" charset="-79"/>
                <a:cs typeface="Narkisim" pitchFamily="34" charset="-79"/>
              </a:rPr>
              <a:t> mode</a:t>
            </a:r>
            <a:endParaRPr lang="en-US" sz="1400" dirty="0" smtClean="0">
              <a:latin typeface="Narkisim" pitchFamily="34" charset="-79"/>
              <a:cs typeface="Narkisim" pitchFamily="34" charset="-79"/>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28600" y="176213"/>
            <a:ext cx="8686800" cy="6505575"/>
          </a:xfrm>
          <a:prstGeom prst="rect">
            <a:avLst/>
          </a:prstGeom>
          <a:noFill/>
          <a:ln w="9525">
            <a:noFill/>
            <a:miter lim="800000"/>
            <a:headEnd/>
            <a:tailEnd/>
          </a:ln>
        </p:spPr>
      </p:pic>
      <p:sp>
        <p:nvSpPr>
          <p:cNvPr id="3" name="TextBox 2"/>
          <p:cNvSpPr txBox="1"/>
          <p:nvPr/>
        </p:nvSpPr>
        <p:spPr>
          <a:xfrm rot="16200000">
            <a:off x="-2103549" y="3198168"/>
            <a:ext cx="5256584" cy="461665"/>
          </a:xfrm>
          <a:prstGeom prst="rect">
            <a:avLst/>
          </a:prstGeom>
          <a:noFill/>
        </p:spPr>
        <p:txBody>
          <a:bodyPr wrap="square" rtlCol="0">
            <a:spAutoFit/>
          </a:bodyPr>
          <a:lstStyle/>
          <a:p>
            <a:r>
              <a:rPr lang="en-US" sz="2400" dirty="0" smtClean="0">
                <a:solidFill>
                  <a:srgbClr val="002060"/>
                </a:solidFill>
              </a:rPr>
              <a:t>TDC implementation in an FPGA at IITM</a:t>
            </a:r>
            <a:endParaRPr lang="en-SG" sz="2400" dirty="0">
              <a:solidFill>
                <a:srgbClr val="002060"/>
              </a:solidFill>
            </a:endParaRPr>
          </a:p>
        </p:txBody>
      </p:sp>
      <p:sp>
        <p:nvSpPr>
          <p:cNvPr id="4" name="Footer Placeholder 3"/>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sp>
        <p:nvSpPr>
          <p:cNvPr id="21" name="Footer Placeholder 2"/>
          <p:cNvSpPr>
            <a:spLocks noGrp="1"/>
          </p:cNvSpPr>
          <p:nvPr>
            <p:ph type="ftr" sz="quarter" idx="11"/>
          </p:nvPr>
        </p:nvSpPr>
        <p:spPr>
          <a:xfrm>
            <a:off x="0" y="6333070"/>
            <a:ext cx="8640000" cy="360000"/>
          </a:xfrm>
        </p:spPr>
        <p:txBody>
          <a:bodyPr/>
          <a:lstStyle/>
          <a:p>
            <a:r>
              <a:rPr lang="nn-NO" smtClean="0"/>
              <a:t>Dr. B.Satyanarayana, TIFR, Mumbai                              Institution of Engineers (Madurai)                              December 15, 2012</a:t>
            </a:r>
            <a:endParaRPr lang="en-SG" dirty="0"/>
          </a:p>
        </p:txBody>
      </p:sp>
      <p:pic>
        <p:nvPicPr>
          <p:cNvPr id="377858" name="Picture 2"/>
          <p:cNvPicPr>
            <a:picLocks noChangeAspect="1" noChangeArrowheads="1"/>
          </p:cNvPicPr>
          <p:nvPr/>
        </p:nvPicPr>
        <p:blipFill>
          <a:blip r:embed="rId2"/>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noFill/>
        </p:spPr>
        <p:txBody>
          <a:bodyPr/>
          <a:lstStyle/>
          <a:p>
            <a:r>
              <a:rPr lang="en-SG" smtClean="0"/>
              <a:t>Dr. B.Satyanarayana, TIFR, Mumbai                              Institution of Engineers (Madurai)                              December 15, 2012</a:t>
            </a:r>
            <a:endParaRPr lang="en-GB" dirty="0"/>
          </a:p>
        </p:txBody>
      </p:sp>
      <p:sp>
        <p:nvSpPr>
          <p:cNvPr id="7173" name="Rectangle 2"/>
          <p:cNvSpPr>
            <a:spLocks noGrp="1" noChangeArrowheads="1"/>
          </p:cNvSpPr>
          <p:nvPr>
            <p:ph type="title"/>
          </p:nvPr>
        </p:nvSpPr>
        <p:spPr/>
        <p:txBody>
          <a:bodyPr>
            <a:normAutofit/>
          </a:bodyPr>
          <a:lstStyle/>
          <a:p>
            <a:r>
              <a:rPr lang="en-US" dirty="0" smtClean="0"/>
              <a:t>Pulse shape monitor</a:t>
            </a:r>
          </a:p>
        </p:txBody>
      </p:sp>
      <p:sp>
        <p:nvSpPr>
          <p:cNvPr id="7174" name="Rectangle 3"/>
          <p:cNvSpPr>
            <a:spLocks noChangeArrowheads="1"/>
          </p:cNvSpPr>
          <p:nvPr/>
        </p:nvSpPr>
        <p:spPr bwMode="auto">
          <a:xfrm>
            <a:off x="1447800" y="4980707"/>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sz="1400" dirty="0"/>
              <a:t>Shift Register</a:t>
            </a:r>
          </a:p>
        </p:txBody>
      </p:sp>
      <p:sp>
        <p:nvSpPr>
          <p:cNvPr id="7175" name="Line 4"/>
          <p:cNvSpPr>
            <a:spLocks noChangeShapeType="1"/>
          </p:cNvSpPr>
          <p:nvPr/>
        </p:nvSpPr>
        <p:spPr bwMode="auto">
          <a:xfrm flipH="1">
            <a:off x="1159800" y="5133107"/>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381000" y="4914390"/>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806450" y="3380507"/>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492250" y="3380507"/>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492250" y="3532907"/>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492250" y="3685307"/>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1339850" y="3913907"/>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1339850" y="3990107"/>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492250" y="3990107"/>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492250" y="3837707"/>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797050" y="3837707"/>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797050" y="4142507"/>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797050" y="4294907"/>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797050" y="4599707"/>
            <a:ext cx="6324600" cy="0"/>
          </a:xfrm>
          <a:prstGeom prst="line">
            <a:avLst/>
          </a:prstGeom>
          <a:noFill/>
          <a:ln w="28575">
            <a:solidFill>
              <a:schemeClr val="hlink"/>
            </a:solidFill>
            <a:round/>
            <a:headEnd/>
            <a:tailEnd/>
          </a:ln>
        </p:spPr>
        <p:txBody>
          <a:bodyPr/>
          <a:lstStyle/>
          <a:p>
            <a:endParaRPr lang="en-SG" dirty="0"/>
          </a:p>
        </p:txBody>
      </p:sp>
      <p:grpSp>
        <p:nvGrpSpPr>
          <p:cNvPr id="2" name="Group 19"/>
          <p:cNvGrpSpPr>
            <a:grpSpLocks/>
          </p:cNvGrpSpPr>
          <p:nvPr/>
        </p:nvGrpSpPr>
        <p:grpSpPr bwMode="auto">
          <a:xfrm>
            <a:off x="1568450" y="2847107"/>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958850" y="2770907"/>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644650" y="2770907"/>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2330450" y="2770907"/>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3016250" y="2770907"/>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702050" y="2770907"/>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387850" y="2770907"/>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5073650" y="2770907"/>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759450" y="2770907"/>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445250" y="2770907"/>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2178050" y="3380507"/>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2178050" y="3532907"/>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2178050" y="3685307"/>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2025650" y="3913907"/>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2025650" y="3990107"/>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2178050" y="3990107"/>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482850" y="4142507"/>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482850" y="4294907"/>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2254250" y="2847107"/>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2863850" y="3380507"/>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2863850" y="3532907"/>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2863850" y="3685307"/>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711450" y="3913907"/>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711450" y="3990107"/>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2863850" y="3990107"/>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3168650" y="4142507"/>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3168650" y="4294907"/>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2940050" y="2847107"/>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549650" y="3380507"/>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549650" y="3532907"/>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549650" y="3685307"/>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397250" y="3913907"/>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397250" y="3990107"/>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549650" y="3990107"/>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854450" y="4142507"/>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854450" y="4294907"/>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625850" y="2847107"/>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4235450" y="3380507"/>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4235450" y="3532907"/>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4235450" y="3685307"/>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4083050" y="3913907"/>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4083050" y="3990107"/>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4235450" y="3990107"/>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540250" y="4142507"/>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540250" y="4294907"/>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4311650" y="2847107"/>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4921250" y="3380507"/>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4921250" y="3532907"/>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4921250" y="3685307"/>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768850" y="3913907"/>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768850" y="3990107"/>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4921250" y="3990107"/>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5226050" y="4142507"/>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5226050" y="4294907"/>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4997450" y="2847107"/>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607050" y="3380507"/>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607050" y="3532907"/>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607050" y="3685307"/>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454650" y="3913907"/>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454650" y="3990107"/>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607050" y="3990107"/>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5911850" y="4142507"/>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5911850" y="4294907"/>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683250" y="2847107"/>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6292850" y="3380507"/>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6292850" y="3532907"/>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6292850" y="3685307"/>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6140450" y="3913907"/>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6140450" y="3990107"/>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6292850" y="3990107"/>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597650" y="4142507"/>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597650" y="4294907"/>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369050" y="2847107"/>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6978650" y="3380507"/>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6978650" y="3532907"/>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6978650" y="3685307"/>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826250" y="3913907"/>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826250" y="3990107"/>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6978650" y="3990107"/>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7283450" y="4142507"/>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7283450" y="4294907"/>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7054850" y="2847107"/>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1873250" y="4218707"/>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559050" y="4218707"/>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3244850" y="4218707"/>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3930650" y="4218707"/>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616450" y="4218707"/>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5302250" y="4218707"/>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5988050" y="4218707"/>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673850" y="4218707"/>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359650" y="4218707"/>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381000" y="3156670"/>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8085906" y="4377457"/>
            <a:ext cx="590550" cy="396875"/>
          </a:xfrm>
          <a:prstGeom prst="rect">
            <a:avLst/>
          </a:prstGeom>
          <a:noFill/>
          <a:ln w="9525">
            <a:noFill/>
            <a:miter lim="800000"/>
            <a:headEnd/>
            <a:tailEnd/>
          </a:ln>
        </p:spPr>
        <p:txBody>
          <a:bodyPr wrap="none">
            <a:spAutoFit/>
          </a:bodyPr>
          <a:lstStyle/>
          <a:p>
            <a:pPr eaLnBrk="1" hangingPunct="1"/>
            <a:r>
              <a:rPr lang="en-US" sz="2000" dirty="0">
                <a:solidFill>
                  <a:schemeClr val="hlink"/>
                </a:solidFill>
              </a:rPr>
              <a:t>Out</a:t>
            </a:r>
          </a:p>
        </p:txBody>
      </p:sp>
      <p:grpSp>
        <p:nvGrpSpPr>
          <p:cNvPr id="7529" name="Group 265"/>
          <p:cNvGrpSpPr>
            <a:grpSpLocks/>
          </p:cNvGrpSpPr>
          <p:nvPr/>
        </p:nvGrpSpPr>
        <p:grpSpPr bwMode="auto">
          <a:xfrm>
            <a:off x="958850" y="2770907"/>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2178050" y="3837707"/>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482850" y="3837707"/>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2863850" y="3837707"/>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3168650" y="3837707"/>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549650" y="3837707"/>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854450" y="3837707"/>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4235450" y="3837707"/>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540250" y="3837707"/>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4921250" y="3837707"/>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5226050" y="3837707"/>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607050" y="3837707"/>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5911850" y="3837707"/>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6292850" y="3837707"/>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597650" y="3837707"/>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6978650" y="3837707"/>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7283450" y="3837707"/>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644650" y="2770907"/>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2330450" y="2770907"/>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3016250" y="2770907"/>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702050" y="2770907"/>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387850" y="2770907"/>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5073650" y="2770907"/>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759450" y="2770907"/>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445250" y="2770907"/>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1339850" y="3685307"/>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2286000" y="5650632"/>
            <a:ext cx="4572000" cy="460375"/>
          </a:xfrm>
          <a:prstGeom prst="rect">
            <a:avLst/>
          </a:prstGeom>
          <a:solidFill>
            <a:srgbClr val="99CCFF"/>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t>“Time stretcher” GHz </a:t>
            </a:r>
            <a:r>
              <a:rPr lang="en-US" sz="2400" dirty="0">
                <a:sym typeface="Symbol" pitchFamily="18" charset="2"/>
              </a:rPr>
              <a:t> MHz</a:t>
            </a:r>
          </a:p>
        </p:txBody>
      </p:sp>
      <p:sp>
        <p:nvSpPr>
          <p:cNvPr id="529916" name="Text Box 508"/>
          <p:cNvSpPr txBox="1">
            <a:spLocks noChangeArrowheads="1"/>
          </p:cNvSpPr>
          <p:nvPr/>
        </p:nvSpPr>
        <p:spPr bwMode="auto">
          <a:xfrm>
            <a:off x="7369175" y="3517032"/>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2025650" y="3685307"/>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711450" y="3685307"/>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397250" y="3685307"/>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4083050" y="3685307"/>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768850" y="3685307"/>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454650" y="3685307"/>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6140450" y="3685307"/>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826250" y="3685307"/>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2049462" y="2069232"/>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1187450" y="1986682"/>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898525" y="1916832"/>
            <a:ext cx="827087" cy="304800"/>
          </a:xfrm>
          <a:prstGeom prst="rect">
            <a:avLst/>
          </a:prstGeom>
          <a:noFill/>
          <a:ln w="9525">
            <a:noFill/>
            <a:miter lim="800000"/>
            <a:headEnd/>
            <a:tailEnd/>
          </a:ln>
        </p:spPr>
        <p:txBody>
          <a:bodyPr wrap="none">
            <a:spAutoFit/>
          </a:bodyPr>
          <a:lstStyle/>
          <a:p>
            <a:pPr algn="ctr" eaLnBrk="1" hangingPunct="1"/>
            <a:r>
              <a:rPr lang="en-US" sz="1400" dirty="0"/>
              <a:t>0.2-2 ns</a:t>
            </a:r>
          </a:p>
        </p:txBody>
      </p:sp>
      <p:sp>
        <p:nvSpPr>
          <p:cNvPr id="7323" name="Freeform 593"/>
          <p:cNvSpPr>
            <a:spLocks/>
          </p:cNvSpPr>
          <p:nvPr/>
        </p:nvSpPr>
        <p:spPr bwMode="auto">
          <a:xfrm>
            <a:off x="803275" y="2545482"/>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sp>
        <p:nvSpPr>
          <p:cNvPr id="595" name="Rectangle 594"/>
          <p:cNvSpPr/>
          <p:nvPr/>
        </p:nvSpPr>
        <p:spPr>
          <a:xfrm rot="16200000">
            <a:off x="-1731739" y="3281518"/>
            <a:ext cx="3852000" cy="258532"/>
          </a:xfrm>
          <a:prstGeom prst="rect">
            <a:avLst/>
          </a:prstGeom>
        </p:spPr>
        <p:txBody>
          <a:bodyPr>
            <a:spAutoFit/>
          </a:bodyPr>
          <a:lstStyle/>
          <a:p>
            <a:pPr>
              <a:lnSpc>
                <a:spcPct val="90000"/>
              </a:lnSpc>
            </a:pPr>
            <a:r>
              <a:rPr lang="en-US" sz="1200" dirty="0" smtClean="0">
                <a:latin typeface="Narkisim" pitchFamily="34" charset="-79"/>
                <a:cs typeface="Narkisim" pitchFamily="34" charset="-79"/>
              </a:rPr>
              <a:t>Stefan Ritt, Paul Scherrer Institute, Switzerland</a:t>
            </a:r>
            <a:endParaRPr lang="en-SG" sz="1200" dirty="0">
              <a:latin typeface="Narkisim" pitchFamily="34" charset="-79"/>
              <a:cs typeface="Narkisim" pitchFamily="34" charset="-79"/>
            </a:endParaRPr>
          </a:p>
        </p:txBody>
      </p:sp>
      <p:sp>
        <p:nvSpPr>
          <p:cNvPr id="594" name="Slide Number Placeholder 593"/>
          <p:cNvSpPr>
            <a:spLocks noGrp="1"/>
          </p:cNvSpPr>
          <p:nvPr>
            <p:ph type="sldNum" sz="quarter" idx="12"/>
          </p:nvPr>
        </p:nvSpPr>
        <p:spPr/>
        <p:txBody>
          <a:bodyPr/>
          <a:lstStyle/>
          <a:p>
            <a:fld id="{5D0D82D1-030A-4AF5-855D-82A44DD93AEE}" type="slidenum">
              <a:rPr lang="en-US" smtClean="0"/>
              <a:pPr/>
              <a:t>79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Waveform sampler</a:t>
            </a:r>
            <a:endParaRPr lang="en-SG" dirty="0"/>
          </a:p>
        </p:txBody>
      </p:sp>
      <p:sp>
        <p:nvSpPr>
          <p:cNvPr id="8" name="Content Placeholder 7"/>
          <p:cNvSpPr>
            <a:spLocks noGrp="1"/>
          </p:cNvSpPr>
          <p:nvPr>
            <p:ph idx="1"/>
          </p:nvPr>
        </p:nvSpPr>
        <p:spPr>
          <a:xfrm>
            <a:off x="72000" y="1512000"/>
            <a:ext cx="3563896" cy="5040000"/>
          </a:xfrm>
        </p:spPr>
        <p:txBody>
          <a:bodyPr>
            <a:normAutofit/>
          </a:bodyPr>
          <a:lstStyle/>
          <a:p>
            <a:pPr marL="216000" indent="-216000"/>
            <a:r>
              <a:rPr lang="en-US" sz="1800" dirty="0" smtClean="0"/>
              <a:t>It is desirable to have pulse profile information in ICAL</a:t>
            </a:r>
          </a:p>
          <a:p>
            <a:pPr marL="216000" indent="-216000"/>
            <a:r>
              <a:rPr lang="en-US" sz="1800" dirty="0" smtClean="0"/>
              <a:t>This way we can find pulse amplitudes, charge information etc, which would not be possible without a sampler</a:t>
            </a:r>
          </a:p>
          <a:p>
            <a:pPr marL="216000" indent="-216000"/>
            <a:r>
              <a:rPr lang="en-US" sz="1800" dirty="0" smtClean="0"/>
              <a:t>The pulse profile data can also be used for debugging of the electronics</a:t>
            </a:r>
          </a:p>
          <a:p>
            <a:pPr marL="216000" indent="-216000"/>
            <a:r>
              <a:rPr lang="en-US" sz="1800" dirty="0" smtClean="0"/>
              <a:t>We can use the DRS4 chip developed by Stefan Ritt  at the Paul Scherrer Institute (PSI)</a:t>
            </a:r>
          </a:p>
          <a:p>
            <a:pPr marL="216000" indent="-216000"/>
            <a:r>
              <a:rPr lang="en-US" sz="1800" dirty="0" smtClean="0"/>
              <a:t>No plan to have this for engineering module</a:t>
            </a:r>
          </a:p>
          <a:p>
            <a:pPr marL="216000" indent="-216000"/>
            <a:endParaRPr lang="en-SG" sz="1800" dirty="0"/>
          </a:p>
        </p:txBody>
      </p:sp>
      <p:sp>
        <p:nvSpPr>
          <p:cNvPr id="5" name="Footer Placeholder 4"/>
          <p:cNvSpPr>
            <a:spLocks noGrp="1"/>
          </p:cNvSpPr>
          <p:nvPr>
            <p:ph type="ftr" sz="quarter" idx="11"/>
          </p:nvPr>
        </p:nvSpPr>
        <p:spPr/>
        <p:txBody>
          <a:bodyPr/>
          <a:lstStyle/>
          <a:p>
            <a:r>
              <a:rPr lang="nn-NO" smtClean="0"/>
              <a:t>Dr. B.Satyanarayana, TIFR, Mumbai                              Institution of Engineers (Madurai)                              December 15, 2012</a:t>
            </a:r>
            <a:endParaRPr lang="en-SG" dirty="0"/>
          </a:p>
        </p:txBody>
      </p:sp>
      <p:pic>
        <p:nvPicPr>
          <p:cNvPr id="4098" name="Picture 2"/>
          <p:cNvPicPr>
            <a:picLocks noGrp="1" noChangeAspect="1" noChangeArrowheads="1"/>
          </p:cNvPicPr>
          <p:nvPr>
            <p:ph idx="4294967295"/>
          </p:nvPr>
        </p:nvPicPr>
        <p:blipFill>
          <a:blip r:embed="rId2" cstate="print"/>
          <a:srcRect l="2293" t="3549" r="3669" b="10055"/>
          <a:stretch>
            <a:fillRect/>
          </a:stretch>
        </p:blipFill>
        <p:spPr bwMode="auto">
          <a:xfrm>
            <a:off x="4495974" y="1512000"/>
            <a:ext cx="4540522" cy="3234862"/>
          </a:xfrm>
          <a:prstGeom prst="rect">
            <a:avLst/>
          </a:prstGeom>
          <a:noFill/>
          <a:ln w="9525">
            <a:noFill/>
            <a:miter lim="800000"/>
            <a:headEnd/>
            <a:tailEnd/>
          </a:ln>
        </p:spPr>
      </p:pic>
      <p:sp>
        <p:nvSpPr>
          <p:cNvPr id="12" name="TextBox 11"/>
          <p:cNvSpPr txBox="1"/>
          <p:nvPr/>
        </p:nvSpPr>
        <p:spPr>
          <a:xfrm>
            <a:off x="3071802" y="4786322"/>
            <a:ext cx="6012000" cy="1754326"/>
          </a:xfrm>
          <a:prstGeom prst="rect">
            <a:avLst/>
          </a:prstGeom>
          <a:noFill/>
        </p:spPr>
        <p:txBody>
          <a:bodyPr wrap="square" rtlCol="0">
            <a:spAutoFit/>
          </a:bodyPr>
          <a:lstStyle/>
          <a:p>
            <a:pPr marL="180000" indent="-180000">
              <a:buFont typeface="Wingdings" pitchFamily="2" charset="2"/>
              <a:buChar char="§"/>
            </a:pPr>
            <a:r>
              <a:rPr lang="en-US" dirty="0" smtClean="0">
                <a:latin typeface="Narkisim" pitchFamily="34" charset="-79"/>
                <a:cs typeface="Narkisim" pitchFamily="34" charset="-79"/>
              </a:rPr>
              <a:t>DRS4 does not quite match to our DAQ specification as we understand its operation today</a:t>
            </a:r>
          </a:p>
          <a:p>
            <a:pPr marL="180000" indent="-180000">
              <a:buFont typeface="Wingdings" pitchFamily="2" charset="2"/>
              <a:buChar char="§"/>
            </a:pPr>
            <a:r>
              <a:rPr lang="en-US" dirty="0" smtClean="0">
                <a:latin typeface="Narkisim" pitchFamily="34" charset="-79"/>
                <a:cs typeface="Narkisim" pitchFamily="34" charset="-79"/>
              </a:rPr>
              <a:t>There is good scope for design of our own chip, which has many potential applications besides INO.</a:t>
            </a:r>
          </a:p>
          <a:p>
            <a:pPr marL="180000" indent="-180000">
              <a:buFont typeface="Wingdings" pitchFamily="2" charset="2"/>
              <a:buChar char="§"/>
            </a:pPr>
            <a:r>
              <a:rPr lang="en-US" dirty="0" smtClean="0">
                <a:latin typeface="Narkisim" pitchFamily="34" charset="-79"/>
                <a:cs typeface="Narkisim" pitchFamily="34" charset="-79"/>
              </a:rPr>
              <a:t>CMEMS  and IITM did design these chips in the past, but their specifications fall short.</a:t>
            </a:r>
          </a:p>
        </p:txBody>
      </p:sp>
      <p:sp>
        <p:nvSpPr>
          <p:cNvPr id="7" name="Slide Number Placeholder 6"/>
          <p:cNvSpPr>
            <a:spLocks noGrp="1"/>
          </p:cNvSpPr>
          <p:nvPr>
            <p:ph type="sldNum" sz="quarter" idx="12"/>
          </p:nvPr>
        </p:nvSpPr>
        <p:spPr/>
        <p:txBody>
          <a:bodyPr/>
          <a:lstStyle/>
          <a:p>
            <a:fld id="{5D0D82D1-030A-4AF5-855D-82A44DD93AEE}"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 B.Satyanarayana, TIFR, Mumbai                              Institution of Engineers (Madurai)                              December 15, 2012</a:t>
            </a:r>
            <a:endParaRPr lang="en-US" dirty="0"/>
          </a:p>
        </p:txBody>
      </p:sp>
      <p:sp>
        <p:nvSpPr>
          <p:cNvPr id="4" name="Title 3"/>
          <p:cNvSpPr>
            <a:spLocks noGrp="1"/>
          </p:cNvSpPr>
          <p:nvPr>
            <p:ph type="title"/>
          </p:nvPr>
        </p:nvSpPr>
        <p:spPr/>
        <p:txBody>
          <a:bodyPr/>
          <a:lstStyle/>
          <a:p>
            <a:r>
              <a:rPr lang="en-US" dirty="0" smtClean="0"/>
              <a:t>Data network interfaces</a:t>
            </a:r>
            <a:endParaRPr lang="en-SG" dirty="0"/>
          </a:p>
        </p:txBody>
      </p:sp>
      <p:sp>
        <p:nvSpPr>
          <p:cNvPr id="42600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26016" name="Rectangle 32"/>
          <p:cNvSpPr>
            <a:spLocks noChangeArrowheads="1"/>
          </p:cNvSpPr>
          <p:nvPr/>
        </p:nvSpPr>
        <p:spPr bwMode="auto">
          <a:xfrm>
            <a:off x="0" y="581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26017" name="Picture 33"/>
          <p:cNvPicPr>
            <a:picLocks noChangeAspect="1" noChangeArrowheads="1"/>
          </p:cNvPicPr>
          <p:nvPr/>
        </p:nvPicPr>
        <p:blipFill>
          <a:blip r:embed="rId2" cstate="print"/>
          <a:srcRect/>
          <a:stretch>
            <a:fillRect/>
          </a:stretch>
        </p:blipFill>
        <p:spPr bwMode="auto">
          <a:xfrm>
            <a:off x="1960255" y="1548000"/>
            <a:ext cx="5223490" cy="486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81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6017"/>
                                        </p:tgtEl>
                                        <p:attrNameLst>
                                          <p:attrName>style.visibility</p:attrName>
                                        </p:attrNameLst>
                                      </p:cBhvr>
                                      <p:to>
                                        <p:strVal val="visible"/>
                                      </p:to>
                                    </p:set>
                                    <p:anim calcmode="lin" valueType="num">
                                      <p:cBhvr>
                                        <p:cTn id="7" dur="500" fill="hold"/>
                                        <p:tgtEl>
                                          <p:spTgt spid="426017"/>
                                        </p:tgtEl>
                                        <p:attrNameLst>
                                          <p:attrName>ppt_w</p:attrName>
                                        </p:attrNameLst>
                                      </p:cBhvr>
                                      <p:tavLst>
                                        <p:tav tm="0">
                                          <p:val>
                                            <p:fltVal val="0"/>
                                          </p:val>
                                        </p:tav>
                                        <p:tav tm="100000">
                                          <p:val>
                                            <p:strVal val="#ppt_w"/>
                                          </p:val>
                                        </p:tav>
                                      </p:tavLst>
                                    </p:anim>
                                    <p:anim calcmode="lin" valueType="num">
                                      <p:cBhvr>
                                        <p:cTn id="8" dur="500" fill="hold"/>
                                        <p:tgtEl>
                                          <p:spTgt spid="426017"/>
                                        </p:tgtEl>
                                        <p:attrNameLst>
                                          <p:attrName>ppt_h</p:attrName>
                                        </p:attrNameLst>
                                      </p:cBhvr>
                                      <p:tavLst>
                                        <p:tav tm="0">
                                          <p:val>
                                            <p:fltVal val="0"/>
                                          </p:val>
                                        </p:tav>
                                        <p:tav tm="100000">
                                          <p:val>
                                            <p:strVal val="#ppt_h"/>
                                          </p:val>
                                        </p:tav>
                                      </p:tavLst>
                                    </p:anim>
                                    <p:animEffect transition="in" filter="fade">
                                      <p:cBhvr>
                                        <p:cTn id="9" dur="500"/>
                                        <p:tgtEl>
                                          <p:spTgt spid="426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Institution of Engineers (Madurai)                              December 15, 2012</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Wiznet</a:t>
            </a:r>
            <a:r>
              <a:rPr lang="en-US" dirty="0" smtClean="0"/>
              <a:t> W5300 specifications</a:t>
            </a:r>
            <a:endParaRPr lang="en-US"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smtClean="0"/>
              <a:t>Hardwired TCP/IP Protocols: </a:t>
            </a:r>
            <a:r>
              <a:rPr lang="en-US" dirty="0" smtClean="0">
                <a:solidFill>
                  <a:srgbClr val="FF0000"/>
                </a:solidFill>
              </a:rPr>
              <a:t>TCP, UDP</a:t>
            </a:r>
            <a:r>
              <a:rPr lang="en-US" dirty="0" smtClean="0"/>
              <a:t>, ICMP, Ipv4, ARP, IGMPv2, </a:t>
            </a:r>
            <a:r>
              <a:rPr lang="en-US" dirty="0" err="1" smtClean="0"/>
              <a:t>PPPoE</a:t>
            </a:r>
            <a:r>
              <a:rPr lang="en-US" dirty="0" smtClean="0"/>
              <a:t> Ethernet</a:t>
            </a:r>
          </a:p>
          <a:p>
            <a:pPr>
              <a:lnSpc>
                <a:spcPct val="120000"/>
              </a:lnSpc>
            </a:pPr>
            <a:r>
              <a:rPr lang="en-US" dirty="0" smtClean="0"/>
              <a:t>Data Communication- After initialization, W5300 can transmit or receive data by opening the SOCKET as TCP, UDP,IPRAW, or MACRAW mode. </a:t>
            </a:r>
          </a:p>
          <a:p>
            <a:pPr>
              <a:lnSpc>
                <a:spcPct val="120000"/>
              </a:lnSpc>
            </a:pPr>
            <a:r>
              <a:rPr lang="en-US" dirty="0" smtClean="0"/>
              <a:t>8 independent SOCKETs simultaneously </a:t>
            </a:r>
            <a:r>
              <a:rPr lang="en-US" dirty="0" smtClean="0">
                <a:solidFill>
                  <a:srgbClr val="FF0000"/>
                </a:solidFill>
              </a:rPr>
              <a:t>(1-server 7-clients)</a:t>
            </a:r>
          </a:p>
          <a:p>
            <a:pPr>
              <a:lnSpc>
                <a:spcPct val="120000"/>
              </a:lnSpc>
            </a:pPr>
            <a:r>
              <a:rPr lang="en-US" dirty="0" smtClean="0"/>
              <a:t>Internal 128kbytes memory for RX /TX buffers </a:t>
            </a:r>
            <a:r>
              <a:rPr lang="en-US" dirty="0" smtClean="0">
                <a:solidFill>
                  <a:srgbClr val="FF0000"/>
                </a:solidFill>
              </a:rPr>
              <a:t>(16K/16Kx7)</a:t>
            </a:r>
            <a:endParaRPr lang="en-US" dirty="0" smtClean="0"/>
          </a:p>
          <a:p>
            <a:pPr>
              <a:lnSpc>
                <a:spcPct val="120000"/>
              </a:lnSpc>
            </a:pPr>
            <a:r>
              <a:rPr lang="en-US" dirty="0" smtClean="0"/>
              <a:t>Embedded 10BaseT/100BaseT Ethernet PHY</a:t>
            </a:r>
          </a:p>
          <a:p>
            <a:pPr>
              <a:lnSpc>
                <a:spcPct val="120000"/>
              </a:lnSpc>
            </a:pPr>
            <a:r>
              <a:rPr lang="en-US" dirty="0" smtClean="0"/>
              <a:t>High network performance : Up to 50Mbps</a:t>
            </a:r>
          </a:p>
          <a:p>
            <a:pPr>
              <a:lnSpc>
                <a:spcPct val="120000"/>
              </a:lnSpc>
            </a:pPr>
            <a:r>
              <a:rPr lang="en-US" dirty="0" smtClean="0"/>
              <a:t>8/ </a:t>
            </a:r>
            <a:r>
              <a:rPr lang="en-US" dirty="0" smtClean="0">
                <a:solidFill>
                  <a:srgbClr val="FF0000"/>
                </a:solidFill>
              </a:rPr>
              <a:t>16 </a:t>
            </a:r>
            <a:r>
              <a:rPr lang="en-US" dirty="0" smtClean="0"/>
              <a:t>bit host interface </a:t>
            </a:r>
          </a:p>
          <a:p>
            <a:pPr>
              <a:lnSpc>
                <a:spcPct val="120000"/>
              </a:lnSpc>
              <a:buClr>
                <a:srgbClr val="FFFF00"/>
              </a:buClr>
            </a:pPr>
            <a:r>
              <a:rPr lang="en-US" dirty="0" smtClean="0">
                <a:solidFill>
                  <a:srgbClr val="FF0000"/>
                </a:solidFill>
              </a:rPr>
              <a:t>Direct</a:t>
            </a:r>
            <a:r>
              <a:rPr lang="en-US" dirty="0" smtClean="0"/>
              <a:t> / Indirect host access to internal Registers</a:t>
            </a:r>
          </a:p>
          <a:p>
            <a:pPr>
              <a:lnSpc>
                <a:spcPct val="120000"/>
              </a:lnSpc>
            </a:pPr>
            <a:r>
              <a:rPr lang="en-US" dirty="0" smtClean="0"/>
              <a:t>3.3  V @ 180mA(Typical) /250mA (Maximum)</a:t>
            </a:r>
          </a:p>
          <a:p>
            <a:pPr>
              <a:lnSpc>
                <a:spcPct val="120000"/>
              </a:lnSpc>
            </a:pPr>
            <a:r>
              <a:rPr lang="el-GR" dirty="0" smtClean="0"/>
              <a:t>0.18 μ</a:t>
            </a:r>
            <a:r>
              <a:rPr lang="en-US" dirty="0" smtClean="0"/>
              <a:t>m CMOS technology</a:t>
            </a:r>
          </a:p>
          <a:p>
            <a:pPr>
              <a:lnSpc>
                <a:spcPct val="120000"/>
              </a:lnSpc>
            </a:pPr>
            <a:r>
              <a:rPr lang="en-US" dirty="0" smtClean="0"/>
              <a:t>100LQFP 14X14 Lead-Free Package (16mm x 16mm x 1.6mm)</a:t>
            </a:r>
          </a:p>
        </p:txBody>
      </p:sp>
      <p:sp>
        <p:nvSpPr>
          <p:cNvPr id="6" name="Footer Placeholder 5"/>
          <p:cNvSpPr>
            <a:spLocks noGrp="1"/>
          </p:cNvSpPr>
          <p:nvPr>
            <p:ph type="ftr" sz="quarter" idx="11"/>
          </p:nvPr>
        </p:nvSpPr>
        <p:spPr/>
        <p:txBody>
          <a:bodyPr/>
          <a:lstStyle/>
          <a:p>
            <a:r>
              <a:rPr lang="nn-NO" smtClean="0"/>
              <a:t>Dr. B.Satyanarayana, TIFR, Mumbai                              Institution of Engineers (Madurai)                              December 15, 2012</a:t>
            </a:r>
            <a:endParaRPr lang="en-US"/>
          </a:p>
        </p:txBody>
      </p:sp>
      <p:sp>
        <p:nvSpPr>
          <p:cNvPr id="5" name="Slide Number Placeholder 4"/>
          <p:cNvSpPr>
            <a:spLocks noGrp="1"/>
          </p:cNvSpPr>
          <p:nvPr>
            <p:ph type="sldNum" sz="quarter" idx="12"/>
          </p:nvPr>
        </p:nvSpPr>
        <p:spPr/>
        <p:txBody>
          <a:bodyPr/>
          <a:lstStyle/>
          <a:p>
            <a:fld id="{5D0D82D1-030A-4AF5-855D-82A44DD93AEE}"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Network interface test results</a:t>
            </a:r>
            <a:endParaRPr lang="en-SG" dirty="0"/>
          </a:p>
        </p:txBody>
      </p:sp>
      <p:sp>
        <p:nvSpPr>
          <p:cNvPr id="3" name="Content Placeholder 2"/>
          <p:cNvSpPr>
            <a:spLocks noGrp="1"/>
          </p:cNvSpPr>
          <p:nvPr>
            <p:ph sz="half" idx="1"/>
          </p:nvPr>
        </p:nvSpPr>
        <p:spPr>
          <a:xfrm>
            <a:off x="35496" y="1512000"/>
            <a:ext cx="9000000" cy="4860000"/>
          </a:xfrm>
        </p:spPr>
        <p:txBody>
          <a:bodyPr wrap="square">
            <a:spAutoFit/>
          </a:bodyPr>
          <a:lstStyle/>
          <a:p>
            <a:pPr lvl="0"/>
            <a:r>
              <a:rPr lang="en-SG" sz="1800" dirty="0" smtClean="0"/>
              <a:t>While using Wiznet in TCP mode Data Transmission is reliable as every byte sent is received correctly at the destination.</a:t>
            </a:r>
          </a:p>
          <a:p>
            <a:pPr lvl="0"/>
            <a:r>
              <a:rPr lang="en-SG" sz="1800" dirty="0" smtClean="0"/>
              <a:t>Majority of time spent in “writing to FIFO”. Aim should be to reduce this time to increase data rate. </a:t>
            </a:r>
          </a:p>
          <a:p>
            <a:pPr lvl="0"/>
            <a:r>
              <a:rPr lang="en-SG" sz="1800" dirty="0" smtClean="0"/>
              <a:t>We are able to achieve 18 Mbps data rate (for single socket) by increasing the NIOS II clock frequency up to 100MHz. If we can reduce the FIFO write time up to 50ns/byte (minimum time as per datasheet of W5300) then the throughput rate estimation is coming near to 50 Mbps. </a:t>
            </a:r>
          </a:p>
          <a:p>
            <a:pPr lvl="0"/>
            <a:r>
              <a:rPr lang="en-SG" sz="1800" dirty="0" smtClean="0"/>
              <a:t>Also we observed that the optimal packet size for data transfer is 1280 bytes.</a:t>
            </a:r>
          </a:p>
          <a:p>
            <a:r>
              <a:rPr lang="en-US" sz="1800" dirty="0" smtClean="0"/>
              <a:t>One socket can be used as server in UDP with top layer reliability check for configuration as well as any occasional commands in interrupt mode </a:t>
            </a:r>
          </a:p>
          <a:p>
            <a:r>
              <a:rPr lang="en-US" sz="1800" dirty="0" smtClean="0"/>
              <a:t>7 sockets as clients in TCP/IP as back ground job in RPC DAQ program which will be used for flushing RPC data to PC servers  as when DAQ buffer is filled. </a:t>
            </a:r>
          </a:p>
          <a:p>
            <a:r>
              <a:rPr lang="en-US" sz="1800" dirty="0" smtClean="0"/>
              <a:t>Prototype can be made to uplink many devices to PC servers</a:t>
            </a:r>
          </a:p>
        </p:txBody>
      </p:sp>
      <p:sp>
        <p:nvSpPr>
          <p:cNvPr id="5" name="Footer Placeholder 4"/>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051752" y="1512000"/>
            <a:ext cx="6576000" cy="4932000"/>
          </a:xfrm>
          <a:prstGeom prst="rect">
            <a:avLst/>
          </a:prstGeom>
          <a:noFill/>
          <a:ln w="9525">
            <a:noFill/>
            <a:miter lim="800000"/>
            <a:headEnd/>
            <a:tailEnd/>
          </a:ln>
        </p:spPr>
      </p:pic>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 switches on the face of spacers</a:t>
            </a:r>
            <a:endParaRPr lang="en-IN" dirty="0"/>
          </a:p>
        </p:txBody>
      </p:sp>
      <p:pic>
        <p:nvPicPr>
          <p:cNvPr id="5122" name="Picture 2"/>
          <p:cNvPicPr>
            <a:picLocks noGrp="1" noChangeAspect="1" noChangeArrowheads="1"/>
          </p:cNvPicPr>
          <p:nvPr>
            <p:ph idx="1"/>
          </p:nvPr>
        </p:nvPicPr>
        <p:blipFill>
          <a:blip r:embed="rId2" cstate="print"/>
          <a:srcRect b="9715"/>
          <a:stretch>
            <a:fillRect/>
          </a:stretch>
        </p:blipFill>
        <p:spPr bwMode="auto">
          <a:xfrm>
            <a:off x="324000" y="1511987"/>
            <a:ext cx="8496000" cy="4895884"/>
          </a:xfrm>
          <a:prstGeom prst="rect">
            <a:avLst/>
          </a:prstGeom>
          <a:noFill/>
          <a:ln w="9525">
            <a:noFill/>
            <a:miter lim="800000"/>
            <a:headEnd/>
            <a:tailEnd/>
          </a:ln>
        </p:spPr>
      </p:pic>
      <p:sp>
        <p:nvSpPr>
          <p:cNvPr id="6" name="Footer Placeholder 3"/>
          <p:cNvSpPr>
            <a:spLocks noGrp="1"/>
          </p:cNvSpPr>
          <p:nvPr>
            <p:ph type="ftr" sz="quarter" idx="11"/>
          </p:nvPr>
        </p:nvSpPr>
        <p:spPr>
          <a:xfrm>
            <a:off x="72000" y="6356350"/>
            <a:ext cx="9000000" cy="365125"/>
          </a:xfrm>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SG" dirty="0" smtClean="0"/>
              <a:t>Bulky RJ45 is just a industry standard, not a technical standard, smaller connector feasible</a:t>
            </a:r>
          </a:p>
          <a:p>
            <a:r>
              <a:rPr lang="en-SG" dirty="0" smtClean="0"/>
              <a:t>Fast Ethernet needs only two pairs of wires for full duplex</a:t>
            </a:r>
          </a:p>
          <a:p>
            <a:r>
              <a:rPr lang="en-SG" dirty="0" smtClean="0"/>
              <a:t>So we tried out 4 pin “</a:t>
            </a:r>
            <a:r>
              <a:rPr lang="en-SG" dirty="0" err="1" smtClean="0"/>
              <a:t>Relimate</a:t>
            </a:r>
            <a:r>
              <a:rPr lang="en-SG" dirty="0" smtClean="0"/>
              <a:t>” connector..</a:t>
            </a:r>
          </a:p>
          <a:p>
            <a:pPr lvl="1"/>
            <a:r>
              <a:rPr lang="en-SG" dirty="0" smtClean="0"/>
              <a:t>modified standard network cards with it</a:t>
            </a:r>
          </a:p>
          <a:p>
            <a:pPr lvl="1"/>
            <a:r>
              <a:rPr lang="en-SG" dirty="0" smtClean="0"/>
              <a:t>modified all 8 ports of commercial 8 port switch</a:t>
            </a:r>
          </a:p>
          <a:p>
            <a:pPr lvl="1"/>
            <a:r>
              <a:rPr lang="en-SG" dirty="0" smtClean="0"/>
              <a:t>cables are two pairs of 50 core twisted pair cable, with 4 pin “</a:t>
            </a:r>
            <a:r>
              <a:rPr lang="en-SG" dirty="0" err="1" smtClean="0"/>
              <a:t>Relimate</a:t>
            </a:r>
            <a:r>
              <a:rPr lang="en-SG" dirty="0" smtClean="0"/>
              <a:t>” connectors.</a:t>
            </a:r>
          </a:p>
          <a:p>
            <a:r>
              <a:rPr lang="en-SG" dirty="0" smtClean="0"/>
              <a:t>It worked, so implications are:</a:t>
            </a:r>
          </a:p>
          <a:p>
            <a:pPr lvl="1"/>
            <a:r>
              <a:rPr lang="en-SG" dirty="0" smtClean="0"/>
              <a:t>much smaller real estate on RPC's FE card</a:t>
            </a:r>
          </a:p>
          <a:p>
            <a:pPr lvl="1"/>
            <a:r>
              <a:rPr lang="en-SG" dirty="0" smtClean="0"/>
              <a:t>cable much thinner than commercial UTP cable</a:t>
            </a:r>
          </a:p>
          <a:p>
            <a:pPr lvl="1"/>
            <a:r>
              <a:rPr lang="en-SG" dirty="0" smtClean="0"/>
              <a:t>possibly 24+1 port FE Switch for our size specs</a:t>
            </a: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SG" dirty="0" smtClean="0"/>
              <a:t>Alternative to the bulky RJ45</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Possible new proposals at INO</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US" sz="3600" dirty="0" smtClean="0"/>
              <a:t>Search for </a:t>
            </a:r>
            <a:r>
              <a:rPr lang="en-IN" sz="3600" dirty="0" smtClean="0"/>
              <a:t>neutrino less double beta decay (NDBD) using</a:t>
            </a:r>
            <a:r>
              <a:rPr lang="en-US" sz="3600" dirty="0" smtClean="0"/>
              <a:t> </a:t>
            </a:r>
            <a:r>
              <a:rPr lang="en-US" sz="3600" baseline="30000" dirty="0" smtClean="0"/>
              <a:t>124</a:t>
            </a:r>
            <a:r>
              <a:rPr lang="en-US" sz="3600" dirty="0" smtClean="0"/>
              <a:t>Sn via cryogenic  bolometer.</a:t>
            </a:r>
          </a:p>
          <a:p>
            <a:pPr>
              <a:lnSpc>
                <a:spcPct val="120000"/>
              </a:lnSpc>
            </a:pPr>
            <a:r>
              <a:rPr lang="en-US" sz="3600" dirty="0" smtClean="0"/>
              <a:t>Cryogenic Silicon/Germanium based dark matter experiment at INO (DINO).</a:t>
            </a:r>
          </a:p>
          <a:p>
            <a:pPr>
              <a:lnSpc>
                <a:spcPct val="120000"/>
              </a:lnSpc>
            </a:pPr>
            <a:r>
              <a:rPr lang="en-US" sz="3600" dirty="0" smtClean="0"/>
              <a:t>Measurement of nuclear cross sections of astrophysical interest using 500kV accelerator; utilising the </a:t>
            </a:r>
            <a:r>
              <a:rPr lang="en-GB" sz="3600" dirty="0" smtClean="0"/>
              <a:t> low back-ground environment inside the INO facility.</a:t>
            </a:r>
          </a:p>
          <a:p>
            <a:pPr>
              <a:lnSpc>
                <a:spcPct val="120000"/>
              </a:lnSpc>
            </a:pPr>
            <a:r>
              <a:rPr lang="en-US" sz="3600" dirty="0" smtClean="0"/>
              <a:t>The INO facility will develop into a centre for other studies in physics, biology, geology, etc., which will exploit the special conditions existent deep underground.</a:t>
            </a:r>
          </a:p>
          <a:p>
            <a:pPr>
              <a:lnSpc>
                <a:spcPct val="120000"/>
              </a:lnSpc>
            </a:pPr>
            <a:endParaRPr lang="en-GB" sz="3600" dirty="0" smtClean="0"/>
          </a:p>
          <a:p>
            <a:pPr>
              <a:lnSpc>
                <a:spcPct val="120000"/>
              </a:lnSpc>
            </a:pPr>
            <a:endParaRPr lang="en-US" sz="3600" dirty="0" smtClean="0"/>
          </a:p>
          <a:p>
            <a:pPr>
              <a:lnSpc>
                <a:spcPct val="120000"/>
              </a:lnSpc>
            </a:pPr>
            <a:endParaRPr lang="en-US" sz="3600" dirty="0" smtClean="0"/>
          </a:p>
          <a:p>
            <a:pPr>
              <a:lnSpc>
                <a:spcPct val="120000"/>
              </a:lnSpc>
            </a:pPr>
            <a:endParaRPr lang="en-SG" sz="3600" dirty="0" smtClean="0"/>
          </a:p>
        </p:txBody>
      </p:sp>
      <p:sp>
        <p:nvSpPr>
          <p:cNvPr id="3" name="Footer Placeholder 2"/>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nSpc>
                <a:spcPct val="120000"/>
              </a:lnSpc>
            </a:pPr>
            <a:r>
              <a:rPr lang="en-SG" dirty="0" smtClean="0"/>
              <a:t>Recent studies with Wiznet 5300 threw up issues of UDP </a:t>
            </a:r>
            <a:r>
              <a:rPr lang="en-SG" dirty="0" err="1" smtClean="0"/>
              <a:t>vis</a:t>
            </a:r>
            <a:r>
              <a:rPr lang="en-SG" dirty="0" smtClean="0"/>
              <a:t>-a-</a:t>
            </a:r>
            <a:r>
              <a:rPr lang="en-SG" dirty="0" err="1" smtClean="0"/>
              <a:t>vis</a:t>
            </a:r>
            <a:r>
              <a:rPr lang="en-SG" dirty="0" smtClean="0"/>
              <a:t> TCP.</a:t>
            </a:r>
          </a:p>
          <a:p>
            <a:pPr>
              <a:lnSpc>
                <a:spcPct val="120000"/>
              </a:lnSpc>
            </a:pPr>
            <a:r>
              <a:rPr lang="en-SG" dirty="0" smtClean="0"/>
              <a:t>UDP is faster, unreliable (by design), TCP is slower, has overhead of connection establishment</a:t>
            </a:r>
          </a:p>
          <a:p>
            <a:pPr>
              <a:lnSpc>
                <a:spcPct val="120000"/>
              </a:lnSpc>
            </a:pPr>
            <a:r>
              <a:rPr lang="en-SG" dirty="0" smtClean="0"/>
              <a:t>New proposal – use TCP, but with one long socket connection, spanning the length of one run.</a:t>
            </a:r>
          </a:p>
          <a:p>
            <a:pPr>
              <a:lnSpc>
                <a:spcPct val="120000"/>
              </a:lnSpc>
            </a:pPr>
            <a:r>
              <a:rPr lang="en-SG" dirty="0" smtClean="0"/>
              <a:t>In other words, each RPC at start-up time establishes a unique connection to a dedicated socket on its Data Collection Computer, closes at end of runtime.</a:t>
            </a:r>
          </a:p>
          <a:p>
            <a:pPr>
              <a:lnSpc>
                <a:spcPct val="120000"/>
              </a:lnSpc>
            </a:pPr>
            <a:r>
              <a:rPr lang="en-SG" dirty="0" smtClean="0"/>
              <a:t>The DCC must have about 200 simultaneous sessions – ok for contemporary computers, but needs to be tested under simulated conditions.</a:t>
            </a:r>
            <a:endParaRPr lang="en-SG"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TCP versus UDP</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90</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nn-NO" smtClean="0"/>
              <a:t>Dr. B.Satyanarayana, TIFR, Mumbai                              Institution of Engineers (Madurai)                              December 15, 2012</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143000"/>
          </a:xfrm>
        </p:spPr>
        <p:txBody>
          <a:bodyPr>
            <a:noAutofit/>
          </a:bodyPr>
          <a:lstStyle/>
          <a:p>
            <a:r>
              <a:rPr lang="en-IN" sz="3600" dirty="0" smtClean="0"/>
              <a:t>RPCDAQ </a:t>
            </a:r>
            <a:r>
              <a:rPr lang="en-IN" sz="3600" dirty="0"/>
              <a:t>to </a:t>
            </a:r>
            <a:r>
              <a:rPr lang="en-IN" sz="3600" dirty="0" smtClean="0"/>
              <a:t>Backend: Digital I/O and Ethernet</a:t>
            </a:r>
            <a:endParaRPr lang="en-IN" sz="3600" dirty="0"/>
          </a:p>
        </p:txBody>
      </p:sp>
      <p:sp>
        <p:nvSpPr>
          <p:cNvPr id="3" name="Content Placeholder 2"/>
          <p:cNvSpPr>
            <a:spLocks noGrp="1"/>
          </p:cNvSpPr>
          <p:nvPr>
            <p:ph idx="1"/>
          </p:nvPr>
        </p:nvSpPr>
        <p:spPr>
          <a:xfrm>
            <a:off x="72000" y="1484784"/>
            <a:ext cx="9000000" cy="1180728"/>
          </a:xfrm>
        </p:spPr>
        <p:txBody>
          <a:bodyPr/>
          <a:lstStyle/>
          <a:p>
            <a:r>
              <a:rPr lang="en-IN" dirty="0" smtClean="0"/>
              <a:t>Cable: </a:t>
            </a:r>
            <a:r>
              <a:rPr lang="en-IN" dirty="0" err="1" smtClean="0"/>
              <a:t>Samtec</a:t>
            </a:r>
            <a:r>
              <a:rPr lang="en-IN" dirty="0"/>
              <a:t> </a:t>
            </a:r>
            <a:r>
              <a:rPr lang="en-IN" dirty="0" smtClean="0"/>
              <a:t>FFTP-13-D-18.00-01-N</a:t>
            </a:r>
          </a:p>
          <a:p>
            <a:pPr lvl="1"/>
            <a:r>
              <a:rPr lang="en-IN" dirty="0" smtClean="0"/>
              <a:t>Twisted </a:t>
            </a:r>
            <a:r>
              <a:rPr lang="en-IN" dirty="0"/>
              <a:t>Pair female IDC Assembly, </a:t>
            </a:r>
            <a:r>
              <a:rPr lang="en-IN" dirty="0" err="1" smtClean="0"/>
              <a:t>Centerline</a:t>
            </a:r>
            <a:r>
              <a:rPr lang="en-IN" dirty="0" smtClean="0"/>
              <a:t> 1,27mm</a:t>
            </a:r>
            <a:endParaRPr lang="en-IN" sz="1600" dirty="0"/>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000" y="2852936"/>
            <a:ext cx="9000000" cy="3221625"/>
          </a:xfrm>
          <a:prstGeom prst="rect">
            <a:avLst/>
          </a:prstGeom>
        </p:spPr>
      </p:pic>
      <p:sp>
        <p:nvSpPr>
          <p:cNvPr id="7" name="Footer Placeholder 3"/>
          <p:cNvSpPr>
            <a:spLocks noGrp="1"/>
          </p:cNvSpPr>
          <p:nvPr>
            <p:ph type="ftr" sz="quarter" idx="11"/>
          </p:nvPr>
        </p:nvSpPr>
        <p:spPr>
          <a:xfrm>
            <a:off x="72000" y="6448251"/>
            <a:ext cx="9000000" cy="365125"/>
          </a:xfrm>
        </p:spPr>
        <p:txBody>
          <a:bodyPr/>
          <a:lstStyle/>
          <a:p>
            <a:r>
              <a:rPr lang="nn-NO" smtClean="0">
                <a:solidFill>
                  <a:prstClr val="black">
                    <a:tint val="75000"/>
                  </a:prstClr>
                </a:solidFill>
              </a:rPr>
              <a:t>Dr. B.Satyanarayana, TIFR, Mumbai                              Institution of Engineers (Madurai)                              December 15, 2012</a:t>
            </a:r>
            <a:endParaRPr lang="en-IN"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92</a:t>
            </a:fld>
            <a:endParaRPr lang="en-US" dirty="0"/>
          </a:p>
        </p:txBody>
      </p:sp>
    </p:spTree>
    <p:extLst>
      <p:ext uri="{BB962C8B-B14F-4D97-AF65-F5344CB8AC3E}">
        <p14:creationId xmlns="" xmlns:p14="http://schemas.microsoft.com/office/powerpoint/2010/main" val="17653647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Institution of Engineers (Madurai)                              December 15, 2012</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94</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95</a:t>
            </a:fld>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4" name="Picture 3" descr="FTM_RAM_2M1.PNG"/>
          <p:cNvPicPr>
            <a:picLocks noChangeAspect="1"/>
          </p:cNvPicPr>
          <p:nvPr/>
        </p:nvPicPr>
        <p:blipFill>
          <a:blip r:embed="rId2" cstate="print"/>
          <a:stretch>
            <a:fillRect/>
          </a:stretch>
        </p:blipFill>
        <p:spPr>
          <a:xfrm>
            <a:off x="1371600" y="627742"/>
            <a:ext cx="6096000" cy="1886858"/>
          </a:xfrm>
          <a:prstGeom prst="rect">
            <a:avLst/>
          </a:prstGeom>
        </p:spPr>
      </p:pic>
      <p:pic>
        <p:nvPicPr>
          <p:cNvPr id="5" name="Picture 4" descr="FTM_blockdiagram.PNG"/>
          <p:cNvPicPr>
            <a:picLocks noChangeAspect="1"/>
          </p:cNvPicPr>
          <p:nvPr/>
        </p:nvPicPr>
        <p:blipFill>
          <a:blip r:embed="rId3" cstate="print"/>
          <a:stretch>
            <a:fillRect/>
          </a:stretch>
        </p:blipFill>
        <p:spPr>
          <a:xfrm>
            <a:off x="152400" y="2986982"/>
            <a:ext cx="8839200" cy="288041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Engineering Module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6" name="Content Placeholder 5" descr="3d_segmentation_proto.PNG"/>
          <p:cNvPicPr>
            <a:picLocks noGrp="1" noChangeAspect="1"/>
          </p:cNvPicPr>
          <p:nvPr>
            <p:ph sz="quarter" idx="1"/>
          </p:nvPr>
        </p:nvPicPr>
        <p:blipFill>
          <a:blip r:embed="rId2" cstate="print"/>
          <a:stretch>
            <a:fillRect/>
          </a:stretch>
        </p:blipFill>
        <p:spPr>
          <a:xfrm>
            <a:off x="4367812" y="1905000"/>
            <a:ext cx="4776188" cy="2924288"/>
          </a:xfrm>
        </p:spPr>
      </p:pic>
      <p:graphicFrame>
        <p:nvGraphicFramePr>
          <p:cNvPr id="7" name="Table 6"/>
          <p:cNvGraphicFramePr>
            <a:graphicFrameLocks noGrp="1"/>
          </p:cNvGraphicFramePr>
          <p:nvPr/>
        </p:nvGraphicFramePr>
        <p:xfrm>
          <a:off x="228600" y="1905000"/>
          <a:ext cx="4038600" cy="3809997"/>
        </p:xfrm>
        <a:graphic>
          <a:graphicData uri="http://schemas.openxmlformats.org/drawingml/2006/table">
            <a:tbl>
              <a:tblPr firstRow="1" bandRow="1">
                <a:tableStyleId>{5DA37D80-6434-44D0-A028-1B22A696006F}</a:tableStyleId>
              </a:tblPr>
              <a:tblGrid>
                <a:gridCol w="2133600"/>
                <a:gridCol w="1905000"/>
              </a:tblGrid>
              <a:tr h="423333">
                <a:tc>
                  <a:txBody>
                    <a:bodyPr/>
                    <a:lstStyle/>
                    <a:p>
                      <a:r>
                        <a:rPr lang="en-US" b="0" dirty="0" smtClean="0"/>
                        <a:t>Detector</a:t>
                      </a:r>
                      <a:r>
                        <a:rPr lang="en-US" b="0" baseline="0" dirty="0" smtClean="0"/>
                        <a:t> dimension</a:t>
                      </a:r>
                      <a:endParaRPr lang="en-US" b="0" dirty="0"/>
                    </a:p>
                  </a:txBody>
                  <a:tcPr/>
                </a:tc>
                <a:tc>
                  <a:txBody>
                    <a:bodyPr/>
                    <a:lstStyle/>
                    <a:p>
                      <a:r>
                        <a:rPr lang="en-US" b="0" dirty="0" smtClean="0"/>
                        <a:t>8 m x</a:t>
                      </a:r>
                      <a:r>
                        <a:rPr lang="en-US" b="0" baseline="0" dirty="0" smtClean="0"/>
                        <a:t> 8 m x 2 m</a:t>
                      </a:r>
                      <a:endParaRPr lang="en-US" b="0" dirty="0"/>
                    </a:p>
                  </a:txBody>
                  <a:tcPr/>
                </a:tc>
              </a:tr>
              <a:tr h="423333">
                <a:tc>
                  <a:txBody>
                    <a:bodyPr/>
                    <a:lstStyle/>
                    <a:p>
                      <a:r>
                        <a:rPr lang="en-US" dirty="0" smtClean="0"/>
                        <a:t>Layers</a:t>
                      </a:r>
                      <a:endParaRPr lang="en-US" dirty="0"/>
                    </a:p>
                  </a:txBody>
                  <a:tcPr/>
                </a:tc>
                <a:tc>
                  <a:txBody>
                    <a:bodyPr/>
                    <a:lstStyle/>
                    <a:p>
                      <a:r>
                        <a:rPr lang="en-US" dirty="0" smtClean="0"/>
                        <a:t>20</a:t>
                      </a:r>
                      <a:endParaRPr lang="en-US" dirty="0"/>
                    </a:p>
                  </a:txBody>
                  <a:tcPr/>
                </a:tc>
              </a:tr>
              <a:tr h="423333">
                <a:tc>
                  <a:txBody>
                    <a:bodyPr/>
                    <a:lstStyle/>
                    <a:p>
                      <a:r>
                        <a:rPr lang="en-US" dirty="0" smtClean="0"/>
                        <a:t>RPCs/</a:t>
                      </a:r>
                      <a:r>
                        <a:rPr lang="en-US" baseline="0" dirty="0" smtClean="0"/>
                        <a:t> layer</a:t>
                      </a:r>
                      <a:endParaRPr lang="en-US" dirty="0"/>
                    </a:p>
                  </a:txBody>
                  <a:tcPr/>
                </a:tc>
                <a:tc>
                  <a:txBody>
                    <a:bodyPr/>
                    <a:lstStyle/>
                    <a:p>
                      <a:r>
                        <a:rPr lang="en-US" dirty="0" smtClean="0"/>
                        <a:t>16</a:t>
                      </a:r>
                      <a:endParaRPr lang="en-US" dirty="0"/>
                    </a:p>
                  </a:txBody>
                  <a:tcPr/>
                </a:tc>
              </a:tr>
              <a:tr h="423333">
                <a:tc>
                  <a:txBody>
                    <a:bodyPr/>
                    <a:lstStyle/>
                    <a:p>
                      <a:r>
                        <a:rPr lang="en-US" dirty="0" smtClean="0"/>
                        <a:t>Total RPCs </a:t>
                      </a:r>
                      <a:endParaRPr lang="en-US" dirty="0"/>
                    </a:p>
                  </a:txBody>
                  <a:tcPr/>
                </a:tc>
                <a:tc>
                  <a:txBody>
                    <a:bodyPr/>
                    <a:lstStyle/>
                    <a:p>
                      <a:r>
                        <a:rPr lang="en-US" dirty="0" smtClean="0"/>
                        <a:t>320</a:t>
                      </a:r>
                      <a:endParaRPr lang="en-US" dirty="0"/>
                    </a:p>
                  </a:txBody>
                  <a:tcPr/>
                </a:tc>
              </a:tr>
              <a:tr h="423333">
                <a:tc>
                  <a:txBody>
                    <a:bodyPr/>
                    <a:lstStyle/>
                    <a:p>
                      <a:r>
                        <a:rPr lang="en-US" dirty="0" smtClean="0"/>
                        <a:t>Segment dimension</a:t>
                      </a:r>
                      <a:endParaRPr lang="en-US" dirty="0"/>
                    </a:p>
                  </a:txBody>
                  <a:tcPr/>
                </a:tc>
                <a:tc>
                  <a:txBody>
                    <a:bodyPr/>
                    <a:lstStyle/>
                    <a:p>
                      <a:r>
                        <a:rPr lang="en-US" dirty="0" smtClean="0"/>
                        <a:t>4 m</a:t>
                      </a:r>
                      <a:r>
                        <a:rPr lang="en-US" baseline="0" dirty="0" smtClean="0"/>
                        <a:t> x 4 m x 2.7 m</a:t>
                      </a:r>
                      <a:endParaRPr lang="en-US" dirty="0"/>
                    </a:p>
                  </a:txBody>
                  <a:tcPr/>
                </a:tc>
              </a:tr>
              <a:tr h="423333">
                <a:tc>
                  <a:txBody>
                    <a:bodyPr/>
                    <a:lstStyle/>
                    <a:p>
                      <a:r>
                        <a:rPr lang="en-US" dirty="0" smtClean="0"/>
                        <a:t>RPCs per segment</a:t>
                      </a:r>
                      <a:endParaRPr lang="en-US" dirty="0"/>
                    </a:p>
                  </a:txBody>
                  <a:tcPr/>
                </a:tc>
                <a:tc>
                  <a:txBody>
                    <a:bodyPr/>
                    <a:lstStyle/>
                    <a:p>
                      <a:r>
                        <a:rPr lang="en-US" dirty="0" smtClean="0"/>
                        <a:t>27 x 4 = 108</a:t>
                      </a:r>
                      <a:endParaRPr lang="en-US" dirty="0"/>
                    </a:p>
                  </a:txBody>
                  <a:tcPr/>
                </a:tc>
              </a:tr>
              <a:tr h="423333">
                <a:tc>
                  <a:txBody>
                    <a:bodyPr/>
                    <a:lstStyle/>
                    <a:p>
                      <a:r>
                        <a:rPr lang="en-US" dirty="0" smtClean="0"/>
                        <a:t>Total</a:t>
                      </a:r>
                      <a:r>
                        <a:rPr lang="en-US" baseline="0" dirty="0" smtClean="0"/>
                        <a:t> segments</a:t>
                      </a:r>
                      <a:endParaRPr lang="en-US" dirty="0"/>
                    </a:p>
                  </a:txBody>
                  <a:tcPr/>
                </a:tc>
                <a:tc>
                  <a:txBody>
                    <a:bodyPr/>
                    <a:lstStyle/>
                    <a:p>
                      <a:r>
                        <a:rPr lang="en-US" dirty="0" smtClean="0"/>
                        <a:t>9</a:t>
                      </a:r>
                      <a:endParaRPr lang="en-US" dirty="0"/>
                    </a:p>
                  </a:txBody>
                  <a:tcPr/>
                </a:tc>
              </a:tr>
              <a:tr h="423333">
                <a:tc>
                  <a:txBody>
                    <a:bodyPr/>
                    <a:lstStyle/>
                    <a:p>
                      <a:r>
                        <a:rPr lang="en-US" dirty="0" smtClean="0"/>
                        <a:t>Total LTMs</a:t>
                      </a:r>
                      <a:endParaRPr lang="en-US" dirty="0"/>
                    </a:p>
                  </a:txBody>
                  <a:tcPr/>
                </a:tc>
                <a:tc>
                  <a:txBody>
                    <a:bodyPr/>
                    <a:lstStyle/>
                    <a:p>
                      <a:r>
                        <a:rPr lang="en-US" dirty="0" smtClean="0"/>
                        <a:t>9</a:t>
                      </a:r>
                      <a:endParaRPr lang="en-US" dirty="0"/>
                    </a:p>
                  </a:txBody>
                  <a:tcPr/>
                </a:tc>
              </a:tr>
              <a:tr h="423333">
                <a:tc>
                  <a:txBody>
                    <a:bodyPr/>
                    <a:lstStyle/>
                    <a:p>
                      <a:r>
                        <a:rPr lang="en-US" dirty="0" smtClean="0"/>
                        <a:t>GTM</a:t>
                      </a:r>
                      <a:endParaRPr lang="en-US" dirty="0"/>
                    </a:p>
                  </a:txBody>
                  <a:tcPr/>
                </a:tc>
                <a:tc>
                  <a:txBody>
                    <a:bodyPr/>
                    <a:lstStyle/>
                    <a:p>
                      <a:r>
                        <a:rPr lang="en-US" dirty="0" smtClean="0"/>
                        <a:t>1</a:t>
                      </a:r>
                      <a:endParaRPr lang="en-US" dirty="0"/>
                    </a:p>
                  </a:txBody>
                  <a:tcPr/>
                </a:tc>
              </a:tr>
            </a:tbl>
          </a:graphicData>
        </a:graphic>
      </p:graphicFrame>
      <p:sp>
        <p:nvSpPr>
          <p:cNvPr id="11" name="Oval 10"/>
          <p:cNvSpPr/>
          <p:nvPr/>
        </p:nvSpPr>
        <p:spPr>
          <a:xfrm>
            <a:off x="3581400" y="3581400"/>
            <a:ext cx="685800" cy="3810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9" name="Table 8"/>
          <p:cNvGraphicFramePr>
            <a:graphicFrameLocks noGrp="1"/>
          </p:cNvGraphicFramePr>
          <p:nvPr/>
        </p:nvGraphicFramePr>
        <p:xfrm>
          <a:off x="4572000" y="4973320"/>
          <a:ext cx="4495800" cy="741680"/>
        </p:xfrm>
        <a:graphic>
          <a:graphicData uri="http://schemas.openxmlformats.org/drawingml/2006/table">
            <a:tbl>
              <a:tblPr firstRow="1" bandRow="1">
                <a:tableStyleId>{5DA37D80-6434-44D0-A028-1B22A696006F}</a:tableStyleId>
              </a:tblPr>
              <a:tblGrid>
                <a:gridCol w="2569029"/>
                <a:gridCol w="1926771"/>
              </a:tblGrid>
              <a:tr h="370840">
                <a:tc>
                  <a:txBody>
                    <a:bodyPr/>
                    <a:lstStyle/>
                    <a:p>
                      <a:r>
                        <a:rPr lang="en-US" b="0" dirty="0" smtClean="0"/>
                        <a:t>Trigger latency</a:t>
                      </a:r>
                      <a:endParaRPr lang="en-US" b="0" dirty="0"/>
                    </a:p>
                  </a:txBody>
                  <a:tcPr/>
                </a:tc>
                <a:tc>
                  <a:txBody>
                    <a:bodyPr/>
                    <a:lstStyle/>
                    <a:p>
                      <a:r>
                        <a:rPr lang="en-US" b="0" dirty="0" smtClean="0"/>
                        <a:t>640 ns</a:t>
                      </a:r>
                      <a:endParaRPr lang="en-US" b="0" dirty="0"/>
                    </a:p>
                  </a:txBody>
                  <a:tcPr/>
                </a:tc>
              </a:tr>
              <a:tr h="370840">
                <a:tc>
                  <a:txBody>
                    <a:bodyPr/>
                    <a:lstStyle/>
                    <a:p>
                      <a:r>
                        <a:rPr lang="en-US" dirty="0" smtClean="0"/>
                        <a:t>Coincidence window</a:t>
                      </a:r>
                      <a:endParaRPr lang="en-US" dirty="0"/>
                    </a:p>
                  </a:txBody>
                  <a:tcPr/>
                </a:tc>
                <a:tc>
                  <a:txBody>
                    <a:bodyPr/>
                    <a:lstStyle/>
                    <a:p>
                      <a:r>
                        <a:rPr lang="en-US" dirty="0" smtClean="0"/>
                        <a:t>200 ns</a:t>
                      </a:r>
                      <a:endParaRPr lang="en-US" dirty="0"/>
                    </a:p>
                  </a:txBody>
                  <a:tcPr/>
                </a:tc>
              </a:tr>
            </a:tbl>
          </a:graphicData>
        </a:graphic>
      </p:graphicFrame>
      <p:sp>
        <p:nvSpPr>
          <p:cNvPr id="12" name="Oval 11"/>
          <p:cNvSpPr/>
          <p:nvPr/>
        </p:nvSpPr>
        <p:spPr>
          <a:xfrm>
            <a:off x="2286000" y="2362200"/>
            <a:ext cx="685800" cy="3810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97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LTM specifications</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pic>
        <p:nvPicPr>
          <p:cNvPr id="6" name="Content Placeholder 5" descr="LTM_signalflow1.PNG"/>
          <p:cNvPicPr>
            <a:picLocks noGrp="1" noChangeAspect="1"/>
          </p:cNvPicPr>
          <p:nvPr>
            <p:ph sz="quarter" idx="1"/>
          </p:nvPr>
        </p:nvPicPr>
        <p:blipFill>
          <a:blip r:embed="rId2" cstate="print"/>
          <a:stretch>
            <a:fillRect/>
          </a:stretch>
        </p:blipFill>
        <p:spPr>
          <a:xfrm>
            <a:off x="612775" y="1524000"/>
            <a:ext cx="8153400" cy="2511123"/>
          </a:xfrm>
        </p:spPr>
      </p:pic>
      <p:graphicFrame>
        <p:nvGraphicFramePr>
          <p:cNvPr id="7" name="Table 6"/>
          <p:cNvGraphicFramePr>
            <a:graphicFrameLocks noGrp="1"/>
          </p:cNvGraphicFramePr>
          <p:nvPr/>
        </p:nvGraphicFramePr>
        <p:xfrm>
          <a:off x="762000" y="4038600"/>
          <a:ext cx="7543800" cy="2199640"/>
        </p:xfrm>
        <a:graphic>
          <a:graphicData uri="http://schemas.openxmlformats.org/drawingml/2006/table">
            <a:tbl>
              <a:tblPr firstRow="1" bandRow="1">
                <a:tableStyleId>{5DA37D80-6434-44D0-A028-1B22A696006F}</a:tableStyleId>
              </a:tblPr>
              <a:tblGrid>
                <a:gridCol w="2438400"/>
                <a:gridCol w="5105400"/>
              </a:tblGrid>
              <a:tr h="370840">
                <a:tc>
                  <a:txBody>
                    <a:bodyPr/>
                    <a:lstStyle/>
                    <a:p>
                      <a:r>
                        <a:rPr lang="en-US" b="0" dirty="0" smtClean="0"/>
                        <a:t>Total inputs</a:t>
                      </a:r>
                      <a:endParaRPr lang="en-US" b="0" dirty="0"/>
                    </a:p>
                  </a:txBody>
                  <a:tcPr/>
                </a:tc>
                <a:tc>
                  <a:txBody>
                    <a:bodyPr/>
                    <a:lstStyle/>
                    <a:p>
                      <a:r>
                        <a:rPr lang="en-US" b="0" dirty="0" smtClean="0"/>
                        <a:t>RPC-end (trigger signals): 27 x 4 x8 = 864</a:t>
                      </a:r>
                    </a:p>
                    <a:p>
                      <a:r>
                        <a:rPr lang="en-US" b="0" dirty="0" smtClean="0"/>
                        <a:t>RPC-end (global signals): 20 x 4 x 3 = 240</a:t>
                      </a:r>
                    </a:p>
                    <a:p>
                      <a:r>
                        <a:rPr lang="en-US" b="0" dirty="0" smtClean="0"/>
                        <a:t>GTM-end: 1</a:t>
                      </a:r>
                      <a:endParaRPr lang="en-US" b="0" dirty="0"/>
                    </a:p>
                  </a:txBody>
                  <a:tcPr/>
                </a:tc>
              </a:tr>
              <a:tr h="370840">
                <a:tc>
                  <a:txBody>
                    <a:bodyPr/>
                    <a:lstStyle/>
                    <a:p>
                      <a:r>
                        <a:rPr lang="en-US" dirty="0" smtClean="0"/>
                        <a:t>Total outputs</a:t>
                      </a:r>
                      <a:endParaRPr lang="en-US" dirty="0"/>
                    </a:p>
                  </a:txBody>
                  <a:tcPr/>
                </a:tc>
                <a:tc>
                  <a:txBody>
                    <a:bodyPr/>
                    <a:lstStyle/>
                    <a:p>
                      <a:r>
                        <a:rPr lang="en-US" dirty="0" smtClean="0"/>
                        <a:t>Pre-trigger fan-out: 20 x 3 x 8 +</a:t>
                      </a:r>
                      <a:r>
                        <a:rPr lang="en-US" baseline="0" dirty="0" smtClean="0"/>
                        <a:t> 7 x 4 x 8 = 704</a:t>
                      </a:r>
                    </a:p>
                    <a:p>
                      <a:r>
                        <a:rPr lang="en-US" baseline="0" dirty="0" smtClean="0"/>
                        <a:t>GTM-end: 2</a:t>
                      </a:r>
                    </a:p>
                    <a:p>
                      <a:r>
                        <a:rPr lang="en-US" baseline="0" dirty="0" smtClean="0"/>
                        <a:t>RPC-end: 20 x 4 = 80</a:t>
                      </a:r>
                      <a:endParaRPr lang="en-US" dirty="0"/>
                    </a:p>
                  </a:txBody>
                  <a:tcPr/>
                </a:tc>
              </a:tr>
              <a:tr h="370840">
                <a:tc>
                  <a:txBody>
                    <a:bodyPr/>
                    <a:lstStyle/>
                    <a:p>
                      <a:r>
                        <a:rPr lang="en-US" dirty="0" smtClean="0"/>
                        <a:t>Total I/O</a:t>
                      </a:r>
                      <a:endParaRPr lang="en-US" dirty="0"/>
                    </a:p>
                  </a:txBody>
                  <a:tcPr/>
                </a:tc>
                <a:tc>
                  <a:txBody>
                    <a:bodyPr/>
                    <a:lstStyle/>
                    <a:p>
                      <a:r>
                        <a:rPr lang="en-US" dirty="0" smtClean="0"/>
                        <a:t>1891</a:t>
                      </a:r>
                      <a:endParaRPr lang="en-US" dirty="0"/>
                    </a:p>
                  </a:txBody>
                  <a:tcPr/>
                </a:tc>
              </a:tr>
            </a:tbl>
          </a:graphicData>
        </a:graphic>
      </p:graphicFrame>
      <p:sp>
        <p:nvSpPr>
          <p:cNvPr id="8" name="Slide Number Placeholder 7"/>
          <p:cNvSpPr>
            <a:spLocks noGrp="1"/>
          </p:cNvSpPr>
          <p:nvPr>
            <p:ph type="sldNum" sz="quarter" idx="12"/>
          </p:nvPr>
        </p:nvSpPr>
        <p:spPr/>
        <p:txBody>
          <a:bodyPr/>
          <a:lstStyle/>
          <a:p>
            <a:fld id="{5D0D82D1-030A-4AF5-855D-82A44DD93AEE}" type="slidenum">
              <a:rPr lang="en-US" smtClean="0"/>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nn-NO" smtClean="0">
                <a:solidFill>
                  <a:srgbClr val="775F55"/>
                </a:solidFill>
              </a:rPr>
              <a:t>Dr. B.Satyanarayana, TIFR, Mumbai                              Institution of Engineers (Madurai)                              December 15, 2012</a:t>
            </a:r>
            <a:endParaRPr lang="en-US" dirty="0">
              <a:solidFill>
                <a:srgbClr val="775F55"/>
              </a:solidFill>
            </a:endParaRPr>
          </a:p>
        </p:txBody>
      </p:sp>
      <p:graphicFrame>
        <p:nvGraphicFramePr>
          <p:cNvPr id="4" name="Table 3"/>
          <p:cNvGraphicFramePr>
            <a:graphicFrameLocks noGrp="1"/>
          </p:cNvGraphicFramePr>
          <p:nvPr/>
        </p:nvGraphicFramePr>
        <p:xfrm>
          <a:off x="6096000" y="381000"/>
          <a:ext cx="2971800" cy="5593080"/>
        </p:xfrm>
        <a:graphic>
          <a:graphicData uri="http://schemas.openxmlformats.org/drawingml/2006/table">
            <a:tbl>
              <a:tblPr firstRow="1" bandRow="1">
                <a:tableStyleId>{5DA37D80-6434-44D0-A028-1B22A696006F}</a:tableStyleId>
              </a:tblPr>
              <a:tblGrid>
                <a:gridCol w="1733550"/>
                <a:gridCol w="1238250"/>
              </a:tblGrid>
              <a:tr h="370840">
                <a:tc>
                  <a:txBody>
                    <a:bodyPr/>
                    <a:lstStyle/>
                    <a:p>
                      <a:r>
                        <a:rPr lang="en-US" b="0" dirty="0" smtClean="0"/>
                        <a:t>T1ST2S blocks</a:t>
                      </a:r>
                      <a:endParaRPr lang="en-US" b="0" dirty="0"/>
                    </a:p>
                  </a:txBody>
                  <a:tcPr/>
                </a:tc>
                <a:tc>
                  <a:txBody>
                    <a:bodyPr/>
                    <a:lstStyle/>
                    <a:p>
                      <a:r>
                        <a:rPr lang="en-US" b="0" dirty="0" smtClean="0"/>
                        <a:t>4+4 = 8</a:t>
                      </a:r>
                      <a:endParaRPr lang="en-US" b="0" dirty="0"/>
                    </a:p>
                  </a:txBody>
                  <a:tcPr/>
                </a:tc>
              </a:tr>
              <a:tr h="370840">
                <a:tc>
                  <a:txBody>
                    <a:bodyPr/>
                    <a:lstStyle/>
                    <a:p>
                      <a:r>
                        <a:rPr lang="en-US" dirty="0" smtClean="0"/>
                        <a:t>Inputs</a:t>
                      </a:r>
                      <a:r>
                        <a:rPr lang="en-US" baseline="0" dirty="0" smtClean="0"/>
                        <a:t> per </a:t>
                      </a:r>
                      <a:r>
                        <a:rPr lang="en-US" dirty="0" smtClean="0"/>
                        <a:t>T1ST2S block</a:t>
                      </a:r>
                      <a:endParaRPr lang="en-US" dirty="0"/>
                    </a:p>
                  </a:txBody>
                  <a:tcPr/>
                </a:tc>
                <a:tc>
                  <a:txBody>
                    <a:bodyPr/>
                    <a:lstStyle/>
                    <a:p>
                      <a:r>
                        <a:rPr lang="en-US" dirty="0" smtClean="0"/>
                        <a:t>27x4 = 108</a:t>
                      </a:r>
                      <a:endParaRPr lang="en-US" dirty="0"/>
                    </a:p>
                  </a:txBody>
                  <a:tcPr/>
                </a:tc>
              </a:tr>
              <a:tr h="370840">
                <a:tc>
                  <a:txBody>
                    <a:bodyPr/>
                    <a:lstStyle/>
                    <a:p>
                      <a:r>
                        <a:rPr lang="en-US" dirty="0" smtClean="0"/>
                        <a:t>Outputs per T1ST2S block</a:t>
                      </a:r>
                      <a:endParaRPr lang="en-US" dirty="0"/>
                    </a:p>
                  </a:txBody>
                  <a:tcPr/>
                </a:tc>
                <a:tc>
                  <a:txBody>
                    <a:bodyPr/>
                    <a:lstStyle/>
                    <a:p>
                      <a:r>
                        <a:rPr lang="en-US" dirty="0" smtClean="0"/>
                        <a:t>20x3</a:t>
                      </a:r>
                      <a:r>
                        <a:rPr lang="en-US" baseline="0" dirty="0" smtClean="0"/>
                        <a:t>+7x4+1 = 89</a:t>
                      </a:r>
                      <a:endParaRPr lang="en-US" dirty="0"/>
                    </a:p>
                  </a:txBody>
                  <a:tcPr/>
                </a:tc>
              </a:tr>
              <a:tr h="370840">
                <a:tc>
                  <a:txBody>
                    <a:bodyPr/>
                    <a:lstStyle/>
                    <a:p>
                      <a:r>
                        <a:rPr lang="en-US" dirty="0" smtClean="0"/>
                        <a:t>Total I/O</a:t>
                      </a:r>
                      <a:r>
                        <a:rPr lang="en-US" baseline="0" dirty="0" smtClean="0"/>
                        <a:t> per T1ST2S block</a:t>
                      </a:r>
                      <a:endParaRPr lang="en-US" dirty="0"/>
                    </a:p>
                  </a:txBody>
                  <a:tcPr/>
                </a:tc>
                <a:tc>
                  <a:txBody>
                    <a:bodyPr/>
                    <a:lstStyle/>
                    <a:p>
                      <a:r>
                        <a:rPr lang="en-US" dirty="0" smtClean="0"/>
                        <a:t>108+89 = 197</a:t>
                      </a:r>
                      <a:endParaRPr lang="en-US" dirty="0"/>
                    </a:p>
                  </a:txBody>
                  <a:tcPr/>
                </a:tc>
              </a:tr>
              <a:tr h="370840">
                <a:tc>
                  <a:txBody>
                    <a:bodyPr/>
                    <a:lstStyle/>
                    <a:p>
                      <a:r>
                        <a:rPr lang="en-US" dirty="0" smtClean="0"/>
                        <a:t>T3S</a:t>
                      </a:r>
                      <a:r>
                        <a:rPr lang="en-US" baseline="0" dirty="0" smtClean="0"/>
                        <a:t> blocks</a:t>
                      </a:r>
                      <a:endParaRPr lang="en-US" dirty="0"/>
                    </a:p>
                  </a:txBody>
                  <a:tcPr/>
                </a:tc>
                <a:tc>
                  <a:txBody>
                    <a:bodyPr/>
                    <a:lstStyle/>
                    <a:p>
                      <a:r>
                        <a:rPr lang="en-US" dirty="0" smtClean="0"/>
                        <a:t>1</a:t>
                      </a:r>
                      <a:endParaRPr lang="en-US" dirty="0"/>
                    </a:p>
                  </a:txBody>
                  <a:tcPr/>
                </a:tc>
              </a:tr>
              <a:tr h="370840">
                <a:tc>
                  <a:txBody>
                    <a:bodyPr/>
                    <a:lstStyle/>
                    <a:p>
                      <a:r>
                        <a:rPr lang="en-US" dirty="0" smtClean="0"/>
                        <a:t>Inputs</a:t>
                      </a:r>
                      <a:r>
                        <a:rPr lang="en-US" baseline="0" dirty="0" smtClean="0"/>
                        <a:t> per </a:t>
                      </a:r>
                      <a:r>
                        <a:rPr lang="en-US" dirty="0" smtClean="0"/>
                        <a:t>T3S block</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4+4 = 8</a:t>
                      </a:r>
                    </a:p>
                    <a:p>
                      <a:endParaRPr lang="en-US" dirty="0"/>
                    </a:p>
                  </a:txBody>
                  <a:tcPr/>
                </a:tc>
              </a:tr>
              <a:tr h="370840">
                <a:tc>
                  <a:txBody>
                    <a:bodyPr/>
                    <a:lstStyle/>
                    <a:p>
                      <a:r>
                        <a:rPr lang="en-US" dirty="0" smtClean="0"/>
                        <a:t>Outputs per T3S block</a:t>
                      </a:r>
                      <a:endParaRPr lang="en-US" dirty="0"/>
                    </a:p>
                  </a:txBody>
                  <a:tcPr/>
                </a:tc>
                <a:tc>
                  <a:txBody>
                    <a:bodyPr/>
                    <a:lstStyle/>
                    <a:p>
                      <a:r>
                        <a:rPr lang="en-US" dirty="0" smtClean="0"/>
                        <a:t>2</a:t>
                      </a:r>
                      <a:endParaRPr lang="en-US" dirty="0"/>
                    </a:p>
                  </a:txBody>
                  <a:tcPr/>
                </a:tc>
              </a:tr>
              <a:tr h="370840">
                <a:tc>
                  <a:txBody>
                    <a:bodyPr/>
                    <a:lstStyle/>
                    <a:p>
                      <a:r>
                        <a:rPr lang="en-US" dirty="0" smtClean="0"/>
                        <a:t>Total I/O</a:t>
                      </a:r>
                      <a:r>
                        <a:rPr lang="en-US" baseline="0" dirty="0" smtClean="0"/>
                        <a:t> per T3S block</a:t>
                      </a:r>
                      <a:endParaRPr lang="en-US" dirty="0"/>
                    </a:p>
                  </a:txBody>
                  <a:tcPr/>
                </a:tc>
                <a:tc>
                  <a:txBody>
                    <a:bodyPr/>
                    <a:lstStyle/>
                    <a:p>
                      <a:r>
                        <a:rPr lang="en-US" dirty="0" smtClean="0"/>
                        <a:t>10</a:t>
                      </a:r>
                      <a:endParaRPr lang="en-US" dirty="0"/>
                    </a:p>
                  </a:txBody>
                  <a:tcPr/>
                </a:tc>
              </a:tr>
              <a:tr h="370840">
                <a:tc>
                  <a:txBody>
                    <a:bodyPr/>
                    <a:lstStyle/>
                    <a:p>
                      <a:r>
                        <a:rPr lang="en-US" dirty="0" smtClean="0"/>
                        <a:t>Global trigger fan-out</a:t>
                      </a:r>
                      <a:endParaRPr lang="en-US" dirty="0"/>
                    </a:p>
                  </a:txBody>
                  <a:tcPr/>
                </a:tc>
                <a:tc>
                  <a:txBody>
                    <a:bodyPr/>
                    <a:lstStyle/>
                    <a:p>
                      <a:r>
                        <a:rPr lang="en-US" dirty="0" smtClean="0"/>
                        <a:t>1:80</a:t>
                      </a:r>
                      <a:endParaRPr lang="en-US" dirty="0"/>
                    </a:p>
                  </a:txBody>
                  <a:tcPr/>
                </a:tc>
              </a:tr>
              <a:tr h="370840">
                <a:tc>
                  <a:txBody>
                    <a:bodyPr/>
                    <a:lstStyle/>
                    <a:p>
                      <a:r>
                        <a:rPr lang="en-US" dirty="0" smtClean="0"/>
                        <a:t>Total FPGAs</a:t>
                      </a:r>
                      <a:endParaRPr lang="en-US" dirty="0"/>
                    </a:p>
                  </a:txBody>
                  <a:tcPr/>
                </a:tc>
                <a:tc>
                  <a:txBody>
                    <a:bodyPr/>
                    <a:lstStyle/>
                    <a:p>
                      <a:r>
                        <a:rPr lang="en-US" dirty="0" smtClean="0"/>
                        <a:t>9</a:t>
                      </a:r>
                      <a:endParaRPr lang="en-US" dirty="0"/>
                    </a:p>
                  </a:txBody>
                  <a:tcPr/>
                </a:tc>
              </a:tr>
            </a:tbl>
          </a:graphicData>
        </a:graphic>
      </p:graphicFrame>
      <p:pic>
        <p:nvPicPr>
          <p:cNvPr id="5" name="Picture 4" descr="LTM_signalflow2.PNG"/>
          <p:cNvPicPr>
            <a:picLocks noChangeAspect="1"/>
          </p:cNvPicPr>
          <p:nvPr/>
        </p:nvPicPr>
        <p:blipFill>
          <a:blip r:embed="rId2" cstate="print"/>
          <a:stretch>
            <a:fillRect/>
          </a:stretch>
        </p:blipFill>
        <p:spPr>
          <a:xfrm>
            <a:off x="0" y="533400"/>
            <a:ext cx="5961964" cy="5334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99</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36312</TotalTime>
  <Words>10545</Words>
  <Application>Microsoft Office PowerPoint</Application>
  <PresentationFormat>On-screen Show (4:3)</PresentationFormat>
  <Paragraphs>1523</Paragraphs>
  <Slides>143</Slides>
  <Notes>33</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45" baseType="lpstr">
      <vt:lpstr>Module</vt:lpstr>
      <vt:lpstr>Equation</vt:lpstr>
      <vt:lpstr>Engineering Challenges of the  India-based Neutrino Observatory (INO) Project</vt:lpstr>
      <vt:lpstr>Neutrino ()</vt:lpstr>
      <vt:lpstr>Unique features of neutrinos</vt:lpstr>
      <vt:lpstr>Standard model of particle physics</vt:lpstr>
      <vt:lpstr>Neutrino oscillations</vt:lpstr>
      <vt:lpstr>Tradition of underground physics</vt:lpstr>
      <vt:lpstr>History of neutrino physics in India</vt:lpstr>
      <vt:lpstr>India-based Neutrino Observatory project</vt:lpstr>
      <vt:lpstr>Possible new proposals at INO</vt:lpstr>
      <vt:lpstr>National Centre for HEP (NCHEP)</vt:lpstr>
      <vt:lpstr>INO Collaboration</vt:lpstr>
      <vt:lpstr>INO coming soon:  Inside a mountain near you!</vt:lpstr>
      <vt:lpstr>INO coming soon:  Inside a mountain near you!</vt:lpstr>
      <vt:lpstr>Location and site for  National Centre for High Energy Physics</vt:lpstr>
      <vt:lpstr>Ownership and Management</vt:lpstr>
      <vt:lpstr>INO Management Structure </vt:lpstr>
      <vt:lpstr>Status of INO sites</vt:lpstr>
      <vt:lpstr>Civil construction activities</vt:lpstr>
      <vt:lpstr>Civil works carried out through TN government agencies</vt:lpstr>
      <vt:lpstr>Neutrino sources and detector choice</vt:lpstr>
      <vt:lpstr>Physics possibilities with ICAL </vt:lpstr>
      <vt:lpstr>Up-Down asymmetry measurement </vt:lpstr>
      <vt:lpstr>Matter effects and neutrino mass hierarchy</vt:lpstr>
      <vt:lpstr>ICAL detector and construction</vt:lpstr>
      <vt:lpstr>Underground Laboratory Layout</vt:lpstr>
      <vt:lpstr>Power requirement</vt:lpstr>
      <vt:lpstr>Mains power</vt:lpstr>
      <vt:lpstr>AC/ Ventilation</vt:lpstr>
      <vt:lpstr>Construction of ICAL Magnet</vt:lpstr>
      <vt:lpstr>Animation of ICAL construction</vt:lpstr>
      <vt:lpstr>Factsheet of ICAL detector</vt:lpstr>
      <vt:lpstr>Schematic of a basic RPC</vt:lpstr>
      <vt:lpstr>Birth of the RPC</vt:lpstr>
      <vt:lpstr>Application driven RPC designs</vt:lpstr>
      <vt:lpstr>Why ICAL chose RPC?</vt:lpstr>
      <vt:lpstr>Deployment of RPCs in  running experiments</vt:lpstr>
      <vt:lpstr>Materials for gas volume fabrication</vt:lpstr>
      <vt:lpstr>Electrode coating techniques</vt:lpstr>
      <vt:lpstr>Automatic spray paint plant</vt:lpstr>
      <vt:lpstr>Screen printing techniques</vt:lpstr>
      <vt:lpstr>Schematic of RPC assembly jig</vt:lpstr>
      <vt:lpstr>Development and characterisation of signal pickup panels</vt:lpstr>
      <vt:lpstr>Basic construction of an RPC</vt:lpstr>
      <vt:lpstr>Fully assembled large area RPC</vt:lpstr>
      <vt:lpstr>RPC parameter characterisation</vt:lpstr>
      <vt:lpstr>RPC tomography using  cosmic ray muons</vt:lpstr>
      <vt:lpstr>Studying long-term stability</vt:lpstr>
      <vt:lpstr>Requirement of gases in ICAL</vt:lpstr>
      <vt:lpstr>Schematic of gas system</vt:lpstr>
      <vt:lpstr>Features of the gas system</vt:lpstr>
      <vt:lpstr>Constructional details of the gas system</vt:lpstr>
      <vt:lpstr>Optimization of gas flow rate for RPCs</vt:lpstr>
      <vt:lpstr>Closed-loop gas recirculation system</vt:lpstr>
      <vt:lpstr>Newly developed gas recirculation system</vt:lpstr>
      <vt:lpstr>Prototype RPC stack</vt:lpstr>
      <vt:lpstr>Stack of 2m × 2m RPCs</vt:lpstr>
      <vt:lpstr>ICAL prototype at VECC</vt:lpstr>
      <vt:lpstr>Schematic of prototype detector DAQ system</vt:lpstr>
      <vt:lpstr>Design and implementation of the data acquisition system</vt:lpstr>
      <vt:lpstr>A couple of interesting events</vt:lpstr>
      <vt:lpstr>RPC strip rate time profile</vt:lpstr>
      <vt:lpstr>Studies with detector stacks</vt:lpstr>
      <vt:lpstr>Overall scheme of ICAL electronics</vt:lpstr>
      <vt:lpstr>Functions &amp; integration of FE-DAQ</vt:lpstr>
      <vt:lpstr>Picking up the tiny charges</vt:lpstr>
      <vt:lpstr>Picking up the tiny charges</vt:lpstr>
      <vt:lpstr>Preamplifier Board</vt:lpstr>
      <vt:lpstr>Preamplifiers to RPC-DAQ</vt:lpstr>
      <vt:lpstr>RPCDAQ module – the workhorse</vt:lpstr>
      <vt:lpstr>Functions of the RPCDAQ module</vt:lpstr>
      <vt:lpstr>Design considerations &amp; constraints</vt:lpstr>
      <vt:lpstr>Data sizes and rates – Event</vt:lpstr>
      <vt:lpstr>Data sizes and rates - Monitoring</vt:lpstr>
      <vt:lpstr>RPCDAQ components</vt:lpstr>
      <vt:lpstr>NIOS II soft-core microprocessor</vt:lpstr>
      <vt:lpstr>TDC</vt:lpstr>
      <vt:lpstr>Slide 77</vt:lpstr>
      <vt:lpstr>ASIC based TDC device</vt:lpstr>
      <vt:lpstr>Pulse shape monitor</vt:lpstr>
      <vt:lpstr>Waveform sampler</vt:lpstr>
      <vt:lpstr>Data network interfaces</vt:lpstr>
      <vt:lpstr>Network interface specifications</vt:lpstr>
      <vt:lpstr>Wiznet W5300 specifications</vt:lpstr>
      <vt:lpstr>Network interface test results</vt:lpstr>
      <vt:lpstr>Data network schematic</vt:lpstr>
      <vt:lpstr>Front-end switches</vt:lpstr>
      <vt:lpstr>Back-end Ethernet switches</vt:lpstr>
      <vt:lpstr>N/W switches on the face of spacers</vt:lpstr>
      <vt:lpstr>Alternative to the bulky RJ45</vt:lpstr>
      <vt:lpstr>TCP versus UDP</vt:lpstr>
      <vt:lpstr>Data collecting computers</vt:lpstr>
      <vt:lpstr>RPCDAQ to Backend: Digital I/O and Ethernet</vt:lpstr>
      <vt:lpstr>Features of ICAL trigger system</vt:lpstr>
      <vt:lpstr>ICAL Trigger Scheme</vt:lpstr>
      <vt:lpstr>Implementation layout</vt:lpstr>
      <vt:lpstr>Slide 96</vt:lpstr>
      <vt:lpstr>ICAL Engineering Module</vt:lpstr>
      <vt:lpstr>LTM specifications</vt:lpstr>
      <vt:lpstr>Slide 99</vt:lpstr>
      <vt:lpstr>Slide 100</vt:lpstr>
      <vt:lpstr>GTM specifications</vt:lpstr>
      <vt:lpstr>Back-end communication for trigger modules</vt:lpstr>
      <vt:lpstr>Studying suitability of FPGAs</vt:lpstr>
      <vt:lpstr>Power supply options</vt:lpstr>
      <vt:lpstr>Slide 105</vt:lpstr>
      <vt:lpstr>DC-HVDC supply control &amp; monitoring</vt:lpstr>
      <vt:lpstr>Estimate of power requirement</vt:lpstr>
      <vt:lpstr>Cables in the Cable Tray</vt:lpstr>
      <vt:lpstr>Electronics/DAQ for RPC system</vt:lpstr>
      <vt:lpstr>Cable trays</vt:lpstr>
      <vt:lpstr>Software requirements</vt:lpstr>
      <vt:lpstr>Current status: RPC making</vt:lpstr>
      <vt:lpstr>Technology development for Industrial production of RPCs </vt:lpstr>
      <vt:lpstr>Industrial production of RPCs</vt:lpstr>
      <vt:lpstr>Main components of RPC gap</vt:lpstr>
      <vt:lpstr>Glass cleaning</vt:lpstr>
      <vt:lpstr>Glass painting</vt:lpstr>
      <vt:lpstr>QC procedures for RPC gap</vt:lpstr>
      <vt:lpstr>Steps towards Industrial production of RPCs</vt:lpstr>
      <vt:lpstr>RPC fabrication at Asahi Float Glass</vt:lpstr>
      <vt:lpstr>Chamfering and engraving of glass</vt:lpstr>
      <vt:lpstr>Painting/curing of glass plates</vt:lpstr>
      <vt:lpstr>Animation of glass painting</vt:lpstr>
      <vt:lpstr>Automatic RPC gap making</vt:lpstr>
      <vt:lpstr>Animation of RPC gap fabrication</vt:lpstr>
      <vt:lpstr>RPC holding tray</vt:lpstr>
      <vt:lpstr>RPC fabrication facility</vt:lpstr>
      <vt:lpstr>Career opportunities in INO</vt:lpstr>
      <vt:lpstr>Current status</vt:lpstr>
      <vt:lpstr>Closing remarks</vt:lpstr>
      <vt:lpstr>Thank you</vt:lpstr>
      <vt:lpstr>Backup slides</vt:lpstr>
      <vt:lpstr>Slide 133</vt:lpstr>
      <vt:lpstr>Slide 134</vt:lpstr>
      <vt:lpstr>Slide 135</vt:lpstr>
      <vt:lpstr>Slide 136</vt:lpstr>
      <vt:lpstr>Slide 137</vt:lpstr>
      <vt:lpstr>Slide 138</vt:lpstr>
      <vt:lpstr>Slide 139</vt:lpstr>
      <vt:lpstr>Slide 140</vt:lpstr>
      <vt:lpstr>Slide 141</vt:lpstr>
      <vt:lpstr>Slide 142</vt:lpstr>
      <vt:lpstr>Slide 143</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522</cp:revision>
  <dcterms:created xsi:type="dcterms:W3CDTF">2008-09-25T08:04:45Z</dcterms:created>
  <dcterms:modified xsi:type="dcterms:W3CDTF">2012-12-16T12:25:37Z</dcterms:modified>
</cp:coreProperties>
</file>