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02"/>
  </p:notesMasterIdLst>
  <p:sldIdLst>
    <p:sldId id="256" r:id="rId2"/>
    <p:sldId id="359" r:id="rId3"/>
    <p:sldId id="591" r:id="rId4"/>
    <p:sldId id="296" r:id="rId5"/>
    <p:sldId id="368" r:id="rId6"/>
    <p:sldId id="383" r:id="rId7"/>
    <p:sldId id="703" r:id="rId8"/>
    <p:sldId id="384" r:id="rId9"/>
    <p:sldId id="394" r:id="rId10"/>
    <p:sldId id="395" r:id="rId11"/>
    <p:sldId id="385" r:id="rId12"/>
    <p:sldId id="386" r:id="rId13"/>
    <p:sldId id="421" r:id="rId14"/>
    <p:sldId id="592" r:id="rId15"/>
    <p:sldId id="593" r:id="rId16"/>
    <p:sldId id="594" r:id="rId17"/>
    <p:sldId id="595" r:id="rId18"/>
    <p:sldId id="596" r:id="rId19"/>
    <p:sldId id="597" r:id="rId20"/>
    <p:sldId id="686" r:id="rId21"/>
    <p:sldId id="706" r:id="rId22"/>
    <p:sldId id="381" r:id="rId23"/>
    <p:sldId id="606" r:id="rId24"/>
    <p:sldId id="680" r:id="rId25"/>
    <p:sldId id="704" r:id="rId26"/>
    <p:sldId id="687" r:id="rId27"/>
    <p:sldId id="688" r:id="rId28"/>
    <p:sldId id="689" r:id="rId29"/>
    <p:sldId id="401" r:id="rId30"/>
    <p:sldId id="346" r:id="rId31"/>
    <p:sldId id="280" r:id="rId32"/>
    <p:sldId id="311" r:id="rId33"/>
    <p:sldId id="273" r:id="rId34"/>
    <p:sldId id="367" r:id="rId35"/>
    <p:sldId id="419" r:id="rId36"/>
    <p:sldId id="675" r:id="rId37"/>
    <p:sldId id="331" r:id="rId38"/>
    <p:sldId id="304" r:id="rId39"/>
    <p:sldId id="307" r:id="rId40"/>
    <p:sldId id="444" r:id="rId41"/>
    <p:sldId id="443" r:id="rId42"/>
    <p:sldId id="272" r:id="rId43"/>
    <p:sldId id="598" r:id="rId44"/>
    <p:sldId id="615" r:id="rId45"/>
    <p:sldId id="308" r:id="rId46"/>
    <p:sldId id="336" r:id="rId47"/>
    <p:sldId id="344" r:id="rId48"/>
    <p:sldId id="627" r:id="rId49"/>
    <p:sldId id="406" r:id="rId50"/>
    <p:sldId id="397" r:id="rId51"/>
    <p:sldId id="422" r:id="rId52"/>
    <p:sldId id="632" r:id="rId53"/>
    <p:sldId id="634" r:id="rId54"/>
    <p:sldId id="636" r:id="rId55"/>
    <p:sldId id="637" r:id="rId56"/>
    <p:sldId id="638" r:id="rId57"/>
    <p:sldId id="642" r:id="rId58"/>
    <p:sldId id="645" r:id="rId59"/>
    <p:sldId id="651" r:id="rId60"/>
    <p:sldId id="652" r:id="rId61"/>
    <p:sldId id="653" r:id="rId62"/>
    <p:sldId id="654" r:id="rId63"/>
    <p:sldId id="657" r:id="rId64"/>
    <p:sldId id="420" r:id="rId65"/>
    <p:sldId id="660" r:id="rId66"/>
    <p:sldId id="661" r:id="rId67"/>
    <p:sldId id="668" r:id="rId68"/>
    <p:sldId id="669" r:id="rId69"/>
    <p:sldId id="672" r:id="rId70"/>
    <p:sldId id="673" r:id="rId71"/>
    <p:sldId id="674" r:id="rId72"/>
    <p:sldId id="678" r:id="rId73"/>
    <p:sldId id="407" r:id="rId74"/>
    <p:sldId id="618" r:id="rId75"/>
    <p:sldId id="623" r:id="rId76"/>
    <p:sldId id="607" r:id="rId77"/>
    <p:sldId id="608" r:id="rId78"/>
    <p:sldId id="609" r:id="rId79"/>
    <p:sldId id="610" r:id="rId80"/>
    <p:sldId id="681" r:id="rId81"/>
    <p:sldId id="611" r:id="rId82"/>
    <p:sldId id="682" r:id="rId83"/>
    <p:sldId id="612" r:id="rId84"/>
    <p:sldId id="613" r:id="rId85"/>
    <p:sldId id="625" r:id="rId86"/>
    <p:sldId id="605" r:id="rId87"/>
    <p:sldId id="626" r:id="rId88"/>
    <p:sldId id="705" r:id="rId89"/>
    <p:sldId id="702" r:id="rId90"/>
    <p:sldId id="701" r:id="rId91"/>
    <p:sldId id="692" r:id="rId92"/>
    <p:sldId id="691" r:id="rId93"/>
    <p:sldId id="700" r:id="rId94"/>
    <p:sldId id="699" r:id="rId95"/>
    <p:sldId id="696" r:id="rId96"/>
    <p:sldId id="694" r:id="rId97"/>
    <p:sldId id="693" r:id="rId98"/>
    <p:sldId id="697" r:id="rId99"/>
    <p:sldId id="695" r:id="rId100"/>
    <p:sldId id="698"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FF"/>
    <a:srgbClr val="006600"/>
    <a:srgbClr val="FFCCFF"/>
    <a:srgbClr val="CCECFF"/>
    <a:srgbClr val="FFFFCC"/>
    <a:srgbClr val="FFFF99"/>
    <a:srgbClr val="6600CC"/>
    <a:srgbClr val="FFFFFF"/>
  </p:clrMru>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155" autoAdjust="0"/>
    <p:restoredTop sz="94803" autoAdjust="0"/>
  </p:normalViewPr>
  <p:slideViewPr>
    <p:cSldViewPr>
      <p:cViewPr varScale="1">
        <p:scale>
          <a:sx n="69" d="100"/>
          <a:sy n="69" d="100"/>
        </p:scale>
        <p:origin x="-1380" y="-102"/>
      </p:cViewPr>
      <p:guideLst>
        <p:guide orient="horz" pos="2160"/>
        <p:guide pos="2880"/>
      </p:guideLst>
    </p:cSldViewPr>
  </p:slideViewPr>
  <p:outlineViewPr>
    <p:cViewPr>
      <p:scale>
        <a:sx n="33" d="100"/>
        <a:sy n="33" d="100"/>
      </p:scale>
      <p:origin x="0" y="11496"/>
    </p:cViewPr>
  </p:outlineViewPr>
  <p:notesTextViewPr>
    <p:cViewPr>
      <p:scale>
        <a:sx n="100" d="100"/>
        <a:sy n="100" d="100"/>
      </p:scale>
      <p:origin x="0" y="0"/>
    </p:cViewPr>
  </p:notesTextViewPr>
  <p:sorterViewPr>
    <p:cViewPr>
      <p:scale>
        <a:sx n="78" d="100"/>
        <a:sy n="78" d="100"/>
      </p:scale>
      <p:origin x="0" y="14712"/>
    </p:cViewPr>
  </p:sorterViewPr>
  <p:notesViewPr>
    <p:cSldViewPr>
      <p:cViewPr varScale="1">
        <p:scale>
          <a:sx n="53" d="100"/>
          <a:sy n="53" d="100"/>
        </p:scale>
        <p:origin x="-2562"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C91036-4956-434D-BBD3-441F643DBDA7}" type="doc">
      <dgm:prSet loTypeId="urn:microsoft.com/office/officeart/2005/8/layout/hierarchy3" loCatId="relationship" qsTypeId="urn:microsoft.com/office/officeart/2005/8/quickstyle/simple1" qsCatId="simple" csTypeId="urn:microsoft.com/office/officeart/2005/8/colors/colorful3" csCatId="colorful" phldr="1"/>
      <dgm:spPr/>
      <dgm:t>
        <a:bodyPr/>
        <a:lstStyle/>
        <a:p>
          <a:endParaRPr lang="en-US"/>
        </a:p>
      </dgm:t>
    </dgm:pt>
    <dgm:pt modelId="{BCC0BC5A-28DE-49A6-89BF-9A2270EC1D7F}">
      <dgm:prSet phldrT="[Text]"/>
      <dgm:spPr/>
      <dgm:t>
        <a:bodyPr/>
        <a:lstStyle/>
        <a:p>
          <a:r>
            <a:rPr lang="en-US" dirty="0" smtClean="0"/>
            <a:t>VME Back-end</a:t>
          </a:r>
          <a:endParaRPr lang="en-US" dirty="0"/>
        </a:p>
      </dgm:t>
    </dgm:pt>
    <dgm:pt modelId="{6D5B738F-C260-4E62-B46C-7691368C933C}" type="parTrans" cxnId="{FF6352C3-25A9-46D6-AB87-5ED9F03B6C54}">
      <dgm:prSet/>
      <dgm:spPr/>
      <dgm:t>
        <a:bodyPr/>
        <a:lstStyle/>
        <a:p>
          <a:endParaRPr lang="en-US"/>
        </a:p>
      </dgm:t>
    </dgm:pt>
    <dgm:pt modelId="{139E2B04-DF45-40A6-BF9F-38ECAC8F6C59}" type="sibTrans" cxnId="{FF6352C3-25A9-46D6-AB87-5ED9F03B6C54}">
      <dgm:prSet/>
      <dgm:spPr/>
      <dgm:t>
        <a:bodyPr/>
        <a:lstStyle/>
        <a:p>
          <a:endParaRPr lang="en-US"/>
        </a:p>
      </dgm:t>
    </dgm:pt>
    <dgm:pt modelId="{1B471F98-F7CA-40CA-9C85-D560388BB34E}">
      <dgm:prSet phldrT="[Text]"/>
      <dgm:spPr/>
      <dgm:t>
        <a:bodyPr/>
        <a:lstStyle/>
        <a:p>
          <a:r>
            <a:rPr lang="en-US" dirty="0" smtClean="0"/>
            <a:t>Standard electrical and mechanical specifications</a:t>
          </a:r>
          <a:endParaRPr lang="en-US" dirty="0"/>
        </a:p>
      </dgm:t>
    </dgm:pt>
    <dgm:pt modelId="{2A8E6141-8481-4E2F-8D66-32BCB69DE11F}" type="parTrans" cxnId="{D091008D-D7A9-4485-9920-881E349D36AE}">
      <dgm:prSet/>
      <dgm:spPr/>
      <dgm:t>
        <a:bodyPr/>
        <a:lstStyle/>
        <a:p>
          <a:endParaRPr lang="en-US"/>
        </a:p>
      </dgm:t>
    </dgm:pt>
    <dgm:pt modelId="{F1F24BE0-7A71-4979-B7D5-7BC74D5E0E76}" type="sibTrans" cxnId="{D091008D-D7A9-4485-9920-881E349D36AE}">
      <dgm:prSet/>
      <dgm:spPr/>
      <dgm:t>
        <a:bodyPr/>
        <a:lstStyle/>
        <a:p>
          <a:endParaRPr lang="en-US"/>
        </a:p>
      </dgm:t>
    </dgm:pt>
    <dgm:pt modelId="{89D2512E-2667-4B51-B0EE-AC45F1FBED9E}">
      <dgm:prSet phldrT="[Text]"/>
      <dgm:spPr/>
      <dgm:t>
        <a:bodyPr/>
        <a:lstStyle/>
        <a:p>
          <a:r>
            <a:rPr lang="en-US" dirty="0" smtClean="0"/>
            <a:t>Custom Back-end</a:t>
          </a:r>
          <a:endParaRPr lang="en-US" dirty="0"/>
        </a:p>
      </dgm:t>
    </dgm:pt>
    <dgm:pt modelId="{25300BCC-F6D1-46DE-ABEB-088C628924E4}" type="parTrans" cxnId="{3E0ACAA5-C484-4FEB-8E28-312C738BDFE3}">
      <dgm:prSet/>
      <dgm:spPr/>
      <dgm:t>
        <a:bodyPr/>
        <a:lstStyle/>
        <a:p>
          <a:endParaRPr lang="en-US"/>
        </a:p>
      </dgm:t>
    </dgm:pt>
    <dgm:pt modelId="{D1EC9E11-28F8-4F65-8CF6-E828A46798DE}" type="sibTrans" cxnId="{3E0ACAA5-C484-4FEB-8E28-312C738BDFE3}">
      <dgm:prSet/>
      <dgm:spPr/>
      <dgm:t>
        <a:bodyPr/>
        <a:lstStyle/>
        <a:p>
          <a:endParaRPr lang="en-US"/>
        </a:p>
      </dgm:t>
    </dgm:pt>
    <dgm:pt modelId="{09367DBB-ADB9-42B3-9EB0-C0B864BDE7DB}">
      <dgm:prSet phldrT="[Text]"/>
      <dgm:spPr/>
      <dgm:t>
        <a:bodyPr/>
        <a:lstStyle/>
        <a:p>
          <a:r>
            <a:rPr lang="en-US" dirty="0" smtClean="0"/>
            <a:t>Custom specifications</a:t>
          </a:r>
          <a:endParaRPr lang="en-US" dirty="0"/>
        </a:p>
      </dgm:t>
    </dgm:pt>
    <dgm:pt modelId="{F6AB9051-93D2-4AD7-ADBC-2F7CE39A28D8}" type="parTrans" cxnId="{C5BFC720-E7D1-4F7B-AB91-832897221CE6}">
      <dgm:prSet/>
      <dgm:spPr/>
      <dgm:t>
        <a:bodyPr/>
        <a:lstStyle/>
        <a:p>
          <a:endParaRPr lang="en-US"/>
        </a:p>
      </dgm:t>
    </dgm:pt>
    <dgm:pt modelId="{30F8D474-0DCA-4782-84A2-608B3E5D1420}" type="sibTrans" cxnId="{C5BFC720-E7D1-4F7B-AB91-832897221CE6}">
      <dgm:prSet/>
      <dgm:spPr/>
      <dgm:t>
        <a:bodyPr/>
        <a:lstStyle/>
        <a:p>
          <a:endParaRPr lang="en-US"/>
        </a:p>
      </dgm:t>
    </dgm:pt>
    <dgm:pt modelId="{5165B981-C3A1-44EA-8629-E0A3BCCFCB10}">
      <dgm:prSet/>
      <dgm:spPr/>
      <dgm:t>
        <a:bodyPr/>
        <a:lstStyle/>
        <a:p>
          <a:r>
            <a:rPr lang="en-US" dirty="0" smtClean="0"/>
            <a:t>Standard data transfer protocol</a:t>
          </a:r>
          <a:endParaRPr lang="en-US" dirty="0"/>
        </a:p>
      </dgm:t>
    </dgm:pt>
    <dgm:pt modelId="{7E2973E5-190C-4878-8A9C-E0ABB2896B1B}" type="parTrans" cxnId="{AD6764A7-87C3-466C-A153-9CB03BADC073}">
      <dgm:prSet/>
      <dgm:spPr/>
      <dgm:t>
        <a:bodyPr/>
        <a:lstStyle/>
        <a:p>
          <a:endParaRPr lang="en-US"/>
        </a:p>
      </dgm:t>
    </dgm:pt>
    <dgm:pt modelId="{611D055A-1711-4321-801D-EDCFB736A731}" type="sibTrans" cxnId="{AD6764A7-87C3-466C-A153-9CB03BADC073}">
      <dgm:prSet/>
      <dgm:spPr/>
      <dgm:t>
        <a:bodyPr/>
        <a:lstStyle/>
        <a:p>
          <a:endParaRPr lang="en-US"/>
        </a:p>
      </dgm:t>
    </dgm:pt>
    <dgm:pt modelId="{6CC97BFB-01B2-45E8-B242-B421043E393F}">
      <dgm:prSet/>
      <dgm:spPr/>
      <dgm:t>
        <a:bodyPr/>
        <a:lstStyle/>
        <a:p>
          <a:r>
            <a:rPr lang="en-US" dirty="0" smtClean="0"/>
            <a:t>Custom processor, interface</a:t>
          </a:r>
          <a:endParaRPr lang="en-US" dirty="0"/>
        </a:p>
      </dgm:t>
    </dgm:pt>
    <dgm:pt modelId="{B4D5CEAE-C773-4900-9714-55E79D11F403}" type="parTrans" cxnId="{2F80747C-BD51-4713-8CDD-3FF60EFB4652}">
      <dgm:prSet/>
      <dgm:spPr/>
      <dgm:t>
        <a:bodyPr/>
        <a:lstStyle/>
        <a:p>
          <a:endParaRPr lang="en-US"/>
        </a:p>
      </dgm:t>
    </dgm:pt>
    <dgm:pt modelId="{D3C5F2AA-389D-4D85-B0E6-EE0D4F1F7667}" type="sibTrans" cxnId="{2F80747C-BD51-4713-8CDD-3FF60EFB4652}">
      <dgm:prSet/>
      <dgm:spPr/>
      <dgm:t>
        <a:bodyPr/>
        <a:lstStyle/>
        <a:p>
          <a:endParaRPr lang="en-US"/>
        </a:p>
      </dgm:t>
    </dgm:pt>
    <dgm:pt modelId="{D27D1E49-6437-4C0C-A586-097B5208357A}">
      <dgm:prSet/>
      <dgm:spPr/>
      <dgm:t>
        <a:bodyPr/>
        <a:lstStyle/>
        <a:p>
          <a:r>
            <a:rPr lang="en-US" dirty="0" smtClean="0"/>
            <a:t>Standard controller, PCI-VME bridge</a:t>
          </a:r>
          <a:endParaRPr lang="en-US" dirty="0"/>
        </a:p>
      </dgm:t>
    </dgm:pt>
    <dgm:pt modelId="{3BD664AB-9269-4596-AEA0-B25634C316C1}" type="parTrans" cxnId="{FDAE1488-029F-48EA-9DD9-F17B831AD933}">
      <dgm:prSet/>
      <dgm:spPr/>
      <dgm:t>
        <a:bodyPr/>
        <a:lstStyle/>
        <a:p>
          <a:endParaRPr lang="en-US"/>
        </a:p>
      </dgm:t>
    </dgm:pt>
    <dgm:pt modelId="{846213DF-03BE-4A17-BD06-428A9DB94C54}" type="sibTrans" cxnId="{FDAE1488-029F-48EA-9DD9-F17B831AD933}">
      <dgm:prSet/>
      <dgm:spPr/>
      <dgm:t>
        <a:bodyPr/>
        <a:lstStyle/>
        <a:p>
          <a:endParaRPr lang="en-US"/>
        </a:p>
      </dgm:t>
    </dgm:pt>
    <dgm:pt modelId="{462FF7D4-9C49-4A35-8206-6BFFB6B832B7}">
      <dgm:prSet/>
      <dgm:spPr/>
      <dgm:t>
        <a:bodyPr/>
        <a:lstStyle/>
        <a:p>
          <a:r>
            <a:rPr lang="en-US" dirty="0" smtClean="0"/>
            <a:t>Custom data transfer protocol</a:t>
          </a:r>
          <a:endParaRPr lang="en-US" dirty="0"/>
        </a:p>
      </dgm:t>
    </dgm:pt>
    <dgm:pt modelId="{9D3FB749-3D68-4E21-B44C-01B28CC7FBAA}" type="parTrans" cxnId="{200F64DD-CFEB-4B5A-9507-2581B8C6CCC2}">
      <dgm:prSet/>
      <dgm:spPr/>
      <dgm:t>
        <a:bodyPr/>
        <a:lstStyle/>
        <a:p>
          <a:endParaRPr lang="en-US"/>
        </a:p>
      </dgm:t>
    </dgm:pt>
    <dgm:pt modelId="{CC6CA75B-F528-43A6-8167-74CB8BAC29C4}" type="sibTrans" cxnId="{200F64DD-CFEB-4B5A-9507-2581B8C6CCC2}">
      <dgm:prSet/>
      <dgm:spPr/>
      <dgm:t>
        <a:bodyPr/>
        <a:lstStyle/>
        <a:p>
          <a:endParaRPr lang="en-US"/>
        </a:p>
      </dgm:t>
    </dgm:pt>
    <dgm:pt modelId="{A2E9B486-BFCC-4610-A585-FD7AA1983DD2}" type="pres">
      <dgm:prSet presAssocID="{B2C91036-4956-434D-BBD3-441F643DBDA7}" presName="diagram" presStyleCnt="0">
        <dgm:presLayoutVars>
          <dgm:chPref val="1"/>
          <dgm:dir/>
          <dgm:animOne val="branch"/>
          <dgm:animLvl val="lvl"/>
          <dgm:resizeHandles/>
        </dgm:presLayoutVars>
      </dgm:prSet>
      <dgm:spPr/>
      <dgm:t>
        <a:bodyPr/>
        <a:lstStyle/>
        <a:p>
          <a:endParaRPr lang="en-US"/>
        </a:p>
      </dgm:t>
    </dgm:pt>
    <dgm:pt modelId="{43D90D58-F14B-4344-9AA7-AEC53F0F6AF6}" type="pres">
      <dgm:prSet presAssocID="{BCC0BC5A-28DE-49A6-89BF-9A2270EC1D7F}" presName="root" presStyleCnt="0"/>
      <dgm:spPr/>
    </dgm:pt>
    <dgm:pt modelId="{CDD6FBBD-DA53-4B5E-BC51-9229AA9A2D17}" type="pres">
      <dgm:prSet presAssocID="{BCC0BC5A-28DE-49A6-89BF-9A2270EC1D7F}" presName="rootComposite" presStyleCnt="0"/>
      <dgm:spPr/>
    </dgm:pt>
    <dgm:pt modelId="{3BB02920-B877-4D1B-832F-AB09A6602ABE}" type="pres">
      <dgm:prSet presAssocID="{BCC0BC5A-28DE-49A6-89BF-9A2270EC1D7F}" presName="rootText" presStyleLbl="node1" presStyleIdx="0" presStyleCnt="2"/>
      <dgm:spPr/>
      <dgm:t>
        <a:bodyPr/>
        <a:lstStyle/>
        <a:p>
          <a:endParaRPr lang="en-US"/>
        </a:p>
      </dgm:t>
    </dgm:pt>
    <dgm:pt modelId="{C8BD6831-4F7A-47A7-ADF8-4724AF4E22B2}" type="pres">
      <dgm:prSet presAssocID="{BCC0BC5A-28DE-49A6-89BF-9A2270EC1D7F}" presName="rootConnector" presStyleLbl="node1" presStyleIdx="0" presStyleCnt="2"/>
      <dgm:spPr/>
      <dgm:t>
        <a:bodyPr/>
        <a:lstStyle/>
        <a:p>
          <a:endParaRPr lang="en-US"/>
        </a:p>
      </dgm:t>
    </dgm:pt>
    <dgm:pt modelId="{54E574C5-C09A-47CF-8050-2B20A7FD2FAC}" type="pres">
      <dgm:prSet presAssocID="{BCC0BC5A-28DE-49A6-89BF-9A2270EC1D7F}" presName="childShape" presStyleCnt="0"/>
      <dgm:spPr/>
    </dgm:pt>
    <dgm:pt modelId="{0CEC341B-6EA0-451E-90C6-23C5EFC71B6D}" type="pres">
      <dgm:prSet presAssocID="{2A8E6141-8481-4E2F-8D66-32BCB69DE11F}" presName="Name13" presStyleLbl="parChTrans1D2" presStyleIdx="0" presStyleCnt="6"/>
      <dgm:spPr/>
      <dgm:t>
        <a:bodyPr/>
        <a:lstStyle/>
        <a:p>
          <a:endParaRPr lang="en-US"/>
        </a:p>
      </dgm:t>
    </dgm:pt>
    <dgm:pt modelId="{4FA6F33A-B87D-465C-A543-EB11F24C3BB6}" type="pres">
      <dgm:prSet presAssocID="{1B471F98-F7CA-40CA-9C85-D560388BB34E}" presName="childText" presStyleLbl="bgAcc1" presStyleIdx="0" presStyleCnt="6">
        <dgm:presLayoutVars>
          <dgm:bulletEnabled val="1"/>
        </dgm:presLayoutVars>
      </dgm:prSet>
      <dgm:spPr/>
      <dgm:t>
        <a:bodyPr/>
        <a:lstStyle/>
        <a:p>
          <a:endParaRPr lang="en-US"/>
        </a:p>
      </dgm:t>
    </dgm:pt>
    <dgm:pt modelId="{6A309C36-EC47-4E92-BD9F-F5F8393979BE}" type="pres">
      <dgm:prSet presAssocID="{3BD664AB-9269-4596-AEA0-B25634C316C1}" presName="Name13" presStyleLbl="parChTrans1D2" presStyleIdx="1" presStyleCnt="6"/>
      <dgm:spPr/>
      <dgm:t>
        <a:bodyPr/>
        <a:lstStyle/>
        <a:p>
          <a:endParaRPr lang="en-US"/>
        </a:p>
      </dgm:t>
    </dgm:pt>
    <dgm:pt modelId="{65F1729C-12F1-4D6E-88FE-8BEB039AC41E}" type="pres">
      <dgm:prSet presAssocID="{D27D1E49-6437-4C0C-A586-097B5208357A}" presName="childText" presStyleLbl="bgAcc1" presStyleIdx="1" presStyleCnt="6">
        <dgm:presLayoutVars>
          <dgm:bulletEnabled val="1"/>
        </dgm:presLayoutVars>
      </dgm:prSet>
      <dgm:spPr/>
      <dgm:t>
        <a:bodyPr/>
        <a:lstStyle/>
        <a:p>
          <a:endParaRPr lang="en-US"/>
        </a:p>
      </dgm:t>
    </dgm:pt>
    <dgm:pt modelId="{B547BB6E-954E-4A80-97B3-36C7096777C5}" type="pres">
      <dgm:prSet presAssocID="{7E2973E5-190C-4878-8A9C-E0ABB2896B1B}" presName="Name13" presStyleLbl="parChTrans1D2" presStyleIdx="2" presStyleCnt="6"/>
      <dgm:spPr/>
      <dgm:t>
        <a:bodyPr/>
        <a:lstStyle/>
        <a:p>
          <a:endParaRPr lang="en-US"/>
        </a:p>
      </dgm:t>
    </dgm:pt>
    <dgm:pt modelId="{30D42084-B111-4ECD-905D-7B23DC14ACE0}" type="pres">
      <dgm:prSet presAssocID="{5165B981-C3A1-44EA-8629-E0A3BCCFCB10}" presName="childText" presStyleLbl="bgAcc1" presStyleIdx="2" presStyleCnt="6">
        <dgm:presLayoutVars>
          <dgm:bulletEnabled val="1"/>
        </dgm:presLayoutVars>
      </dgm:prSet>
      <dgm:spPr/>
      <dgm:t>
        <a:bodyPr/>
        <a:lstStyle/>
        <a:p>
          <a:endParaRPr lang="en-US"/>
        </a:p>
      </dgm:t>
    </dgm:pt>
    <dgm:pt modelId="{A1C604C0-FB35-48F4-AFF3-B92E5ED7F7DB}" type="pres">
      <dgm:prSet presAssocID="{89D2512E-2667-4B51-B0EE-AC45F1FBED9E}" presName="root" presStyleCnt="0"/>
      <dgm:spPr/>
    </dgm:pt>
    <dgm:pt modelId="{0D454491-26D2-4B16-B23F-78E1C2DEFC2B}" type="pres">
      <dgm:prSet presAssocID="{89D2512E-2667-4B51-B0EE-AC45F1FBED9E}" presName="rootComposite" presStyleCnt="0"/>
      <dgm:spPr/>
    </dgm:pt>
    <dgm:pt modelId="{1E904BEA-E760-4A1F-B3B5-9FDDB2E5AA5D}" type="pres">
      <dgm:prSet presAssocID="{89D2512E-2667-4B51-B0EE-AC45F1FBED9E}" presName="rootText" presStyleLbl="node1" presStyleIdx="1" presStyleCnt="2"/>
      <dgm:spPr/>
      <dgm:t>
        <a:bodyPr/>
        <a:lstStyle/>
        <a:p>
          <a:endParaRPr lang="en-US"/>
        </a:p>
      </dgm:t>
    </dgm:pt>
    <dgm:pt modelId="{BAD25FA7-0A70-4B92-B8D5-9E5AC6F8E63E}" type="pres">
      <dgm:prSet presAssocID="{89D2512E-2667-4B51-B0EE-AC45F1FBED9E}" presName="rootConnector" presStyleLbl="node1" presStyleIdx="1" presStyleCnt="2"/>
      <dgm:spPr/>
      <dgm:t>
        <a:bodyPr/>
        <a:lstStyle/>
        <a:p>
          <a:endParaRPr lang="en-US"/>
        </a:p>
      </dgm:t>
    </dgm:pt>
    <dgm:pt modelId="{E0607E71-4A00-417D-97C6-58BB0F671658}" type="pres">
      <dgm:prSet presAssocID="{89D2512E-2667-4B51-B0EE-AC45F1FBED9E}" presName="childShape" presStyleCnt="0"/>
      <dgm:spPr/>
    </dgm:pt>
    <dgm:pt modelId="{AB1355B5-BFDF-4B97-A8A8-B2FC8FEE4B08}" type="pres">
      <dgm:prSet presAssocID="{F6AB9051-93D2-4AD7-ADBC-2F7CE39A28D8}" presName="Name13" presStyleLbl="parChTrans1D2" presStyleIdx="3" presStyleCnt="6"/>
      <dgm:spPr/>
      <dgm:t>
        <a:bodyPr/>
        <a:lstStyle/>
        <a:p>
          <a:endParaRPr lang="en-US"/>
        </a:p>
      </dgm:t>
    </dgm:pt>
    <dgm:pt modelId="{92CA597C-4358-45ED-8B6B-5C6D4F95E83A}" type="pres">
      <dgm:prSet presAssocID="{09367DBB-ADB9-42B3-9EB0-C0B864BDE7DB}" presName="childText" presStyleLbl="bgAcc1" presStyleIdx="3" presStyleCnt="6">
        <dgm:presLayoutVars>
          <dgm:bulletEnabled val="1"/>
        </dgm:presLayoutVars>
      </dgm:prSet>
      <dgm:spPr/>
      <dgm:t>
        <a:bodyPr/>
        <a:lstStyle/>
        <a:p>
          <a:endParaRPr lang="en-US"/>
        </a:p>
      </dgm:t>
    </dgm:pt>
    <dgm:pt modelId="{22F4CDFB-6BE8-4646-86F0-D8993F71DF39}" type="pres">
      <dgm:prSet presAssocID="{B4D5CEAE-C773-4900-9714-55E79D11F403}" presName="Name13" presStyleLbl="parChTrans1D2" presStyleIdx="4" presStyleCnt="6"/>
      <dgm:spPr/>
      <dgm:t>
        <a:bodyPr/>
        <a:lstStyle/>
        <a:p>
          <a:endParaRPr lang="en-US"/>
        </a:p>
      </dgm:t>
    </dgm:pt>
    <dgm:pt modelId="{F55E8DF0-AB4A-4421-913E-D9890FD7B6C0}" type="pres">
      <dgm:prSet presAssocID="{6CC97BFB-01B2-45E8-B242-B421043E393F}" presName="childText" presStyleLbl="bgAcc1" presStyleIdx="4" presStyleCnt="6">
        <dgm:presLayoutVars>
          <dgm:bulletEnabled val="1"/>
        </dgm:presLayoutVars>
      </dgm:prSet>
      <dgm:spPr/>
      <dgm:t>
        <a:bodyPr/>
        <a:lstStyle/>
        <a:p>
          <a:endParaRPr lang="en-US"/>
        </a:p>
      </dgm:t>
    </dgm:pt>
    <dgm:pt modelId="{A3F9E554-5440-4384-92A9-6286CBEC43C8}" type="pres">
      <dgm:prSet presAssocID="{9D3FB749-3D68-4E21-B44C-01B28CC7FBAA}" presName="Name13" presStyleLbl="parChTrans1D2" presStyleIdx="5" presStyleCnt="6"/>
      <dgm:spPr/>
      <dgm:t>
        <a:bodyPr/>
        <a:lstStyle/>
        <a:p>
          <a:endParaRPr lang="en-US"/>
        </a:p>
      </dgm:t>
    </dgm:pt>
    <dgm:pt modelId="{BB4BBB5B-3802-4E77-8C9A-4BFC36E8A579}" type="pres">
      <dgm:prSet presAssocID="{462FF7D4-9C49-4A35-8206-6BFFB6B832B7}" presName="childText" presStyleLbl="bgAcc1" presStyleIdx="5" presStyleCnt="6">
        <dgm:presLayoutVars>
          <dgm:bulletEnabled val="1"/>
        </dgm:presLayoutVars>
      </dgm:prSet>
      <dgm:spPr/>
      <dgm:t>
        <a:bodyPr/>
        <a:lstStyle/>
        <a:p>
          <a:endParaRPr lang="en-US"/>
        </a:p>
      </dgm:t>
    </dgm:pt>
  </dgm:ptLst>
  <dgm:cxnLst>
    <dgm:cxn modelId="{2F80747C-BD51-4713-8CDD-3FF60EFB4652}" srcId="{89D2512E-2667-4B51-B0EE-AC45F1FBED9E}" destId="{6CC97BFB-01B2-45E8-B242-B421043E393F}" srcOrd="1" destOrd="0" parTransId="{B4D5CEAE-C773-4900-9714-55E79D11F403}" sibTransId="{D3C5F2AA-389D-4D85-B0E6-EE0D4F1F7667}"/>
    <dgm:cxn modelId="{205CF255-9A77-4F74-9263-C7D856AD5D61}" type="presOf" srcId="{89D2512E-2667-4B51-B0EE-AC45F1FBED9E}" destId="{1E904BEA-E760-4A1F-B3B5-9FDDB2E5AA5D}" srcOrd="0" destOrd="0" presId="urn:microsoft.com/office/officeart/2005/8/layout/hierarchy3"/>
    <dgm:cxn modelId="{436A5363-2D30-4200-9D2C-BCF77EBA05D6}" type="presOf" srcId="{F6AB9051-93D2-4AD7-ADBC-2F7CE39A28D8}" destId="{AB1355B5-BFDF-4B97-A8A8-B2FC8FEE4B08}" srcOrd="0" destOrd="0" presId="urn:microsoft.com/office/officeart/2005/8/layout/hierarchy3"/>
    <dgm:cxn modelId="{B6CE73A1-026C-4E22-9D27-A6FB65712D21}" type="presOf" srcId="{D27D1E49-6437-4C0C-A586-097B5208357A}" destId="{65F1729C-12F1-4D6E-88FE-8BEB039AC41E}" srcOrd="0" destOrd="0" presId="urn:microsoft.com/office/officeart/2005/8/layout/hierarchy3"/>
    <dgm:cxn modelId="{E83D17C4-BF30-4264-BB0A-E3830E64FC79}" type="presOf" srcId="{3BD664AB-9269-4596-AEA0-B25634C316C1}" destId="{6A309C36-EC47-4E92-BD9F-F5F8393979BE}" srcOrd="0" destOrd="0" presId="urn:microsoft.com/office/officeart/2005/8/layout/hierarchy3"/>
    <dgm:cxn modelId="{200F64DD-CFEB-4B5A-9507-2581B8C6CCC2}" srcId="{89D2512E-2667-4B51-B0EE-AC45F1FBED9E}" destId="{462FF7D4-9C49-4A35-8206-6BFFB6B832B7}" srcOrd="2" destOrd="0" parTransId="{9D3FB749-3D68-4E21-B44C-01B28CC7FBAA}" sibTransId="{CC6CA75B-F528-43A6-8167-74CB8BAC29C4}"/>
    <dgm:cxn modelId="{F9F54B0C-2606-48F3-B93F-7324578B907D}" type="presOf" srcId="{09367DBB-ADB9-42B3-9EB0-C0B864BDE7DB}" destId="{92CA597C-4358-45ED-8B6B-5C6D4F95E83A}" srcOrd="0" destOrd="0" presId="urn:microsoft.com/office/officeart/2005/8/layout/hierarchy3"/>
    <dgm:cxn modelId="{3F67BF79-0211-494B-A88C-DFF31735ABAA}" type="presOf" srcId="{6CC97BFB-01B2-45E8-B242-B421043E393F}" destId="{F55E8DF0-AB4A-4421-913E-D9890FD7B6C0}" srcOrd="0" destOrd="0" presId="urn:microsoft.com/office/officeart/2005/8/layout/hierarchy3"/>
    <dgm:cxn modelId="{E9872A30-3F0B-4D8E-B3E3-BF68EC766A9E}" type="presOf" srcId="{B2C91036-4956-434D-BBD3-441F643DBDA7}" destId="{A2E9B486-BFCC-4610-A585-FD7AA1983DD2}" srcOrd="0" destOrd="0" presId="urn:microsoft.com/office/officeart/2005/8/layout/hierarchy3"/>
    <dgm:cxn modelId="{8E904439-6FE3-4F94-8432-BD0173F956B2}" type="presOf" srcId="{1B471F98-F7CA-40CA-9C85-D560388BB34E}" destId="{4FA6F33A-B87D-465C-A543-EB11F24C3BB6}" srcOrd="0" destOrd="0" presId="urn:microsoft.com/office/officeart/2005/8/layout/hierarchy3"/>
    <dgm:cxn modelId="{657E0C14-66C9-4B8D-BFB6-2C8C8E248B90}" type="presOf" srcId="{462FF7D4-9C49-4A35-8206-6BFFB6B832B7}" destId="{BB4BBB5B-3802-4E77-8C9A-4BFC36E8A579}" srcOrd="0" destOrd="0" presId="urn:microsoft.com/office/officeart/2005/8/layout/hierarchy3"/>
    <dgm:cxn modelId="{FF6352C3-25A9-46D6-AB87-5ED9F03B6C54}" srcId="{B2C91036-4956-434D-BBD3-441F643DBDA7}" destId="{BCC0BC5A-28DE-49A6-89BF-9A2270EC1D7F}" srcOrd="0" destOrd="0" parTransId="{6D5B738F-C260-4E62-B46C-7691368C933C}" sibTransId="{139E2B04-DF45-40A6-BF9F-38ECAC8F6C59}"/>
    <dgm:cxn modelId="{84E077C1-D987-44E3-84FF-31941C3F37A7}" type="presOf" srcId="{BCC0BC5A-28DE-49A6-89BF-9A2270EC1D7F}" destId="{C8BD6831-4F7A-47A7-ADF8-4724AF4E22B2}" srcOrd="1" destOrd="0" presId="urn:microsoft.com/office/officeart/2005/8/layout/hierarchy3"/>
    <dgm:cxn modelId="{37C61D2C-9C29-4CB7-8917-8A4FA0068579}" type="presOf" srcId="{B4D5CEAE-C773-4900-9714-55E79D11F403}" destId="{22F4CDFB-6BE8-4646-86F0-D8993F71DF39}" srcOrd="0" destOrd="0" presId="urn:microsoft.com/office/officeart/2005/8/layout/hierarchy3"/>
    <dgm:cxn modelId="{AD6764A7-87C3-466C-A153-9CB03BADC073}" srcId="{BCC0BC5A-28DE-49A6-89BF-9A2270EC1D7F}" destId="{5165B981-C3A1-44EA-8629-E0A3BCCFCB10}" srcOrd="2" destOrd="0" parTransId="{7E2973E5-190C-4878-8A9C-E0ABB2896B1B}" sibTransId="{611D055A-1711-4321-801D-EDCFB736A731}"/>
    <dgm:cxn modelId="{E55DDB04-EA6C-48E8-834C-73154EC6057E}" type="presOf" srcId="{89D2512E-2667-4B51-B0EE-AC45F1FBED9E}" destId="{BAD25FA7-0A70-4B92-B8D5-9E5AC6F8E63E}" srcOrd="1" destOrd="0" presId="urn:microsoft.com/office/officeart/2005/8/layout/hierarchy3"/>
    <dgm:cxn modelId="{545F0F65-B17E-4EF7-959A-765DC1322D9E}" type="presOf" srcId="{7E2973E5-190C-4878-8A9C-E0ABB2896B1B}" destId="{B547BB6E-954E-4A80-97B3-36C7096777C5}" srcOrd="0" destOrd="0" presId="urn:microsoft.com/office/officeart/2005/8/layout/hierarchy3"/>
    <dgm:cxn modelId="{C45ECDD9-D2C1-419D-AAC7-4C6414DAA72A}" type="presOf" srcId="{5165B981-C3A1-44EA-8629-E0A3BCCFCB10}" destId="{30D42084-B111-4ECD-905D-7B23DC14ACE0}" srcOrd="0" destOrd="0" presId="urn:microsoft.com/office/officeart/2005/8/layout/hierarchy3"/>
    <dgm:cxn modelId="{8A3E5616-BB35-45F3-B2B2-3EB0B3C324F0}" type="presOf" srcId="{9D3FB749-3D68-4E21-B44C-01B28CC7FBAA}" destId="{A3F9E554-5440-4384-92A9-6286CBEC43C8}" srcOrd="0" destOrd="0" presId="urn:microsoft.com/office/officeart/2005/8/layout/hierarchy3"/>
    <dgm:cxn modelId="{C5BFC720-E7D1-4F7B-AB91-832897221CE6}" srcId="{89D2512E-2667-4B51-B0EE-AC45F1FBED9E}" destId="{09367DBB-ADB9-42B3-9EB0-C0B864BDE7DB}" srcOrd="0" destOrd="0" parTransId="{F6AB9051-93D2-4AD7-ADBC-2F7CE39A28D8}" sibTransId="{30F8D474-0DCA-4782-84A2-608B3E5D1420}"/>
    <dgm:cxn modelId="{FDAE1488-029F-48EA-9DD9-F17B831AD933}" srcId="{BCC0BC5A-28DE-49A6-89BF-9A2270EC1D7F}" destId="{D27D1E49-6437-4C0C-A586-097B5208357A}" srcOrd="1" destOrd="0" parTransId="{3BD664AB-9269-4596-AEA0-B25634C316C1}" sibTransId="{846213DF-03BE-4A17-BD06-428A9DB94C54}"/>
    <dgm:cxn modelId="{D091008D-D7A9-4485-9920-881E349D36AE}" srcId="{BCC0BC5A-28DE-49A6-89BF-9A2270EC1D7F}" destId="{1B471F98-F7CA-40CA-9C85-D560388BB34E}" srcOrd="0" destOrd="0" parTransId="{2A8E6141-8481-4E2F-8D66-32BCB69DE11F}" sibTransId="{F1F24BE0-7A71-4979-B7D5-7BC74D5E0E76}"/>
    <dgm:cxn modelId="{3E0ACAA5-C484-4FEB-8E28-312C738BDFE3}" srcId="{B2C91036-4956-434D-BBD3-441F643DBDA7}" destId="{89D2512E-2667-4B51-B0EE-AC45F1FBED9E}" srcOrd="1" destOrd="0" parTransId="{25300BCC-F6D1-46DE-ABEB-088C628924E4}" sibTransId="{D1EC9E11-28F8-4F65-8CF6-E828A46798DE}"/>
    <dgm:cxn modelId="{DCA1E6AF-FC81-4AC0-B399-888ECAC5491E}" type="presOf" srcId="{2A8E6141-8481-4E2F-8D66-32BCB69DE11F}" destId="{0CEC341B-6EA0-451E-90C6-23C5EFC71B6D}" srcOrd="0" destOrd="0" presId="urn:microsoft.com/office/officeart/2005/8/layout/hierarchy3"/>
    <dgm:cxn modelId="{83C319A3-9BBD-4295-B804-822D5A95CA53}" type="presOf" srcId="{BCC0BC5A-28DE-49A6-89BF-9A2270EC1D7F}" destId="{3BB02920-B877-4D1B-832F-AB09A6602ABE}" srcOrd="0" destOrd="0" presId="urn:microsoft.com/office/officeart/2005/8/layout/hierarchy3"/>
    <dgm:cxn modelId="{7C3FDCB9-404A-4CCD-A2E2-2C52203E317B}" type="presParOf" srcId="{A2E9B486-BFCC-4610-A585-FD7AA1983DD2}" destId="{43D90D58-F14B-4344-9AA7-AEC53F0F6AF6}" srcOrd="0" destOrd="0" presId="urn:microsoft.com/office/officeart/2005/8/layout/hierarchy3"/>
    <dgm:cxn modelId="{18C4C0E9-B093-4D22-B578-1F2F1720936E}" type="presParOf" srcId="{43D90D58-F14B-4344-9AA7-AEC53F0F6AF6}" destId="{CDD6FBBD-DA53-4B5E-BC51-9229AA9A2D17}" srcOrd="0" destOrd="0" presId="urn:microsoft.com/office/officeart/2005/8/layout/hierarchy3"/>
    <dgm:cxn modelId="{DE5E2EF7-3D35-4CF2-9263-1D2EF598E67D}" type="presParOf" srcId="{CDD6FBBD-DA53-4B5E-BC51-9229AA9A2D17}" destId="{3BB02920-B877-4D1B-832F-AB09A6602ABE}" srcOrd="0" destOrd="0" presId="urn:microsoft.com/office/officeart/2005/8/layout/hierarchy3"/>
    <dgm:cxn modelId="{D4ACF921-01AA-412F-B3BF-0FBADFB144A9}" type="presParOf" srcId="{CDD6FBBD-DA53-4B5E-BC51-9229AA9A2D17}" destId="{C8BD6831-4F7A-47A7-ADF8-4724AF4E22B2}" srcOrd="1" destOrd="0" presId="urn:microsoft.com/office/officeart/2005/8/layout/hierarchy3"/>
    <dgm:cxn modelId="{D024A3B8-B1F5-4A06-8DA6-DA3D1568CD4D}" type="presParOf" srcId="{43D90D58-F14B-4344-9AA7-AEC53F0F6AF6}" destId="{54E574C5-C09A-47CF-8050-2B20A7FD2FAC}" srcOrd="1" destOrd="0" presId="urn:microsoft.com/office/officeart/2005/8/layout/hierarchy3"/>
    <dgm:cxn modelId="{EAB607A3-AFA8-4BDD-9CB3-CD7C89DC98CC}" type="presParOf" srcId="{54E574C5-C09A-47CF-8050-2B20A7FD2FAC}" destId="{0CEC341B-6EA0-451E-90C6-23C5EFC71B6D}" srcOrd="0" destOrd="0" presId="urn:microsoft.com/office/officeart/2005/8/layout/hierarchy3"/>
    <dgm:cxn modelId="{837715DA-5CD3-48C4-8505-19A4F8922047}" type="presParOf" srcId="{54E574C5-C09A-47CF-8050-2B20A7FD2FAC}" destId="{4FA6F33A-B87D-465C-A543-EB11F24C3BB6}" srcOrd="1" destOrd="0" presId="urn:microsoft.com/office/officeart/2005/8/layout/hierarchy3"/>
    <dgm:cxn modelId="{56E82AA3-5009-402C-A141-40CFFE8D66C6}" type="presParOf" srcId="{54E574C5-C09A-47CF-8050-2B20A7FD2FAC}" destId="{6A309C36-EC47-4E92-BD9F-F5F8393979BE}" srcOrd="2" destOrd="0" presId="urn:microsoft.com/office/officeart/2005/8/layout/hierarchy3"/>
    <dgm:cxn modelId="{B377466B-8CEC-46C7-97DF-A45E07A086E4}" type="presParOf" srcId="{54E574C5-C09A-47CF-8050-2B20A7FD2FAC}" destId="{65F1729C-12F1-4D6E-88FE-8BEB039AC41E}" srcOrd="3" destOrd="0" presId="urn:microsoft.com/office/officeart/2005/8/layout/hierarchy3"/>
    <dgm:cxn modelId="{5CE18F1B-0589-4816-AA0D-F9F91289283B}" type="presParOf" srcId="{54E574C5-C09A-47CF-8050-2B20A7FD2FAC}" destId="{B547BB6E-954E-4A80-97B3-36C7096777C5}" srcOrd="4" destOrd="0" presId="urn:microsoft.com/office/officeart/2005/8/layout/hierarchy3"/>
    <dgm:cxn modelId="{EC0E6522-A20D-467B-ABF0-E5E4F494A423}" type="presParOf" srcId="{54E574C5-C09A-47CF-8050-2B20A7FD2FAC}" destId="{30D42084-B111-4ECD-905D-7B23DC14ACE0}" srcOrd="5" destOrd="0" presId="urn:microsoft.com/office/officeart/2005/8/layout/hierarchy3"/>
    <dgm:cxn modelId="{90B8E8CB-E21A-4463-BD39-8DCAF91C5A6A}" type="presParOf" srcId="{A2E9B486-BFCC-4610-A585-FD7AA1983DD2}" destId="{A1C604C0-FB35-48F4-AFF3-B92E5ED7F7DB}" srcOrd="1" destOrd="0" presId="urn:microsoft.com/office/officeart/2005/8/layout/hierarchy3"/>
    <dgm:cxn modelId="{68A34FC0-A1E6-4E2D-BCD7-6BB50054C717}" type="presParOf" srcId="{A1C604C0-FB35-48F4-AFF3-B92E5ED7F7DB}" destId="{0D454491-26D2-4B16-B23F-78E1C2DEFC2B}" srcOrd="0" destOrd="0" presId="urn:microsoft.com/office/officeart/2005/8/layout/hierarchy3"/>
    <dgm:cxn modelId="{C35C216C-88B0-4A93-8B59-C3CA1F37D122}" type="presParOf" srcId="{0D454491-26D2-4B16-B23F-78E1C2DEFC2B}" destId="{1E904BEA-E760-4A1F-B3B5-9FDDB2E5AA5D}" srcOrd="0" destOrd="0" presId="urn:microsoft.com/office/officeart/2005/8/layout/hierarchy3"/>
    <dgm:cxn modelId="{87B37BD0-3980-4012-AD16-80A146A1AE5C}" type="presParOf" srcId="{0D454491-26D2-4B16-B23F-78E1C2DEFC2B}" destId="{BAD25FA7-0A70-4B92-B8D5-9E5AC6F8E63E}" srcOrd="1" destOrd="0" presId="urn:microsoft.com/office/officeart/2005/8/layout/hierarchy3"/>
    <dgm:cxn modelId="{474FAC8B-211A-45B0-9503-9253D5D3DE6B}" type="presParOf" srcId="{A1C604C0-FB35-48F4-AFF3-B92E5ED7F7DB}" destId="{E0607E71-4A00-417D-97C6-58BB0F671658}" srcOrd="1" destOrd="0" presId="urn:microsoft.com/office/officeart/2005/8/layout/hierarchy3"/>
    <dgm:cxn modelId="{679BF704-3271-4912-89CC-F625DC93375B}" type="presParOf" srcId="{E0607E71-4A00-417D-97C6-58BB0F671658}" destId="{AB1355B5-BFDF-4B97-A8A8-B2FC8FEE4B08}" srcOrd="0" destOrd="0" presId="urn:microsoft.com/office/officeart/2005/8/layout/hierarchy3"/>
    <dgm:cxn modelId="{0177BA03-C247-42D8-8D6F-E0EBEB3B3318}" type="presParOf" srcId="{E0607E71-4A00-417D-97C6-58BB0F671658}" destId="{92CA597C-4358-45ED-8B6B-5C6D4F95E83A}" srcOrd="1" destOrd="0" presId="urn:microsoft.com/office/officeart/2005/8/layout/hierarchy3"/>
    <dgm:cxn modelId="{5A2836F7-BF46-4791-B5F0-87F696374CA6}" type="presParOf" srcId="{E0607E71-4A00-417D-97C6-58BB0F671658}" destId="{22F4CDFB-6BE8-4646-86F0-D8993F71DF39}" srcOrd="2" destOrd="0" presId="urn:microsoft.com/office/officeart/2005/8/layout/hierarchy3"/>
    <dgm:cxn modelId="{353A5DDE-F128-4504-A6ED-4D6BF86082AE}" type="presParOf" srcId="{E0607E71-4A00-417D-97C6-58BB0F671658}" destId="{F55E8DF0-AB4A-4421-913E-D9890FD7B6C0}" srcOrd="3" destOrd="0" presId="urn:microsoft.com/office/officeart/2005/8/layout/hierarchy3"/>
    <dgm:cxn modelId="{5FC29495-A797-408C-BAE4-7DD3E88B82FE}" type="presParOf" srcId="{E0607E71-4A00-417D-97C6-58BB0F671658}" destId="{A3F9E554-5440-4384-92A9-6286CBEC43C8}" srcOrd="4" destOrd="0" presId="urn:microsoft.com/office/officeart/2005/8/layout/hierarchy3"/>
    <dgm:cxn modelId="{10E2CD5D-CC82-49F9-8140-B49E35716ACF}" type="presParOf" srcId="{E0607E71-4A00-417D-97C6-58BB0F671658}" destId="{BB4BBB5B-3802-4E77-8C9A-4BFC36E8A579}" srcOrd="5" destOrd="0" presId="urn:microsoft.com/office/officeart/2005/8/layout/hierarchy3"/>
  </dgm:cxnLst>
  <dgm:bg/>
  <dgm:whole/>
</dgm:dataModel>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4FE84E-B7AE-42E4-A2D2-1311A2B48014}" type="datetimeFigureOut">
              <a:rPr lang="en-US" smtClean="0"/>
              <a:pPr/>
              <a:t>12/18/2012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4F6D16-ACA5-43BD-B4F1-A22F497317B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38</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45</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22</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25</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latin typeface="Narkisim" pitchFamily="34" charset="-79"/>
                <a:cs typeface="Narkisim" pitchFamily="34"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dirty="0" smtClean="0"/>
              <a:t>Click to edit Master subtitle style</a:t>
            </a:r>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1"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Institution of Engineers (Chennai)                              December 17, 2012</a:t>
            </a:r>
            <a:endParaRPr lang="en-US" dirty="0"/>
          </a:p>
        </p:txBody>
      </p:sp>
      <p:sp>
        <p:nvSpPr>
          <p:cNvPr id="12"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640597" y="6377461"/>
            <a:ext cx="3836404" cy="365125"/>
          </a:xfrm>
        </p:spPr>
        <p:txBody>
          <a:bodyPr/>
          <a:lstStyle/>
          <a:p>
            <a:r>
              <a:rPr lang="en-US" smtClean="0"/>
              <a:t>Dr. B.Satyanarayana, TIFR, Mumbai                              Institution of Engineers (Chennai)                              December 17,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8" name="Content Placeholder 2"/>
          <p:cNvSpPr>
            <a:spLocks noGrp="1"/>
          </p:cNvSpPr>
          <p:nvPr>
            <p:ph sz="half" idx="1"/>
          </p:nvPr>
        </p:nvSpPr>
        <p:spPr>
          <a:xfrm>
            <a:off x="35496" y="1548000"/>
            <a:ext cx="9000000" cy="4860000"/>
          </a:xfrm>
        </p:spPr>
        <p:txBody>
          <a:bodyPr lIns="91440">
            <a:normAutofit/>
          </a:bodyPr>
          <a:lstStyle>
            <a:lvl1pPr>
              <a:buClrTx/>
              <a:defRPr sz="3200">
                <a:latin typeface="Narkisim" pitchFamily="34" charset="-79"/>
                <a:cs typeface="Narkisim" pitchFamily="34" charset="-79"/>
              </a:defRPr>
            </a:lvl1pPr>
            <a:lvl2pPr>
              <a:buClr>
                <a:srgbClr val="FF0000"/>
              </a:buClr>
              <a:defRPr sz="2800">
                <a:solidFill>
                  <a:srgbClr val="FF0000"/>
                </a:solidFill>
                <a:latin typeface="Narkisim" pitchFamily="34" charset="-79"/>
                <a:cs typeface="Narkisim" pitchFamily="34" charset="-79"/>
              </a:defRPr>
            </a:lvl2pPr>
            <a:lvl3pPr>
              <a:buClr>
                <a:srgbClr val="002060"/>
              </a:buClr>
              <a:defRPr sz="2400">
                <a:solidFill>
                  <a:srgbClr val="002060"/>
                </a:solidFill>
                <a:latin typeface="Narkisim" pitchFamily="34" charset="-79"/>
                <a:cs typeface="Narkisim" pitchFamily="34" charset="-79"/>
              </a:defRPr>
            </a:lvl3pPr>
            <a:lvl4pPr>
              <a:defRPr sz="2000">
                <a:latin typeface="Narkisim" pitchFamily="34" charset="-79"/>
                <a:cs typeface="Narkisim" pitchFamily="34" charset="-79"/>
              </a:defRPr>
            </a:lvl4pPr>
            <a:lvl5pPr>
              <a:defRPr sz="20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Footer Placeholder 5"/>
          <p:cNvSpPr>
            <a:spLocks noGrp="1"/>
          </p:cNvSpPr>
          <p:nvPr>
            <p:ph type="ftr" sz="quarter" idx="11"/>
          </p:nvPr>
        </p:nvSpPr>
        <p:spPr>
          <a:xfrm>
            <a:off x="10242" y="6480000"/>
            <a:ext cx="8640000" cy="252000"/>
          </a:xfrm>
        </p:spPr>
        <p:txBody>
          <a:bodyPr anchor="ctr" anchorCtr="1"/>
          <a:lstStyle/>
          <a:p>
            <a:r>
              <a:rPr lang="en-US" smtClean="0"/>
              <a:t>Dr. B.Satyanarayana, TIFR, Mumbai                              Institution of Engineers (Chennai)                              December 17, 2012</a:t>
            </a:r>
            <a:endParaRPr lang="en-US" dirty="0"/>
          </a:p>
        </p:txBody>
      </p:sp>
      <p:sp>
        <p:nvSpPr>
          <p:cNvPr id="10" name="Slide Number Placeholder 6"/>
          <p:cNvSpPr>
            <a:spLocks noGrp="1"/>
          </p:cNvSpPr>
          <p:nvPr>
            <p:ph type="sldNum" sz="quarter" idx="12"/>
          </p:nvPr>
        </p:nvSpPr>
        <p:spPr>
          <a:xfrm>
            <a:off x="8663121" y="6480000"/>
            <a:ext cx="468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title"/>
          </p:nvPr>
        </p:nvSpPr>
        <p:spPr>
          <a:xfrm>
            <a:off x="72000" y="118872"/>
            <a:ext cx="9000000"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5400" b="1" cap="none" baseline="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1828800"/>
            <a:ext cx="9000000" cy="685800"/>
          </a:xfrm>
        </p:spPr>
        <p:txBody>
          <a:bodyPr lIns="146304" tIns="0" rIns="45720" bIns="0" anchor="t"/>
          <a:lstStyle>
            <a:lvl1pPr marL="0" indent="0">
              <a:buNone/>
              <a:defRPr sz="2000">
                <a:solidFill>
                  <a:srgbClr val="FFFFFF"/>
                </a:solidFill>
                <a:latin typeface="Narkisim" pitchFamily="34" charset="-79"/>
                <a:cs typeface="Narkisim" pitchFamily="34" charset="-79"/>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8"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Institution of Engineers (Chennai)                              December 17, 2012</a:t>
            </a:r>
            <a:endParaRPr lang="en-US" dirty="0"/>
          </a:p>
        </p:txBody>
      </p:sp>
      <p:sp>
        <p:nvSpPr>
          <p:cNvPr id="10"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35496" y="1548000"/>
            <a:ext cx="4500000" cy="4860000"/>
          </a:xfrm>
        </p:spPr>
        <p:txBody>
          <a:bodyPr lIns="91440"/>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72000" y="1548000"/>
            <a:ext cx="4500000" cy="4860000"/>
          </a:xfrm>
        </p:spPr>
        <p:txBody>
          <a:bodyPr/>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10242" y="6480000"/>
            <a:ext cx="8640000" cy="252000"/>
          </a:xfrm>
        </p:spPr>
        <p:txBody>
          <a:bodyPr anchor="ctr" anchorCtr="1"/>
          <a:lstStyle/>
          <a:p>
            <a:r>
              <a:rPr lang="en-US" smtClean="0"/>
              <a:t>Dr. B.Satyanarayana, TIFR, Mumbai                              Institution of Engineers (Chennai)                              December 17, 2012</a:t>
            </a:r>
            <a:endParaRPr lang="en-US" dirty="0"/>
          </a:p>
        </p:txBody>
      </p:sp>
      <p:sp>
        <p:nvSpPr>
          <p:cNvPr id="7" name="Slide Number Placeholder 6"/>
          <p:cNvSpPr>
            <a:spLocks noGrp="1"/>
          </p:cNvSpPr>
          <p:nvPr>
            <p:ph type="sldNum" sz="quarter" idx="12"/>
          </p:nvPr>
        </p:nvSpPr>
        <p:spPr>
          <a:xfrm>
            <a:off x="8676000" y="6480000"/>
            <a:ext cx="468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36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4" name="Content Placeholder 3"/>
          <p:cNvSpPr>
            <a:spLocks noGrp="1"/>
          </p:cNvSpPr>
          <p:nvPr>
            <p:ph sz="half" idx="2"/>
          </p:nvPr>
        </p:nvSpPr>
        <p:spPr>
          <a:xfrm>
            <a:off x="36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Text Placeholder 4"/>
          <p:cNvSpPr>
            <a:spLocks noGrp="1"/>
          </p:cNvSpPr>
          <p:nvPr>
            <p:ph type="body" sz="quarter" idx="3"/>
          </p:nvPr>
        </p:nvSpPr>
        <p:spPr>
          <a:xfrm>
            <a:off x="4608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6" name="Content Placeholder 5"/>
          <p:cNvSpPr>
            <a:spLocks noGrp="1"/>
          </p:cNvSpPr>
          <p:nvPr>
            <p:ph sz="quarter" idx="4"/>
          </p:nvPr>
        </p:nvSpPr>
        <p:spPr>
          <a:xfrm>
            <a:off x="4608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Institution of Engineers (Chennai)                              December 17, 2012</a:t>
            </a:r>
            <a:endParaRPr lang="en-US" dirty="0"/>
          </a:p>
        </p:txBody>
      </p:sp>
      <p:sp>
        <p:nvSpPr>
          <p:cNvPr id="11"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Institution of Engineers (Chennai)                              December 17, 2012</a:t>
            </a:r>
            <a:endParaRPr lang="en-US" dirty="0"/>
          </a:p>
        </p:txBody>
      </p:sp>
      <p:sp>
        <p:nvSpPr>
          <p:cNvPr id="7"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
        <p:nvSpPr>
          <p:cNvPr id="10"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Institution of Engineers (Chennai)                              December 17, 2012</a:t>
            </a:r>
            <a:endParaRPr lang="en-US" dirty="0"/>
          </a:p>
        </p:txBody>
      </p:sp>
      <p:sp>
        <p:nvSpPr>
          <p:cNvPr id="6"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7" name="Slide Number Placeholder 6"/>
          <p:cNvSpPr>
            <a:spLocks noGrp="1"/>
          </p:cNvSpPr>
          <p:nvPr>
            <p:ph type="sldNum" sz="quarter" idx="12"/>
          </p:nvPr>
        </p:nvSpPr>
        <p:spPr/>
        <p:txBody>
          <a:bodyPr/>
          <a:lstStyle/>
          <a:p>
            <a:fld id="{5D0D82D1-030A-4AF5-855D-82A44DD93AEE}" type="slidenum">
              <a:rPr lang="en-US" smtClean="0"/>
              <a:pPr/>
              <a:t>‹#›</a:t>
            </a:fld>
            <a:endParaRPr lang="en-US"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t>Dr. B.Satyanarayana, TIFR, Mumbai                              Institution of Engineers (Chennai)                              December 17, 2012</a:t>
            </a:r>
            <a:endParaRPr lang="en-US" dirty="0"/>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Placeholder 1"/>
          <p:cNvSpPr>
            <a:spLocks noGrp="1"/>
          </p:cNvSpPr>
          <p:nvPr>
            <p:ph type="title"/>
          </p:nvPr>
        </p:nvSpPr>
        <p:spPr>
          <a:xfrm>
            <a:off x="72000" y="152400"/>
            <a:ext cx="90000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t>Dr. B.Satyanarayana, TIFR, Mumbai                              Institution of Engineers (Chennai)                              December 17, 2012</a:t>
            </a:r>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dt="0"/>
  <p:txStyles>
    <p:titleStyle>
      <a:lvl1pPr algn="l" rtl="0" eaLnBrk="1" latinLnBrk="0" hangingPunct="1">
        <a:spcBef>
          <a:spcPct val="0"/>
        </a:spcBef>
        <a:buNone/>
        <a:defRPr kumimoji="0" sz="54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8.png"/><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hyperlink" Target="file:///F:\INO\presentation\DAE-DST-Detector.pptx"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ideo" Target="file:///D:\Meetings\IEI-Madurai\ical-animation.wmv"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6.jpeg"/><Relationship Id="rId15" Type="http://schemas.openxmlformats.org/officeDocument/2006/relationships/image" Target="../media/image7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hyperlink" Target="http://www.hecr.tifr.res.in/~ino/daqweb_display/index.html"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0.jpeg"/><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7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7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4.xml"/><Relationship Id="rId5" Type="http://schemas.openxmlformats.org/officeDocument/2006/relationships/image" Target="../media/image118.jpeg"/><Relationship Id="rId4" Type="http://schemas.openxmlformats.org/officeDocument/2006/relationships/image" Target="../media/image117.png"/></Relationships>
</file>

<file path=ppt/slides/_rels/slide7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4.xml"/><Relationship Id="rId4" Type="http://schemas.openxmlformats.org/officeDocument/2006/relationships/image" Target="../media/image12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2.xml"/><Relationship Id="rId1" Type="http://schemas.openxmlformats.org/officeDocument/2006/relationships/video" Target="file:///D:\Meetings\IEI-Madurai\M2U00287.MPG"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 Id="rId5" Type="http://schemas.openxmlformats.org/officeDocument/2006/relationships/image" Target="../media/image126.jpeg"/><Relationship Id="rId4" Type="http://schemas.openxmlformats.org/officeDocument/2006/relationships/image" Target="../media/image125.jpeg"/></Relationships>
</file>

<file path=ppt/slides/_rels/slide8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2.xml"/><Relationship Id="rId1" Type="http://schemas.openxmlformats.org/officeDocument/2006/relationships/video" Target="file:///D:\Meetings\IEI-Madurai\M2U00271.MPG"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4.xml"/><Relationship Id="rId5" Type="http://schemas.openxmlformats.org/officeDocument/2006/relationships/image" Target="../media/image130.jpeg"/><Relationship Id="rId4" Type="http://schemas.openxmlformats.org/officeDocument/2006/relationships/image" Target="../media/image129.jpeg"/></Relationships>
</file>

<file path=ppt/slides/_rels/slide8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b="25828"/>
          <a:stretch>
            <a:fillRect/>
          </a:stretch>
        </p:blipFill>
        <p:spPr bwMode="auto">
          <a:xfrm>
            <a:off x="17889" y="0"/>
            <a:ext cx="9126111" cy="5073524"/>
          </a:xfrm>
          <a:prstGeom prst="rect">
            <a:avLst/>
          </a:prstGeom>
          <a:noFill/>
          <a:ln w="9525">
            <a:noFill/>
            <a:miter lim="800000"/>
            <a:headEnd/>
            <a:tailEnd/>
          </a:ln>
        </p:spPr>
      </p:pic>
      <p:sp>
        <p:nvSpPr>
          <p:cNvPr id="2" name="Title 1"/>
          <p:cNvSpPr>
            <a:spLocks noGrp="1"/>
          </p:cNvSpPr>
          <p:nvPr>
            <p:ph type="ctrTitle"/>
          </p:nvPr>
        </p:nvSpPr>
        <p:spPr>
          <a:xfrm>
            <a:off x="18000" y="3380208"/>
            <a:ext cx="9108000" cy="1661993"/>
          </a:xfrm>
        </p:spPr>
        <p:txBody>
          <a:bodyPr anchor="b" anchorCtr="0">
            <a:normAutofit/>
          </a:bodyPr>
          <a:lstStyle/>
          <a:p>
            <a:r>
              <a:rPr lang="en-SG" sz="3600" dirty="0" smtClean="0"/>
              <a:t>Engineering challenges to enable </a:t>
            </a:r>
            <a:br>
              <a:rPr lang="en-SG" sz="3600" dirty="0" smtClean="0"/>
            </a:br>
            <a:r>
              <a:rPr lang="en-SG" sz="3600" dirty="0" smtClean="0"/>
              <a:t>Scientific opportunities at INO</a:t>
            </a:r>
            <a:endParaRPr lang="en-US" sz="4000" dirty="0">
              <a:latin typeface="Narkisim" pitchFamily="34" charset="-79"/>
              <a:cs typeface="Narkisim" pitchFamily="34" charset="-79"/>
            </a:endParaRPr>
          </a:p>
        </p:txBody>
      </p:sp>
      <p:sp>
        <p:nvSpPr>
          <p:cNvPr id="3" name="Subtitle 2"/>
          <p:cNvSpPr>
            <a:spLocks noGrp="1"/>
          </p:cNvSpPr>
          <p:nvPr>
            <p:ph type="subTitle" idx="1"/>
          </p:nvPr>
        </p:nvSpPr>
        <p:spPr>
          <a:xfrm>
            <a:off x="18000" y="5191898"/>
            <a:ext cx="9108000" cy="1620000"/>
          </a:xfrm>
        </p:spPr>
        <p:txBody>
          <a:bodyPr>
            <a:spAutoFit/>
          </a:bodyPr>
          <a:lstStyle/>
          <a:p>
            <a:r>
              <a:rPr lang="en-US" dirty="0" smtClean="0"/>
              <a:t>Dr. B.Satyanarayana </a:t>
            </a:r>
            <a:r>
              <a:rPr lang="en-US" dirty="0" smtClean="0">
                <a:cs typeface="Arial"/>
              </a:rPr>
              <a:t>▪ </a:t>
            </a:r>
            <a:r>
              <a:rPr lang="en-US" dirty="0" smtClean="0"/>
              <a:t>Scientific Officer (G)</a:t>
            </a:r>
          </a:p>
          <a:p>
            <a:r>
              <a:rPr lang="en-US" dirty="0" smtClean="0"/>
              <a:t>Department of High Energy Physics </a:t>
            </a:r>
            <a:r>
              <a:rPr lang="en-US" dirty="0" smtClean="0">
                <a:cs typeface="Arial"/>
              </a:rPr>
              <a:t>▪ </a:t>
            </a:r>
            <a:r>
              <a:rPr lang="en-US" dirty="0" smtClean="0"/>
              <a:t>Tata Institute of Fundamental Research</a:t>
            </a:r>
          </a:p>
          <a:p>
            <a:r>
              <a:rPr lang="en-US" dirty="0" smtClean="0"/>
              <a:t>Homi Bhabha Road </a:t>
            </a:r>
            <a:r>
              <a:rPr lang="en-US" dirty="0" smtClean="0">
                <a:cs typeface="Arial"/>
              </a:rPr>
              <a:t>▪ </a:t>
            </a:r>
            <a:r>
              <a:rPr lang="en-US" dirty="0" smtClean="0"/>
              <a:t>Colaba </a:t>
            </a:r>
            <a:r>
              <a:rPr lang="en-US" dirty="0" smtClean="0">
                <a:cs typeface="Arial"/>
              </a:rPr>
              <a:t>▪ </a:t>
            </a:r>
            <a:r>
              <a:rPr lang="en-US" dirty="0" smtClean="0"/>
              <a:t>Mumbai </a:t>
            </a:r>
            <a:r>
              <a:rPr lang="en-US" dirty="0" smtClean="0">
                <a:cs typeface="Arial"/>
              </a:rPr>
              <a:t>▪ </a:t>
            </a:r>
            <a:r>
              <a:rPr lang="en-US" dirty="0" smtClean="0"/>
              <a:t>400005 </a:t>
            </a:r>
            <a:r>
              <a:rPr lang="en-US" dirty="0" smtClean="0">
                <a:cs typeface="Arial"/>
              </a:rPr>
              <a:t>▪ </a:t>
            </a:r>
            <a:r>
              <a:rPr lang="en-US" dirty="0" smtClean="0"/>
              <a:t>INDIA</a:t>
            </a:r>
          </a:p>
          <a:p>
            <a:r>
              <a:rPr lang="en-US" b="1" dirty="0" smtClean="0"/>
              <a:t>T</a:t>
            </a:r>
            <a:r>
              <a:rPr lang="en-US" dirty="0" smtClean="0"/>
              <a:t>: 09987537702 ▪ </a:t>
            </a:r>
            <a:r>
              <a:rPr lang="en-US" b="1" dirty="0" smtClean="0"/>
              <a:t>E</a:t>
            </a:r>
            <a:r>
              <a:rPr lang="en-US" dirty="0" smtClean="0"/>
              <a:t>: bsn@tifr.res.in </a:t>
            </a:r>
            <a:r>
              <a:rPr lang="en-US" dirty="0" smtClean="0">
                <a:cs typeface="Arial"/>
              </a:rPr>
              <a:t>▪ </a:t>
            </a:r>
            <a:r>
              <a:rPr lang="en-US" b="1" dirty="0" smtClean="0">
                <a:cs typeface="Arial"/>
              </a:rPr>
              <a:t>W</a:t>
            </a:r>
            <a:r>
              <a:rPr lang="en-US" dirty="0" smtClean="0">
                <a:cs typeface="Arial"/>
              </a:rPr>
              <a:t>: http://www.tifr.res.in/~bsn</a:t>
            </a:r>
            <a:endParaRPr lang="en-SG" dirty="0" smtClean="0"/>
          </a:p>
        </p:txBody>
      </p:sp>
      <p:sp>
        <p:nvSpPr>
          <p:cNvPr id="8" name="Cloud Callout 7"/>
          <p:cNvSpPr>
            <a:spLocks noChangeAspect="1"/>
          </p:cNvSpPr>
          <p:nvPr/>
        </p:nvSpPr>
        <p:spPr bwMode="auto">
          <a:xfrm>
            <a:off x="4586449" y="98310"/>
            <a:ext cx="4500000" cy="1346444"/>
          </a:xfrm>
          <a:prstGeom prst="cloudCallout">
            <a:avLst>
              <a:gd name="adj1" fmla="val 2369"/>
              <a:gd name="adj2" fmla="val 71740"/>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glow rad="139700">
              <a:schemeClr val="accent2">
                <a:satMod val="175000"/>
                <a:alpha val="40000"/>
              </a:schemeClr>
            </a:glow>
          </a:effectLst>
        </p:spPr>
        <p:txBody>
          <a:bodyPr vert="horz" wrap="square" lIns="91440" tIns="45720" rIns="91440" bIns="45720" numCol="1" rtlCol="0" anchor="ctr" anchorCtr="1" compatLnSpc="1">
            <a:prstTxWarp prst="textNoShape">
              <a:avLst/>
            </a:prstTxWarp>
            <a:noAutofit/>
          </a:bodyPr>
          <a:lstStyle/>
          <a:p>
            <a:pPr algn="ctr"/>
            <a:r>
              <a:rPr lang="en-SG" sz="2000" b="1" dirty="0" smtClean="0">
                <a:solidFill>
                  <a:srgbClr val="FF0000"/>
                </a:solidFill>
                <a:latin typeface="Narkisim" pitchFamily="34" charset="-79"/>
                <a:cs typeface="Narkisim" pitchFamily="34" charset="-79"/>
              </a:rPr>
              <a:t>Neutrino</a:t>
            </a:r>
            <a:r>
              <a:rPr lang="en-SG" sz="2000" b="1" dirty="0" smtClean="0">
                <a:solidFill>
                  <a:srgbClr val="C00000"/>
                </a:solidFill>
                <a:latin typeface="Narkisim" pitchFamily="34" charset="-79"/>
                <a:cs typeface="Narkisim" pitchFamily="34" charset="-79"/>
              </a:rPr>
              <a:t> is the most tiny quantity of reality ever imagined by a human being.</a:t>
            </a:r>
            <a:endParaRPr lang="en-SG" sz="2000" b="1" dirty="0">
              <a:solidFill>
                <a:srgbClr val="C00000"/>
              </a:solidFill>
              <a:latin typeface="Narkisim" pitchFamily="34" charset="-79"/>
              <a:cs typeface="Narkisim" pitchFamily="34" charset="-79"/>
            </a:endParaRPr>
          </a:p>
        </p:txBody>
      </p:sp>
      <p:sp>
        <p:nvSpPr>
          <p:cNvPr id="9" name="Rectangle 8"/>
          <p:cNvSpPr/>
          <p:nvPr/>
        </p:nvSpPr>
        <p:spPr>
          <a:xfrm>
            <a:off x="5500694" y="1785926"/>
            <a:ext cx="3096000" cy="646331"/>
          </a:xfrm>
          <a:prstGeom prst="rect">
            <a:avLst/>
          </a:prstGeom>
        </p:spPr>
        <p:txBody>
          <a:bodyPr wrap="square">
            <a:spAutoFit/>
          </a:bodyPr>
          <a:lstStyle/>
          <a:p>
            <a:pPr algn="ctr"/>
            <a:r>
              <a:rPr lang="en-SG" b="1" dirty="0" smtClean="0">
                <a:solidFill>
                  <a:srgbClr val="002060"/>
                </a:solidFill>
                <a:latin typeface="Narkisim" pitchFamily="34" charset="-79"/>
                <a:cs typeface="Narkisim" pitchFamily="34" charset="-79"/>
              </a:rPr>
              <a:t>Frederick Reines</a:t>
            </a:r>
          </a:p>
          <a:p>
            <a:pPr algn="ctr"/>
            <a:r>
              <a:rPr lang="en-SG" b="1" dirty="0" smtClean="0">
                <a:solidFill>
                  <a:srgbClr val="002060"/>
                </a:solidFill>
                <a:latin typeface="Narkisim" pitchFamily="34" charset="-79"/>
                <a:cs typeface="Narkisim" pitchFamily="34" charset="-79"/>
              </a:rPr>
              <a:t> Co-discoverer &amp; Nobel Laureate</a:t>
            </a:r>
            <a:endParaRPr lang="en-SG" b="1" dirty="0">
              <a:solidFill>
                <a:srgbClr val="002060"/>
              </a:solidFill>
              <a:latin typeface="Narkisim" pitchFamily="34" charset="-79"/>
              <a:cs typeface="Narkisim" pitchFamily="34" charset="-79"/>
            </a:endParaRPr>
          </a:p>
        </p:txBody>
      </p:sp>
      <p:sp>
        <p:nvSpPr>
          <p:cNvPr id="54274" name="AutoShape 2" descr="http://www-sk.icrr.u-tokyo.ac.jp/sk/gallery/wme/sk_04svh-wm.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National Centre for </a:t>
            </a:r>
            <a:br>
              <a:rPr lang="en-US" dirty="0" smtClean="0"/>
            </a:br>
            <a:r>
              <a:rPr lang="en-US" dirty="0" smtClean="0"/>
              <a:t>High Energy Physics (NCHEP)</a:t>
            </a:r>
            <a:endParaRPr lang="en-SG" dirty="0"/>
          </a:p>
        </p:txBody>
      </p:sp>
      <p:sp>
        <p:nvSpPr>
          <p:cNvPr id="8" name="Content Placeholder 7"/>
          <p:cNvSpPr>
            <a:spLocks noGrp="1"/>
          </p:cNvSpPr>
          <p:nvPr>
            <p:ph idx="1"/>
          </p:nvPr>
        </p:nvSpPr>
        <p:spPr/>
        <p:txBody>
          <a:bodyPr>
            <a:normAutofit fontScale="77500" lnSpcReduction="20000"/>
          </a:bodyPr>
          <a:lstStyle/>
          <a:p>
            <a:pPr>
              <a:lnSpc>
                <a:spcPct val="120000"/>
              </a:lnSpc>
            </a:pPr>
            <a:r>
              <a:rPr lang="en-IN" dirty="0" smtClean="0"/>
              <a:t>To be setup on a 13</a:t>
            </a:r>
            <a:r>
              <a:rPr lang="en-US" dirty="0" smtClean="0"/>
              <a:t> hectares</a:t>
            </a:r>
            <a:r>
              <a:rPr lang="en-IN" dirty="0" smtClean="0"/>
              <a:t> land very close to the Madurai </a:t>
            </a:r>
            <a:r>
              <a:rPr lang="en-IN" dirty="0" err="1" smtClean="0"/>
              <a:t>Kamaraj</a:t>
            </a:r>
            <a:r>
              <a:rPr lang="en-IN" dirty="0" smtClean="0"/>
              <a:t> University (</a:t>
            </a:r>
            <a:r>
              <a:rPr lang="en-IN" dirty="0" err="1" smtClean="0"/>
              <a:t>Vadapalanchi</a:t>
            </a:r>
            <a:r>
              <a:rPr lang="en-IN" dirty="0" smtClean="0"/>
              <a:t> and </a:t>
            </a:r>
            <a:r>
              <a:rPr lang="en-IN" dirty="0" err="1" smtClean="0"/>
              <a:t>Karadipatti</a:t>
            </a:r>
            <a:r>
              <a:rPr lang="en-IN" dirty="0" smtClean="0"/>
              <a:t> Village) in the city of Madurai.</a:t>
            </a:r>
            <a:endParaRPr lang="en-US" dirty="0" smtClean="0"/>
          </a:p>
          <a:p>
            <a:pPr>
              <a:lnSpc>
                <a:spcPct val="120000"/>
              </a:lnSpc>
            </a:pPr>
            <a:r>
              <a:rPr lang="en-IN" dirty="0" smtClean="0"/>
              <a:t>Will act as the nodal centre for all INO activities. </a:t>
            </a:r>
            <a:r>
              <a:rPr lang="en-US" dirty="0" smtClean="0"/>
              <a:t>Responsible for operation of the INO facilities.</a:t>
            </a:r>
          </a:p>
          <a:p>
            <a:pPr>
              <a:lnSpc>
                <a:spcPct val="120000"/>
              </a:lnSpc>
            </a:pPr>
            <a:r>
              <a:rPr lang="en-US" dirty="0" smtClean="0"/>
              <a:t>Will develop full-fledged manpower to operate and maintain the INO laboratory. Human resource development in basic experimental science research. </a:t>
            </a:r>
            <a:r>
              <a:rPr lang="en-IN" dirty="0" smtClean="0"/>
              <a:t>INO Graduate Training program will move to NCHEP when ready.</a:t>
            </a:r>
            <a:endParaRPr lang="en-US" dirty="0" smtClean="0"/>
          </a:p>
          <a:p>
            <a:pPr>
              <a:lnSpc>
                <a:spcPct val="120000"/>
              </a:lnSpc>
            </a:pPr>
            <a:r>
              <a:rPr lang="en-IN" dirty="0" smtClean="0"/>
              <a:t>Will have a major detector development laboratory. </a:t>
            </a:r>
            <a:r>
              <a:rPr lang="en-US" dirty="0" smtClean="0"/>
              <a:t>Development of detector technology and its varied applications, such as in medical imaging, material science, industrial control and geological survey.</a:t>
            </a:r>
          </a:p>
          <a:p>
            <a:pPr>
              <a:lnSpc>
                <a:spcPct val="120000"/>
              </a:lnSpc>
            </a:pPr>
            <a:endParaRPr lang="en-SG" dirty="0" smtClean="0"/>
          </a:p>
          <a:p>
            <a:pPr>
              <a:lnSpc>
                <a:spcPct val="120000"/>
              </a:lnSpc>
            </a:pPr>
            <a:endParaRPr lang="en-SG" dirty="0"/>
          </a:p>
        </p:txBody>
      </p:sp>
      <p:sp>
        <p:nvSpPr>
          <p:cNvPr id="3" name="Footer Placeholder 2"/>
          <p:cNvSpPr>
            <a:spLocks noGrp="1"/>
          </p:cNvSpPr>
          <p:nvPr>
            <p:ph type="ftr" sz="quarter" idx="11"/>
          </p:nvPr>
        </p:nvSpPr>
        <p:spPr/>
        <p:txBody>
          <a:bodyPr/>
          <a:lstStyle/>
          <a:p>
            <a:r>
              <a:rPr lang="en-SG" smtClean="0"/>
              <a:t>Dr. B.Satyanarayana, TIFR, Mumbai                              Institution of Engineers (Chennai)                              December 17, 2012</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10</a:t>
            </a:fld>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100</a:t>
            </a:fld>
            <a:endParaRPr lang="en-US" dirty="0"/>
          </a:p>
        </p:txBody>
      </p:sp>
      <p:pic>
        <p:nvPicPr>
          <p:cNvPr id="387074" name="Picture 2"/>
          <p:cNvPicPr>
            <a:picLocks noGrp="1" noChangeAspect="1" noChangeArrowheads="1"/>
          </p:cNvPicPr>
          <p:nvPr>
            <p:ph sz="half" idx="1"/>
          </p:nvPr>
        </p:nvPicPr>
        <p:blipFill>
          <a:blip r:embed="rId2"/>
          <a:srcRect/>
          <a:stretch>
            <a:fillRect/>
          </a:stretch>
        </p:blipFill>
        <p:spPr bwMode="auto">
          <a:xfrm>
            <a:off x="1202282" y="1547813"/>
            <a:ext cx="666641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0" anchor="ctr" anchorCtr="0">
            <a:normAutofit/>
          </a:bodyPr>
          <a:lstStyle/>
          <a:p>
            <a:pPr marL="420624" lvl="0" indent="-384048">
              <a:spcBef>
                <a:spcPts val="0"/>
              </a:spcBef>
            </a:pPr>
            <a:r>
              <a:rPr lang="en-US" dirty="0" smtClean="0"/>
              <a:t>INO Collaboration</a:t>
            </a:r>
            <a:endParaRPr lang="en-SG" dirty="0"/>
          </a:p>
        </p:txBody>
      </p:sp>
      <p:sp>
        <p:nvSpPr>
          <p:cNvPr id="5" name="Content Placeholder 4"/>
          <p:cNvSpPr>
            <a:spLocks noGrp="1"/>
          </p:cNvSpPr>
          <p:nvPr>
            <p:ph sz="half" idx="1"/>
          </p:nvPr>
        </p:nvSpPr>
        <p:spPr/>
        <p:txBody>
          <a:bodyPr>
            <a:normAutofit fontScale="92500" lnSpcReduction="10000"/>
          </a:bodyPr>
          <a:lstStyle/>
          <a:p>
            <a:pPr>
              <a:spcBef>
                <a:spcPts val="0"/>
              </a:spcBef>
              <a:buNone/>
            </a:pPr>
            <a:r>
              <a:rPr lang="en-GB" sz="1000" b="1" dirty="0" smtClean="0"/>
              <a:t>Ahmedabad: Physical Research Laboratory (PRL) </a:t>
            </a:r>
            <a:endParaRPr lang="en-SG" sz="1000" dirty="0" smtClean="0"/>
          </a:p>
          <a:p>
            <a:pPr>
              <a:spcBef>
                <a:spcPts val="0"/>
              </a:spcBef>
              <a:buNone/>
            </a:pPr>
            <a:r>
              <a:rPr lang="en-GB" sz="1000" dirty="0" smtClean="0"/>
              <a:t>S. Goswami, A.S. Joshipura</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Aligarh: Aligarh Muslim University (AMU)</a:t>
            </a:r>
            <a:endParaRPr lang="en-SG" sz="1000" dirty="0" smtClean="0"/>
          </a:p>
          <a:p>
            <a:pPr>
              <a:spcBef>
                <a:spcPts val="0"/>
              </a:spcBef>
              <a:buNone/>
            </a:pPr>
            <a:r>
              <a:rPr lang="en-GB" sz="1000" dirty="0" smtClean="0"/>
              <a:t>S. Ahmed, M. Sajjad Athar, R. Hasan, S.K. Singh</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Allahabad: Harish Chandra Research Institute (HRI)</a:t>
            </a:r>
            <a:endParaRPr lang="en-SG" sz="1000" dirty="0" smtClean="0"/>
          </a:p>
          <a:p>
            <a:pPr>
              <a:spcBef>
                <a:spcPts val="0"/>
              </a:spcBef>
              <a:buNone/>
            </a:pPr>
            <a:r>
              <a:rPr lang="en-GB" sz="1000" dirty="0" smtClean="0"/>
              <a:t>S. Choubey, R.Gandhi, A.Raychaudhuri</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Calicut:  University of Calicut (UC)</a:t>
            </a:r>
            <a:endParaRPr lang="en-SG" sz="1000" dirty="0" smtClean="0"/>
          </a:p>
          <a:p>
            <a:pPr>
              <a:spcBef>
                <a:spcPts val="0"/>
              </a:spcBef>
              <a:buNone/>
            </a:pPr>
            <a:r>
              <a:rPr lang="en-GB" sz="1000" dirty="0" smtClean="0"/>
              <a:t>B.R.S. Babu, A.M. Vinodkumar</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Chandigarh: Panjab University (PU)</a:t>
            </a:r>
            <a:endParaRPr lang="en-SG" sz="1000" dirty="0" smtClean="0"/>
          </a:p>
          <a:p>
            <a:pPr>
              <a:spcBef>
                <a:spcPts val="0"/>
              </a:spcBef>
              <a:buNone/>
            </a:pPr>
            <a:r>
              <a:rPr lang="en-GB" sz="1000" dirty="0" smtClean="0"/>
              <a:t>V.K. Bhandari, V. Bhatnagar, M.M. Gupta, A. Kumar, J.S. Shahi, B. Singh,</a:t>
            </a:r>
            <a:r>
              <a:rPr lang="en-GB" sz="1000" b="1" dirty="0" smtClean="0"/>
              <a:t> </a:t>
            </a:r>
          </a:p>
          <a:p>
            <a:pPr>
              <a:spcBef>
                <a:spcPts val="0"/>
              </a:spcBef>
              <a:buNone/>
            </a:pPr>
            <a:r>
              <a:rPr lang="en-GB" sz="1000" dirty="0" smtClean="0"/>
              <a:t>J.B. Singh</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Chennai: Indian Institute of Technology, Madras (IITM)</a:t>
            </a:r>
            <a:endParaRPr lang="en-SG" sz="1000" dirty="0" smtClean="0"/>
          </a:p>
          <a:p>
            <a:pPr>
              <a:spcBef>
                <a:spcPts val="0"/>
              </a:spcBef>
              <a:buNone/>
            </a:pPr>
            <a:r>
              <a:rPr lang="en-GB" sz="1000" dirty="0" smtClean="0"/>
              <a:t>N. Chandrachoodan, N. Krishnapurna, J. Libby, A. Prabhakar</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Chennai: The Institute of Mathematical Sciences (IMSc) </a:t>
            </a:r>
            <a:endParaRPr lang="en-SG" sz="1000" dirty="0" smtClean="0"/>
          </a:p>
          <a:p>
            <a:pPr>
              <a:spcBef>
                <a:spcPts val="0"/>
              </a:spcBef>
              <a:buNone/>
            </a:pPr>
            <a:r>
              <a:rPr lang="en-GB" sz="1000" dirty="0" smtClean="0"/>
              <a:t>D. Indumathi, H.S. Mani, M.V.N. Murthy, G. Rajasekaran, N.Sinha</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Delhi: Delhi University (DU)</a:t>
            </a:r>
            <a:endParaRPr lang="en-SG" sz="1000" dirty="0" smtClean="0"/>
          </a:p>
          <a:p>
            <a:pPr>
              <a:spcBef>
                <a:spcPts val="0"/>
              </a:spcBef>
              <a:buNone/>
            </a:pPr>
            <a:r>
              <a:rPr lang="en-GB" sz="1000" dirty="0" smtClean="0"/>
              <a:t>S.K. Chamoli, B.C. Choudhary, D. Choudhury, D. Kaur, A. Kumar, </a:t>
            </a:r>
          </a:p>
          <a:p>
            <a:pPr>
              <a:spcBef>
                <a:spcPts val="0"/>
              </a:spcBef>
              <a:buNone/>
            </a:pPr>
            <a:r>
              <a:rPr lang="en-GB" sz="1000" dirty="0" smtClean="0"/>
              <a:t>S. Kumar, S. Mandal, Md. Naimuddin, Shahnawaz, S. Verma, S.K. Verma</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Guwahati: Indian Institute of Technology (IITG)</a:t>
            </a:r>
            <a:endParaRPr lang="en-SG" sz="1000" dirty="0" smtClean="0"/>
          </a:p>
          <a:p>
            <a:pPr>
              <a:spcBef>
                <a:spcPts val="0"/>
              </a:spcBef>
              <a:buNone/>
            </a:pPr>
            <a:r>
              <a:rPr lang="en-GB" sz="1000" dirty="0" smtClean="0"/>
              <a:t>B.Bhuyan, P. Paulose, A. Sil</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Hawaii (USA): University of Hawaii (UHW)</a:t>
            </a:r>
            <a:endParaRPr lang="en-SG" sz="1000" dirty="0" smtClean="0"/>
          </a:p>
          <a:p>
            <a:pPr>
              <a:spcBef>
                <a:spcPts val="0"/>
              </a:spcBef>
              <a:buNone/>
            </a:pPr>
            <a:r>
              <a:rPr lang="en-GB" sz="1000" dirty="0" smtClean="0"/>
              <a:t>S. Pakvasa</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Indore: Indian Institute of Technology (IITI)</a:t>
            </a:r>
            <a:endParaRPr lang="en-SG" sz="1000" dirty="0" smtClean="0"/>
          </a:p>
          <a:p>
            <a:pPr>
              <a:spcBef>
                <a:spcPts val="0"/>
              </a:spcBef>
              <a:buNone/>
            </a:pPr>
            <a:r>
              <a:rPr lang="en-GB" sz="1000" dirty="0" smtClean="0"/>
              <a:t>S. Rakshit</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Jammu: University of Jammu (JU) </a:t>
            </a:r>
            <a:endParaRPr lang="en-SG" sz="1000" dirty="0" smtClean="0"/>
          </a:p>
          <a:p>
            <a:pPr>
              <a:spcBef>
                <a:spcPts val="0"/>
              </a:spcBef>
              <a:buNone/>
            </a:pPr>
            <a:r>
              <a:rPr lang="en-GB" sz="1000" dirty="0" smtClean="0"/>
              <a:t>A. Bhasin, A. Gupta, R. Gupta, S. Mahajan, S.S. Sambyal</a:t>
            </a:r>
            <a:endParaRPr lang="en-SG" sz="400" dirty="0" smtClean="0"/>
          </a:p>
          <a:p>
            <a:pPr>
              <a:spcBef>
                <a:spcPts val="0"/>
              </a:spcBef>
              <a:buNone/>
            </a:pPr>
            <a:r>
              <a:rPr lang="en-GB" sz="400" b="1" dirty="0" smtClean="0"/>
              <a:t> </a:t>
            </a:r>
            <a:endParaRPr lang="en-SG" sz="400" dirty="0" smtClean="0"/>
          </a:p>
          <a:p>
            <a:pPr>
              <a:spcBef>
                <a:spcPts val="0"/>
              </a:spcBef>
              <a:buNone/>
            </a:pPr>
            <a:r>
              <a:rPr lang="en-US" sz="1000" b="1" dirty="0" smtClean="0"/>
              <a:t>Kalpakkam: Indira Gandhi Center for Atomic Research (IGCAR)</a:t>
            </a:r>
            <a:endParaRPr lang="en-SG" sz="1000" dirty="0" smtClean="0"/>
          </a:p>
          <a:p>
            <a:pPr>
              <a:spcBef>
                <a:spcPts val="0"/>
              </a:spcBef>
              <a:buNone/>
            </a:pPr>
            <a:r>
              <a:rPr lang="en-US" sz="1000" dirty="0" smtClean="0"/>
              <a:t>J. Jayapandian, C.S. Sundar</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Kolkata: Ramakrishna Mission Vivekananda University (RMVU)</a:t>
            </a:r>
            <a:endParaRPr lang="en-SG" sz="1000" dirty="0" smtClean="0"/>
          </a:p>
          <a:p>
            <a:pPr>
              <a:spcBef>
                <a:spcPts val="0"/>
              </a:spcBef>
              <a:buNone/>
            </a:pPr>
            <a:r>
              <a:rPr lang="it-IT" sz="1000" dirty="0" smtClean="0"/>
              <a:t>Abhijit Samanta</a:t>
            </a:r>
            <a:endParaRPr lang="en-SG" sz="1000" dirty="0" smtClean="0"/>
          </a:p>
        </p:txBody>
      </p:sp>
      <p:sp>
        <p:nvSpPr>
          <p:cNvPr id="6" name="Content Placeholder 5"/>
          <p:cNvSpPr>
            <a:spLocks noGrp="1"/>
          </p:cNvSpPr>
          <p:nvPr>
            <p:ph sz="half" idx="2"/>
          </p:nvPr>
        </p:nvSpPr>
        <p:spPr>
          <a:prstGeom prst="rect">
            <a:avLst/>
          </a:prstGeom>
        </p:spPr>
        <p:txBody>
          <a:bodyPr>
            <a:normAutofit fontScale="92500" lnSpcReduction="10000"/>
          </a:bodyPr>
          <a:lstStyle/>
          <a:p>
            <a:pPr>
              <a:spcBef>
                <a:spcPts val="0"/>
              </a:spcBef>
              <a:buNone/>
            </a:pPr>
            <a:r>
              <a:rPr lang="en-GB" sz="1000" b="1" dirty="0" smtClean="0"/>
              <a:t>Kolkata: Saha Institute of Nuclear Physics (SINP)</a:t>
            </a:r>
            <a:endParaRPr lang="en-SG" sz="1000" dirty="0" smtClean="0"/>
          </a:p>
          <a:p>
            <a:pPr>
              <a:spcBef>
                <a:spcPts val="0"/>
              </a:spcBef>
              <a:buNone/>
            </a:pPr>
            <a:r>
              <a:rPr lang="en-GB" sz="1000" dirty="0" smtClean="0"/>
              <a:t>P. Bhattacharya, S. Bhattacharya, Kamales Kar, D. Majumdar, S. Saha</a:t>
            </a:r>
            <a:endParaRPr lang="en-SG" sz="400" dirty="0" smtClean="0"/>
          </a:p>
          <a:p>
            <a:pPr>
              <a:spcBef>
                <a:spcPts val="0"/>
              </a:spcBef>
              <a:buNone/>
            </a:pPr>
            <a:r>
              <a:rPr lang="en-GB" sz="400" b="1" dirty="0" smtClean="0"/>
              <a:t> </a:t>
            </a:r>
            <a:endParaRPr lang="en-SG" sz="400" dirty="0" smtClean="0"/>
          </a:p>
          <a:p>
            <a:pPr>
              <a:spcBef>
                <a:spcPts val="0"/>
              </a:spcBef>
              <a:buNone/>
            </a:pPr>
            <a:r>
              <a:rPr lang="it-IT" sz="1000" b="1" dirty="0" smtClean="0"/>
              <a:t>Kolkata: University of Calcutta (CU) </a:t>
            </a:r>
            <a:endParaRPr lang="en-SG" sz="1000" dirty="0" smtClean="0"/>
          </a:p>
          <a:p>
            <a:pPr>
              <a:spcBef>
                <a:spcPts val="0"/>
              </a:spcBef>
              <a:buNone/>
            </a:pPr>
            <a:r>
              <a:rPr lang="it-IT" sz="1000" dirty="0" smtClean="0"/>
              <a:t>S. Bandyopadhyay, A. Banerjee, D. Jana, G. Gangopadhyay</a:t>
            </a:r>
            <a:endParaRPr lang="en-SG" sz="400" dirty="0" smtClean="0"/>
          </a:p>
          <a:p>
            <a:pPr>
              <a:spcBef>
                <a:spcPts val="0"/>
              </a:spcBef>
              <a:buNone/>
            </a:pPr>
            <a:endParaRPr lang="it-IT" sz="400" b="1" dirty="0" smtClean="0"/>
          </a:p>
          <a:p>
            <a:pPr>
              <a:spcBef>
                <a:spcPts val="0"/>
              </a:spcBef>
              <a:buNone/>
            </a:pPr>
            <a:r>
              <a:rPr lang="it-IT" sz="1000" b="1" dirty="0" smtClean="0"/>
              <a:t>Kolkata: Variable Energy Cyclotron Centre (VECC) </a:t>
            </a:r>
            <a:endParaRPr lang="en-SG" sz="1000" dirty="0" smtClean="0"/>
          </a:p>
          <a:p>
            <a:pPr>
              <a:spcBef>
                <a:spcPts val="0"/>
              </a:spcBef>
              <a:buNone/>
            </a:pPr>
            <a:r>
              <a:rPr lang="it-IT" sz="1000" dirty="0" smtClean="0"/>
              <a:t>R.K. Bhandari, S. Chattopadhyay, A.K. Dubey, S.A. Khan, S. Muhuri, </a:t>
            </a:r>
          </a:p>
          <a:p>
            <a:pPr>
              <a:spcBef>
                <a:spcPts val="0"/>
              </a:spcBef>
              <a:buNone/>
            </a:pPr>
            <a:r>
              <a:rPr lang="it-IT" sz="1000" dirty="0" smtClean="0"/>
              <a:t>T.K. Nayak, S. Saha, J. Saini, P.R. Sarma, R.N. Singaraju, V. Singhal, </a:t>
            </a:r>
          </a:p>
          <a:p>
            <a:pPr>
              <a:spcBef>
                <a:spcPts val="0"/>
              </a:spcBef>
              <a:buNone/>
            </a:pPr>
            <a:r>
              <a:rPr lang="it-IT" sz="1000" dirty="0" smtClean="0"/>
              <a:t>S.K. Thakur, Y.P. Viyogi</a:t>
            </a:r>
            <a:endParaRPr lang="en-SG" sz="900" dirty="0" smtClean="0"/>
          </a:p>
          <a:p>
            <a:pPr>
              <a:spcBef>
                <a:spcPts val="0"/>
              </a:spcBef>
              <a:buNone/>
            </a:pPr>
            <a:r>
              <a:rPr lang="en-GB" sz="400" b="1" dirty="0" smtClean="0"/>
              <a:t> </a:t>
            </a:r>
            <a:endParaRPr lang="en-SG" sz="400" dirty="0" smtClean="0"/>
          </a:p>
          <a:p>
            <a:pPr>
              <a:spcBef>
                <a:spcPts val="0"/>
              </a:spcBef>
              <a:buNone/>
            </a:pPr>
            <a:r>
              <a:rPr lang="en-GB" sz="1000" b="1" dirty="0" smtClean="0"/>
              <a:t>Lucknow:  Lucknow University (LU)</a:t>
            </a:r>
            <a:endParaRPr lang="en-SG" sz="1000" dirty="0" smtClean="0"/>
          </a:p>
          <a:p>
            <a:pPr>
              <a:spcBef>
                <a:spcPts val="0"/>
              </a:spcBef>
              <a:buNone/>
            </a:pPr>
            <a:r>
              <a:rPr lang="en-GB" sz="1000" dirty="0" smtClean="0"/>
              <a:t>Jyotsna Singh</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Madurai:  American College (AC)</a:t>
            </a:r>
            <a:endParaRPr lang="en-SG" sz="1000" dirty="0" smtClean="0"/>
          </a:p>
          <a:p>
            <a:pPr>
              <a:spcBef>
                <a:spcPts val="0"/>
              </a:spcBef>
              <a:buNone/>
            </a:pPr>
            <a:r>
              <a:rPr lang="en-GB" sz="1000" dirty="0" smtClean="0"/>
              <a:t>S.P.M. Deborrah, K. Gnanasekar, S.R. Inbanathan, K. Moorthy</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Mumbai: Bhabha Atomic Research Centre (BARC) </a:t>
            </a:r>
            <a:endParaRPr lang="en-SG" sz="1000" dirty="0" smtClean="0"/>
          </a:p>
          <a:p>
            <a:pPr>
              <a:spcBef>
                <a:spcPts val="0"/>
              </a:spcBef>
              <a:buNone/>
            </a:pPr>
            <a:r>
              <a:rPr lang="it-IT" sz="1000" dirty="0" smtClean="0"/>
              <a:t>V. Arumugam, Anita Behere, M.S. Bhatia, V.B. Chandratre, V.M. Datar, </a:t>
            </a:r>
          </a:p>
          <a:p>
            <a:pPr>
              <a:spcBef>
                <a:spcPts val="0"/>
              </a:spcBef>
              <a:buNone/>
            </a:pPr>
            <a:r>
              <a:rPr lang="en-US" sz="1000" dirty="0" smtClean="0"/>
              <a:t>M.P. Diwakar, G. Gouthaman, Suresh Kumar, P.K. Mukhopadhyay, </a:t>
            </a:r>
          </a:p>
          <a:p>
            <a:pPr>
              <a:spcBef>
                <a:spcPts val="0"/>
              </a:spcBef>
              <a:buNone/>
            </a:pPr>
            <a:r>
              <a:rPr lang="en-US" sz="1000" dirty="0" smtClean="0"/>
              <a:t>L.M. Pant, B.J. Roy, K. Srinivas, V. Sugadan</a:t>
            </a:r>
            <a:endParaRPr lang="en-SG" sz="400" dirty="0" smtClean="0"/>
          </a:p>
          <a:p>
            <a:pPr>
              <a:spcBef>
                <a:spcPts val="0"/>
              </a:spcBef>
              <a:buNone/>
            </a:pPr>
            <a:r>
              <a:rPr lang="en-US" sz="400" dirty="0" smtClean="0"/>
              <a:t> </a:t>
            </a:r>
            <a:endParaRPr lang="en-SG" sz="400" dirty="0" smtClean="0"/>
          </a:p>
          <a:p>
            <a:pPr>
              <a:spcBef>
                <a:spcPts val="0"/>
              </a:spcBef>
              <a:buNone/>
            </a:pPr>
            <a:r>
              <a:rPr lang="en-GB" sz="1000" b="1" dirty="0" smtClean="0"/>
              <a:t>Mumbai: Indian Institute of Technology, Bombay (IITB) </a:t>
            </a:r>
            <a:endParaRPr lang="en-SG" sz="1000" dirty="0" smtClean="0"/>
          </a:p>
          <a:p>
            <a:pPr>
              <a:spcBef>
                <a:spcPts val="0"/>
              </a:spcBef>
              <a:buNone/>
            </a:pPr>
            <a:r>
              <a:rPr lang="it-IT" sz="1000" dirty="0" smtClean="0"/>
              <a:t>Basanta Nandi, S. Uma Sankar, Raghav Varma</a:t>
            </a:r>
            <a:endParaRPr lang="en-SG" sz="400" dirty="0" smtClean="0"/>
          </a:p>
          <a:p>
            <a:pPr>
              <a:spcBef>
                <a:spcPts val="0"/>
              </a:spcBef>
              <a:buNone/>
            </a:pPr>
            <a:r>
              <a:rPr lang="it-IT" sz="400" dirty="0" smtClean="0"/>
              <a:t> </a:t>
            </a:r>
            <a:endParaRPr lang="en-SG" sz="400" dirty="0" smtClean="0"/>
          </a:p>
          <a:p>
            <a:pPr>
              <a:spcBef>
                <a:spcPts val="0"/>
              </a:spcBef>
              <a:buNone/>
            </a:pPr>
            <a:r>
              <a:rPr lang="en-GB" sz="1000" b="1" dirty="0" smtClean="0"/>
              <a:t>Mumbai: Tata Institute of Fundamental Research (TIFR), </a:t>
            </a:r>
            <a:endParaRPr lang="en-SG" sz="1000" dirty="0" smtClean="0"/>
          </a:p>
          <a:p>
            <a:pPr>
              <a:spcBef>
                <a:spcPts val="0"/>
              </a:spcBef>
              <a:buNone/>
            </a:pPr>
            <a:r>
              <a:rPr lang="en-GB" sz="1000" dirty="0" smtClean="0"/>
              <a:t>B.S. Acharya, S. Banerjee, M.Bhuyan, A. Dighe, K.S. Gothe, </a:t>
            </a:r>
          </a:p>
          <a:p>
            <a:pPr>
              <a:spcBef>
                <a:spcPts val="0"/>
              </a:spcBef>
              <a:buNone/>
            </a:pPr>
            <a:r>
              <a:rPr lang="en-GB" sz="1000" dirty="0" smtClean="0"/>
              <a:t>S.D. Kalmani, S. Lahamge, G.Majumder, N.K. Mondal, P. Nagaraj, </a:t>
            </a:r>
          </a:p>
          <a:p>
            <a:pPr>
              <a:spcBef>
                <a:spcPts val="0"/>
              </a:spcBef>
              <a:buNone/>
            </a:pPr>
            <a:r>
              <a:rPr lang="en-GB" sz="1000" dirty="0" smtClean="0"/>
              <a:t>B.K. Nagesh, S.K. Rao, L.V. Reddy, A. Redij, D. Samuel, M. Saraf, </a:t>
            </a:r>
          </a:p>
          <a:p>
            <a:pPr>
              <a:spcBef>
                <a:spcPts val="0"/>
              </a:spcBef>
              <a:buNone/>
            </a:pPr>
            <a:r>
              <a:rPr lang="en-GB" sz="1000" dirty="0" smtClean="0"/>
              <a:t>B. Satyanarayana, S. Upadhya, P. Verma</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Mysore: University of Mysore (MU) </a:t>
            </a:r>
            <a:endParaRPr lang="en-SG" sz="1000" dirty="0" smtClean="0"/>
          </a:p>
          <a:p>
            <a:pPr>
              <a:spcBef>
                <a:spcPts val="0"/>
              </a:spcBef>
              <a:buNone/>
            </a:pPr>
            <a:r>
              <a:rPr lang="en-GB" sz="1000" dirty="0" smtClean="0"/>
              <a:t>S. Krishnaveni</a:t>
            </a:r>
            <a:r>
              <a:rPr lang="en-GB" sz="1000" b="1" dirty="0" smtClean="0"/>
              <a:t>, </a:t>
            </a:r>
            <a:r>
              <a:rPr lang="en-GB" sz="1000" dirty="0" smtClean="0"/>
              <a:t>C. Ranganathaiah</a:t>
            </a:r>
            <a:r>
              <a:rPr lang="en-GB" sz="1000" b="1" dirty="0" smtClean="0"/>
              <a:t>, </a:t>
            </a:r>
            <a:r>
              <a:rPr lang="en-GB" sz="1000" dirty="0" smtClean="0"/>
              <a:t>H.B. Ravikumar</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Sambalpur: Sambalpur University (SU)</a:t>
            </a:r>
            <a:endParaRPr lang="en-SG" sz="1000" dirty="0" smtClean="0"/>
          </a:p>
          <a:p>
            <a:pPr>
              <a:spcBef>
                <a:spcPts val="0"/>
              </a:spcBef>
              <a:buNone/>
            </a:pPr>
            <a:r>
              <a:rPr lang="fr-FR" sz="1000" dirty="0" smtClean="0"/>
              <a:t>S. N. Nayak</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Srinagar: University of Kashmir (UK)</a:t>
            </a:r>
            <a:endParaRPr lang="en-SG" sz="1000" dirty="0" smtClean="0"/>
          </a:p>
          <a:p>
            <a:pPr>
              <a:spcBef>
                <a:spcPts val="0"/>
              </a:spcBef>
              <a:buNone/>
            </a:pPr>
            <a:r>
              <a:rPr lang="en-GB" sz="1000" dirty="0" smtClean="0"/>
              <a:t>W. Bari, N. Iqbal</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Varanasi: Banaras Hindu University (BHU)</a:t>
            </a:r>
            <a:endParaRPr lang="en-SG" sz="1000" dirty="0" smtClean="0"/>
          </a:p>
          <a:p>
            <a:pPr>
              <a:spcBef>
                <a:spcPts val="0"/>
              </a:spcBef>
              <a:buNone/>
            </a:pPr>
            <a:r>
              <a:rPr lang="en-GB" sz="1000" dirty="0" smtClean="0"/>
              <a:t>B.K. Singh, C.P. Singh, V. Singh</a:t>
            </a:r>
            <a:endParaRPr lang="en-SG" sz="1000" dirty="0" smtClean="0">
              <a:solidFill>
                <a:srgbClr val="FFFF00"/>
              </a:solidFill>
            </a:endParaRPr>
          </a:p>
        </p:txBody>
      </p:sp>
      <p:sp>
        <p:nvSpPr>
          <p:cNvPr id="3" name="Footer Placeholder 2"/>
          <p:cNvSpPr>
            <a:spLocks noGrp="1"/>
          </p:cNvSpPr>
          <p:nvPr>
            <p:ph type="ftr" sz="quarter" idx="11"/>
          </p:nvPr>
        </p:nvSpPr>
        <p:spPr/>
        <p:txBody>
          <a:bodyPr/>
          <a:lstStyle/>
          <a:p>
            <a:r>
              <a:rPr lang="en-SG" smtClean="0"/>
              <a:t>Dr. B.Satyanarayana, TIFR, Mumbai                              Institution of Engineers (Chennai)                              December 17, 2012</a:t>
            </a:r>
            <a:endParaRPr lang="en-SG" dirty="0"/>
          </a:p>
        </p:txBody>
      </p:sp>
      <p:sp>
        <p:nvSpPr>
          <p:cNvPr id="8" name="Title 1"/>
          <p:cNvSpPr txBox="1">
            <a:spLocks/>
          </p:cNvSpPr>
          <p:nvPr/>
        </p:nvSpPr>
        <p:spPr>
          <a:xfrm>
            <a:off x="5508104" y="476672"/>
            <a:ext cx="3600400" cy="710552"/>
          </a:xfrm>
          <a:prstGeom prst="rect">
            <a:avLst/>
          </a:prstGeom>
        </p:spPr>
        <p:txBody>
          <a:bodyPr vert="horz" wrap="square" lIns="45720" tIns="0" rIns="45720" bIns="216000" anchor="ctr" anchorCtr="0">
            <a:spAutoFit/>
          </a:bodyPr>
          <a:lstStyle/>
          <a:p>
            <a:pPr marL="420624" marR="0" lvl="0" indent="-384048" algn="l" defTabSz="914400" rtl="0" eaLnBrk="1" fontAlgn="auto" latinLnBrk="0" hangingPunct="1">
              <a:lnSpc>
                <a:spcPct val="100000"/>
              </a:lnSpc>
              <a:spcBef>
                <a:spcPts val="0"/>
              </a:spcBef>
              <a:spcAft>
                <a:spcPts val="0"/>
              </a:spcAft>
              <a:buClrTx/>
              <a:buSzTx/>
              <a:buFontTx/>
              <a:buNone/>
              <a:tabLst/>
              <a:defRPr/>
            </a:pPr>
            <a:r>
              <a:rPr kumimoji="0" lang="it-IT" sz="1600" i="0" u="none" strike="noStrike" kern="1200" cap="none" spc="0" normalizeH="0" baseline="0" noProof="0" dirty="0" smtClean="0">
                <a:ln>
                  <a:noFill/>
                </a:ln>
                <a:solidFill>
                  <a:srgbClr val="00B0F0"/>
                </a:solidFill>
                <a:effectLst/>
                <a:uLnTx/>
                <a:uFillTx/>
                <a:latin typeface="Narkisim" pitchFamily="34" charset="-79"/>
                <a:cs typeface="Narkisim" pitchFamily="34" charset="-79"/>
              </a:rPr>
              <a:t>Spokesperson: N.K. Mondal, TIFR, Mumbai</a:t>
            </a:r>
          </a:p>
          <a:p>
            <a:pPr marL="420624" marR="0" lvl="0" indent="-384048" algn="l" defTabSz="914400" rtl="0" eaLnBrk="1" fontAlgn="auto" latinLnBrk="0" hangingPunct="1">
              <a:lnSpc>
                <a:spcPct val="100000"/>
              </a:lnSpc>
              <a:spcBef>
                <a:spcPts val="0"/>
              </a:spcBef>
              <a:spcAft>
                <a:spcPts val="0"/>
              </a:spcAft>
              <a:buClrTx/>
              <a:buSzTx/>
              <a:buFontTx/>
              <a:buNone/>
              <a:tabLst/>
              <a:defRPr/>
            </a:pPr>
            <a:r>
              <a:rPr lang="it-IT" sz="1600" dirty="0" smtClean="0">
                <a:solidFill>
                  <a:srgbClr val="00B0F0"/>
                </a:solidFill>
                <a:latin typeface="Narkisim" pitchFamily="34" charset="-79"/>
                <a:cs typeface="Narkisim" pitchFamily="34" charset="-79"/>
              </a:rPr>
              <a:t>Home page: http://www.ino.tifr.res.in</a:t>
            </a:r>
          </a:p>
        </p:txBody>
      </p:sp>
      <p:sp>
        <p:nvSpPr>
          <p:cNvPr id="7" name="Slide Number Placeholder 6"/>
          <p:cNvSpPr>
            <a:spLocks noGrp="1"/>
          </p:cNvSpPr>
          <p:nvPr>
            <p:ph type="sldNum" sz="quarter" idx="12"/>
          </p:nvPr>
        </p:nvSpPr>
        <p:spPr/>
        <p:txBody>
          <a:bodyPr/>
          <a:lstStyle/>
          <a:p>
            <a:fld id="{5D0D82D1-030A-4AF5-855D-82A44DD93AEE}" type="slidenum">
              <a:rPr lang="en-US" smtClean="0"/>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l="2594"/>
          <a:stretch>
            <a:fillRect/>
          </a:stretch>
        </p:blipFill>
        <p:spPr bwMode="auto">
          <a:xfrm>
            <a:off x="3709625" y="1980000"/>
            <a:ext cx="5398879" cy="4320000"/>
          </a:xfrm>
          <a:prstGeom prst="rect">
            <a:avLst/>
          </a:prstGeom>
          <a:noFill/>
          <a:ln w="9525">
            <a:noFill/>
            <a:miter lim="800000"/>
            <a:headEnd/>
            <a:tailEnd/>
          </a:ln>
          <a:effectLst/>
        </p:spPr>
      </p:pic>
      <p:sp>
        <p:nvSpPr>
          <p:cNvPr id="12" name="7-Point Star 11"/>
          <p:cNvSpPr/>
          <p:nvPr/>
        </p:nvSpPr>
        <p:spPr>
          <a:xfrm>
            <a:off x="6761381" y="2683520"/>
            <a:ext cx="288032" cy="288032"/>
          </a:xfrm>
          <a:prstGeom prst="star7">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2" name="Title 1"/>
          <p:cNvSpPr>
            <a:spLocks noGrp="1"/>
          </p:cNvSpPr>
          <p:nvPr>
            <p:ph type="title"/>
          </p:nvPr>
        </p:nvSpPr>
        <p:spPr/>
        <p:txBody>
          <a:bodyPr>
            <a:normAutofit fontScale="90000"/>
          </a:bodyPr>
          <a:lstStyle/>
          <a:p>
            <a:r>
              <a:rPr lang="en-SG" dirty="0" smtClean="0"/>
              <a:t>INO coming soon: </a:t>
            </a:r>
            <a:br>
              <a:rPr lang="en-SG" dirty="0" smtClean="0"/>
            </a:br>
            <a:r>
              <a:rPr lang="en-SG" dirty="0" smtClean="0"/>
              <a:t>Inside a mountain near you!</a:t>
            </a:r>
            <a:endParaRPr lang="en-SG" dirty="0"/>
          </a:p>
        </p:txBody>
      </p:sp>
      <p:sp>
        <p:nvSpPr>
          <p:cNvPr id="4" name="Footer Placeholder 3"/>
          <p:cNvSpPr>
            <a:spLocks noGrp="1"/>
          </p:cNvSpPr>
          <p:nvPr>
            <p:ph type="ftr" sz="quarter" idx="11"/>
          </p:nvPr>
        </p:nvSpPr>
        <p:spPr/>
        <p:txBody>
          <a:bodyPr/>
          <a:lstStyle/>
          <a:p>
            <a:r>
              <a:rPr lang="en-SG" smtClean="0"/>
              <a:t>Dr. B.Satyanarayana, TIFR, Mumbai                              Institution of Engineers (Chennai)                              December 17, 2012</a:t>
            </a:r>
            <a:endParaRPr lang="en-SG" dirty="0"/>
          </a:p>
        </p:txBody>
      </p:sp>
      <p:pic>
        <p:nvPicPr>
          <p:cNvPr id="1029" name="Picture 5"/>
          <p:cNvPicPr>
            <a:picLocks noChangeAspect="1" noChangeArrowheads="1"/>
          </p:cNvPicPr>
          <p:nvPr/>
        </p:nvPicPr>
        <p:blipFill>
          <a:blip r:embed="rId3" cstate="print"/>
          <a:srcRect l="17215" t="11621" r="9305" b="27863"/>
          <a:stretch>
            <a:fillRect/>
          </a:stretch>
        </p:blipFill>
        <p:spPr bwMode="auto">
          <a:xfrm>
            <a:off x="35496" y="1980000"/>
            <a:ext cx="3709425" cy="4320000"/>
          </a:xfrm>
          <a:prstGeom prst="rect">
            <a:avLst/>
          </a:prstGeom>
          <a:noFill/>
          <a:ln w="9525">
            <a:noFill/>
            <a:miter lim="800000"/>
            <a:headEnd/>
            <a:tailEnd/>
          </a:ln>
        </p:spPr>
      </p:pic>
      <p:sp>
        <p:nvSpPr>
          <p:cNvPr id="13" name="TextBox 12"/>
          <p:cNvSpPr txBox="1"/>
          <p:nvPr/>
        </p:nvSpPr>
        <p:spPr>
          <a:xfrm>
            <a:off x="72000" y="1548000"/>
            <a:ext cx="9000000" cy="369332"/>
          </a:xfrm>
          <a:prstGeom prst="rect">
            <a:avLst/>
          </a:prstGeom>
          <a:noFill/>
        </p:spPr>
        <p:txBody>
          <a:bodyPr wrap="square" rtlCol="0">
            <a:spAutoFit/>
          </a:bodyPr>
          <a:lstStyle/>
          <a:p>
            <a:pPr algn="ctr"/>
            <a:r>
              <a:rPr lang="en-US" u="sng" dirty="0" smtClean="0">
                <a:solidFill>
                  <a:srgbClr val="FF0000"/>
                </a:solidFill>
              </a:rPr>
              <a:t>Location</a:t>
            </a:r>
            <a:r>
              <a:rPr lang="en-US" dirty="0" smtClean="0">
                <a:solidFill>
                  <a:srgbClr val="FF0000"/>
                </a:solidFill>
              </a:rPr>
              <a:t>:  </a:t>
            </a:r>
            <a:r>
              <a:rPr lang="pt-BR" dirty="0" smtClean="0">
                <a:solidFill>
                  <a:srgbClr val="FF0000"/>
                </a:solidFill>
              </a:rPr>
              <a:t>9</a:t>
            </a:r>
            <a:r>
              <a:rPr lang="pt-BR" baseline="30000" dirty="0" smtClean="0">
                <a:solidFill>
                  <a:srgbClr val="FF0000"/>
                </a:solidFill>
              </a:rPr>
              <a:t>o</a:t>
            </a:r>
            <a:r>
              <a:rPr lang="pt-BR" dirty="0" smtClean="0">
                <a:solidFill>
                  <a:srgbClr val="FF0000"/>
                </a:solidFill>
              </a:rPr>
              <a:t>58′ North; 77</a:t>
            </a:r>
            <a:r>
              <a:rPr lang="pt-BR" baseline="30000" dirty="0" smtClean="0">
                <a:solidFill>
                  <a:srgbClr val="FF0000"/>
                </a:solidFill>
              </a:rPr>
              <a:t>o</a:t>
            </a:r>
            <a:r>
              <a:rPr lang="pt-BR" dirty="0" smtClean="0">
                <a:solidFill>
                  <a:srgbClr val="FF0000"/>
                </a:solidFill>
              </a:rPr>
              <a:t>16′ East, </a:t>
            </a:r>
            <a:r>
              <a:rPr lang="en-US" dirty="0" smtClean="0">
                <a:solidFill>
                  <a:srgbClr val="FF0000"/>
                </a:solidFill>
              </a:rPr>
              <a:t>110km from Madurai (South India) </a:t>
            </a:r>
          </a:p>
        </p:txBody>
      </p:sp>
      <p:sp>
        <p:nvSpPr>
          <p:cNvPr id="8" name="Slide Number Placeholder 7"/>
          <p:cNvSpPr>
            <a:spLocks noGrp="1"/>
          </p:cNvSpPr>
          <p:nvPr>
            <p:ph type="sldNum" sz="quarter" idx="12"/>
          </p:nvPr>
        </p:nvSpPr>
        <p:spPr/>
        <p:txBody>
          <a:bodyPr/>
          <a:lstStyle/>
          <a:p>
            <a:fld id="{5D0D82D1-030A-4AF5-855D-82A44DD93AEE}" type="slidenum">
              <a:rPr lang="en-US" smtClean="0"/>
              <a:pPr/>
              <a:t>12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wipe(left)">
                                      <p:cBhvr>
                                        <p:cTn id="7" dur="500"/>
                                        <p:tgtEl>
                                          <p:spTgt spid="10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par>
                                <p:cTn id="16" presetID="22" presetClass="entr" presetSubtype="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5163" r="1291"/>
          <a:stretch>
            <a:fillRect/>
          </a:stretch>
        </p:blipFill>
        <p:spPr bwMode="auto">
          <a:xfrm>
            <a:off x="3716310" y="1980000"/>
            <a:ext cx="5392167" cy="43200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SG" dirty="0" smtClean="0"/>
              <a:t>INO coming soon: </a:t>
            </a:r>
            <a:br>
              <a:rPr lang="en-SG" dirty="0" smtClean="0"/>
            </a:br>
            <a:r>
              <a:rPr lang="en-SG" dirty="0" smtClean="0"/>
              <a:t>Inside a mountain near you!</a:t>
            </a:r>
            <a:endParaRPr lang="en-SG" dirty="0"/>
          </a:p>
        </p:txBody>
      </p:sp>
      <p:sp>
        <p:nvSpPr>
          <p:cNvPr id="4" name="Footer Placeholder 3"/>
          <p:cNvSpPr>
            <a:spLocks noGrp="1"/>
          </p:cNvSpPr>
          <p:nvPr>
            <p:ph type="ftr" sz="quarter" idx="11"/>
          </p:nvPr>
        </p:nvSpPr>
        <p:spPr/>
        <p:txBody>
          <a:bodyPr/>
          <a:lstStyle/>
          <a:p>
            <a:r>
              <a:rPr lang="en-SG" smtClean="0"/>
              <a:t>Dr. B.Satyanarayana, TIFR, Mumbai                              Institution of Engineers (Chennai)                              December 17, 2012</a:t>
            </a:r>
            <a:endParaRPr lang="en-SG" dirty="0"/>
          </a:p>
        </p:txBody>
      </p:sp>
      <p:pic>
        <p:nvPicPr>
          <p:cNvPr id="1029" name="Picture 5"/>
          <p:cNvPicPr>
            <a:picLocks noChangeAspect="1" noChangeArrowheads="1"/>
          </p:cNvPicPr>
          <p:nvPr/>
        </p:nvPicPr>
        <p:blipFill>
          <a:blip r:embed="rId3" cstate="print"/>
          <a:srcRect l="17215" t="11621" r="9305" b="27863"/>
          <a:stretch>
            <a:fillRect/>
          </a:stretch>
        </p:blipFill>
        <p:spPr bwMode="auto">
          <a:xfrm>
            <a:off x="35496" y="1980000"/>
            <a:ext cx="3709425" cy="4320000"/>
          </a:xfrm>
          <a:prstGeom prst="rect">
            <a:avLst/>
          </a:prstGeom>
          <a:noFill/>
          <a:ln w="9525">
            <a:noFill/>
            <a:miter lim="800000"/>
            <a:headEnd/>
            <a:tailEnd/>
          </a:ln>
        </p:spPr>
      </p:pic>
      <p:sp>
        <p:nvSpPr>
          <p:cNvPr id="13" name="TextBox 12"/>
          <p:cNvSpPr txBox="1"/>
          <p:nvPr/>
        </p:nvSpPr>
        <p:spPr>
          <a:xfrm>
            <a:off x="72000" y="1548000"/>
            <a:ext cx="9000000" cy="369332"/>
          </a:xfrm>
          <a:prstGeom prst="rect">
            <a:avLst/>
          </a:prstGeom>
          <a:noFill/>
        </p:spPr>
        <p:txBody>
          <a:bodyPr wrap="square" rtlCol="0">
            <a:spAutoFit/>
          </a:bodyPr>
          <a:lstStyle/>
          <a:p>
            <a:pPr algn="ctr"/>
            <a:r>
              <a:rPr lang="en-US" u="sng" dirty="0" smtClean="0">
                <a:solidFill>
                  <a:srgbClr val="FF0000"/>
                </a:solidFill>
              </a:rPr>
              <a:t>Location</a:t>
            </a:r>
            <a:r>
              <a:rPr lang="en-US" dirty="0" smtClean="0">
                <a:solidFill>
                  <a:srgbClr val="FF0000"/>
                </a:solidFill>
              </a:rPr>
              <a:t>:  </a:t>
            </a:r>
            <a:r>
              <a:rPr lang="pt-BR" dirty="0" smtClean="0">
                <a:solidFill>
                  <a:srgbClr val="FF0000"/>
                </a:solidFill>
              </a:rPr>
              <a:t>9</a:t>
            </a:r>
            <a:r>
              <a:rPr lang="pt-BR" baseline="30000" dirty="0" smtClean="0">
                <a:solidFill>
                  <a:srgbClr val="FF0000"/>
                </a:solidFill>
              </a:rPr>
              <a:t>o</a:t>
            </a:r>
            <a:r>
              <a:rPr lang="pt-BR" dirty="0" smtClean="0">
                <a:solidFill>
                  <a:srgbClr val="FF0000"/>
                </a:solidFill>
              </a:rPr>
              <a:t>58′ North; 77</a:t>
            </a:r>
            <a:r>
              <a:rPr lang="pt-BR" baseline="30000" dirty="0" smtClean="0">
                <a:solidFill>
                  <a:srgbClr val="FF0000"/>
                </a:solidFill>
              </a:rPr>
              <a:t>o</a:t>
            </a:r>
            <a:r>
              <a:rPr lang="pt-BR" dirty="0" smtClean="0">
                <a:solidFill>
                  <a:srgbClr val="FF0000"/>
                </a:solidFill>
              </a:rPr>
              <a:t>16′ East, </a:t>
            </a:r>
            <a:r>
              <a:rPr lang="en-US" dirty="0" smtClean="0">
                <a:solidFill>
                  <a:srgbClr val="FF0000"/>
                </a:solidFill>
              </a:rPr>
              <a:t>110km from Madurai (South India) </a:t>
            </a:r>
          </a:p>
        </p:txBody>
      </p:sp>
      <p:sp>
        <p:nvSpPr>
          <p:cNvPr id="10" name="TextBox 9"/>
          <p:cNvSpPr txBox="1"/>
          <p:nvPr/>
        </p:nvSpPr>
        <p:spPr>
          <a:xfrm>
            <a:off x="4032472" y="5841304"/>
            <a:ext cx="4788000" cy="477054"/>
          </a:xfrm>
          <a:prstGeom prst="rect">
            <a:avLst/>
          </a:prstGeom>
          <a:noFill/>
        </p:spPr>
        <p:txBody>
          <a:bodyPr wrap="square" tIns="0" rtlCol="0" anchor="t" anchorCtr="0">
            <a:spAutoFit/>
          </a:bodyPr>
          <a:lstStyle/>
          <a:p>
            <a:r>
              <a:rPr lang="en-US" sz="2800" dirty="0" smtClean="0">
                <a:solidFill>
                  <a:srgbClr val="FFFF00"/>
                </a:solidFill>
                <a:latin typeface="Narkisim" pitchFamily="34" charset="-79"/>
                <a:cs typeface="Narkisim" pitchFamily="34" charset="-79"/>
              </a:rPr>
              <a:t>Site for INO underground facility</a:t>
            </a:r>
            <a:endParaRPr lang="en-SG" sz="2800" dirty="0">
              <a:solidFill>
                <a:srgbClr val="FFFF00"/>
              </a:solidFill>
              <a:latin typeface="Narkisim" pitchFamily="34" charset="-79"/>
              <a:cs typeface="Narkisim" pitchFamily="34" charset="-79"/>
            </a:endParaRPr>
          </a:p>
        </p:txBody>
      </p:sp>
      <p:pic>
        <p:nvPicPr>
          <p:cNvPr id="12"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000" y="1980000"/>
            <a:ext cx="3708000" cy="1990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11" name="Slide Number Placeholder 10"/>
          <p:cNvSpPr>
            <a:spLocks noGrp="1"/>
          </p:cNvSpPr>
          <p:nvPr>
            <p:ph type="sldNum" sz="quarter" idx="12"/>
          </p:nvPr>
        </p:nvSpPr>
        <p:spPr/>
        <p:txBody>
          <a:bodyPr/>
          <a:lstStyle/>
          <a:p>
            <a:fld id="{5D0D82D1-030A-4AF5-855D-82A44DD93AEE}" type="slidenum">
              <a:rPr lang="en-US" smtClean="0"/>
              <a:pPr/>
              <a:t>13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4400" dirty="0" smtClean="0"/>
              <a:t>Location and site for </a:t>
            </a:r>
            <a:br>
              <a:rPr lang="en-IN" sz="4400" dirty="0" smtClean="0"/>
            </a:br>
            <a:r>
              <a:rPr lang="en-IN" sz="4400" dirty="0" smtClean="0"/>
              <a:t>National Centre for High Energy Physics</a:t>
            </a:r>
            <a:endParaRPr lang="en-IN" sz="4400" dirty="0"/>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82000" y="3908914"/>
            <a:ext cx="5580000" cy="2569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lide Number Placeholder 10"/>
          <p:cNvSpPr>
            <a:spLocks noGrp="1"/>
          </p:cNvSpPr>
          <p:nvPr>
            <p:ph type="sldNum" sz="quarter" idx="12"/>
          </p:nvPr>
        </p:nvSpPr>
        <p:spPr/>
        <p:txBody>
          <a:bodyPr/>
          <a:lstStyle/>
          <a:p>
            <a:fld id="{5D0D82D1-030A-4AF5-855D-82A44DD93AEE}" type="slidenum">
              <a:rPr lang="en-US" smtClean="0"/>
              <a:pPr/>
              <a:t>14</a:t>
            </a:fld>
            <a:endParaRPr lang="en-US" dirty="0"/>
          </a:p>
        </p:txBody>
      </p:sp>
      <p:pic>
        <p:nvPicPr>
          <p:cNvPr id="12" name="Picture 11" descr="Picture1.png"/>
          <p:cNvPicPr>
            <a:picLocks noChangeAspect="1"/>
          </p:cNvPicPr>
          <p:nvPr/>
        </p:nvPicPr>
        <p:blipFill>
          <a:blip r:embed="rId3"/>
          <a:stretch>
            <a:fillRect/>
          </a:stretch>
        </p:blipFill>
        <p:spPr>
          <a:xfrm>
            <a:off x="1782000" y="1511997"/>
            <a:ext cx="5580000" cy="235642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mtClean="0"/>
              <a:t>Ownership and Management</a:t>
            </a:r>
            <a:endParaRPr lang="en-US" dirty="0" smtClean="0"/>
          </a:p>
        </p:txBody>
      </p:sp>
      <p:sp>
        <p:nvSpPr>
          <p:cNvPr id="3" name="Content Placeholder 2"/>
          <p:cNvSpPr>
            <a:spLocks noGrp="1"/>
          </p:cNvSpPr>
          <p:nvPr>
            <p:ph sz="half" idx="1"/>
          </p:nvPr>
        </p:nvSpPr>
        <p:spPr/>
        <p:txBody>
          <a:bodyPr>
            <a:normAutofit fontScale="92500" lnSpcReduction="20000"/>
          </a:bodyPr>
          <a:lstStyle/>
          <a:p>
            <a:pPr>
              <a:lnSpc>
                <a:spcPct val="120000"/>
              </a:lnSpc>
            </a:pPr>
            <a:r>
              <a:rPr lang="en-US" sz="2800" dirty="0" smtClean="0"/>
              <a:t>Infrastructural facilities  to be created at Pottipuram (underground lab &amp; surface facilities) as well as those at Madurai (NCHEP) will be under the Department of Atomic Energy (DAE).</a:t>
            </a:r>
          </a:p>
          <a:p>
            <a:pPr>
              <a:lnSpc>
                <a:spcPct val="120000"/>
              </a:lnSpc>
            </a:pPr>
            <a:r>
              <a:rPr lang="en-US" sz="2800" dirty="0" smtClean="0"/>
              <a:t>National Centre for High Energy Physics (NCHEP) will be the nodal unit of DAE for administrative control of underground laboratory, project monitoring, HRD, Detector R&amp;D etc. TIFR to act as the host institute.</a:t>
            </a:r>
          </a:p>
          <a:p>
            <a:pPr>
              <a:lnSpc>
                <a:spcPct val="120000"/>
              </a:lnSpc>
            </a:pPr>
            <a:r>
              <a:rPr lang="en-US" sz="2800" dirty="0" smtClean="0"/>
              <a:t>ICAL detector will be funded jointly by DAE and DST.</a:t>
            </a:r>
          </a:p>
          <a:p>
            <a:pPr>
              <a:lnSpc>
                <a:spcPct val="120000"/>
              </a:lnSpc>
            </a:pPr>
            <a:r>
              <a:rPr lang="en-US" sz="2800" dirty="0" smtClean="0"/>
              <a:t>ICAL detector will be constructed by the members of INO-ICAL collaboration from various research institutes, universities and IITs.</a:t>
            </a:r>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r>
              <a:rPr lang="en-US" smtClean="0"/>
              <a:t>INO Management Structure </a:t>
            </a:r>
            <a:endParaRPr lang="en-US" dirty="0" smtClean="0"/>
          </a:p>
        </p:txBody>
      </p:sp>
      <p:sp>
        <p:nvSpPr>
          <p:cNvPr id="2051" name="Content Placeholder 2"/>
          <p:cNvSpPr>
            <a:spLocks noGrp="1"/>
          </p:cNvSpPr>
          <p:nvPr>
            <p:ph sz="half" idx="1"/>
          </p:nvPr>
        </p:nvSpPr>
        <p:spPr/>
        <p:txBody>
          <a:bodyPr>
            <a:normAutofit fontScale="85000" lnSpcReduction="20000"/>
          </a:bodyPr>
          <a:lstStyle/>
          <a:p>
            <a:pPr>
              <a:lnSpc>
                <a:spcPct val="120000"/>
              </a:lnSpc>
            </a:pPr>
            <a:r>
              <a:rPr lang="en-US" dirty="0" smtClean="0"/>
              <a:t>Apex Committee chaired jointly by Secretary DAE and Secretary DST and having Directors/Heads of  major participating institutes/universities including HBNI.</a:t>
            </a:r>
          </a:p>
          <a:p>
            <a:pPr>
              <a:lnSpc>
                <a:spcPct val="120000"/>
              </a:lnSpc>
            </a:pPr>
            <a:r>
              <a:rPr lang="en-US" dirty="0" smtClean="0"/>
              <a:t>NCHEP Management Board chaired by Director of the INO host institute (TIFR).</a:t>
            </a:r>
          </a:p>
          <a:p>
            <a:pPr>
              <a:lnSpc>
                <a:spcPct val="120000"/>
              </a:lnSpc>
            </a:pPr>
            <a:r>
              <a:rPr lang="en-US" dirty="0" smtClean="0"/>
              <a:t>Project Management Committee chaired by the NCHEP Centre Director. </a:t>
            </a:r>
          </a:p>
          <a:p>
            <a:pPr>
              <a:lnSpc>
                <a:spcPct val="120000"/>
              </a:lnSpc>
            </a:pPr>
            <a:r>
              <a:rPr lang="en-US" dirty="0" smtClean="0"/>
              <a:t>Project Implementation committees at major participating institutes.</a:t>
            </a:r>
          </a:p>
          <a:p>
            <a:pPr>
              <a:lnSpc>
                <a:spcPct val="120000"/>
              </a:lnSpc>
            </a:pPr>
            <a:r>
              <a:rPr lang="en-US" dirty="0" smtClean="0"/>
              <a:t>Scientific Advisory Committee chaired by the Director of the INO host institute (TIFR). </a:t>
            </a:r>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Status of INO sites</a:t>
            </a:r>
            <a:endParaRPr lang="en-US" dirty="0"/>
          </a:p>
        </p:txBody>
      </p:sp>
      <p:sp>
        <p:nvSpPr>
          <p:cNvPr id="8195" name="Content Placeholder 4"/>
          <p:cNvSpPr>
            <a:spLocks noGrp="1"/>
          </p:cNvSpPr>
          <p:nvPr>
            <p:ph sz="half" idx="1"/>
          </p:nvPr>
        </p:nvSpPr>
        <p:spPr/>
        <p:txBody>
          <a:bodyPr>
            <a:normAutofit fontScale="77500" lnSpcReduction="20000"/>
          </a:bodyPr>
          <a:lstStyle/>
          <a:p>
            <a:pPr>
              <a:lnSpc>
                <a:spcPct val="120000"/>
              </a:lnSpc>
            </a:pPr>
            <a:r>
              <a:rPr lang="en-US" dirty="0" smtClean="0"/>
              <a:t>Forest land above the INO tunnel and cavern</a:t>
            </a:r>
          </a:p>
          <a:p>
            <a:pPr lvl="1">
              <a:lnSpc>
                <a:spcPct val="120000"/>
              </a:lnSpc>
            </a:pPr>
            <a:r>
              <a:rPr lang="en-US" dirty="0" smtClean="0"/>
              <a:t>Received stage II clearance to use 4.12 hectares of forest land to construct the cavern and the access tunnel under the </a:t>
            </a:r>
            <a:r>
              <a:rPr lang="en-US" dirty="0" err="1" smtClean="0"/>
              <a:t>Bodi</a:t>
            </a:r>
            <a:r>
              <a:rPr lang="en-US" dirty="0" smtClean="0"/>
              <a:t> West Hill reserve forest from Ministry of Environment and Forests.  </a:t>
            </a:r>
          </a:p>
          <a:p>
            <a:pPr>
              <a:lnSpc>
                <a:spcPct val="120000"/>
              </a:lnSpc>
            </a:pPr>
            <a:r>
              <a:rPr lang="en-US" dirty="0" smtClean="0"/>
              <a:t>Land at Pottipuram</a:t>
            </a:r>
          </a:p>
          <a:p>
            <a:pPr lvl="1">
              <a:lnSpc>
                <a:spcPct val="120000"/>
              </a:lnSpc>
            </a:pPr>
            <a:r>
              <a:rPr lang="en-US" dirty="0" smtClean="0"/>
              <a:t>26.82.5 hectares of revenue land at Pottipuram village to establish the INO surface facilities was transferred to the DAE.</a:t>
            </a:r>
          </a:p>
          <a:p>
            <a:pPr lvl="1">
              <a:lnSpc>
                <a:spcPct val="120000"/>
              </a:lnSpc>
            </a:pPr>
            <a:r>
              <a:rPr lang="en-US" dirty="0" smtClean="0"/>
              <a:t>Transfer document signed on December 28, 2011.</a:t>
            </a:r>
          </a:p>
          <a:p>
            <a:pPr>
              <a:lnSpc>
                <a:spcPct val="120000"/>
              </a:lnSpc>
            </a:pPr>
            <a:r>
              <a:rPr lang="en-US" dirty="0" smtClean="0"/>
              <a:t>Land at Madurai</a:t>
            </a:r>
          </a:p>
          <a:p>
            <a:pPr lvl="1">
              <a:lnSpc>
                <a:spcPct val="120000"/>
              </a:lnSpc>
            </a:pPr>
            <a:r>
              <a:rPr lang="en-US" dirty="0" smtClean="0"/>
              <a:t>12.5.5 hectares of land at Madurai to establish the  National Centre for High Energy Physics ( NCHEP) against a payment of Rs. 17.14 </a:t>
            </a:r>
            <a:r>
              <a:rPr lang="en-US" dirty="0" err="1" smtClean="0"/>
              <a:t>crores</a:t>
            </a:r>
            <a:r>
              <a:rPr lang="en-US" dirty="0" smtClean="0"/>
              <a:t> was transferred to the DAE on November 17, 2012.</a:t>
            </a:r>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Civil construction activities</a:t>
            </a:r>
            <a:endParaRPr lang="en-US" dirty="0"/>
          </a:p>
        </p:txBody>
      </p:sp>
      <p:sp>
        <p:nvSpPr>
          <p:cNvPr id="12291" name="Content Placeholder 2"/>
          <p:cNvSpPr>
            <a:spLocks noGrp="1"/>
          </p:cNvSpPr>
          <p:nvPr>
            <p:ph sz="half" idx="1"/>
          </p:nvPr>
        </p:nvSpPr>
        <p:spPr/>
        <p:txBody>
          <a:bodyPr>
            <a:normAutofit fontScale="70000" lnSpcReduction="20000"/>
          </a:bodyPr>
          <a:lstStyle/>
          <a:p>
            <a:pPr>
              <a:lnSpc>
                <a:spcPct val="120000"/>
              </a:lnSpc>
            </a:pPr>
            <a:r>
              <a:rPr lang="en-US" dirty="0" smtClean="0"/>
              <a:t>Tendering process on for</a:t>
            </a:r>
          </a:p>
          <a:p>
            <a:pPr lvl="1">
              <a:lnSpc>
                <a:spcPct val="120000"/>
              </a:lnSpc>
            </a:pPr>
            <a:r>
              <a:rPr lang="en-US" dirty="0" smtClean="0"/>
              <a:t>Detailed survey work and clearing of jungle at NCHEP site at Madurai and INO site at P0ttipuram.</a:t>
            </a:r>
          </a:p>
          <a:p>
            <a:pPr lvl="1">
              <a:lnSpc>
                <a:spcPct val="120000"/>
              </a:lnSpc>
            </a:pPr>
            <a:r>
              <a:rPr lang="en-US" dirty="0" smtClean="0"/>
              <a:t>Construction of barbed wire fencing with RCC posts over random rubble masonry wall around NCHEP site at Madurai and INO site at Pottipuram.</a:t>
            </a:r>
          </a:p>
          <a:p>
            <a:pPr>
              <a:lnSpc>
                <a:spcPct val="120000"/>
              </a:lnSpc>
            </a:pPr>
            <a:r>
              <a:rPr lang="en-US" dirty="0" smtClean="0"/>
              <a:t>Tender documents under preparation for</a:t>
            </a:r>
          </a:p>
          <a:p>
            <a:pPr lvl="1">
              <a:lnSpc>
                <a:spcPct val="120000"/>
              </a:lnSpc>
            </a:pPr>
            <a:r>
              <a:rPr lang="en-US" dirty="0" smtClean="0"/>
              <a:t>Architectural/Engineering services consultancy for INO surface facility buildings at Pottipuram and NCHEP building at Madurai including landscape and horticulture.</a:t>
            </a:r>
          </a:p>
          <a:p>
            <a:pPr lvl="1">
              <a:lnSpc>
                <a:spcPct val="120000"/>
              </a:lnSpc>
            </a:pPr>
            <a:r>
              <a:rPr lang="en-US" dirty="0" smtClean="0"/>
              <a:t>Geotechnical survey at Pottipuram and Madurai.</a:t>
            </a:r>
          </a:p>
          <a:p>
            <a:pPr>
              <a:lnSpc>
                <a:spcPct val="120000"/>
              </a:lnSpc>
            </a:pPr>
            <a:r>
              <a:rPr lang="en-US" dirty="0" smtClean="0"/>
              <a:t>Tender documents yet to be prepared for</a:t>
            </a:r>
          </a:p>
          <a:p>
            <a:pPr lvl="1">
              <a:lnSpc>
                <a:spcPct val="120000"/>
              </a:lnSpc>
            </a:pPr>
            <a:r>
              <a:rPr lang="en-US" dirty="0" smtClean="0"/>
              <a:t>Prefabricated laboratory buildings at NCHEP site.</a:t>
            </a:r>
          </a:p>
          <a:p>
            <a:pPr>
              <a:lnSpc>
                <a:spcPct val="120000"/>
              </a:lnSpc>
            </a:pPr>
            <a:r>
              <a:rPr lang="en-US" dirty="0" smtClean="0"/>
              <a:t>Initial activities of the project to start soon in the rented premises in Madurai.</a:t>
            </a:r>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Civil works carried out through TN government agencies</a:t>
            </a:r>
            <a:endParaRPr lang="en-US" sz="4400" dirty="0"/>
          </a:p>
        </p:txBody>
      </p:sp>
      <p:sp>
        <p:nvSpPr>
          <p:cNvPr id="13315" name="Content Placeholder 2"/>
          <p:cNvSpPr>
            <a:spLocks noGrp="1"/>
          </p:cNvSpPr>
          <p:nvPr>
            <p:ph sz="half" idx="1"/>
          </p:nvPr>
        </p:nvSpPr>
        <p:spPr/>
        <p:txBody>
          <a:bodyPr>
            <a:normAutofit fontScale="77500" lnSpcReduction="20000"/>
          </a:bodyPr>
          <a:lstStyle/>
          <a:p>
            <a:pPr>
              <a:lnSpc>
                <a:spcPct val="120000"/>
              </a:lnSpc>
            </a:pPr>
            <a:r>
              <a:rPr lang="en-US" dirty="0" err="1" smtClean="0"/>
              <a:t>MoU</a:t>
            </a:r>
            <a:r>
              <a:rPr lang="en-US" dirty="0" smtClean="0"/>
              <a:t> with the Tamil Nadu Water Supply and Drainage Board (TWAD) signed for water supply infrastructure development for Pottipuram site. Cost of the work package: 592 </a:t>
            </a:r>
            <a:r>
              <a:rPr lang="en-US" dirty="0" err="1" smtClean="0"/>
              <a:t>Lakhs</a:t>
            </a:r>
            <a:r>
              <a:rPr lang="en-US" dirty="0" smtClean="0"/>
              <a:t>.</a:t>
            </a:r>
          </a:p>
          <a:p>
            <a:pPr>
              <a:lnSpc>
                <a:spcPct val="120000"/>
              </a:lnSpc>
            </a:pPr>
            <a:r>
              <a:rPr lang="en-US" dirty="0" smtClean="0"/>
              <a:t>Improvement/construction of 9km approach road to INO site from </a:t>
            </a:r>
            <a:r>
              <a:rPr lang="en-US" dirty="0" err="1" smtClean="0"/>
              <a:t>Rasingapuram</a:t>
            </a:r>
            <a:r>
              <a:rPr lang="en-US" dirty="0" smtClean="0"/>
              <a:t> to Pottipuram (Km. 21/10 of </a:t>
            </a:r>
            <a:r>
              <a:rPr lang="en-US" dirty="0" err="1" smtClean="0"/>
              <a:t>Palayam-Bodi</a:t>
            </a:r>
            <a:r>
              <a:rPr lang="en-US" dirty="0" smtClean="0"/>
              <a:t> Road (SH100), 0/0 – 10/6). To be taken up by Tamil Nadu Highways Department. Cost of the work package Rs. 2045 </a:t>
            </a:r>
            <a:r>
              <a:rPr lang="en-US" dirty="0" err="1" smtClean="0"/>
              <a:t>Lakhs</a:t>
            </a:r>
            <a:r>
              <a:rPr lang="en-US" dirty="0" smtClean="0"/>
              <a:t>.</a:t>
            </a:r>
          </a:p>
          <a:p>
            <a:pPr>
              <a:lnSpc>
                <a:spcPct val="120000"/>
              </a:lnSpc>
            </a:pPr>
            <a:r>
              <a:rPr lang="en-US" dirty="0" smtClean="0"/>
              <a:t>Funds also approved for the temporary electricity connection by TNEB for the Pottipuram site.</a:t>
            </a:r>
          </a:p>
          <a:p>
            <a:pPr>
              <a:lnSpc>
                <a:spcPct val="120000"/>
              </a:lnSpc>
            </a:pPr>
            <a:r>
              <a:rPr lang="en-US" dirty="0" smtClean="0"/>
              <a:t>Rs. 300 </a:t>
            </a:r>
            <a:r>
              <a:rPr lang="en-US" dirty="0" err="1" smtClean="0"/>
              <a:t>Lakhs</a:t>
            </a:r>
            <a:r>
              <a:rPr lang="en-US" dirty="0" smtClean="0"/>
              <a:t> approved for local area and community development.</a:t>
            </a:r>
          </a:p>
          <a:p>
            <a:pPr>
              <a:lnSpc>
                <a:spcPct val="120000"/>
              </a:lnSpc>
            </a:pPr>
            <a:endParaRPr lang="en-US" dirty="0" smtClean="0"/>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 (</a:t>
            </a:r>
            <a:r>
              <a:rPr lang="en-US" dirty="0" smtClean="0">
                <a:sym typeface="Symbol"/>
              </a:rPr>
              <a:t>)</a:t>
            </a:r>
            <a:endParaRPr lang="en-US" dirty="0"/>
          </a:p>
        </p:txBody>
      </p:sp>
      <p:sp>
        <p:nvSpPr>
          <p:cNvPr id="3" name="Content Placeholder 2"/>
          <p:cNvSpPr>
            <a:spLocks noGrp="1"/>
          </p:cNvSpPr>
          <p:nvPr>
            <p:ph sz="half" idx="1"/>
          </p:nvPr>
        </p:nvSpPr>
        <p:spPr>
          <a:xfrm>
            <a:off x="35496" y="1548000"/>
            <a:ext cx="5679512" cy="4860000"/>
          </a:xfrm>
          <a:noFill/>
        </p:spPr>
        <p:txBody>
          <a:bodyPr>
            <a:normAutofit fontScale="92500" lnSpcReduction="20000"/>
          </a:bodyPr>
          <a:lstStyle/>
          <a:p>
            <a:pPr marL="360000">
              <a:lnSpc>
                <a:spcPct val="120000"/>
              </a:lnSpc>
              <a:buClrTx/>
            </a:pPr>
            <a:r>
              <a:rPr lang="en-US" dirty="0" smtClean="0"/>
              <a:t>Proposed by Wolfgang Pauli  in 1930 to explain beta decay.</a:t>
            </a:r>
          </a:p>
          <a:p>
            <a:pPr marL="360000">
              <a:lnSpc>
                <a:spcPct val="120000"/>
              </a:lnSpc>
              <a:buClrTx/>
            </a:pPr>
            <a:r>
              <a:rPr lang="en-US" dirty="0" smtClean="0"/>
              <a:t>Named by Enrico Fermi in 1931.</a:t>
            </a:r>
          </a:p>
          <a:p>
            <a:pPr marL="360000">
              <a:lnSpc>
                <a:spcPct val="120000"/>
              </a:lnSpc>
            </a:pPr>
            <a:r>
              <a:rPr lang="en-US" dirty="0" smtClean="0"/>
              <a:t>Discovered by Frederick </a:t>
            </a:r>
            <a:r>
              <a:rPr lang="en-US" dirty="0" err="1" smtClean="0"/>
              <a:t>Reines</a:t>
            </a:r>
            <a:r>
              <a:rPr lang="en-US" dirty="0" smtClean="0"/>
              <a:t> and Clyde Cowan in 1956.</a:t>
            </a:r>
          </a:p>
          <a:p>
            <a:pPr marL="360000">
              <a:lnSpc>
                <a:spcPct val="120000"/>
              </a:lnSpc>
              <a:buClrTx/>
            </a:pPr>
            <a:r>
              <a:rPr lang="en-US" dirty="0" smtClean="0"/>
              <a:t>Created during the Big Bang, Supernova, in the Sun, from cosmic rays, in nuclear reactors, in particle accelerators etc.</a:t>
            </a:r>
          </a:p>
          <a:p>
            <a:pPr marL="360000">
              <a:lnSpc>
                <a:spcPct val="120000"/>
              </a:lnSpc>
              <a:buClrTx/>
            </a:pPr>
            <a:r>
              <a:rPr lang="en-US" dirty="0" smtClean="0"/>
              <a:t>Interactions involving neutrinos are mediated by the weak force.</a:t>
            </a:r>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pic>
        <p:nvPicPr>
          <p:cNvPr id="48131" name="Picture 3" descr="http://upload.wikimedia.org/wikipedia/commons/thumb/f/fb/Wolfgang_Pauli_ETH-Bib_Portr_01042.jpg/220px-Wolfgang_Pauli_ETH-Bib_Portr_01042.jpg"/>
          <p:cNvPicPr>
            <a:picLocks noChangeAspect="1" noChangeArrowheads="1"/>
          </p:cNvPicPr>
          <p:nvPr/>
        </p:nvPicPr>
        <p:blipFill>
          <a:blip r:embed="rId3"/>
          <a:srcRect/>
          <a:stretch>
            <a:fillRect/>
          </a:stretch>
        </p:blipFill>
        <p:spPr bwMode="auto">
          <a:xfrm>
            <a:off x="5760000" y="1512000"/>
            <a:ext cx="1639491" cy="2340000"/>
          </a:xfrm>
          <a:prstGeom prst="rect">
            <a:avLst/>
          </a:prstGeom>
          <a:noFill/>
        </p:spPr>
      </p:pic>
      <p:pic>
        <p:nvPicPr>
          <p:cNvPr id="48142" name="Picture 14"/>
          <p:cNvPicPr>
            <a:picLocks noChangeAspect="1" noChangeArrowheads="1"/>
          </p:cNvPicPr>
          <p:nvPr/>
        </p:nvPicPr>
        <p:blipFill>
          <a:blip r:embed="rId4"/>
          <a:srcRect/>
          <a:stretch>
            <a:fillRect/>
          </a:stretch>
        </p:blipFill>
        <p:spPr bwMode="auto">
          <a:xfrm>
            <a:off x="5760000" y="3875081"/>
            <a:ext cx="3312000" cy="2532326"/>
          </a:xfrm>
          <a:prstGeom prst="rect">
            <a:avLst/>
          </a:prstGeom>
          <a:noFill/>
          <a:ln w="9525">
            <a:noFill/>
            <a:miter lim="800000"/>
            <a:headEnd/>
            <a:tailEnd/>
          </a:ln>
          <a:effectLst/>
        </p:spPr>
      </p:pic>
      <p:pic>
        <p:nvPicPr>
          <p:cNvPr id="48145" name="Picture 17"/>
          <p:cNvPicPr>
            <a:picLocks noChangeAspect="1" noChangeArrowheads="1"/>
          </p:cNvPicPr>
          <p:nvPr/>
        </p:nvPicPr>
        <p:blipFill>
          <a:blip r:embed="rId5"/>
          <a:srcRect/>
          <a:stretch>
            <a:fillRect/>
          </a:stretch>
        </p:blipFill>
        <p:spPr bwMode="auto">
          <a:xfrm>
            <a:off x="7397271" y="1512000"/>
            <a:ext cx="1669957" cy="2340000"/>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fld id="{5D0D82D1-030A-4AF5-855D-82A44DD93AEE}" type="slidenum">
              <a:rPr lang="en-US" smtClean="0"/>
              <a:pPr/>
              <a:t>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8131"/>
                                        </p:tgtEl>
                                        <p:attrNameLst>
                                          <p:attrName>style.visibility</p:attrName>
                                        </p:attrNameLst>
                                      </p:cBhvr>
                                      <p:to>
                                        <p:strVal val="visible"/>
                                      </p:to>
                                    </p:set>
                                    <p:anim calcmode="lin" valueType="num">
                                      <p:cBhvr additive="base">
                                        <p:cTn id="11" dur="500" fill="hold"/>
                                        <p:tgtEl>
                                          <p:spTgt spid="48131"/>
                                        </p:tgtEl>
                                        <p:attrNameLst>
                                          <p:attrName>ppt_x</p:attrName>
                                        </p:attrNameLst>
                                      </p:cBhvr>
                                      <p:tavLst>
                                        <p:tav tm="0">
                                          <p:val>
                                            <p:strVal val="1+#ppt_w/2"/>
                                          </p:val>
                                        </p:tav>
                                        <p:tav tm="100000">
                                          <p:val>
                                            <p:strVal val="#ppt_x"/>
                                          </p:val>
                                        </p:tav>
                                      </p:tavLst>
                                    </p:anim>
                                    <p:anim calcmode="lin" valueType="num">
                                      <p:cBhvr additive="base">
                                        <p:cTn id="12" dur="500" fill="hold"/>
                                        <p:tgtEl>
                                          <p:spTgt spid="481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48145"/>
                                        </p:tgtEl>
                                        <p:attrNameLst>
                                          <p:attrName>style.visibility</p:attrName>
                                        </p:attrNameLst>
                                      </p:cBhvr>
                                      <p:to>
                                        <p:strVal val="visible"/>
                                      </p:to>
                                    </p:set>
                                    <p:anim calcmode="lin" valueType="num">
                                      <p:cBhvr additive="base">
                                        <p:cTn id="21" dur="500" fill="hold"/>
                                        <p:tgtEl>
                                          <p:spTgt spid="48145"/>
                                        </p:tgtEl>
                                        <p:attrNameLst>
                                          <p:attrName>ppt_x</p:attrName>
                                        </p:attrNameLst>
                                      </p:cBhvr>
                                      <p:tavLst>
                                        <p:tav tm="0">
                                          <p:val>
                                            <p:strVal val="1+#ppt_w/2"/>
                                          </p:val>
                                        </p:tav>
                                        <p:tav tm="100000">
                                          <p:val>
                                            <p:strVal val="#ppt_x"/>
                                          </p:val>
                                        </p:tav>
                                      </p:tavLst>
                                    </p:anim>
                                    <p:anim calcmode="lin" valueType="num">
                                      <p:cBhvr additive="base">
                                        <p:cTn id="22" dur="500" fill="hold"/>
                                        <p:tgtEl>
                                          <p:spTgt spid="4814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8142"/>
                                        </p:tgtEl>
                                        <p:attrNameLst>
                                          <p:attrName>style.visibility</p:attrName>
                                        </p:attrNameLst>
                                      </p:cBhvr>
                                      <p:to>
                                        <p:strVal val="visible"/>
                                      </p:to>
                                    </p:set>
                                    <p:anim calcmode="lin" valueType="num">
                                      <p:cBhvr additive="base">
                                        <p:cTn id="31" dur="500" fill="hold"/>
                                        <p:tgtEl>
                                          <p:spTgt spid="48142"/>
                                        </p:tgtEl>
                                        <p:attrNameLst>
                                          <p:attrName>ppt_x</p:attrName>
                                        </p:attrNameLst>
                                      </p:cBhvr>
                                      <p:tavLst>
                                        <p:tav tm="0">
                                          <p:val>
                                            <p:strVal val="1+#ppt_w/2"/>
                                          </p:val>
                                        </p:tav>
                                        <p:tav tm="100000">
                                          <p:val>
                                            <p:strVal val="#ppt_x"/>
                                          </p:val>
                                        </p:tav>
                                      </p:tavLst>
                                    </p:anim>
                                    <p:anim calcmode="lin" valueType="num">
                                      <p:cBhvr additive="base">
                                        <p:cTn id="32" dur="500" fill="hold"/>
                                        <p:tgtEl>
                                          <p:spTgt spid="4814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Underground Laboratory Layout</a:t>
            </a:r>
            <a:endParaRPr lang="en-US" dirty="0"/>
          </a:p>
        </p:txBody>
      </p:sp>
      <p:sp>
        <p:nvSpPr>
          <p:cNvPr id="10" name="Content Placeholder 9"/>
          <p:cNvSpPr>
            <a:spLocks noGrp="1"/>
          </p:cNvSpPr>
          <p:nvPr>
            <p:ph sz="half" idx="1"/>
          </p:nvPr>
        </p:nvSpPr>
        <p:spPr/>
        <p:txBody>
          <a:bodyPr/>
          <a:lstStyle/>
          <a:p>
            <a:endParaRPr lang="en-IN" dirty="0"/>
          </a:p>
        </p:txBody>
      </p:sp>
      <p:sp>
        <p:nvSpPr>
          <p:cNvPr id="3" name="Slide Number Placeholder 2"/>
          <p:cNvSpPr>
            <a:spLocks noGrp="1"/>
          </p:cNvSpPr>
          <p:nvPr>
            <p:ph type="sldNum" sz="quarter" idx="12"/>
          </p:nvPr>
        </p:nvSpPr>
        <p:spPr/>
        <p:txBody>
          <a:bodyPr/>
          <a:lstStyle/>
          <a:p>
            <a:fld id="{10B22178-E535-47B0-96EF-1A4B49D845FC}" type="slidenum">
              <a:rPr lang="en-SG" smtClean="0"/>
              <a:pPr/>
              <a:t>20</a:t>
            </a:fld>
            <a:endParaRPr lang="en-SG" dirty="0"/>
          </a:p>
        </p:txBody>
      </p:sp>
      <p:pic>
        <p:nvPicPr>
          <p:cNvPr id="10244" name="Picture 3" descr="ug-lab.jpg"/>
          <p:cNvPicPr>
            <a:picLocks noChangeAspect="1"/>
          </p:cNvPicPr>
          <p:nvPr/>
        </p:nvPicPr>
        <p:blipFill>
          <a:blip r:embed="rId2" cstate="print"/>
          <a:srcRect/>
          <a:stretch>
            <a:fillRect/>
          </a:stretch>
        </p:blipFill>
        <p:spPr bwMode="auto">
          <a:xfrm>
            <a:off x="1907704" y="1772816"/>
            <a:ext cx="7139171" cy="5040560"/>
          </a:xfrm>
          <a:prstGeom prst="rect">
            <a:avLst/>
          </a:prstGeom>
          <a:noFill/>
          <a:ln w="9525">
            <a:noFill/>
            <a:miter lim="800000"/>
            <a:headEnd/>
            <a:tailEnd/>
          </a:ln>
        </p:spPr>
      </p:pic>
      <p:graphicFrame>
        <p:nvGraphicFramePr>
          <p:cNvPr id="6" name="Table 5"/>
          <p:cNvGraphicFramePr>
            <a:graphicFrameLocks noGrp="1"/>
          </p:cNvGraphicFramePr>
          <p:nvPr/>
        </p:nvGraphicFramePr>
        <p:xfrm>
          <a:off x="179512" y="1556792"/>
          <a:ext cx="4032448" cy="1981200"/>
        </p:xfrm>
        <a:graphic>
          <a:graphicData uri="http://schemas.openxmlformats.org/drawingml/2006/table">
            <a:tbl>
              <a:tblPr bandRow="1">
                <a:effectLst>
                  <a:outerShdw blurRad="50800" dist="38100" dir="2700000" algn="tl" rotWithShape="0">
                    <a:prstClr val="black">
                      <a:alpha val="40000"/>
                    </a:prstClr>
                  </a:outerShdw>
                </a:effectLst>
                <a:tableStyleId>{5C22544A-7EE6-4342-B048-85BDC9FD1C3A}</a:tableStyleId>
              </a:tblPr>
              <a:tblGrid>
                <a:gridCol w="1944216"/>
                <a:gridCol w="2088232"/>
              </a:tblGrid>
              <a:tr h="183718">
                <a:tc>
                  <a:txBody>
                    <a:bodyPr/>
                    <a:lstStyle/>
                    <a:p>
                      <a:pPr algn="l">
                        <a:spcAft>
                          <a:spcPts val="0"/>
                        </a:spcAft>
                      </a:pPr>
                      <a:r>
                        <a:rPr lang="en-SG" sz="1300" kern="100" dirty="0">
                          <a:solidFill>
                            <a:srgbClr val="002060"/>
                          </a:solidFill>
                        </a:rPr>
                        <a:t>Length of the tunnel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smtClean="0">
                          <a:solidFill>
                            <a:srgbClr val="002060"/>
                          </a:solidFill>
                        </a:rPr>
                        <a:t>2.1 </a:t>
                      </a:r>
                      <a:r>
                        <a:rPr lang="en-SG" sz="1300" kern="100" dirty="0">
                          <a:solidFill>
                            <a:srgbClr val="002060"/>
                          </a:solidFill>
                        </a:rPr>
                        <a:t>km (approx.)</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Tunnel cross-section</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7.5m wide and 7.5m high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Tunnel gradient</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1:15</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Rock overburden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SG" sz="1300" kern="100" dirty="0" smtClean="0">
                          <a:solidFill>
                            <a:srgbClr val="002060"/>
                          </a:solidFill>
                          <a:latin typeface="+mn-lt"/>
                          <a:ea typeface="+mn-ea"/>
                          <a:cs typeface="+mn-cs"/>
                        </a:rPr>
                        <a:t>1300m (</a:t>
                      </a:r>
                      <a:r>
                        <a:rPr kumimoji="0" lang="en-US" sz="1300" kern="100" dirty="0" smtClean="0">
                          <a:solidFill>
                            <a:srgbClr val="002060"/>
                          </a:solidFill>
                          <a:latin typeface="+mn-lt"/>
                          <a:ea typeface="+mn-ea"/>
                          <a:cs typeface="+mn-cs"/>
                        </a:rPr>
                        <a:t>4000 mwe)</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Rock type and density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Charnockite, 2.9 gm/cc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Number of caverns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3 (one big and two small)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Size of the main cavern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132m × 26m × 20m (high)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Distance from CERN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7100 km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Distance from JPARC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6600 km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marL="0" algn="l" rtl="0" eaLnBrk="1" latinLnBrk="0" hangingPunct="1">
                        <a:spcAft>
                          <a:spcPts val="0"/>
                        </a:spcAft>
                      </a:pPr>
                      <a:r>
                        <a:rPr kumimoji="0" lang="en-SG" sz="1300" kern="100" dirty="0" smtClean="0">
                          <a:solidFill>
                            <a:srgbClr val="002060"/>
                          </a:solidFill>
                          <a:latin typeface="+mn-lt"/>
                          <a:ea typeface="+mn-ea"/>
                          <a:cs typeface="+mn-cs"/>
                        </a:rPr>
                        <a:t>Future nuclear reactor</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kumimoji="0" lang="en-SG" sz="1300" kern="100" dirty="0" smtClean="0">
                          <a:solidFill>
                            <a:srgbClr val="002060"/>
                          </a:solidFill>
                          <a:latin typeface="+mn-lt"/>
                          <a:ea typeface="+mn-ea"/>
                          <a:cs typeface="+mn-cs"/>
                        </a:rPr>
                        <a:t>9000 Mwe, 205 km</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bl>
          </a:graphicData>
        </a:graphic>
      </p:graphicFrame>
      <p:sp>
        <p:nvSpPr>
          <p:cNvPr id="7" name="Rounded Rectangle 6"/>
          <p:cNvSpPr/>
          <p:nvPr/>
        </p:nvSpPr>
        <p:spPr>
          <a:xfrm>
            <a:off x="4355976" y="1587482"/>
            <a:ext cx="1872208" cy="442674"/>
          </a:xfrm>
          <a:prstGeom prst="roundRect">
            <a:avLst/>
          </a:prstGeom>
          <a:solidFill>
            <a:srgbClr val="FF99FF"/>
          </a:soli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smtClean="0">
                <a:solidFill>
                  <a:schemeClr val="tx1"/>
                </a:solidFill>
              </a:rPr>
              <a:t>Basic features</a:t>
            </a:r>
            <a:endParaRPr lang="en-SG" sz="2000" dirty="0">
              <a:solidFill>
                <a:schemeClr val="tx1"/>
              </a:solidFill>
            </a:endParaRPr>
          </a:p>
        </p:txBody>
      </p:sp>
      <p:sp>
        <p:nvSpPr>
          <p:cNvPr id="8" name="Footer Placeholder 7"/>
          <p:cNvSpPr>
            <a:spLocks noGrp="1"/>
          </p:cNvSpPr>
          <p:nvPr>
            <p:ph type="ftr" sz="quarter" idx="11"/>
          </p:nvPr>
        </p:nvSpPr>
        <p:spPr/>
        <p:txBody>
          <a:bodyPr/>
          <a:lstStyle/>
          <a:p>
            <a:r>
              <a:rPr lang="en-US" dirty="0" smtClean="0"/>
              <a:t>Dr. B.Satyanarayana, TIFR, Mumbai                              Institution of Engineers (Chennai)                              December 17, 2012</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Neutrino sources and</a:t>
            </a:r>
            <a:br>
              <a:rPr lang="en-US" dirty="0" smtClean="0"/>
            </a:br>
            <a:r>
              <a:rPr lang="en-US" dirty="0" smtClean="0"/>
              <a:t>detector choice</a:t>
            </a:r>
            <a:endParaRPr lang="en-US" dirty="0"/>
          </a:p>
        </p:txBody>
      </p:sp>
      <p:sp>
        <p:nvSpPr>
          <p:cNvPr id="3" name="Content Placeholder 2"/>
          <p:cNvSpPr>
            <a:spLocks noGrp="1"/>
          </p:cNvSpPr>
          <p:nvPr>
            <p:ph sz="half" idx="1"/>
          </p:nvPr>
        </p:nvSpPr>
        <p:spPr/>
        <p:txBody>
          <a:bodyPr>
            <a:normAutofit fontScale="85000" lnSpcReduction="20000"/>
          </a:bodyPr>
          <a:lstStyle/>
          <a:p>
            <a:pPr>
              <a:lnSpc>
                <a:spcPct val="120000"/>
              </a:lnSpc>
            </a:pPr>
            <a:r>
              <a:rPr lang="en-US" sz="1800" dirty="0" smtClean="0"/>
              <a:t>Source of neutrinos</a:t>
            </a:r>
          </a:p>
          <a:p>
            <a:pPr lvl="1">
              <a:lnSpc>
                <a:spcPct val="120000"/>
              </a:lnSpc>
            </a:pPr>
            <a:r>
              <a:rPr lang="en-US" sz="1800" dirty="0" smtClean="0"/>
              <a:t>Use atmospheric neutrinos as source</a:t>
            </a:r>
          </a:p>
          <a:p>
            <a:pPr lvl="1">
              <a:lnSpc>
                <a:spcPct val="120000"/>
              </a:lnSpc>
            </a:pPr>
            <a:r>
              <a:rPr lang="en-US" sz="1800" dirty="0" smtClean="0"/>
              <a:t>Need to cover a large L/E range</a:t>
            </a:r>
          </a:p>
          <a:p>
            <a:pPr lvl="2">
              <a:lnSpc>
                <a:spcPct val="120000"/>
              </a:lnSpc>
            </a:pPr>
            <a:r>
              <a:rPr lang="en-US" sz="1400" dirty="0" smtClean="0"/>
              <a:t>Large L range</a:t>
            </a:r>
          </a:p>
          <a:p>
            <a:pPr lvl="2">
              <a:lnSpc>
                <a:spcPct val="120000"/>
              </a:lnSpc>
            </a:pPr>
            <a:r>
              <a:rPr lang="en-US" sz="1400" dirty="0" smtClean="0"/>
              <a:t>Large E</a:t>
            </a:r>
            <a:r>
              <a:rPr lang="en-US" sz="1400" baseline="-25000" dirty="0" smtClean="0">
                <a:sym typeface="Symbol"/>
              </a:rPr>
              <a:t></a:t>
            </a:r>
            <a:r>
              <a:rPr lang="en-US" sz="1400" dirty="0" smtClean="0"/>
              <a:t> range</a:t>
            </a:r>
          </a:p>
          <a:p>
            <a:pPr lvl="1">
              <a:lnSpc>
                <a:spcPct val="120000"/>
              </a:lnSpc>
            </a:pPr>
            <a:r>
              <a:rPr lang="en-SG" sz="1800" dirty="0" smtClean="0"/>
              <a:t>Upto 20 GeV muons contained in fiducial volume; most interesting region for observing matter effects in 2–3 sector is 5–15 GeV</a:t>
            </a:r>
          </a:p>
          <a:p>
            <a:pPr lvl="1">
              <a:lnSpc>
                <a:spcPct val="120000"/>
              </a:lnSpc>
            </a:pPr>
            <a:r>
              <a:rPr lang="en-SG" sz="1800" dirty="0" smtClean="0"/>
              <a:t>ICAL is sensitive to muons only, very little sensitivity to electrons; Electrons leave few traces (radiation length 1.8 (11) cm in iron (glass))</a:t>
            </a:r>
            <a:endParaRPr lang="en-US" sz="1800" dirty="0" smtClean="0"/>
          </a:p>
          <a:p>
            <a:pPr>
              <a:lnSpc>
                <a:spcPct val="120000"/>
              </a:lnSpc>
            </a:pPr>
            <a:r>
              <a:rPr lang="en-US" sz="1800" dirty="0" smtClean="0"/>
              <a:t>Physics driven detector requirements</a:t>
            </a:r>
          </a:p>
          <a:p>
            <a:pPr lvl="1">
              <a:lnSpc>
                <a:spcPct val="120000"/>
              </a:lnSpc>
            </a:pPr>
            <a:r>
              <a:rPr lang="en-US" sz="1800" dirty="0" smtClean="0"/>
              <a:t>Should have large target mass (50-100 kT)</a:t>
            </a:r>
          </a:p>
          <a:p>
            <a:pPr lvl="1">
              <a:lnSpc>
                <a:spcPct val="120000"/>
              </a:lnSpc>
            </a:pPr>
            <a:r>
              <a:rPr lang="en-US" sz="1800" dirty="0" smtClean="0"/>
              <a:t>Good tracking and energy resolution (tracking calorimeter)</a:t>
            </a:r>
          </a:p>
          <a:p>
            <a:pPr lvl="1">
              <a:lnSpc>
                <a:spcPct val="120000"/>
              </a:lnSpc>
            </a:pPr>
            <a:r>
              <a:rPr lang="en-US" sz="1800" dirty="0" smtClean="0"/>
              <a:t>Good directionality, </a:t>
            </a:r>
            <a:r>
              <a:rPr lang="en-SG" sz="1800" dirty="0" smtClean="0"/>
              <a:t>up/down discrimination</a:t>
            </a:r>
            <a:r>
              <a:rPr lang="en-US" sz="1800" dirty="0" smtClean="0"/>
              <a:t> (&lt; 1 nSec time resolution)</a:t>
            </a:r>
          </a:p>
          <a:p>
            <a:pPr lvl="1">
              <a:lnSpc>
                <a:spcPct val="120000"/>
              </a:lnSpc>
            </a:pPr>
            <a:r>
              <a:rPr lang="en-SG" sz="1800" dirty="0" smtClean="0"/>
              <a:t>Nearly 4</a:t>
            </a:r>
            <a:r>
              <a:rPr lang="en-SG" sz="1800" dirty="0" smtClean="0">
                <a:sym typeface="Symbol"/>
              </a:rPr>
              <a:t></a:t>
            </a:r>
            <a:r>
              <a:rPr lang="en-SG" sz="1800" dirty="0" smtClean="0"/>
              <a:t> coverage in solid angle (except near horizontal)</a:t>
            </a:r>
          </a:p>
          <a:p>
            <a:pPr lvl="1">
              <a:lnSpc>
                <a:spcPct val="120000"/>
              </a:lnSpc>
            </a:pPr>
            <a:r>
              <a:rPr lang="en-US" sz="1800" dirty="0" smtClean="0"/>
              <a:t>Good charge identification capability (magnetic field </a:t>
            </a:r>
            <a:r>
              <a:rPr lang="en-SG" sz="1800" dirty="0" smtClean="0"/>
              <a:t>∼1.5 Tesla</a:t>
            </a:r>
            <a:r>
              <a:rPr lang="en-US" sz="1800" dirty="0" smtClean="0"/>
              <a:t>)</a:t>
            </a:r>
          </a:p>
          <a:p>
            <a:pPr lvl="1">
              <a:lnSpc>
                <a:spcPct val="120000"/>
              </a:lnSpc>
            </a:pPr>
            <a:r>
              <a:rPr lang="en-US" sz="1800" dirty="0" smtClean="0"/>
              <a:t>Modularity and ease of construction (</a:t>
            </a:r>
            <a:r>
              <a:rPr lang="en-SG" sz="1800" dirty="0" smtClean="0"/>
              <a:t>3 modules of ~17 kTons each)</a:t>
            </a:r>
            <a:endParaRPr lang="en-US" sz="1800" dirty="0" smtClean="0"/>
          </a:p>
          <a:p>
            <a:pPr lvl="1">
              <a:lnSpc>
                <a:spcPct val="120000"/>
              </a:lnSpc>
            </a:pPr>
            <a:r>
              <a:rPr lang="en-US" sz="1800" dirty="0" smtClean="0"/>
              <a:t>Compliment capabilities of existing and proposed detectors</a:t>
            </a:r>
          </a:p>
          <a:p>
            <a:pPr>
              <a:lnSpc>
                <a:spcPct val="120000"/>
              </a:lnSpc>
            </a:pPr>
            <a:r>
              <a:rPr lang="en-US" sz="1800" dirty="0" smtClean="0"/>
              <a:t>Use magnetised iron as target mass and RPC as active detector medium</a:t>
            </a:r>
          </a:p>
          <a:p>
            <a:pPr>
              <a:lnSpc>
                <a:spcPct val="120000"/>
              </a:lnSpc>
            </a:pPr>
            <a:endParaRPr lang="en-US" sz="1100" dirty="0" smtClean="0"/>
          </a:p>
          <a:p>
            <a:pPr>
              <a:lnSpc>
                <a:spcPct val="120000"/>
              </a:lnSpc>
            </a:pPr>
            <a:endParaRPr lang="en-US" sz="1100" dirty="0"/>
          </a:p>
        </p:txBody>
      </p:sp>
      <p:sp>
        <p:nvSpPr>
          <p:cNvPr id="4" name="Footer Placeholder 3"/>
          <p:cNvSpPr>
            <a:spLocks noGrp="1"/>
          </p:cNvSpPr>
          <p:nvPr>
            <p:ph type="ftr" sz="quarter" idx="11"/>
          </p:nvPr>
        </p:nvSpPr>
        <p:spPr/>
        <p:txBody>
          <a:bodyPr/>
          <a:lstStyle/>
          <a:p>
            <a:r>
              <a:rPr lang="en-US" dirty="0" smtClean="0"/>
              <a:t>Dr. B.Satyanarayana, TIFR, Mumbai                              Institution of Engineers (Chennai)                              December 17, 2012</a:t>
            </a:r>
            <a:endParaRPr lang="en-US" dirty="0"/>
          </a:p>
        </p:txBody>
      </p:sp>
      <p:graphicFrame>
        <p:nvGraphicFramePr>
          <p:cNvPr id="6" name="Object 5"/>
          <p:cNvGraphicFramePr>
            <a:graphicFrameLocks noChangeAspect="1"/>
          </p:cNvGraphicFramePr>
          <p:nvPr/>
        </p:nvGraphicFramePr>
        <p:xfrm>
          <a:off x="6190481" y="1484784"/>
          <a:ext cx="2918023" cy="1346780"/>
        </p:xfrm>
        <a:graphic>
          <a:graphicData uri="http://schemas.openxmlformats.org/presentationml/2006/ole">
            <p:oleObj spid="_x0000_s137218" name="Equation" r:id="rId4" imgW="1155600" imgH="533160" progId="Equation.3">
              <p:embed/>
            </p:oleObj>
          </a:graphicData>
        </a:graphic>
      </p:graphicFrame>
      <p:sp>
        <p:nvSpPr>
          <p:cNvPr id="7" name="Slide Number Placeholder 6"/>
          <p:cNvSpPr>
            <a:spLocks noGrp="1"/>
          </p:cNvSpPr>
          <p:nvPr>
            <p:ph type="sldNum" sz="quarter" idx="12"/>
          </p:nvPr>
        </p:nvSpPr>
        <p:spPr/>
        <p:txBody>
          <a:bodyPr/>
          <a:lstStyle/>
          <a:p>
            <a:fld id="{5D0D82D1-030A-4AF5-855D-82A44DD93AEE}" type="slidenum">
              <a:rPr lang="en-US" smtClean="0"/>
              <a:pPr/>
              <a:t>21</a:t>
            </a:fld>
            <a:endParaRPr lang="en-US" dirty="0"/>
          </a:p>
        </p:txBody>
      </p:sp>
      <p:pic>
        <p:nvPicPr>
          <p:cNvPr id="137219" name="Picture 3"/>
          <p:cNvPicPr>
            <a:picLocks noChangeAspect="1" noChangeArrowheads="1"/>
          </p:cNvPicPr>
          <p:nvPr/>
        </p:nvPicPr>
        <p:blipFill>
          <a:blip r:embed="rId5"/>
          <a:srcRect/>
          <a:stretch>
            <a:fillRect/>
          </a:stretch>
        </p:blipFill>
        <p:spPr bwMode="auto">
          <a:xfrm>
            <a:off x="6215074" y="4214818"/>
            <a:ext cx="2837485" cy="185738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rgbClr val="B2B2B2"/>
                                      </p:to>
                                    </p:animClr>
                                  </p:sub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rgbClr val="B2B2B2"/>
                                      </p:to>
                                    </p:animClr>
                                  </p:sub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rgbClr val="B2B2B2"/>
                                      </p:to>
                                    </p:animClr>
                                  </p:sub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rgbClr val="B2B2B2"/>
                                      </p:to>
                                    </p:animClr>
                                  </p:sub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rgbClr val="B2B2B2"/>
                                      </p:to>
                                    </p:animClr>
                                  </p:sub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subTnLst>
                                    <p:animClr>
                                      <p:cBhvr override="childStyle">
                                        <p:cTn dur="1" fill="hold" display="0" masterRel="nextClick" afterEffect="1"/>
                                        <p:tgtEl>
                                          <p:spTgt spid="3">
                                            <p:txEl>
                                              <p:pRg st="5" end="5"/>
                                            </p:txEl>
                                          </p:spTgt>
                                        </p:tgtEl>
                                        <p:attrNameLst>
                                          <p:attrName>ppt_c</p:attrName>
                                        </p:attrNameLst>
                                      </p:cBhvr>
                                      <p:to>
                                        <a:srgbClr val="B2B2B2"/>
                                      </p:to>
                                    </p:animClr>
                                  </p:sub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subTnLst>
                                    <p:animClr>
                                      <p:cBhvr override="childStyle">
                                        <p:cTn dur="1" fill="hold" display="0" masterRel="nextClick" afterEffect="1"/>
                                        <p:tgtEl>
                                          <p:spTgt spid="3">
                                            <p:txEl>
                                              <p:pRg st="6" end="6"/>
                                            </p:txEl>
                                          </p:spTgt>
                                        </p:tgtEl>
                                        <p:attrNameLst>
                                          <p:attrName>ppt_c</p:attrName>
                                        </p:attrNameLst>
                                      </p:cBhvr>
                                      <p:to>
                                        <a:srgbClr val="B2B2B2"/>
                                      </p:to>
                                    </p:animClr>
                                  </p:sub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72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subTnLst>
                                    <p:animClr>
                                      <p:cBhvr override="childStyle">
                                        <p:cTn dur="1" fill="hold" display="0" masterRel="nextClick" afterEffect="1"/>
                                        <p:tgtEl>
                                          <p:spTgt spid="3">
                                            <p:txEl>
                                              <p:pRg st="7" end="7"/>
                                            </p:txEl>
                                          </p:spTgt>
                                        </p:tgtEl>
                                        <p:attrNameLst>
                                          <p:attrName>ppt_c</p:attrName>
                                        </p:attrNameLst>
                                      </p:cBhvr>
                                      <p:to>
                                        <a:srgbClr val="B2B2B2"/>
                                      </p:to>
                                    </p:animClr>
                                  </p:sub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subTnLst>
                                    <p:animClr>
                                      <p:cBhvr override="childStyle">
                                        <p:cTn dur="1" fill="hold" display="0" masterRel="nextClick" afterEffect="1"/>
                                        <p:tgtEl>
                                          <p:spTgt spid="3">
                                            <p:txEl>
                                              <p:pRg st="8" end="8"/>
                                            </p:txEl>
                                          </p:spTgt>
                                        </p:tgtEl>
                                        <p:attrNameLst>
                                          <p:attrName>ppt_c</p:attrName>
                                        </p:attrNameLst>
                                      </p:cBhvr>
                                      <p:to>
                                        <a:srgbClr val="B2B2B2"/>
                                      </p:to>
                                    </p:animClr>
                                  </p:sub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subTnLst>
                                    <p:animClr>
                                      <p:cBhvr override="childStyle">
                                        <p:cTn dur="1" fill="hold" display="0" masterRel="nextClick" afterEffect="1"/>
                                        <p:tgtEl>
                                          <p:spTgt spid="3">
                                            <p:txEl>
                                              <p:pRg st="9" end="9"/>
                                            </p:txEl>
                                          </p:spTgt>
                                        </p:tgtEl>
                                        <p:attrNameLst>
                                          <p:attrName>ppt_c</p:attrName>
                                        </p:attrNameLst>
                                      </p:cBhvr>
                                      <p:to>
                                        <a:srgbClr val="B2B2B2"/>
                                      </p:to>
                                    </p:animClr>
                                  </p:sub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subTnLst>
                                    <p:animClr>
                                      <p:cBhvr override="childStyle">
                                        <p:cTn dur="1" fill="hold" display="0" masterRel="nextClick" afterEffect="1"/>
                                        <p:tgtEl>
                                          <p:spTgt spid="3">
                                            <p:txEl>
                                              <p:pRg st="10" end="10"/>
                                            </p:txEl>
                                          </p:spTgt>
                                        </p:tgtEl>
                                        <p:attrNameLst>
                                          <p:attrName>ppt_c</p:attrName>
                                        </p:attrNameLst>
                                      </p:cBhvr>
                                      <p:to>
                                        <a:srgbClr val="B2B2B2"/>
                                      </p:to>
                                    </p:animClr>
                                  </p:sub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subTnLst>
                                    <p:animClr>
                                      <p:cBhvr override="childStyle">
                                        <p:cTn dur="1" fill="hold" display="0" masterRel="nextClick" afterEffect="1"/>
                                        <p:tgtEl>
                                          <p:spTgt spid="3">
                                            <p:txEl>
                                              <p:pRg st="11" end="11"/>
                                            </p:txEl>
                                          </p:spTgt>
                                        </p:tgtEl>
                                        <p:attrNameLst>
                                          <p:attrName>ppt_c</p:attrName>
                                        </p:attrNameLst>
                                      </p:cBhvr>
                                      <p:to>
                                        <a:srgbClr val="B2B2B2"/>
                                      </p:to>
                                    </p:animClr>
                                  </p:sub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subTnLst>
                                    <p:animClr>
                                      <p:cBhvr override="childStyle">
                                        <p:cTn dur="1" fill="hold" display="0" masterRel="nextClick" afterEffect="1"/>
                                        <p:tgtEl>
                                          <p:spTgt spid="3">
                                            <p:txEl>
                                              <p:pRg st="12" end="12"/>
                                            </p:txEl>
                                          </p:spTgt>
                                        </p:tgtEl>
                                        <p:attrNameLst>
                                          <p:attrName>ppt_c</p:attrName>
                                        </p:attrNameLst>
                                      </p:cBhvr>
                                      <p:to>
                                        <a:srgbClr val="B2B2B2"/>
                                      </p:to>
                                    </p:animClr>
                                  </p:subTnLst>
                                </p:cTn>
                              </p:par>
                              <p:par>
                                <p:cTn id="37" presetID="1" presetClass="entr" presetSubtype="0"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subTnLst>
                                    <p:animClr>
                                      <p:cBhvr override="childStyle">
                                        <p:cTn dur="1" fill="hold" display="0" masterRel="nextClick" afterEffect="1"/>
                                        <p:tgtEl>
                                          <p:spTgt spid="3">
                                            <p:txEl>
                                              <p:pRg st="13" end="13"/>
                                            </p:txEl>
                                          </p:spTgt>
                                        </p:tgtEl>
                                        <p:attrNameLst>
                                          <p:attrName>ppt_c</p:attrName>
                                        </p:attrNameLst>
                                      </p:cBhvr>
                                      <p:to>
                                        <a:srgbClr val="B2B2B2"/>
                                      </p:to>
                                    </p:animClr>
                                  </p:subTnLst>
                                </p:cTn>
                              </p:par>
                              <p:par>
                                <p:cTn id="39" presetID="1" presetClass="entr" presetSubtype="0" fill="hold" nodeType="with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subTnLst>
                                    <p:animClr>
                                      <p:cBhvr override="childStyle">
                                        <p:cTn dur="1" fill="hold" display="0" masterRel="nextClick" afterEffect="1"/>
                                        <p:tgtEl>
                                          <p:spTgt spid="3">
                                            <p:txEl>
                                              <p:pRg st="14" end="14"/>
                                            </p:txEl>
                                          </p:spTgt>
                                        </p:tgtEl>
                                        <p:attrNameLst>
                                          <p:attrName>ppt_c</p:attrName>
                                        </p:attrNameLst>
                                      </p:cBhvr>
                                      <p:to>
                                        <a:srgbClr val="B2B2B2"/>
                                      </p:to>
                                    </p:animClr>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ICAL detector and construction</a:t>
            </a:r>
            <a:endParaRPr lang="en-SG" dirty="0"/>
          </a:p>
        </p:txBody>
      </p:sp>
      <p:sp>
        <p:nvSpPr>
          <p:cNvPr id="4" name="Footer Placeholder 3"/>
          <p:cNvSpPr>
            <a:spLocks noGrp="1"/>
          </p:cNvSpPr>
          <p:nvPr>
            <p:ph type="ftr" sz="quarter" idx="11"/>
          </p:nvPr>
        </p:nvSpPr>
        <p:spPr/>
        <p:txBody>
          <a:bodyPr/>
          <a:lstStyle/>
          <a:p>
            <a:r>
              <a:rPr lang="en-SG" smtClean="0"/>
              <a:t>Dr. B.Satyanarayana, TIFR, Mumbai                              Institution of Engineers (Chennai)                              December 17, 2012</a:t>
            </a:r>
            <a:endParaRPr lang="en-SG" dirty="0"/>
          </a:p>
        </p:txBody>
      </p:sp>
      <p:pic>
        <p:nvPicPr>
          <p:cNvPr id="6" name="Picture 2" descr="http://www.ino.tifr.res.in/ino/gallery/Schematic%20view%20of%20the%20INO%20detector.JPG">
            <a:hlinkClick r:id="rId3" action="ppaction://hlinkpres?slideindex=1&amp;slidetitle="/>
          </p:cNvPr>
          <p:cNvPicPr>
            <a:picLocks noGrp="1" noChangeAspect="1" noChangeArrowheads="1"/>
          </p:cNvPicPr>
          <p:nvPr>
            <p:ph idx="1"/>
          </p:nvPr>
        </p:nvPicPr>
        <p:blipFill>
          <a:blip r:embed="rId4" cstate="print"/>
          <a:srcRect/>
          <a:stretch>
            <a:fillRect/>
          </a:stretch>
        </p:blipFill>
        <p:spPr bwMode="auto">
          <a:xfrm>
            <a:off x="179512" y="1548000"/>
            <a:ext cx="4178301" cy="4860000"/>
          </a:xfrm>
          <a:prstGeom prst="rect">
            <a:avLst/>
          </a:prstGeom>
          <a:ln>
            <a:noFill/>
          </a:ln>
          <a:effectLst>
            <a:outerShdw blurRad="292100" dist="139700" dir="2700000" algn="tl" rotWithShape="0">
              <a:srgbClr val="333333">
                <a:alpha val="65000"/>
              </a:srgbClr>
            </a:outerShdw>
          </a:effectLst>
        </p:spPr>
      </p:pic>
      <p:sp>
        <p:nvSpPr>
          <p:cNvPr id="8" name="Text Box 12"/>
          <p:cNvSpPr txBox="1">
            <a:spLocks noChangeArrowheads="1"/>
          </p:cNvSpPr>
          <p:nvPr/>
        </p:nvSpPr>
        <p:spPr bwMode="auto">
          <a:xfrm>
            <a:off x="1529869" y="2034535"/>
            <a:ext cx="1529963"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solidFill>
                  <a:schemeClr val="bg1"/>
                </a:solidFill>
                <a:latin typeface="Arial" charset="0"/>
              </a:rPr>
              <a:t>Magnet coils</a:t>
            </a:r>
            <a:endParaRPr lang="en-US" baseline="0" dirty="0">
              <a:solidFill>
                <a:schemeClr val="bg1"/>
              </a:solidFill>
              <a:latin typeface="Arial" charset="0"/>
            </a:endParaRPr>
          </a:p>
        </p:txBody>
      </p:sp>
      <p:sp>
        <p:nvSpPr>
          <p:cNvPr id="13" name="Text Box 12"/>
          <p:cNvSpPr txBox="1">
            <a:spLocks noChangeArrowheads="1"/>
          </p:cNvSpPr>
          <p:nvPr/>
        </p:nvSpPr>
        <p:spPr bwMode="auto">
          <a:xfrm>
            <a:off x="730504" y="4149080"/>
            <a:ext cx="2952000" cy="349074"/>
          </a:xfrm>
          <a:prstGeom prst="rect">
            <a:avLst/>
          </a:prstGeom>
          <a:noFill/>
          <a:ln w="9525">
            <a:noFill/>
            <a:miter lim="800000"/>
            <a:headEnd/>
            <a:tailEnd/>
          </a:ln>
        </p:spPr>
        <p:txBody>
          <a:bodyPr wrap="square" lIns="101858" tIns="50929" rIns="101858" bIns="50929" anchor="ctr" anchorCtr="1">
            <a:spAutoFit/>
          </a:bodyPr>
          <a:lstStyle/>
          <a:p>
            <a:pPr defTabSz="1019175"/>
            <a:r>
              <a:rPr lang="en-US" sz="1600" baseline="0" dirty="0" smtClean="0">
                <a:solidFill>
                  <a:schemeClr val="bg1"/>
                </a:solidFill>
                <a:latin typeface="Arial" charset="0"/>
              </a:rPr>
              <a:t>RPC handling trolleys</a:t>
            </a:r>
            <a:endParaRPr lang="en-US" sz="1600" baseline="0" dirty="0">
              <a:solidFill>
                <a:schemeClr val="bg1"/>
              </a:solidFill>
              <a:latin typeface="Arial" charset="0"/>
            </a:endParaRPr>
          </a:p>
        </p:txBody>
      </p:sp>
      <p:sp>
        <p:nvSpPr>
          <p:cNvPr id="14" name="Striped Right Arrow 13"/>
          <p:cNvSpPr/>
          <p:nvPr/>
        </p:nvSpPr>
        <p:spPr>
          <a:xfrm>
            <a:off x="3227612" y="424015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5" name="Striped Right Arrow 14"/>
          <p:cNvSpPr/>
          <p:nvPr/>
        </p:nvSpPr>
        <p:spPr>
          <a:xfrm rot="10800000">
            <a:off x="883421" y="421506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6" name="Text Box 12"/>
          <p:cNvSpPr txBox="1">
            <a:spLocks noChangeArrowheads="1"/>
          </p:cNvSpPr>
          <p:nvPr/>
        </p:nvSpPr>
        <p:spPr bwMode="auto">
          <a:xfrm>
            <a:off x="1043608" y="5673035"/>
            <a:ext cx="2421876"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solidFill>
                  <a:schemeClr val="bg1"/>
                </a:solidFill>
                <a:latin typeface="Arial" charset="0"/>
              </a:rPr>
              <a:t>Total weight: 50Ktons</a:t>
            </a:r>
            <a:endParaRPr lang="en-US" baseline="0" dirty="0">
              <a:solidFill>
                <a:schemeClr val="bg1"/>
              </a:solidFill>
              <a:latin typeface="Arial" charset="0"/>
            </a:endParaRPr>
          </a:p>
        </p:txBody>
      </p:sp>
      <p:pic>
        <p:nvPicPr>
          <p:cNvPr id="19" name="Content Placeholder 6" descr="overall_assy_new.jpg"/>
          <p:cNvPicPr>
            <a:picLocks noChangeAspect="1"/>
          </p:cNvPicPr>
          <p:nvPr/>
        </p:nvPicPr>
        <p:blipFill>
          <a:blip r:embed="rId5" cstate="print"/>
          <a:srcRect l="10172" r="29562" b="8791"/>
          <a:stretch>
            <a:fillRect/>
          </a:stretch>
        </p:blipFill>
        <p:spPr>
          <a:xfrm>
            <a:off x="4499992" y="1548000"/>
            <a:ext cx="4449942" cy="486000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rot="-1140000">
            <a:off x="6082710" y="3169968"/>
            <a:ext cx="2376000" cy="830997"/>
          </a:xfrm>
          <a:prstGeom prst="rect">
            <a:avLst/>
          </a:prstGeom>
          <a:noFill/>
        </p:spPr>
        <p:txBody>
          <a:bodyPr wrap="square" lIns="0" tIns="0" rIns="0" bIns="0" rtlCol="0" anchor="ctr" anchorCtr="1">
            <a:spAutoFit/>
          </a:bodyPr>
          <a:lstStyle/>
          <a:p>
            <a:r>
              <a:rPr lang="en-US" dirty="0" smtClean="0">
                <a:solidFill>
                  <a:srgbClr val="002060"/>
                </a:solidFill>
              </a:rPr>
              <a:t>4000mm</a:t>
            </a:r>
            <a:r>
              <a:rPr lang="en-US" dirty="0" smtClean="0">
                <a:solidFill>
                  <a:srgbClr val="002060"/>
                </a:solidFill>
                <a:sym typeface="Symbol"/>
              </a:rPr>
              <a:t>2000mm</a:t>
            </a:r>
          </a:p>
          <a:p>
            <a:r>
              <a:rPr lang="en-US" dirty="0" smtClean="0">
                <a:solidFill>
                  <a:srgbClr val="002060"/>
                </a:solidFill>
                <a:sym typeface="Symbol"/>
              </a:rPr>
              <a:t>56mm low carbon iron sheets</a:t>
            </a:r>
            <a:endParaRPr lang="en-US" dirty="0">
              <a:solidFill>
                <a:srgbClr val="002060"/>
              </a:solidFill>
            </a:endParaRPr>
          </a:p>
        </p:txBody>
      </p:sp>
      <p:sp>
        <p:nvSpPr>
          <p:cNvPr id="21" name="TextBox 20"/>
          <p:cNvSpPr txBox="1"/>
          <p:nvPr/>
        </p:nvSpPr>
        <p:spPr>
          <a:xfrm rot="1740000">
            <a:off x="4993770" y="4458188"/>
            <a:ext cx="800453" cy="461665"/>
          </a:xfrm>
          <a:prstGeom prst="rect">
            <a:avLst/>
          </a:prstGeom>
          <a:noFill/>
        </p:spPr>
        <p:txBody>
          <a:bodyPr wrap="square" rtlCol="0">
            <a:spAutoFit/>
          </a:bodyPr>
          <a:lstStyle/>
          <a:p>
            <a:r>
              <a:rPr lang="en-US" sz="2400" dirty="0" smtClean="0">
                <a:solidFill>
                  <a:srgbClr val="FFFF00"/>
                </a:solidFill>
              </a:rPr>
              <a:t>RPC</a:t>
            </a:r>
            <a:endParaRPr lang="en-US" sz="2000" dirty="0">
              <a:solidFill>
                <a:srgbClr val="FFFF00"/>
              </a:solidFill>
            </a:endParaRPr>
          </a:p>
        </p:txBody>
      </p:sp>
      <p:sp>
        <p:nvSpPr>
          <p:cNvPr id="18" name="Slide Number Placeholder 17"/>
          <p:cNvSpPr>
            <a:spLocks noGrp="1"/>
          </p:cNvSpPr>
          <p:nvPr>
            <p:ph type="sldNum" sz="quarter" idx="12"/>
          </p:nvPr>
        </p:nvSpPr>
        <p:spPr/>
        <p:txBody>
          <a:bodyPr/>
          <a:lstStyle/>
          <a:p>
            <a:fld id="{5D0D82D1-030A-4AF5-855D-82A44DD93AEE}" type="slidenum">
              <a:rPr lang="en-US" smtClean="0"/>
              <a:pPr/>
              <a:t>22</a:t>
            </a:fld>
            <a:endParaRPr lang="en-US" dirty="0"/>
          </a:p>
        </p:txBody>
      </p:sp>
      <p:sp>
        <p:nvSpPr>
          <p:cNvPr id="22" name="TextBox 21"/>
          <p:cNvSpPr txBox="1"/>
          <p:nvPr/>
        </p:nvSpPr>
        <p:spPr>
          <a:xfrm>
            <a:off x="4643438" y="5929330"/>
            <a:ext cx="1857388" cy="400110"/>
          </a:xfrm>
          <a:prstGeom prst="rect">
            <a:avLst/>
          </a:prstGeom>
          <a:solidFill>
            <a:schemeClr val="accent3">
              <a:lumMod val="40000"/>
              <a:lumOff val="60000"/>
            </a:schemeClr>
          </a:solidFill>
        </p:spPr>
        <p:txBody>
          <a:bodyPr wrap="square" rtlCol="0">
            <a:spAutoFit/>
          </a:bodyPr>
          <a:lstStyle/>
          <a:p>
            <a:r>
              <a:rPr lang="en-IN" sz="2000" dirty="0" smtClean="0"/>
              <a:t>4832 * 3 sheets</a:t>
            </a:r>
            <a:endParaRPr lang="en-IN"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22" presetClass="entr" presetSubtype="8"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2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Construction of ICAL Magnet</a:t>
            </a:r>
            <a:endParaRPr lang="en-US" dirty="0" smtClean="0"/>
          </a:p>
        </p:txBody>
      </p:sp>
      <p:pic>
        <p:nvPicPr>
          <p:cNvPr id="49157" name="Picture 9"/>
          <p:cNvPicPr>
            <a:picLocks noChangeAspect="1" noChangeArrowheads="1"/>
          </p:cNvPicPr>
          <p:nvPr/>
        </p:nvPicPr>
        <p:blipFill>
          <a:blip r:embed="rId2"/>
          <a:srcRect/>
          <a:stretch>
            <a:fillRect/>
          </a:stretch>
        </p:blipFill>
        <p:spPr bwMode="auto">
          <a:xfrm>
            <a:off x="3024000" y="3960000"/>
            <a:ext cx="2919588" cy="2340000"/>
          </a:xfrm>
          <a:prstGeom prst="rect">
            <a:avLst/>
          </a:prstGeom>
          <a:noFill/>
          <a:ln w="9525">
            <a:noFill/>
            <a:miter lim="800000"/>
            <a:headEnd/>
            <a:tailEnd/>
          </a:ln>
        </p:spPr>
      </p:pic>
      <p:pic>
        <p:nvPicPr>
          <p:cNvPr id="49158" name="Picture 6"/>
          <p:cNvPicPr>
            <a:picLocks noChangeAspect="1" noChangeArrowheads="1"/>
          </p:cNvPicPr>
          <p:nvPr/>
        </p:nvPicPr>
        <p:blipFill>
          <a:blip r:embed="rId3"/>
          <a:srcRect/>
          <a:stretch>
            <a:fillRect/>
          </a:stretch>
        </p:blipFill>
        <p:spPr bwMode="auto">
          <a:xfrm>
            <a:off x="36000" y="3960000"/>
            <a:ext cx="2975722" cy="2340000"/>
          </a:xfrm>
          <a:prstGeom prst="rect">
            <a:avLst/>
          </a:prstGeom>
          <a:noFill/>
          <a:ln w="9525">
            <a:noFill/>
            <a:miter lim="800000"/>
            <a:headEnd/>
            <a:tailEnd/>
          </a:ln>
        </p:spPr>
      </p:pic>
      <p:pic>
        <p:nvPicPr>
          <p:cNvPr id="49155" name="Picture 7"/>
          <p:cNvPicPr>
            <a:picLocks noGrp="1" noChangeAspect="1" noChangeArrowheads="1"/>
          </p:cNvPicPr>
          <p:nvPr>
            <p:ph idx="1"/>
          </p:nvPr>
        </p:nvPicPr>
        <p:blipFill>
          <a:blip r:embed="rId4"/>
          <a:srcRect/>
          <a:stretch>
            <a:fillRect/>
          </a:stretch>
        </p:blipFill>
        <p:spPr>
          <a:xfrm>
            <a:off x="6012000" y="3960000"/>
            <a:ext cx="3089093" cy="2340000"/>
          </a:xfrm>
        </p:spPr>
      </p:pic>
      <p:pic>
        <p:nvPicPr>
          <p:cNvPr id="49156" name="Picture 5" descr="RPC-layer.JPG"/>
          <p:cNvPicPr>
            <a:picLocks noChangeAspect="1"/>
          </p:cNvPicPr>
          <p:nvPr/>
        </p:nvPicPr>
        <p:blipFill>
          <a:blip r:embed="rId5"/>
          <a:srcRect l="6464" b="5156"/>
          <a:stretch>
            <a:fillRect/>
          </a:stretch>
        </p:blipFill>
        <p:spPr bwMode="auto">
          <a:xfrm>
            <a:off x="6012000" y="1512000"/>
            <a:ext cx="2912243" cy="2219369"/>
          </a:xfrm>
          <a:prstGeom prst="rect">
            <a:avLst/>
          </a:prstGeom>
          <a:noFill/>
          <a:ln w="9525">
            <a:noFill/>
            <a:miter lim="800000"/>
            <a:headEnd/>
            <a:tailEnd/>
          </a:ln>
        </p:spPr>
      </p:pic>
      <p:sp>
        <p:nvSpPr>
          <p:cNvPr id="9" name="Footer Placeholder 8"/>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10" name="Slide Number Placeholder 9"/>
          <p:cNvSpPr>
            <a:spLocks noGrp="1"/>
          </p:cNvSpPr>
          <p:nvPr>
            <p:ph type="sldNum" sz="quarter" idx="12"/>
          </p:nvPr>
        </p:nvSpPr>
        <p:spPr/>
        <p:txBody>
          <a:bodyPr/>
          <a:lstStyle/>
          <a:p>
            <a:fld id="{5D0D82D1-030A-4AF5-855D-82A44DD93AEE}" type="slidenum">
              <a:rPr lang="en-US" smtClean="0"/>
              <a:pPr/>
              <a:t>23</a:t>
            </a:fld>
            <a:endParaRPr lang="en-US" dirty="0"/>
          </a:p>
        </p:txBody>
      </p:sp>
      <p:pic>
        <p:nvPicPr>
          <p:cNvPr id="11" name="Picture 2"/>
          <p:cNvPicPr>
            <a:picLocks noChangeAspect="1" noChangeArrowheads="1"/>
          </p:cNvPicPr>
          <p:nvPr/>
        </p:nvPicPr>
        <p:blipFill>
          <a:blip r:embed="rId6"/>
          <a:srcRect/>
          <a:stretch>
            <a:fillRect/>
          </a:stretch>
        </p:blipFill>
        <p:spPr bwMode="auto">
          <a:xfrm>
            <a:off x="36000" y="1512000"/>
            <a:ext cx="3140800" cy="2340000"/>
          </a:xfrm>
          <a:prstGeom prst="rect">
            <a:avLst/>
          </a:prstGeom>
          <a:noFill/>
          <a:ln w="9525">
            <a:noFill/>
            <a:miter lim="800000"/>
            <a:headEnd/>
            <a:tailEnd/>
          </a:ln>
          <a:effectLst/>
        </p:spPr>
      </p:pic>
      <p:pic>
        <p:nvPicPr>
          <p:cNvPr id="12" name="Picture 2"/>
          <p:cNvPicPr>
            <a:picLocks noChangeAspect="1" noChangeArrowheads="1"/>
          </p:cNvPicPr>
          <p:nvPr/>
        </p:nvPicPr>
        <p:blipFill>
          <a:blip r:embed="rId7"/>
          <a:srcRect/>
          <a:stretch>
            <a:fillRect/>
          </a:stretch>
        </p:blipFill>
        <p:spPr bwMode="auto">
          <a:xfrm>
            <a:off x="3214678" y="1512000"/>
            <a:ext cx="2656522" cy="234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Animation of ICAL construction</a:t>
            </a:r>
            <a:endParaRPr lang="en-IN" dirty="0"/>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24</a:t>
            </a:fld>
            <a:endParaRPr lang="en-US" dirty="0"/>
          </a:p>
        </p:txBody>
      </p:sp>
      <p:pic>
        <p:nvPicPr>
          <p:cNvPr id="6" name="ical-animation.wmv">
            <a:hlinkClick r:id="" action="ppaction://media"/>
          </p:cNvPr>
          <p:cNvPicPr>
            <a:picLocks noGrp="1" noRot="1" noChangeAspect="1"/>
          </p:cNvPicPr>
          <p:nvPr>
            <p:ph sz="half" idx="1"/>
            <a:videoFile r:link="rId1"/>
          </p:nvPr>
        </p:nvPicPr>
        <p:blipFill>
          <a:blip r:embed="rId3"/>
          <a:stretch>
            <a:fillRect/>
          </a:stretch>
        </p:blipFill>
        <p:spPr>
          <a:xfrm>
            <a:off x="1487488" y="1692275"/>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Factsheet of ICAL detector</a:t>
            </a:r>
            <a:endParaRPr lang="en-US" dirty="0"/>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graphicFrame>
        <p:nvGraphicFramePr>
          <p:cNvPr id="6" name="Group 3"/>
          <p:cNvGraphicFramePr>
            <a:graphicFrameLocks noChangeAspect="1"/>
          </p:cNvGraphicFramePr>
          <p:nvPr/>
        </p:nvGraphicFramePr>
        <p:xfrm>
          <a:off x="696268" y="1548000"/>
          <a:ext cx="7709795" cy="4833332"/>
        </p:xfrm>
        <a:graphic>
          <a:graphicData uri="http://schemas.openxmlformats.org/drawingml/2006/table">
            <a:tbl>
              <a:tblPr>
                <a:tableStyleId>{5940675A-B579-460E-94D1-54222C63F5DA}</a:tableStyleId>
              </a:tblPr>
              <a:tblGrid>
                <a:gridCol w="3856386"/>
                <a:gridCol w="3853409"/>
              </a:tblGrid>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modules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Module dimensions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16m × 16m × 14.5m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Detector dimensions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48.4m × 16m × 14.5m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layers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150</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Iron plate thickness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56mm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Gap for RPC trays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40mm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Magnetic field</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1.3Tesla</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RPC dimensions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1,950mm × 1,840mm × 24mm</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Readout strip pitch</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 0mm</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RPCs/Road/Layer</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8</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Roads/Layer/Module</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8</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 units/Layer</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192</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 units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28,800 (97,505m</a:t>
                      </a:r>
                      <a:r>
                        <a:rPr kumimoji="0" lang="en-US" sz="1800" u="none" strike="noStrike" cap="none" normalizeH="0" baseline="30000" dirty="0" smtClean="0">
                          <a:ln>
                            <a:noFill/>
                          </a:ln>
                          <a:effectLst>
                            <a:outerShdw blurRad="38100" dist="38100" dir="2700000" algn="tl">
                              <a:srgbClr val="000000"/>
                            </a:outerShdw>
                          </a:effectLst>
                        </a:rPr>
                        <a:t>2</a:t>
                      </a:r>
                      <a:r>
                        <a:rPr kumimoji="0" lang="en-US" sz="1800" u="none" strike="noStrike" cap="none" normalizeH="0" baseline="0" dirty="0" smtClean="0">
                          <a:ln>
                            <a:noFill/>
                          </a:ln>
                          <a:effectLst>
                            <a:outerShdw blurRad="38100" dist="38100" dir="2700000" algn="tl">
                              <a:srgbClr val="000000"/>
                            </a:outerShdw>
                          </a:effectLst>
                        </a:rPr>
                        <a:t>)</a:t>
                      </a:r>
                      <a:endParaRPr kumimoji="0" lang="en-US" sz="1800" b="0" i="0" u="none" strike="noStrike" cap="none" normalizeH="0" baseline="3000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readout strips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3,686,400</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bl>
          </a:graphicData>
        </a:graphic>
      </p:graphicFrame>
      <p:sp>
        <p:nvSpPr>
          <p:cNvPr id="5" name="Slide Number Placeholder 4"/>
          <p:cNvSpPr>
            <a:spLocks noGrp="1"/>
          </p:cNvSpPr>
          <p:nvPr>
            <p:ph type="sldNum" sz="quarter" idx="12"/>
          </p:nvPr>
        </p:nvSpPr>
        <p:spPr/>
        <p:txBody>
          <a:bodyPr/>
          <a:lstStyle/>
          <a:p>
            <a:fld id="{5D0D82D1-030A-4AF5-855D-82A44DD93AEE}" type="slidenum">
              <a:rPr lang="en-US" smtClean="0"/>
              <a:pPr/>
              <a:t>25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Power requirement</a:t>
            </a:r>
            <a:endParaRPr lang="en-IN" dirty="0"/>
          </a:p>
        </p:txBody>
      </p:sp>
      <p:sp>
        <p:nvSpPr>
          <p:cNvPr id="3" name="Content Placeholder 2"/>
          <p:cNvSpPr>
            <a:spLocks noGrp="1"/>
          </p:cNvSpPr>
          <p:nvPr>
            <p:ph sz="half" idx="1"/>
          </p:nvPr>
        </p:nvSpPr>
        <p:spPr/>
        <p:txBody>
          <a:bodyPr>
            <a:normAutofit lnSpcReduction="10000"/>
          </a:bodyPr>
          <a:lstStyle/>
          <a:p>
            <a:pPr>
              <a:lnSpc>
                <a:spcPct val="110000"/>
              </a:lnSpc>
            </a:pPr>
            <a:r>
              <a:rPr lang="en-US" sz="2400" dirty="0" smtClean="0"/>
              <a:t>Main Hall </a:t>
            </a:r>
            <a:endParaRPr lang="en-IN" sz="2400" dirty="0" smtClean="0"/>
          </a:p>
          <a:p>
            <a:pPr lvl="1">
              <a:lnSpc>
                <a:spcPct val="110000"/>
              </a:lnSpc>
            </a:pPr>
            <a:r>
              <a:rPr lang="en-US" sz="2400" dirty="0" smtClean="0"/>
              <a:t>200KW for cooling electronic circuits of one 50 </a:t>
            </a:r>
            <a:r>
              <a:rPr lang="en-US" sz="2400" dirty="0" err="1" smtClean="0"/>
              <a:t>kton</a:t>
            </a:r>
            <a:r>
              <a:rPr lang="en-US" sz="2400" dirty="0" smtClean="0"/>
              <a:t> detector assembly (4 million channels, each consuming 50mW). That is 400KW for 100 </a:t>
            </a:r>
            <a:r>
              <a:rPr lang="en-US" sz="2400" dirty="0" err="1" smtClean="0"/>
              <a:t>kton</a:t>
            </a:r>
            <a:r>
              <a:rPr lang="en-US" sz="2400" dirty="0" smtClean="0"/>
              <a:t> detector. </a:t>
            </a:r>
            <a:endParaRPr lang="en-IN" sz="2400" dirty="0" smtClean="0"/>
          </a:p>
          <a:p>
            <a:pPr lvl="1">
              <a:lnSpc>
                <a:spcPct val="110000"/>
              </a:lnSpc>
            </a:pPr>
            <a:r>
              <a:rPr lang="en-US" sz="2400" dirty="0" smtClean="0"/>
              <a:t>The magnet power requirements is about 450KW for 50 </a:t>
            </a:r>
            <a:r>
              <a:rPr lang="en-US" sz="2400" dirty="0" err="1" smtClean="0"/>
              <a:t>kton</a:t>
            </a:r>
            <a:r>
              <a:rPr lang="en-US" sz="2400" dirty="0" smtClean="0"/>
              <a:t> detector i.e. 900KW for 100 </a:t>
            </a:r>
            <a:r>
              <a:rPr lang="en-US" sz="2400" dirty="0" err="1" smtClean="0"/>
              <a:t>kton</a:t>
            </a:r>
            <a:r>
              <a:rPr lang="en-US" sz="2400" dirty="0" smtClean="0"/>
              <a:t> detector. </a:t>
            </a:r>
            <a:endParaRPr lang="en-IN" sz="2400" dirty="0" smtClean="0"/>
          </a:p>
          <a:p>
            <a:pPr>
              <a:lnSpc>
                <a:spcPct val="110000"/>
              </a:lnSpc>
            </a:pPr>
            <a:r>
              <a:rPr lang="en-US" sz="2400" dirty="0" smtClean="0"/>
              <a:t>Control room/lab</a:t>
            </a:r>
            <a:endParaRPr lang="en-IN" sz="2400" dirty="0" smtClean="0"/>
          </a:p>
          <a:p>
            <a:pPr lvl="1">
              <a:lnSpc>
                <a:spcPct val="110000"/>
              </a:lnSpc>
            </a:pPr>
            <a:r>
              <a:rPr lang="en-US" sz="2400" dirty="0" smtClean="0"/>
              <a:t>Neutrino-less Double Beta Decay (NDBD) experiment will require about 20KW for  cooling of associated electronics.</a:t>
            </a:r>
            <a:endParaRPr lang="en-IN" sz="2400" dirty="0" smtClean="0"/>
          </a:p>
          <a:p>
            <a:pPr lvl="1">
              <a:lnSpc>
                <a:spcPct val="110000"/>
              </a:lnSpc>
            </a:pPr>
            <a:r>
              <a:rPr lang="en-US" sz="2400" dirty="0" smtClean="0"/>
              <a:t>The NDBD experimental set up  requires a helium compressor of 10litre/day capacity, which will be driven by a 50KW motor.</a:t>
            </a:r>
            <a:endParaRPr lang="en-IN" sz="2400" dirty="0" smtClean="0"/>
          </a:p>
          <a:p>
            <a:pPr lvl="0">
              <a:lnSpc>
                <a:spcPct val="110000"/>
              </a:lnSpc>
            </a:pPr>
            <a:r>
              <a:rPr lang="en-US" sz="2400" dirty="0" smtClean="0"/>
              <a:t>The AC, ventilation, mechanical, material handling and lighting loads.</a:t>
            </a:r>
            <a:endParaRPr lang="en-IN" sz="2400" dirty="0" smtClean="0"/>
          </a:p>
          <a:p>
            <a:pPr>
              <a:lnSpc>
                <a:spcPct val="110000"/>
              </a:lnSpc>
            </a:pPr>
            <a:endParaRPr lang="en-IN" sz="2400" dirty="0"/>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Mains power</a:t>
            </a:r>
            <a:endParaRPr lang="en-IN" dirty="0"/>
          </a:p>
        </p:txBody>
      </p:sp>
      <p:sp>
        <p:nvSpPr>
          <p:cNvPr id="3" name="Content Placeholder 2"/>
          <p:cNvSpPr>
            <a:spLocks noGrp="1"/>
          </p:cNvSpPr>
          <p:nvPr>
            <p:ph sz="half" idx="1"/>
          </p:nvPr>
        </p:nvSpPr>
        <p:spPr/>
        <p:txBody>
          <a:bodyPr>
            <a:normAutofit fontScale="92500"/>
          </a:bodyPr>
          <a:lstStyle/>
          <a:p>
            <a:pPr>
              <a:lnSpc>
                <a:spcPct val="120000"/>
              </a:lnSpc>
            </a:pPr>
            <a:r>
              <a:rPr lang="en-US" sz="2000" dirty="0" smtClean="0"/>
              <a:t>The electric power will be received from nearby TNEB substation through two, 11KV feeders at the utility building. This will in turn feed two, 11KV/433V dry type transformers of adequate capacity located in the same building and two transformers at the cavern.</a:t>
            </a:r>
            <a:endParaRPr lang="en-IN" sz="2000" dirty="0" smtClean="0"/>
          </a:p>
          <a:p>
            <a:pPr>
              <a:lnSpc>
                <a:spcPct val="120000"/>
              </a:lnSpc>
            </a:pPr>
            <a:r>
              <a:rPr lang="en-US" sz="2000" dirty="0" smtClean="0"/>
              <a:t>Further distribution will be at 415Volts .</a:t>
            </a:r>
            <a:endParaRPr lang="en-IN" sz="2000" dirty="0" smtClean="0"/>
          </a:p>
          <a:p>
            <a:pPr>
              <a:lnSpc>
                <a:spcPct val="120000"/>
              </a:lnSpc>
            </a:pPr>
            <a:r>
              <a:rPr lang="en-US" sz="2000" dirty="0" smtClean="0"/>
              <a:t>The Transformers will be sized to meet all the loads including emergency, DC and UPS.</a:t>
            </a:r>
            <a:endParaRPr lang="en-IN" sz="2000" dirty="0" smtClean="0"/>
          </a:p>
          <a:p>
            <a:pPr>
              <a:lnSpc>
                <a:spcPct val="120000"/>
              </a:lnSpc>
            </a:pPr>
            <a:r>
              <a:rPr lang="en-US" sz="2000" dirty="0" smtClean="0"/>
              <a:t>Emergency power</a:t>
            </a:r>
            <a:endParaRPr lang="en-IN" sz="2000" dirty="0" smtClean="0"/>
          </a:p>
          <a:p>
            <a:pPr lvl="1">
              <a:lnSpc>
                <a:spcPct val="120000"/>
              </a:lnSpc>
            </a:pPr>
            <a:r>
              <a:rPr lang="en-US" sz="1600" dirty="0" smtClean="0"/>
              <a:t>2 silent DG sets of adequate capacity, will be located in the utility building.</a:t>
            </a:r>
          </a:p>
          <a:p>
            <a:pPr lvl="1">
              <a:lnSpc>
                <a:spcPct val="120000"/>
              </a:lnSpc>
            </a:pPr>
            <a:r>
              <a:rPr lang="en-US" sz="1600" dirty="0" smtClean="0"/>
              <a:t>Emergency loads  will be restricted to 10KW for NDBD experiment (Dilution refrigerant equipment.), high voltage supply to the detectors and gas flow monitors.</a:t>
            </a:r>
            <a:endParaRPr lang="en-IN" sz="1600" dirty="0" smtClean="0"/>
          </a:p>
          <a:p>
            <a:pPr>
              <a:lnSpc>
                <a:spcPct val="120000"/>
              </a:lnSpc>
            </a:pPr>
            <a:r>
              <a:rPr lang="en-US" sz="2000" dirty="0" smtClean="0"/>
              <a:t>Magnets and Detector electronics do not require emergency power.</a:t>
            </a:r>
            <a:endParaRPr lang="en-IN" sz="2000" dirty="0" smtClean="0"/>
          </a:p>
          <a:p>
            <a:pPr lvl="1">
              <a:lnSpc>
                <a:spcPct val="120000"/>
              </a:lnSpc>
            </a:pPr>
            <a:r>
              <a:rPr lang="en-US" sz="1600" dirty="0" smtClean="0"/>
              <a:t>No common UPS will be provided. </a:t>
            </a:r>
          </a:p>
          <a:p>
            <a:pPr lvl="1">
              <a:lnSpc>
                <a:spcPct val="120000"/>
              </a:lnSpc>
            </a:pPr>
            <a:r>
              <a:rPr lang="en-US" sz="1600" dirty="0" smtClean="0"/>
              <a:t>Small independent UPS will be procured and installed  wherever required, as part of scientific equipment. </a:t>
            </a:r>
          </a:p>
          <a:p>
            <a:pPr lvl="1">
              <a:lnSpc>
                <a:spcPct val="120000"/>
              </a:lnSpc>
            </a:pPr>
            <a:r>
              <a:rPr lang="en-US" sz="1600" dirty="0" smtClean="0"/>
              <a:t>Similarly DC supply for the magnets also will be procured separately. The DC system and UPS systems must be capable of receiving 415V, 50Hz, 3 phase supply.</a:t>
            </a:r>
            <a:endParaRPr lang="en-IN" sz="1600" dirty="0" smtClean="0"/>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Air conditioning and Ventilation</a:t>
            </a:r>
            <a:endParaRPr lang="en-IN" dirty="0"/>
          </a:p>
        </p:txBody>
      </p:sp>
      <p:sp>
        <p:nvSpPr>
          <p:cNvPr id="3" name="Content Placeholder 2"/>
          <p:cNvSpPr>
            <a:spLocks noGrp="1"/>
          </p:cNvSpPr>
          <p:nvPr>
            <p:ph sz="half" idx="1"/>
          </p:nvPr>
        </p:nvSpPr>
        <p:spPr/>
        <p:txBody>
          <a:bodyPr>
            <a:normAutofit fontScale="92500"/>
          </a:bodyPr>
          <a:lstStyle/>
          <a:p>
            <a:pPr>
              <a:lnSpc>
                <a:spcPct val="120000"/>
              </a:lnSpc>
            </a:pPr>
            <a:r>
              <a:rPr lang="en-US" sz="2400" dirty="0" smtClean="0"/>
              <a:t>The main experimental hall  will be maintained at 21 ± 3 </a:t>
            </a:r>
            <a:r>
              <a:rPr lang="en-US" sz="2400" baseline="30000" dirty="0" err="1" smtClean="0"/>
              <a:t>o</a:t>
            </a:r>
            <a:r>
              <a:rPr lang="en-US" sz="2400" dirty="0" err="1" smtClean="0"/>
              <a:t>C</a:t>
            </a:r>
            <a:r>
              <a:rPr lang="en-US" sz="2400" dirty="0" smtClean="0"/>
              <a:t> and RH &lt;55%.</a:t>
            </a:r>
            <a:endParaRPr lang="en-IN" sz="2400" dirty="0" smtClean="0"/>
          </a:p>
          <a:p>
            <a:pPr>
              <a:lnSpc>
                <a:spcPct val="120000"/>
              </a:lnSpc>
            </a:pPr>
            <a:r>
              <a:rPr lang="en-US" sz="2400" dirty="0" smtClean="0"/>
              <a:t>Isobutane - being denser than air, may collect at the floor level. A separate duct system (or return grills at his level) for sucking this may be designed.  </a:t>
            </a:r>
            <a:endParaRPr lang="en-IN" sz="2400" dirty="0" smtClean="0"/>
          </a:p>
          <a:p>
            <a:pPr>
              <a:lnSpc>
                <a:spcPct val="120000"/>
              </a:lnSpc>
            </a:pPr>
            <a:r>
              <a:rPr lang="en-US" sz="2400" dirty="0" smtClean="0"/>
              <a:t>It would be desirable, if  simple ventilation system with air washers can be designed to meet the ambient conditions required in the main hall, considering the lower temperature in the cavern interior, which is about 1300m below ground and has a earth cover of 1000m all around.</a:t>
            </a:r>
            <a:endParaRPr lang="en-IN" sz="2400" dirty="0" smtClean="0"/>
          </a:p>
          <a:p>
            <a:pPr>
              <a:lnSpc>
                <a:spcPct val="120000"/>
              </a:lnSpc>
            </a:pPr>
            <a:r>
              <a:rPr lang="en-US" sz="2400" dirty="0" smtClean="0"/>
              <a:t>The NDBD area need not be air conditioned. Normal human comfort level AC may be maintained in the control room. All other areas will have minimum air changes required for human comfort.</a:t>
            </a:r>
            <a:endParaRPr lang="en-IN" sz="2400" dirty="0" smtClean="0"/>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Schematic of a basic RPC</a:t>
            </a:r>
            <a:endParaRPr lang="en-US" dirty="0"/>
          </a:p>
        </p:txBody>
      </p:sp>
      <p:sp>
        <p:nvSpPr>
          <p:cNvPr id="4" name="Footer Placeholder 3"/>
          <p:cNvSpPr>
            <a:spLocks noGrp="1"/>
          </p:cNvSpPr>
          <p:nvPr>
            <p:ph type="ftr" sz="quarter" idx="11"/>
          </p:nvPr>
        </p:nvSpPr>
        <p:spPr/>
        <p:txBody>
          <a:bodyPr/>
          <a:lstStyle/>
          <a:p>
            <a:r>
              <a:rPr lang="en-SG" smtClean="0"/>
              <a:t>Dr. B.Satyanarayana, TIFR, Mumbai                              Institution of Engineers (Chennai)                              December 17, 2012</a:t>
            </a:r>
            <a:endParaRPr lang="en-US" dirty="0"/>
          </a:p>
        </p:txBody>
      </p:sp>
      <p:pic>
        <p:nvPicPr>
          <p:cNvPr id="12" name="Content Placeholder 11" descr="rpc-poo.jpg"/>
          <p:cNvPicPr>
            <a:picLocks noGrp="1" noChangeAspect="1"/>
          </p:cNvPicPr>
          <p:nvPr>
            <p:ph idx="4294967295"/>
          </p:nvPr>
        </p:nvPicPr>
        <p:blipFill>
          <a:blip r:embed="rId3" cstate="print"/>
          <a:srcRect l="2891" t="22373" r="16351" b="23638"/>
          <a:stretch>
            <a:fillRect/>
          </a:stretch>
        </p:blipFill>
        <p:spPr>
          <a:xfrm>
            <a:off x="71438" y="1913284"/>
            <a:ext cx="9001125" cy="3963988"/>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5D0D82D1-030A-4AF5-855D-82A44DD93AEE}" type="slidenum">
              <a:rPr lang="en-US" smtClean="0"/>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Unique features of neutrinos</a:t>
            </a:r>
            <a:endParaRPr lang="en-IN" dirty="0"/>
          </a:p>
        </p:txBody>
      </p:sp>
      <p:sp>
        <p:nvSpPr>
          <p:cNvPr id="4" name="Content Placeholder 3"/>
          <p:cNvSpPr>
            <a:spLocks noGrp="1"/>
          </p:cNvSpPr>
          <p:nvPr>
            <p:ph sz="half" idx="1"/>
          </p:nvPr>
        </p:nvSpPr>
        <p:spPr/>
        <p:txBody>
          <a:bodyPr>
            <a:normAutofit fontScale="70000" lnSpcReduction="20000"/>
          </a:bodyPr>
          <a:lstStyle/>
          <a:p>
            <a:pPr>
              <a:lnSpc>
                <a:spcPct val="120000"/>
              </a:lnSpc>
            </a:pPr>
            <a:r>
              <a:rPr lang="en-IN" dirty="0" smtClean="0"/>
              <a:t>The second most abundant particles in the universe</a:t>
            </a:r>
          </a:p>
          <a:p>
            <a:pPr lvl="1">
              <a:lnSpc>
                <a:spcPct val="120000"/>
              </a:lnSpc>
            </a:pPr>
            <a:r>
              <a:rPr lang="en-IN" dirty="0" smtClean="0"/>
              <a:t>Cosmic microware background photons: 400/cm</a:t>
            </a:r>
            <a:r>
              <a:rPr lang="en-IN" baseline="30000" dirty="0" smtClean="0"/>
              <a:t>3</a:t>
            </a:r>
            <a:endParaRPr lang="en-IN" dirty="0" smtClean="0"/>
          </a:p>
          <a:p>
            <a:pPr lvl="1">
              <a:lnSpc>
                <a:spcPct val="120000"/>
              </a:lnSpc>
            </a:pPr>
            <a:r>
              <a:rPr lang="en-IN" dirty="0" smtClean="0"/>
              <a:t>Cosmic microware background neutrinos: 300/cm</a:t>
            </a:r>
            <a:r>
              <a:rPr lang="en-IN" baseline="30000" dirty="0" smtClean="0"/>
              <a:t>3</a:t>
            </a:r>
            <a:endParaRPr lang="en-IN" dirty="0" smtClean="0"/>
          </a:p>
          <a:p>
            <a:pPr>
              <a:lnSpc>
                <a:spcPct val="120000"/>
              </a:lnSpc>
            </a:pPr>
            <a:r>
              <a:rPr lang="en-IN" dirty="0" smtClean="0"/>
              <a:t>The lightest massive particles</a:t>
            </a:r>
          </a:p>
          <a:p>
            <a:pPr lvl="1">
              <a:lnSpc>
                <a:spcPct val="120000"/>
              </a:lnSpc>
            </a:pPr>
            <a:r>
              <a:rPr lang="en-IN" dirty="0" smtClean="0"/>
              <a:t>A million times lighter than the electron</a:t>
            </a:r>
          </a:p>
          <a:p>
            <a:pPr lvl="1">
              <a:lnSpc>
                <a:spcPct val="120000"/>
              </a:lnSpc>
            </a:pPr>
            <a:r>
              <a:rPr lang="en-IN" dirty="0" smtClean="0"/>
              <a:t>No direct mass measurement yet</a:t>
            </a:r>
          </a:p>
          <a:p>
            <a:pPr>
              <a:lnSpc>
                <a:spcPct val="120000"/>
              </a:lnSpc>
            </a:pPr>
            <a:r>
              <a:rPr lang="en-IN" dirty="0" smtClean="0"/>
              <a:t>The most  weakly interacting particles</a:t>
            </a:r>
          </a:p>
          <a:p>
            <a:pPr lvl="1">
              <a:lnSpc>
                <a:spcPct val="120000"/>
              </a:lnSpc>
            </a:pPr>
            <a:r>
              <a:rPr lang="en-IN" dirty="0" smtClean="0"/>
              <a:t>Invisible: Do not interact with light</a:t>
            </a:r>
          </a:p>
          <a:p>
            <a:pPr lvl="1">
              <a:lnSpc>
                <a:spcPct val="120000"/>
              </a:lnSpc>
            </a:pPr>
            <a:r>
              <a:rPr lang="en-IN" dirty="0" smtClean="0"/>
              <a:t>Stopping </a:t>
            </a:r>
            <a:r>
              <a:rPr lang="en-IN" dirty="0" smtClean="0">
                <a:sym typeface="Symbol"/>
              </a:rPr>
              <a:t>, ,  </a:t>
            </a:r>
            <a:r>
              <a:rPr lang="en-IN" dirty="0" smtClean="0"/>
              <a:t>radiation: 50cm lead shielding</a:t>
            </a:r>
          </a:p>
          <a:p>
            <a:pPr lvl="1">
              <a:lnSpc>
                <a:spcPct val="120000"/>
              </a:lnSpc>
            </a:pPr>
            <a:r>
              <a:rPr lang="en-IN" dirty="0" smtClean="0"/>
              <a:t>Stopping neutrinos from the sun: Several light years!</a:t>
            </a:r>
          </a:p>
          <a:p>
            <a:pPr>
              <a:lnSpc>
                <a:spcPct val="120000"/>
              </a:lnSpc>
            </a:pPr>
            <a:r>
              <a:rPr lang="en-IN" sz="3600" dirty="0" smtClean="0"/>
              <a:t> </a:t>
            </a:r>
            <a:r>
              <a:rPr lang="en-IN" dirty="0" smtClean="0"/>
              <a:t>About 100 trillion neutrinos from the sun and other such objects are going through our body every second without doing any harm. </a:t>
            </a:r>
          </a:p>
          <a:p>
            <a:pPr>
              <a:lnSpc>
                <a:spcPct val="120000"/>
              </a:lnSpc>
            </a:pPr>
            <a:endParaRPr lang="en-IN" dirty="0"/>
          </a:p>
        </p:txBody>
      </p:sp>
      <p:sp>
        <p:nvSpPr>
          <p:cNvPr id="2" name="Footer Placeholder 1"/>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2" name="Title 1"/>
          <p:cNvSpPr>
            <a:spLocks noGrp="1"/>
          </p:cNvSpPr>
          <p:nvPr>
            <p:ph type="title"/>
          </p:nvPr>
        </p:nvSpPr>
        <p:spPr/>
        <p:txBody>
          <a:bodyPr>
            <a:normAutofit fontScale="90000"/>
          </a:bodyPr>
          <a:lstStyle/>
          <a:p>
            <a:r>
              <a:rPr lang="en-US" dirty="0" smtClean="0"/>
              <a:t>Deployment of RPCs in </a:t>
            </a:r>
            <a:br>
              <a:rPr lang="en-US" dirty="0" smtClean="0"/>
            </a:br>
            <a:r>
              <a:rPr lang="en-US" dirty="0" smtClean="0"/>
              <a:t>running experiments</a:t>
            </a:r>
            <a:endParaRPr lang="en-US" dirty="0"/>
          </a:p>
        </p:txBody>
      </p:sp>
      <p:graphicFrame>
        <p:nvGraphicFramePr>
          <p:cNvPr id="9" name="Table 8"/>
          <p:cNvGraphicFramePr>
            <a:graphicFrameLocks noGrp="1"/>
          </p:cNvGraphicFramePr>
          <p:nvPr/>
        </p:nvGraphicFramePr>
        <p:xfrm>
          <a:off x="899592" y="1548000"/>
          <a:ext cx="7239436" cy="4833318"/>
        </p:xfrm>
        <a:graphic>
          <a:graphicData uri="http://schemas.openxmlformats.org/drawingml/2006/table">
            <a:tbl>
              <a:tblPr>
                <a:effectLst>
                  <a:outerShdw blurRad="50800" dist="38100" dir="2700000" algn="tl" rotWithShape="0">
                    <a:prstClr val="black">
                      <a:alpha val="40000"/>
                    </a:prstClr>
                  </a:outerShdw>
                </a:effectLst>
              </a:tblPr>
              <a:tblGrid>
                <a:gridCol w="1587683"/>
                <a:gridCol w="957280"/>
                <a:gridCol w="1076942"/>
                <a:gridCol w="897451"/>
                <a:gridCol w="777790"/>
                <a:gridCol w="1017111"/>
                <a:gridCol w="925179"/>
              </a:tblGrid>
              <a:tr h="230158">
                <a:tc>
                  <a:txBody>
                    <a:bodyPr/>
                    <a:lstStyle/>
                    <a:p>
                      <a:pPr algn="ctr" rtl="0" fontAlgn="ctr"/>
                      <a:r>
                        <a:rPr lang="en-SG" sz="1200" b="1" i="0" u="none" strike="noStrike" dirty="0">
                          <a:solidFill>
                            <a:srgbClr val="FFFFFF"/>
                          </a:solidFill>
                          <a:latin typeface="Arial"/>
                        </a:rPr>
                        <a:t>Experiment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smtClean="0">
                          <a:solidFill>
                            <a:srgbClr val="FFFFFF"/>
                          </a:solidFill>
                          <a:latin typeface="Arial"/>
                        </a:rPr>
                        <a:t>Area (m</a:t>
                      </a:r>
                      <a:r>
                        <a:rPr lang="en-SG" sz="1200" b="1" i="0" u="none" strike="noStrike" baseline="30000" dirty="0" smtClean="0">
                          <a:solidFill>
                            <a:srgbClr val="FFFFFF"/>
                          </a:solidFill>
                          <a:latin typeface="Arial"/>
                        </a:rPr>
                        <a:t>2</a:t>
                      </a:r>
                      <a:r>
                        <a:rPr lang="en-SG" sz="1200" b="1" i="0" u="none" strike="noStrike" dirty="0">
                          <a:solidFill>
                            <a:srgbClr val="FFFFFF"/>
                          </a:solidFill>
                          <a:latin typeface="Arial"/>
                        </a:rPr>
                        <a:t>)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Electrodes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Gap(mm)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Gaps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Mode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Type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r>
              <a:tr h="230158">
                <a:tc>
                  <a:txBody>
                    <a:bodyPr/>
                    <a:lstStyle/>
                    <a:p>
                      <a:pPr algn="ctr" rtl="0" fontAlgn="ctr"/>
                      <a:r>
                        <a:rPr lang="en-SG" sz="1200" b="0" i="0" u="none" strike="noStrike" dirty="0">
                          <a:solidFill>
                            <a:srgbClr val="000000"/>
                          </a:solidFill>
                          <a:latin typeface="Arial"/>
                        </a:rPr>
                        <a:t>PHENIX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NeuLAND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8</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FOPI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HADES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8</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HARP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COVER-PLASTEX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EAS-TOP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STAR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0.22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CBM TOF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120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0.25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ALICE  Muon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140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ALICE TOF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0.25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L3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300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BESIII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BaBar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2000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Belle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CMS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2953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OPERA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3200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YBJ-ARGO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5630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ATLAS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6550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ICAL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97,505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Both </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2</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Both </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r>
            </a:tbl>
          </a:graphicData>
        </a:graphic>
      </p:graphicFrame>
      <p:sp>
        <p:nvSpPr>
          <p:cNvPr id="5" name="Slide Number Placeholder 4"/>
          <p:cNvSpPr>
            <a:spLocks noGrp="1"/>
          </p:cNvSpPr>
          <p:nvPr>
            <p:ph type="sldNum" sz="quarter" idx="12"/>
          </p:nvPr>
        </p:nvSpPr>
        <p:spPr/>
        <p:txBody>
          <a:bodyPr/>
          <a:lstStyle/>
          <a:p>
            <a:fld id="{5D0D82D1-030A-4AF5-855D-82A44DD93AEE}" type="slidenum">
              <a:rPr lang="en-US" smtClean="0"/>
              <a:pPr/>
              <a:t>30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2" name="Title 1"/>
          <p:cNvSpPr>
            <a:spLocks noGrp="1"/>
          </p:cNvSpPr>
          <p:nvPr>
            <p:ph type="title"/>
          </p:nvPr>
        </p:nvSpPr>
        <p:spPr/>
        <p:txBody>
          <a:bodyPr>
            <a:normAutofit fontScale="90000"/>
          </a:bodyPr>
          <a:lstStyle/>
          <a:p>
            <a:r>
              <a:rPr lang="en-US" dirty="0" smtClean="0"/>
              <a:t>Materials for gas volume fabrication</a:t>
            </a:r>
            <a:endParaRPr lang="en-US" dirty="0"/>
          </a:p>
        </p:txBody>
      </p:sp>
      <p:pic>
        <p:nvPicPr>
          <p:cNvPr id="7" name="Picture 4" descr="button"/>
          <p:cNvPicPr>
            <a:picLocks noChangeAspect="1" noChangeArrowheads="1"/>
          </p:cNvPicPr>
          <p:nvPr/>
        </p:nvPicPr>
        <p:blipFill>
          <a:blip r:embed="rId3" cstate="print"/>
          <a:srcRect l="20198" t="16495" r="20472" b="16495"/>
          <a:stretch>
            <a:fillRect/>
          </a:stretch>
        </p:blipFill>
        <p:spPr bwMode="auto">
          <a:xfrm>
            <a:off x="1928794" y="4938734"/>
            <a:ext cx="1714512" cy="1562100"/>
          </a:xfrm>
          <a:prstGeom prst="rect">
            <a:avLst/>
          </a:prstGeom>
          <a:ln>
            <a:noFill/>
          </a:ln>
          <a:effectLst>
            <a:outerShdw blurRad="292100" dist="139700" dir="2700000" algn="tl" rotWithShape="0">
              <a:srgbClr val="333333">
                <a:alpha val="65000"/>
              </a:srgbClr>
            </a:outerShdw>
          </a:effectLst>
        </p:spPr>
      </p:pic>
      <p:pic>
        <p:nvPicPr>
          <p:cNvPr id="8" name="Picture 5" descr="gas-nozzle"/>
          <p:cNvPicPr>
            <a:picLocks noChangeAspect="1" noChangeArrowheads="1"/>
          </p:cNvPicPr>
          <p:nvPr/>
        </p:nvPicPr>
        <p:blipFill>
          <a:blip r:embed="rId4" cstate="print"/>
          <a:srcRect t="5872" r="5080" b="5872"/>
          <a:stretch>
            <a:fillRect/>
          </a:stretch>
        </p:blipFill>
        <p:spPr bwMode="auto">
          <a:xfrm>
            <a:off x="1357290" y="3071812"/>
            <a:ext cx="2286016" cy="1870751"/>
          </a:xfrm>
          <a:prstGeom prst="rect">
            <a:avLst/>
          </a:prstGeom>
          <a:ln>
            <a:noFill/>
          </a:ln>
          <a:effectLst>
            <a:outerShdw blurRad="292100" dist="139700" dir="2700000" algn="tl" rotWithShape="0">
              <a:srgbClr val="333333">
                <a:alpha val="65000"/>
              </a:srgbClr>
            </a:outerShdw>
          </a:effectLst>
        </p:spPr>
      </p:pic>
      <p:pic>
        <p:nvPicPr>
          <p:cNvPr id="6" name="Picture 3" descr="spacer"/>
          <p:cNvPicPr>
            <a:picLocks noChangeAspect="1" noChangeArrowheads="1"/>
          </p:cNvPicPr>
          <p:nvPr/>
        </p:nvPicPr>
        <p:blipFill>
          <a:blip r:embed="rId5" cstate="print"/>
          <a:srcRect/>
          <a:stretch>
            <a:fillRect/>
          </a:stretch>
        </p:blipFill>
        <p:spPr>
          <a:xfrm>
            <a:off x="928662" y="1571614"/>
            <a:ext cx="2735261" cy="1649413"/>
          </a:xfrm>
          <a:prstGeom prst="rect">
            <a:avLst/>
          </a:prstGeom>
          <a:ln>
            <a:noFill/>
          </a:ln>
          <a:effectLst>
            <a:outerShdw blurRad="292100" dist="139700" dir="2700000" algn="tl" rotWithShape="0">
              <a:srgbClr val="333333">
                <a:alpha val="65000"/>
              </a:srgbClr>
            </a:outerShdw>
          </a:effectLst>
        </p:spPr>
      </p:pic>
      <p:pic>
        <p:nvPicPr>
          <p:cNvPr id="9" name="Picture 8" descr="rpc_assembly.jpg"/>
          <p:cNvPicPr>
            <a:picLocks noChangeAspect="1"/>
          </p:cNvPicPr>
          <p:nvPr/>
        </p:nvPicPr>
        <p:blipFill>
          <a:blip r:embed="rId6" cstate="print"/>
          <a:srcRect b="9049"/>
          <a:stretch>
            <a:fillRect/>
          </a:stretch>
        </p:blipFill>
        <p:spPr>
          <a:xfrm rot="16200000">
            <a:off x="3480697" y="2041481"/>
            <a:ext cx="4892723" cy="399600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516705" y="1857364"/>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Edge  spacer</a:t>
            </a:r>
            <a:endParaRPr lang="en-US" sz="2000" dirty="0">
              <a:solidFill>
                <a:srgbClr val="FF0000"/>
              </a:solidFill>
            </a:endParaRPr>
          </a:p>
        </p:txBody>
      </p:sp>
      <p:sp>
        <p:nvSpPr>
          <p:cNvPr id="11" name="TextBox 10"/>
          <p:cNvSpPr txBox="1"/>
          <p:nvPr/>
        </p:nvSpPr>
        <p:spPr>
          <a:xfrm>
            <a:off x="516705" y="3429000"/>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Gas  nozzle</a:t>
            </a:r>
            <a:endParaRPr lang="en-US" sz="2000" dirty="0">
              <a:solidFill>
                <a:srgbClr val="FF0000"/>
              </a:solidFill>
            </a:endParaRPr>
          </a:p>
        </p:txBody>
      </p:sp>
      <p:sp>
        <p:nvSpPr>
          <p:cNvPr id="12" name="TextBox 11"/>
          <p:cNvSpPr txBox="1"/>
          <p:nvPr/>
        </p:nvSpPr>
        <p:spPr>
          <a:xfrm>
            <a:off x="518400" y="5000636"/>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Glass  spacer</a:t>
            </a:r>
            <a:endParaRPr lang="en-US" sz="2000" dirty="0">
              <a:solidFill>
                <a:srgbClr val="FF0000"/>
              </a:solidFill>
            </a:endParaRPr>
          </a:p>
        </p:txBody>
      </p:sp>
      <p:sp>
        <p:nvSpPr>
          <p:cNvPr id="14" name="TextBox 13"/>
          <p:cNvSpPr txBox="1"/>
          <p:nvPr/>
        </p:nvSpPr>
        <p:spPr>
          <a:xfrm>
            <a:off x="8001024" y="1756124"/>
            <a:ext cx="342000" cy="468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Schematic  of  an  assembled  gas  volume</a:t>
            </a:r>
            <a:endParaRPr lang="en-US" sz="2000" dirty="0">
              <a:solidFill>
                <a:srgbClr val="FF0000"/>
              </a:solidFill>
            </a:endParaRPr>
          </a:p>
        </p:txBody>
      </p:sp>
      <p:sp>
        <p:nvSpPr>
          <p:cNvPr id="13" name="Slide Number Placeholder 12"/>
          <p:cNvSpPr>
            <a:spLocks noGrp="1"/>
          </p:cNvSpPr>
          <p:nvPr>
            <p:ph type="sldNum" sz="quarter" idx="12"/>
          </p:nvPr>
        </p:nvSpPr>
        <p:spPr/>
        <p:txBody>
          <a:bodyPr/>
          <a:lstStyle/>
          <a:p>
            <a:fld id="{5D0D82D1-030A-4AF5-855D-82A44DD93AEE}" type="slidenum">
              <a:rPr lang="en-US" smtClean="0"/>
              <a:pPr/>
              <a:t>31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1+#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2" name="Title 1"/>
          <p:cNvSpPr>
            <a:spLocks noGrp="1"/>
          </p:cNvSpPr>
          <p:nvPr>
            <p:ph type="title"/>
          </p:nvPr>
        </p:nvSpPr>
        <p:spPr/>
        <p:txBody>
          <a:bodyPr>
            <a:normAutofit fontScale="90000"/>
          </a:bodyPr>
          <a:lstStyle/>
          <a:p>
            <a:r>
              <a:rPr lang="en-US" dirty="0" smtClean="0"/>
              <a:t>Development and characterisation of signal pickup panels</a:t>
            </a:r>
            <a:endParaRPr lang="en-US" dirty="0"/>
          </a:p>
        </p:txBody>
      </p:sp>
      <p:pic>
        <p:nvPicPr>
          <p:cNvPr id="38914" name="Picture 2"/>
          <p:cNvPicPr>
            <a:picLocks noChangeAspect="1" noChangeArrowheads="1"/>
          </p:cNvPicPr>
          <p:nvPr/>
        </p:nvPicPr>
        <p:blipFill>
          <a:blip r:embed="rId3" cstate="print"/>
          <a:srcRect b="28448"/>
          <a:stretch>
            <a:fillRect/>
          </a:stretch>
        </p:blipFill>
        <p:spPr bwMode="auto">
          <a:xfrm>
            <a:off x="3014012" y="5038382"/>
            <a:ext cx="6081703" cy="1431958"/>
          </a:xfrm>
          <a:prstGeom prst="rect">
            <a:avLst/>
          </a:prstGeom>
          <a:ln>
            <a:noFill/>
          </a:ln>
          <a:effectLst>
            <a:outerShdw blurRad="292100" dist="139700" dir="2700000" algn="tl" rotWithShape="0">
              <a:srgbClr val="333333">
                <a:alpha val="65000"/>
              </a:srgbClr>
            </a:outerShdw>
          </a:effectLst>
        </p:spPr>
      </p:pic>
      <p:pic>
        <p:nvPicPr>
          <p:cNvPr id="7" name="Picture 9" descr="i_openended-1v"/>
          <p:cNvPicPr>
            <a:picLocks noChangeAspect="1" noChangeArrowheads="1"/>
          </p:cNvPicPr>
          <p:nvPr/>
        </p:nvPicPr>
        <p:blipFill>
          <a:blip r:embed="rId4" cstate="print"/>
          <a:srcRect/>
          <a:stretch>
            <a:fillRect/>
          </a:stretch>
        </p:blipFill>
        <p:spPr bwMode="auto">
          <a:xfrm>
            <a:off x="3000364" y="1541561"/>
            <a:ext cx="1568492" cy="3468053"/>
          </a:xfrm>
          <a:prstGeom prst="rect">
            <a:avLst/>
          </a:prstGeom>
          <a:ln>
            <a:noFill/>
          </a:ln>
          <a:effectLst>
            <a:outerShdw blurRad="292100" dist="139700" dir="2700000" algn="tl" rotWithShape="0">
              <a:srgbClr val="333333">
                <a:alpha val="65000"/>
              </a:srgbClr>
            </a:outerShdw>
          </a:effectLst>
        </p:spPr>
      </p:pic>
      <p:pic>
        <p:nvPicPr>
          <p:cNvPr id="8" name="Picture 11" descr="i_100ohm-1v"/>
          <p:cNvPicPr>
            <a:picLocks noChangeAspect="1" noChangeArrowheads="1"/>
          </p:cNvPicPr>
          <p:nvPr/>
        </p:nvPicPr>
        <p:blipFill>
          <a:blip r:embed="rId5" cstate="print"/>
          <a:srcRect/>
          <a:stretch>
            <a:fillRect/>
          </a:stretch>
        </p:blipFill>
        <p:spPr bwMode="auto">
          <a:xfrm>
            <a:off x="4631006" y="1522800"/>
            <a:ext cx="1336876" cy="3468053"/>
          </a:xfrm>
          <a:prstGeom prst="rect">
            <a:avLst/>
          </a:prstGeom>
          <a:ln>
            <a:noFill/>
          </a:ln>
          <a:effectLst>
            <a:outerShdw blurRad="292100" dist="139700" dir="2700000" algn="tl" rotWithShape="0">
              <a:srgbClr val="333333">
                <a:alpha val="65000"/>
              </a:srgbClr>
            </a:outerShdw>
          </a:effectLst>
        </p:spPr>
      </p:pic>
      <p:pic>
        <p:nvPicPr>
          <p:cNvPr id="9" name="Picture 14" descr="i_50ohm-1v"/>
          <p:cNvPicPr>
            <a:picLocks noChangeAspect="1" noChangeArrowheads="1"/>
          </p:cNvPicPr>
          <p:nvPr/>
        </p:nvPicPr>
        <p:blipFill>
          <a:blip r:embed="rId6" cstate="print"/>
          <a:srcRect/>
          <a:stretch>
            <a:fillRect/>
          </a:stretch>
        </p:blipFill>
        <p:spPr bwMode="auto">
          <a:xfrm>
            <a:off x="6033841" y="1522800"/>
            <a:ext cx="1365320" cy="3468053"/>
          </a:xfrm>
          <a:prstGeom prst="rect">
            <a:avLst/>
          </a:prstGeom>
          <a:ln>
            <a:noFill/>
          </a:ln>
          <a:effectLst>
            <a:outerShdw blurRad="292100" dist="139700" dir="2700000" algn="tl" rotWithShape="0">
              <a:srgbClr val="333333">
                <a:alpha val="65000"/>
              </a:srgbClr>
            </a:outerShdw>
          </a:effectLst>
        </p:spPr>
      </p:pic>
      <p:pic>
        <p:nvPicPr>
          <p:cNvPr id="10" name="Picture 18" descr="pot_48pt2ohm"/>
          <p:cNvPicPr>
            <a:picLocks noChangeAspect="1" noChangeArrowheads="1"/>
          </p:cNvPicPr>
          <p:nvPr/>
        </p:nvPicPr>
        <p:blipFill>
          <a:blip r:embed="rId7" cstate="print"/>
          <a:srcRect/>
          <a:stretch>
            <a:fillRect/>
          </a:stretch>
        </p:blipFill>
        <p:spPr bwMode="auto">
          <a:xfrm>
            <a:off x="7454544" y="1522800"/>
            <a:ext cx="1528671" cy="1548943"/>
          </a:xfrm>
          <a:prstGeom prst="rect">
            <a:avLst/>
          </a:prstGeom>
          <a:ln>
            <a:noFill/>
          </a:ln>
          <a:effectLst>
            <a:outerShdw blurRad="292100" dist="139700" dir="2700000" algn="tl" rotWithShape="0">
              <a:srgbClr val="333333">
                <a:alpha val="65000"/>
              </a:srgbClr>
            </a:outerShdw>
          </a:effectLst>
        </p:spPr>
      </p:pic>
      <p:pic>
        <p:nvPicPr>
          <p:cNvPr id="11" name="Picture 21" descr="i_47ohm"/>
          <p:cNvPicPr>
            <a:picLocks noChangeAspect="1" noChangeArrowheads="1"/>
          </p:cNvPicPr>
          <p:nvPr/>
        </p:nvPicPr>
        <p:blipFill>
          <a:blip r:embed="rId8" cstate="print"/>
          <a:srcRect/>
          <a:stretch>
            <a:fillRect/>
          </a:stretch>
        </p:blipFill>
        <p:spPr bwMode="auto">
          <a:xfrm>
            <a:off x="7472485" y="3140830"/>
            <a:ext cx="1528671" cy="1830361"/>
          </a:xfrm>
          <a:prstGeom prst="rect">
            <a:avLst/>
          </a:prstGeom>
          <a:ln>
            <a:noFill/>
          </a:ln>
          <a:effectLst>
            <a:outerShdw blurRad="292100" dist="139700" dir="2700000" algn="tl" rotWithShape="0">
              <a:srgbClr val="333333">
                <a:alpha val="65000"/>
              </a:srgbClr>
            </a:outerShdw>
          </a:effectLst>
        </p:spPr>
      </p:pic>
      <p:pic>
        <p:nvPicPr>
          <p:cNvPr id="13" name="Picture 14" descr="P1010006"/>
          <p:cNvPicPr>
            <a:picLocks noChangeAspect="1" noChangeArrowheads="1"/>
          </p:cNvPicPr>
          <p:nvPr/>
        </p:nvPicPr>
        <p:blipFill>
          <a:blip r:embed="rId9" cstate="print"/>
          <a:srcRect/>
          <a:stretch>
            <a:fillRect/>
          </a:stretch>
        </p:blipFill>
        <p:spPr>
          <a:xfrm>
            <a:off x="71406" y="1524001"/>
            <a:ext cx="2880000" cy="2160000"/>
          </a:xfrm>
          <a:prstGeom prst="rect">
            <a:avLst/>
          </a:prstGeom>
          <a:ln>
            <a:noFill/>
          </a:ln>
          <a:effectLst>
            <a:outerShdw blurRad="292100" dist="139700" dir="2700000" algn="tl" rotWithShape="0">
              <a:srgbClr val="333333">
                <a:alpha val="65000"/>
              </a:srgbClr>
            </a:outerShdw>
          </a:effectLst>
        </p:spPr>
      </p:pic>
      <p:pic>
        <p:nvPicPr>
          <p:cNvPr id="12" name="Picture 3" descr="E:\bsn\progress\feb.jpg"/>
          <p:cNvPicPr>
            <a:picLocks noChangeAspect="1" noChangeArrowheads="1"/>
          </p:cNvPicPr>
          <p:nvPr/>
        </p:nvPicPr>
        <p:blipFill>
          <a:blip r:embed="rId10" cstate="print"/>
          <a:srcRect/>
          <a:stretch>
            <a:fillRect/>
          </a:stretch>
        </p:blipFill>
        <p:spPr bwMode="auto">
          <a:xfrm>
            <a:off x="71406" y="3742048"/>
            <a:ext cx="2880000" cy="1865994"/>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3786182" y="4320000"/>
            <a:ext cx="720000" cy="360000"/>
          </a:xfrm>
          <a:prstGeom prst="rect">
            <a:avLst/>
          </a:prstGeom>
          <a:noFill/>
        </p:spPr>
        <p:txBody>
          <a:bodyPr wrap="square" rtlCol="0" anchor="ctr" anchorCtr="1">
            <a:spAutoFit/>
          </a:bodyPr>
          <a:lstStyle/>
          <a:p>
            <a:r>
              <a:rPr lang="en-US" dirty="0" smtClean="0">
                <a:solidFill>
                  <a:srgbClr val="FF0000"/>
                </a:solidFill>
              </a:rPr>
              <a:t>Open</a:t>
            </a:r>
            <a:endParaRPr lang="en-US" dirty="0">
              <a:solidFill>
                <a:srgbClr val="FF0000"/>
              </a:solidFill>
            </a:endParaRPr>
          </a:p>
        </p:txBody>
      </p:sp>
      <p:sp>
        <p:nvSpPr>
          <p:cNvPr id="18" name="TextBox 17"/>
          <p:cNvSpPr txBox="1"/>
          <p:nvPr/>
        </p:nvSpPr>
        <p:spPr>
          <a:xfrm>
            <a:off x="5209322" y="4320000"/>
            <a:ext cx="720000" cy="360000"/>
          </a:xfrm>
          <a:prstGeom prst="rect">
            <a:avLst/>
          </a:prstGeom>
          <a:noFill/>
        </p:spPr>
        <p:txBody>
          <a:bodyPr wrap="square" rtlCol="0" anchor="ctr" anchorCtr="1">
            <a:spAutoFit/>
          </a:bodyPr>
          <a:lstStyle/>
          <a:p>
            <a:r>
              <a:rPr lang="en-US" dirty="0" smtClean="0">
                <a:solidFill>
                  <a:srgbClr val="FF0000"/>
                </a:solidFill>
              </a:rPr>
              <a:t>100</a:t>
            </a:r>
            <a:r>
              <a:rPr lang="el-GR" dirty="0" smtClean="0">
                <a:solidFill>
                  <a:srgbClr val="FF0000"/>
                </a:solidFill>
              </a:rPr>
              <a:t>Ω</a:t>
            </a:r>
            <a:endParaRPr lang="en-US" dirty="0">
              <a:solidFill>
                <a:srgbClr val="FF0000"/>
              </a:solidFill>
            </a:endParaRPr>
          </a:p>
        </p:txBody>
      </p:sp>
      <p:sp>
        <p:nvSpPr>
          <p:cNvPr id="20" name="TextBox 19"/>
          <p:cNvSpPr txBox="1"/>
          <p:nvPr/>
        </p:nvSpPr>
        <p:spPr>
          <a:xfrm>
            <a:off x="6638082" y="4320000"/>
            <a:ext cx="720000" cy="360000"/>
          </a:xfrm>
          <a:prstGeom prst="rect">
            <a:avLst/>
          </a:prstGeom>
          <a:noFill/>
        </p:spPr>
        <p:txBody>
          <a:bodyPr wrap="square" rtlCol="0" anchor="ctr" anchorCtr="1">
            <a:spAutoFit/>
          </a:bodyPr>
          <a:lstStyle/>
          <a:p>
            <a:r>
              <a:rPr lang="en-US" dirty="0" smtClean="0">
                <a:solidFill>
                  <a:srgbClr val="FF0000"/>
                </a:solidFill>
              </a:rPr>
              <a:t>51</a:t>
            </a:r>
            <a:r>
              <a:rPr lang="el-GR" dirty="0" smtClean="0">
                <a:solidFill>
                  <a:srgbClr val="FF0000"/>
                </a:solidFill>
              </a:rPr>
              <a:t>Ω</a:t>
            </a:r>
            <a:endParaRPr lang="en-US" dirty="0">
              <a:solidFill>
                <a:srgbClr val="FF0000"/>
              </a:solidFill>
            </a:endParaRPr>
          </a:p>
        </p:txBody>
      </p:sp>
      <p:sp>
        <p:nvSpPr>
          <p:cNvPr id="21" name="TextBox 20"/>
          <p:cNvSpPr txBox="1"/>
          <p:nvPr/>
        </p:nvSpPr>
        <p:spPr>
          <a:xfrm>
            <a:off x="8072462" y="2500306"/>
            <a:ext cx="857256" cy="369332"/>
          </a:xfrm>
          <a:prstGeom prst="rect">
            <a:avLst/>
          </a:prstGeom>
          <a:noFill/>
        </p:spPr>
        <p:txBody>
          <a:bodyPr wrap="square" rtlCol="0" anchor="ctr" anchorCtr="1">
            <a:spAutoFit/>
          </a:bodyPr>
          <a:lstStyle/>
          <a:p>
            <a:r>
              <a:rPr lang="en-US" dirty="0" smtClean="0">
                <a:solidFill>
                  <a:srgbClr val="FF0000"/>
                </a:solidFill>
              </a:rPr>
              <a:t>48.2</a:t>
            </a:r>
            <a:r>
              <a:rPr lang="el-GR" dirty="0" smtClean="0">
                <a:solidFill>
                  <a:srgbClr val="FF0000"/>
                </a:solidFill>
              </a:rPr>
              <a:t>Ω</a:t>
            </a:r>
            <a:endParaRPr lang="en-US" dirty="0">
              <a:solidFill>
                <a:srgbClr val="FF0000"/>
              </a:solidFill>
            </a:endParaRPr>
          </a:p>
        </p:txBody>
      </p:sp>
      <p:sp>
        <p:nvSpPr>
          <p:cNvPr id="22" name="TextBox 21"/>
          <p:cNvSpPr txBox="1"/>
          <p:nvPr/>
        </p:nvSpPr>
        <p:spPr>
          <a:xfrm>
            <a:off x="8223366" y="4320000"/>
            <a:ext cx="720000" cy="369332"/>
          </a:xfrm>
          <a:prstGeom prst="rect">
            <a:avLst/>
          </a:prstGeom>
          <a:noFill/>
        </p:spPr>
        <p:txBody>
          <a:bodyPr wrap="square" rtlCol="0" anchor="ctr" anchorCtr="1">
            <a:spAutoFit/>
          </a:bodyPr>
          <a:lstStyle/>
          <a:p>
            <a:r>
              <a:rPr lang="en-US" dirty="0" smtClean="0">
                <a:solidFill>
                  <a:srgbClr val="FF0000"/>
                </a:solidFill>
              </a:rPr>
              <a:t>47</a:t>
            </a:r>
            <a:r>
              <a:rPr lang="el-GR" dirty="0" smtClean="0">
                <a:solidFill>
                  <a:srgbClr val="FF0000"/>
                </a:solidFill>
              </a:rPr>
              <a:t>Ω</a:t>
            </a:r>
            <a:endParaRPr lang="en-US" dirty="0">
              <a:solidFill>
                <a:srgbClr val="FF0000"/>
              </a:solidFill>
            </a:endParaRPr>
          </a:p>
        </p:txBody>
      </p:sp>
      <p:sp>
        <p:nvSpPr>
          <p:cNvPr id="23" name="TextBox 22"/>
          <p:cNvSpPr txBox="1"/>
          <p:nvPr/>
        </p:nvSpPr>
        <p:spPr>
          <a:xfrm>
            <a:off x="4766644" y="5857892"/>
            <a:ext cx="2520000" cy="360000"/>
          </a:xfrm>
          <a:prstGeom prst="rect">
            <a:avLst/>
          </a:prstGeom>
          <a:noFill/>
        </p:spPr>
        <p:txBody>
          <a:bodyPr wrap="square" rtlCol="0" anchor="ctr" anchorCtr="1">
            <a:spAutoFit/>
          </a:bodyPr>
          <a:lstStyle/>
          <a:p>
            <a:r>
              <a:rPr lang="en-US" sz="2400" dirty="0" smtClean="0">
                <a:solidFill>
                  <a:srgbClr val="FFFF00"/>
                </a:solidFill>
              </a:rPr>
              <a:t>Honeycomb panel</a:t>
            </a:r>
            <a:endParaRPr lang="en-US" sz="2400" dirty="0">
              <a:solidFill>
                <a:srgbClr val="FFFF00"/>
              </a:solidFill>
            </a:endParaRPr>
          </a:p>
        </p:txBody>
      </p:sp>
      <p:sp>
        <p:nvSpPr>
          <p:cNvPr id="24" name="TextBox 23"/>
          <p:cNvSpPr txBox="1"/>
          <p:nvPr/>
        </p:nvSpPr>
        <p:spPr>
          <a:xfrm>
            <a:off x="928662" y="3799838"/>
            <a:ext cx="1584000" cy="360000"/>
          </a:xfrm>
          <a:prstGeom prst="rect">
            <a:avLst/>
          </a:prstGeom>
          <a:noFill/>
        </p:spPr>
        <p:txBody>
          <a:bodyPr wrap="square" rtlCol="0" anchor="ctr" anchorCtr="1">
            <a:spAutoFit/>
          </a:bodyPr>
          <a:lstStyle/>
          <a:p>
            <a:r>
              <a:rPr lang="en-US" sz="2400" dirty="0" smtClean="0">
                <a:solidFill>
                  <a:srgbClr val="FFFF00"/>
                </a:solidFill>
              </a:rPr>
              <a:t>G-10 panel</a:t>
            </a:r>
            <a:endParaRPr lang="en-US" sz="2400" dirty="0">
              <a:solidFill>
                <a:srgbClr val="FFFF00"/>
              </a:solidFill>
            </a:endParaRPr>
          </a:p>
        </p:txBody>
      </p:sp>
      <p:sp>
        <p:nvSpPr>
          <p:cNvPr id="25" name="TextBox 24"/>
          <p:cNvSpPr txBox="1"/>
          <p:nvPr/>
        </p:nvSpPr>
        <p:spPr>
          <a:xfrm>
            <a:off x="857384" y="1585260"/>
            <a:ext cx="1728000" cy="360000"/>
          </a:xfrm>
          <a:prstGeom prst="rect">
            <a:avLst/>
          </a:prstGeom>
          <a:noFill/>
        </p:spPr>
        <p:txBody>
          <a:bodyPr wrap="square" rtlCol="0" anchor="ctr" anchorCtr="1">
            <a:spAutoFit/>
          </a:bodyPr>
          <a:lstStyle/>
          <a:p>
            <a:r>
              <a:rPr lang="en-US" sz="2400" dirty="0" smtClean="0">
                <a:solidFill>
                  <a:srgbClr val="FFFF00"/>
                </a:solidFill>
              </a:rPr>
              <a:t>Foam panel</a:t>
            </a:r>
            <a:endParaRPr lang="en-US" sz="2400" dirty="0">
              <a:solidFill>
                <a:srgbClr val="FFFF00"/>
              </a:solidFill>
            </a:endParaRPr>
          </a:p>
        </p:txBody>
      </p:sp>
      <p:sp>
        <p:nvSpPr>
          <p:cNvPr id="26" name="Text Box 7"/>
          <p:cNvSpPr txBox="1">
            <a:spLocks noChangeArrowheads="1"/>
          </p:cNvSpPr>
          <p:nvPr/>
        </p:nvSpPr>
        <p:spPr bwMode="auto">
          <a:xfrm>
            <a:off x="40912" y="5657226"/>
            <a:ext cx="2952000" cy="792000"/>
          </a:xfrm>
          <a:prstGeom prst="roundRect">
            <a:avLst/>
          </a:prstGeom>
          <a:solidFill>
            <a:srgbClr val="FFFF99"/>
          </a:solidFill>
          <a:ln w="9525">
            <a:noFill/>
            <a:miter lim="800000"/>
            <a:headEnd/>
            <a:tailEnd/>
          </a:ln>
          <a:effectLst/>
        </p:spPr>
        <p:txBody>
          <a:bodyPr anchor="ctr" anchorCtr="1">
            <a:spAutoFit/>
          </a:bodyPr>
          <a:lstStyle/>
          <a:p>
            <a:pPr>
              <a:lnSpc>
                <a:spcPct val="90000"/>
              </a:lnSpc>
              <a:spcBef>
                <a:spcPct val="20000"/>
              </a:spcBef>
              <a:buClr>
                <a:schemeClr val="hlink"/>
              </a:buClr>
              <a:buSzPct val="80000"/>
            </a:pPr>
            <a:r>
              <a:rPr lang="en-US" sz="1500" dirty="0" smtClean="0">
                <a:solidFill>
                  <a:srgbClr val="CC0000"/>
                </a:solidFill>
                <a:latin typeface="Arial" charset="0"/>
                <a:cs typeface="Arial" charset="0"/>
              </a:rPr>
              <a:t>Z</a:t>
            </a:r>
            <a:r>
              <a:rPr lang="en-US" sz="1500" baseline="-25000" dirty="0" smtClean="0">
                <a:solidFill>
                  <a:srgbClr val="CC0000"/>
                </a:solidFill>
                <a:latin typeface="Arial" charset="0"/>
                <a:cs typeface="Arial" charset="0"/>
              </a:rPr>
              <a:t>0</a:t>
            </a:r>
            <a:r>
              <a:rPr lang="en-US" sz="1500" dirty="0" smtClean="0">
                <a:solidFill>
                  <a:srgbClr val="CC0000"/>
                </a:solidFill>
                <a:latin typeface="Arial" charset="0"/>
                <a:cs typeface="Arial" charset="0"/>
              </a:rPr>
              <a:t>: Inject a pulse into the strip; tune the terminating resistance at the far end, until its reflection disappears.</a:t>
            </a:r>
            <a:endParaRPr lang="en-US" sz="1500" dirty="0">
              <a:latin typeface="Arial" charset="0"/>
              <a:cs typeface="Arial" charset="0"/>
            </a:endParaRPr>
          </a:p>
        </p:txBody>
      </p:sp>
      <p:sp>
        <p:nvSpPr>
          <p:cNvPr id="27" name="Slide Number Placeholder 26"/>
          <p:cNvSpPr>
            <a:spLocks noGrp="1"/>
          </p:cNvSpPr>
          <p:nvPr>
            <p:ph type="sldNum" sz="quarter" idx="12"/>
          </p:nvPr>
        </p:nvSpPr>
        <p:spPr/>
        <p:txBody>
          <a:bodyPr/>
          <a:lstStyle/>
          <a:p>
            <a:fld id="{5D0D82D1-030A-4AF5-855D-82A44DD93AEE}" type="slidenum">
              <a:rPr lang="en-US" smtClean="0"/>
              <a:pPr/>
              <a:t>32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8914"/>
                                        </p:tgtEl>
                                        <p:attrNameLst>
                                          <p:attrName>style.visibility</p:attrName>
                                        </p:attrNameLst>
                                      </p:cBhvr>
                                      <p:to>
                                        <p:strVal val="visible"/>
                                      </p:to>
                                    </p:set>
                                    <p:anim calcmode="lin" valueType="num">
                                      <p:cBhvr additive="base">
                                        <p:cTn id="27" dur="500" fill="hold"/>
                                        <p:tgtEl>
                                          <p:spTgt spid="38914"/>
                                        </p:tgtEl>
                                        <p:attrNameLst>
                                          <p:attrName>ppt_x</p:attrName>
                                        </p:attrNameLst>
                                      </p:cBhvr>
                                      <p:tavLst>
                                        <p:tav tm="0">
                                          <p:val>
                                            <p:strVal val="#ppt_x"/>
                                          </p:val>
                                        </p:tav>
                                        <p:tav tm="100000">
                                          <p:val>
                                            <p:strVal val="#ppt_x"/>
                                          </p:val>
                                        </p:tav>
                                      </p:tavLst>
                                    </p:anim>
                                    <p:anim calcmode="lin" valueType="num">
                                      <p:cBhvr additive="base">
                                        <p:cTn id="28" dur="500" fill="hold"/>
                                        <p:tgtEl>
                                          <p:spTgt spid="389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1" grpId="0"/>
      <p:bldP spid="22" grpId="0"/>
      <p:bldP spid="23" grpId="0"/>
      <p:bldP spid="24" grpId="0"/>
      <p:bldP spid="25" grpId="0"/>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2" name="Title 1"/>
          <p:cNvSpPr>
            <a:spLocks noGrp="1"/>
          </p:cNvSpPr>
          <p:nvPr>
            <p:ph type="title"/>
          </p:nvPr>
        </p:nvSpPr>
        <p:spPr/>
        <p:txBody>
          <a:bodyPr>
            <a:normAutofit/>
          </a:bodyPr>
          <a:lstStyle/>
          <a:p>
            <a:r>
              <a:rPr lang="en-US" dirty="0" smtClean="0"/>
              <a:t>Fully assembled large area RPC</a:t>
            </a:r>
            <a:endParaRPr lang="en-US" dirty="0"/>
          </a:p>
        </p:txBody>
      </p:sp>
      <p:pic>
        <p:nvPicPr>
          <p:cNvPr id="8" name="Content Placeholder 7" descr="rpc-cropped.jpg"/>
          <p:cNvPicPr>
            <a:picLocks noGrp="1" noChangeAspect="1"/>
          </p:cNvPicPr>
          <p:nvPr>
            <p:ph idx="4294967295"/>
          </p:nvPr>
        </p:nvPicPr>
        <p:blipFill>
          <a:blip r:embed="rId3" cstate="print"/>
          <a:stretch>
            <a:fillRect/>
          </a:stretch>
        </p:blipFill>
        <p:spPr>
          <a:xfrm>
            <a:off x="792167" y="1548000"/>
            <a:ext cx="7182903" cy="4860000"/>
          </a:xfrm>
          <a:prstGeom prst="rect">
            <a:avLst/>
          </a:prstGeom>
          <a:ln>
            <a:noFill/>
          </a:ln>
          <a:effectLst>
            <a:softEdge rad="112500"/>
          </a:effectLst>
        </p:spPr>
      </p:pic>
      <p:sp>
        <p:nvSpPr>
          <p:cNvPr id="6" name="TextBox 5"/>
          <p:cNvSpPr txBox="1"/>
          <p:nvPr/>
        </p:nvSpPr>
        <p:spPr>
          <a:xfrm>
            <a:off x="4214810" y="4857760"/>
            <a:ext cx="1080000" cy="400110"/>
          </a:xfrm>
          <a:prstGeom prst="rect">
            <a:avLst/>
          </a:prstGeom>
          <a:solidFill>
            <a:srgbClr val="FFFF00"/>
          </a:solidFill>
        </p:spPr>
        <p:txBody>
          <a:bodyPr wrap="square" rtlCol="0">
            <a:spAutoFit/>
          </a:bodyPr>
          <a:lstStyle/>
          <a:p>
            <a:r>
              <a:rPr lang="en-US" sz="2000" dirty="0" smtClean="0">
                <a:solidFill>
                  <a:srgbClr val="FF0000"/>
                </a:solidFill>
              </a:rPr>
              <a:t>1m </a:t>
            </a:r>
            <a:r>
              <a:rPr lang="en-US" sz="2000" dirty="0" smtClean="0">
                <a:solidFill>
                  <a:srgbClr val="FF0000"/>
                </a:solidFill>
                <a:sym typeface="Symbol"/>
              </a:rPr>
              <a:t> 1m</a:t>
            </a:r>
            <a:endParaRPr lang="en-US" sz="2000" dirty="0">
              <a:solidFill>
                <a:srgbClr val="FF0000"/>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pPr/>
              <a:t>33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2" name="Title 1"/>
          <p:cNvSpPr>
            <a:spLocks noGrp="1"/>
          </p:cNvSpPr>
          <p:nvPr>
            <p:ph type="title"/>
          </p:nvPr>
        </p:nvSpPr>
        <p:spPr/>
        <p:txBody>
          <a:bodyPr>
            <a:normAutofit/>
          </a:bodyPr>
          <a:lstStyle/>
          <a:p>
            <a:r>
              <a:rPr lang="en-US" dirty="0" smtClean="0"/>
              <a:t>RPC parameter characterisation</a:t>
            </a:r>
            <a:endParaRPr lang="en-US" dirty="0"/>
          </a:p>
        </p:txBody>
      </p:sp>
      <p:pic>
        <p:nvPicPr>
          <p:cNvPr id="6" name="Picture 8" descr="pulse_ht_78"/>
          <p:cNvPicPr>
            <a:picLocks noChangeAspect="1" noChangeArrowheads="1"/>
          </p:cNvPicPr>
          <p:nvPr/>
        </p:nvPicPr>
        <p:blipFill>
          <a:blip r:embed="rId3" cstate="print"/>
          <a:srcRect/>
          <a:stretch>
            <a:fillRect/>
          </a:stretch>
        </p:blipFill>
        <p:spPr bwMode="auto">
          <a:xfrm>
            <a:off x="4929190" y="1548000"/>
            <a:ext cx="3504547" cy="2376000"/>
          </a:xfrm>
          <a:prstGeom prst="rect">
            <a:avLst/>
          </a:prstGeom>
          <a:ln>
            <a:noFill/>
          </a:ln>
          <a:effectLst>
            <a:outerShdw blurRad="292100" dist="139700" dir="2700000" algn="tl" rotWithShape="0">
              <a:srgbClr val="333333">
                <a:alpha val="65000"/>
              </a:srgbClr>
            </a:outerShdw>
          </a:effectLst>
        </p:spPr>
      </p:pic>
      <p:pic>
        <p:nvPicPr>
          <p:cNvPr id="7" name="Picture 7" descr="timing_78"/>
          <p:cNvPicPr>
            <a:picLocks noChangeAspect="1" noChangeArrowheads="1"/>
          </p:cNvPicPr>
          <p:nvPr/>
        </p:nvPicPr>
        <p:blipFill>
          <a:blip r:embed="rId4" cstate="print"/>
          <a:srcRect/>
          <a:stretch>
            <a:fillRect/>
          </a:stretch>
        </p:blipFill>
        <p:spPr bwMode="auto">
          <a:xfrm>
            <a:off x="4929190" y="4068000"/>
            <a:ext cx="3506400" cy="2381431"/>
          </a:xfrm>
          <a:prstGeom prst="rect">
            <a:avLst/>
          </a:prstGeom>
          <a:ln>
            <a:noFill/>
          </a:ln>
          <a:effectLst>
            <a:outerShdw blurRad="292100" dist="139700" dir="2700000" algn="tl" rotWithShape="0">
              <a:srgbClr val="333333">
                <a:alpha val="65000"/>
              </a:srgbClr>
            </a:outerShdw>
          </a:effectLst>
        </p:spPr>
      </p:pic>
      <p:pic>
        <p:nvPicPr>
          <p:cNvPr id="9" name="Picture 6" descr="crotrace2"/>
          <p:cNvPicPr>
            <a:picLocks noChangeAspect="1" noChangeArrowheads="1"/>
          </p:cNvPicPr>
          <p:nvPr/>
        </p:nvPicPr>
        <p:blipFill>
          <a:blip r:embed="rId5" cstate="print"/>
          <a:srcRect/>
          <a:stretch>
            <a:fillRect/>
          </a:stretch>
        </p:blipFill>
        <p:spPr bwMode="auto">
          <a:xfrm rot="10800000" flipH="1" flipV="1">
            <a:off x="517870" y="1547430"/>
            <a:ext cx="3625503" cy="2376000"/>
          </a:xfrm>
          <a:prstGeom prst="rect">
            <a:avLst/>
          </a:prstGeom>
          <a:ln>
            <a:noFill/>
          </a:ln>
          <a:effectLst>
            <a:outerShdw blurRad="292100" dist="139700" dir="2700000" algn="tl" rotWithShape="0">
              <a:srgbClr val="333333">
                <a:alpha val="65000"/>
              </a:srgbClr>
            </a:outerShdw>
          </a:effectLst>
        </p:spPr>
      </p:pic>
      <p:pic>
        <p:nvPicPr>
          <p:cNvPr id="147457" name="Picture 1"/>
          <p:cNvPicPr>
            <a:picLocks noChangeAspect="1" noChangeArrowheads="1"/>
          </p:cNvPicPr>
          <p:nvPr/>
        </p:nvPicPr>
        <p:blipFill>
          <a:blip r:embed="rId6" cstate="print"/>
          <a:srcRect l="4984" t="10976" r="2805" b="5532"/>
          <a:stretch>
            <a:fillRect/>
          </a:stretch>
        </p:blipFill>
        <p:spPr bwMode="auto">
          <a:xfrm>
            <a:off x="500034" y="4068001"/>
            <a:ext cx="3625200" cy="2235984"/>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12"/>
          </p:nvPr>
        </p:nvSpPr>
        <p:spPr/>
        <p:txBody>
          <a:bodyPr/>
          <a:lstStyle/>
          <a:p>
            <a:fld id="{5D0D82D1-030A-4AF5-855D-82A44DD93AEE}" type="slidenum">
              <a:rPr lang="en-US" smtClean="0"/>
              <a:pPr/>
              <a:t>34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47457"/>
                                        </p:tgtEl>
                                        <p:attrNameLst>
                                          <p:attrName>style.visibility</p:attrName>
                                        </p:attrNameLst>
                                      </p:cBhvr>
                                      <p:to>
                                        <p:strVal val="visible"/>
                                      </p:to>
                                    </p:set>
                                    <p:anim calcmode="lin" valueType="num">
                                      <p:cBhvr additive="base">
                                        <p:cTn id="25" dur="500" fill="hold"/>
                                        <p:tgtEl>
                                          <p:spTgt spid="147457"/>
                                        </p:tgtEl>
                                        <p:attrNameLst>
                                          <p:attrName>ppt_x</p:attrName>
                                        </p:attrNameLst>
                                      </p:cBhvr>
                                      <p:tavLst>
                                        <p:tav tm="0">
                                          <p:val>
                                            <p:strVal val="0-#ppt_w/2"/>
                                          </p:val>
                                        </p:tav>
                                        <p:tav tm="100000">
                                          <p:val>
                                            <p:strVal val="#ppt_x"/>
                                          </p:val>
                                        </p:tav>
                                      </p:tavLst>
                                    </p:anim>
                                    <p:anim calcmode="lin" valueType="num">
                                      <p:cBhvr additive="base">
                                        <p:cTn id="26" dur="500" fill="hold"/>
                                        <p:tgtEl>
                                          <p:spTgt spid="1474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RPC </a:t>
            </a:r>
            <a:r>
              <a:rPr lang="en-US" i="1" dirty="0" smtClean="0"/>
              <a:t>tomography </a:t>
            </a:r>
            <a:r>
              <a:rPr lang="en-US" dirty="0" smtClean="0"/>
              <a:t>using </a:t>
            </a:r>
            <a:br>
              <a:rPr lang="en-US" dirty="0" smtClean="0"/>
            </a:br>
            <a:r>
              <a:rPr lang="en-US" dirty="0" smtClean="0"/>
              <a:t>cosmic ray muons</a:t>
            </a:r>
            <a:endParaRPr lang="en-SG" dirty="0"/>
          </a:p>
        </p:txBody>
      </p:sp>
      <p:sp>
        <p:nvSpPr>
          <p:cNvPr id="2" name="Footer Placeholder 1"/>
          <p:cNvSpPr>
            <a:spLocks noGrp="1"/>
          </p:cNvSpPr>
          <p:nvPr>
            <p:ph type="ftr" sz="quarter" idx="11"/>
          </p:nvPr>
        </p:nvSpPr>
        <p:spPr/>
        <p:txBody>
          <a:bodyPr/>
          <a:lstStyle/>
          <a:p>
            <a:r>
              <a:rPr lang="en-US" smtClean="0"/>
              <a:t>Dr. B.Satyanarayana, TIFR, Mumbai                              Institution of Engineers (Chennai)                              December 17, 2012</a:t>
            </a:r>
            <a:endParaRPr lang="en-US" dirty="0"/>
          </a:p>
        </p:txBody>
      </p:sp>
      <p:pic>
        <p:nvPicPr>
          <p:cNvPr id="7" name="Content Placeholder 9" descr="ab12-surf.jpg"/>
          <p:cNvPicPr>
            <a:picLocks noChangeAspect="1"/>
          </p:cNvPicPr>
          <p:nvPr/>
        </p:nvPicPr>
        <p:blipFill>
          <a:blip r:embed="rId2" cstate="print"/>
          <a:srcRect l="2073" r="8590"/>
          <a:stretch>
            <a:fillRect/>
          </a:stretch>
        </p:blipFill>
        <p:spPr>
          <a:xfrm>
            <a:off x="563349" y="1548000"/>
            <a:ext cx="8017303" cy="4860000"/>
          </a:xfrm>
          <a:prstGeom prst="rect">
            <a:avLst/>
          </a:prstGeom>
        </p:spPr>
      </p:pic>
      <p:sp>
        <p:nvSpPr>
          <p:cNvPr id="6" name="Slide Number Placeholder 5"/>
          <p:cNvSpPr>
            <a:spLocks noGrp="1"/>
          </p:cNvSpPr>
          <p:nvPr>
            <p:ph type="sldNum" sz="quarter" idx="12"/>
          </p:nvPr>
        </p:nvSpPr>
        <p:spPr/>
        <p:txBody>
          <a:bodyPr/>
          <a:lstStyle/>
          <a:p>
            <a:fld id="{5D0D82D1-030A-4AF5-855D-82A44DD93AEE}" type="slidenum">
              <a:rPr lang="en-US" smtClean="0"/>
              <a:pPr/>
              <a:t>35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mtClean="0"/>
              <a:t>Studying long-term stability</a:t>
            </a:r>
            <a:endParaRPr lang="en-IN" dirty="0"/>
          </a:p>
        </p:txBody>
      </p:sp>
      <p:pic>
        <p:nvPicPr>
          <p:cNvPr id="6146" name="Picture 2"/>
          <p:cNvPicPr>
            <a:picLocks noGrp="1" noChangeAspect="1" noChangeArrowheads="1"/>
          </p:cNvPicPr>
          <p:nvPr>
            <p:ph idx="1"/>
          </p:nvPr>
        </p:nvPicPr>
        <p:blipFill>
          <a:blip r:embed="rId2"/>
          <a:srcRect l="1168" t="2185" r="1168" b="4369"/>
          <a:stretch>
            <a:fillRect/>
          </a:stretch>
        </p:blipFill>
        <p:spPr>
          <a:xfrm>
            <a:off x="929172" y="1512000"/>
            <a:ext cx="7285656" cy="2484000"/>
          </a:xfrm>
        </p:spPr>
      </p:pic>
      <p:sp>
        <p:nvSpPr>
          <p:cNvPr id="4" name="Footer Placeholder 3"/>
          <p:cNvSpPr>
            <a:spLocks noGrp="1"/>
          </p:cNvSpPr>
          <p:nvPr>
            <p:ph type="ftr" sz="quarter" idx="11"/>
          </p:nvPr>
        </p:nvSpPr>
        <p:spPr/>
        <p:txBody>
          <a:bodyPr/>
          <a:lstStyle/>
          <a:p>
            <a:r>
              <a:rPr lang="en-IN" smtClean="0"/>
              <a:t>Dr. B.Satyanarayana, TIFR, Mumbai                              Institution of Engineers (Chennai)                              December 17, 2012</a:t>
            </a:r>
            <a:endParaRPr lang="en-IN" dirty="0"/>
          </a:p>
        </p:txBody>
      </p:sp>
      <p:sp>
        <p:nvSpPr>
          <p:cNvPr id="5" name="Slide Number Placeholder 4"/>
          <p:cNvSpPr>
            <a:spLocks noGrp="1"/>
          </p:cNvSpPr>
          <p:nvPr>
            <p:ph type="sldNum" sz="quarter" idx="12"/>
          </p:nvPr>
        </p:nvSpPr>
        <p:spPr/>
        <p:txBody>
          <a:bodyPr/>
          <a:lstStyle/>
          <a:p>
            <a:fld id="{AEC77EA8-29BB-41A8-8B2D-70A42895FD1B}" type="slidenum">
              <a:rPr lang="en-IN" smtClean="0"/>
              <a:pPr/>
              <a:t>36</a:t>
            </a:fld>
            <a:endParaRPr lang="en-IN" dirty="0"/>
          </a:p>
        </p:txBody>
      </p:sp>
      <p:pic>
        <p:nvPicPr>
          <p:cNvPr id="6147" name="Picture 3"/>
          <p:cNvPicPr>
            <a:picLocks noChangeAspect="1" noChangeArrowheads="1"/>
          </p:cNvPicPr>
          <p:nvPr/>
        </p:nvPicPr>
        <p:blipFill>
          <a:blip r:embed="rId3"/>
          <a:srcRect/>
          <a:stretch>
            <a:fillRect/>
          </a:stretch>
        </p:blipFill>
        <p:spPr bwMode="auto">
          <a:xfrm>
            <a:off x="1114423" y="3990708"/>
            <a:ext cx="6915154" cy="248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6" name="Title 5"/>
          <p:cNvSpPr>
            <a:spLocks noGrp="1"/>
          </p:cNvSpPr>
          <p:nvPr>
            <p:ph type="title"/>
          </p:nvPr>
        </p:nvSpPr>
        <p:spPr/>
        <p:txBody>
          <a:bodyPr>
            <a:normAutofit/>
          </a:bodyPr>
          <a:lstStyle/>
          <a:p>
            <a:r>
              <a:rPr lang="en-US" dirty="0" smtClean="0"/>
              <a:t>Requirement of gases in ICAL</a:t>
            </a:r>
            <a:endParaRPr lang="en-US" dirty="0"/>
          </a:p>
        </p:txBody>
      </p:sp>
      <p:graphicFrame>
        <p:nvGraphicFramePr>
          <p:cNvPr id="7" name="Table 6"/>
          <p:cNvGraphicFramePr>
            <a:graphicFrameLocks noGrp="1"/>
          </p:cNvGraphicFramePr>
          <p:nvPr/>
        </p:nvGraphicFramePr>
        <p:xfrm>
          <a:off x="170140" y="3214686"/>
          <a:ext cx="8786874" cy="3171842"/>
        </p:xfrm>
        <a:graphic>
          <a:graphicData uri="http://schemas.openxmlformats.org/drawingml/2006/table">
            <a:tbl>
              <a:tblPr firstRow="1" firstCol="1">
                <a:effectLst>
                  <a:innerShdw blurRad="63500" dist="50800" dir="13500000">
                    <a:prstClr val="black">
                      <a:alpha val="50000"/>
                    </a:prstClr>
                  </a:innerShdw>
                </a:effectLst>
                <a:tableStyleId>{00A15C55-8517-42AA-B614-E9B94910E393}</a:tableStyleId>
              </a:tblPr>
              <a:tblGrid>
                <a:gridCol w="969629"/>
                <a:gridCol w="1216617"/>
                <a:gridCol w="1110141"/>
                <a:gridCol w="1197417"/>
                <a:gridCol w="1029848"/>
                <a:gridCol w="1147670"/>
                <a:gridCol w="1057776"/>
                <a:gridCol w="1057776"/>
              </a:tblGrid>
              <a:tr h="1057282">
                <a:tc>
                  <a:txBody>
                    <a:bodyPr/>
                    <a:lstStyle/>
                    <a:p>
                      <a:pPr algn="ctr">
                        <a:spcAft>
                          <a:spcPts val="0"/>
                        </a:spcAft>
                      </a:pPr>
                      <a:r>
                        <a:rPr lang="en-US" sz="1500" dirty="0"/>
                        <a:t>Gas</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Avalanche</a:t>
                      </a:r>
                    </a:p>
                    <a:p>
                      <a:pPr algn="ctr">
                        <a:spcAft>
                          <a:spcPts val="0"/>
                        </a:spcAft>
                      </a:pPr>
                      <a:r>
                        <a:rPr lang="en-US" sz="1500" dirty="0" smtClean="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Streamer</a:t>
                      </a:r>
                    </a:p>
                    <a:p>
                      <a:pPr algn="ctr">
                        <a:spcAft>
                          <a:spcPts val="0"/>
                        </a:spcAft>
                      </a:pPr>
                      <a:r>
                        <a:rPr lang="en-US" sz="1500" dirty="0" smtClean="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Maximum</a:t>
                      </a:r>
                    </a:p>
                    <a:p>
                      <a:pPr algn="ctr">
                        <a:spcAft>
                          <a:spcPts val="0"/>
                        </a:spcAft>
                      </a:pPr>
                      <a:r>
                        <a:rPr lang="en-US" sz="1500" dirty="0" smtClean="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Volume</a:t>
                      </a:r>
                    </a:p>
                    <a:p>
                      <a:pPr algn="ctr">
                        <a:spcAft>
                          <a:spcPts val="0"/>
                        </a:spcAft>
                      </a:pPr>
                      <a:r>
                        <a:rPr lang="en-US" sz="1500" dirty="0" smtClean="0"/>
                        <a:t>(</a:t>
                      </a:r>
                      <a:r>
                        <a:rPr lang="en-US" sz="1500" dirty="0"/>
                        <a:t>L)</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Density</a:t>
                      </a:r>
                    </a:p>
                    <a:p>
                      <a:pPr algn="ctr">
                        <a:spcAft>
                          <a:spcPts val="0"/>
                        </a:spcAft>
                      </a:pPr>
                      <a:r>
                        <a:rPr lang="en-US" sz="1500" dirty="0" smtClean="0"/>
                        <a:t>(g/L</a:t>
                      </a:r>
                      <a:r>
                        <a:rPr lang="en-US" sz="1500" dirty="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Weight</a:t>
                      </a:r>
                    </a:p>
                    <a:p>
                      <a:pPr algn="ctr">
                        <a:spcAft>
                          <a:spcPts val="0"/>
                        </a:spcAft>
                      </a:pPr>
                      <a:r>
                        <a:rPr lang="en-US" sz="1500" dirty="0" smtClean="0"/>
                        <a:t>(</a:t>
                      </a:r>
                      <a:r>
                        <a:rPr lang="en-US" sz="1500" dirty="0"/>
                        <a:t>Kg)</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Cost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(Rs/Kg)</a:t>
                      </a: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tabLst>
                          <a:tab pos="457200" algn="l"/>
                        </a:tabLst>
                      </a:pPr>
                      <a:r>
                        <a:rPr lang="en-US" sz="1500" dirty="0"/>
                        <a:t>Argon</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30.0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30.0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58,503</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1.784</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104.4</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pPr>
                      <a:r>
                        <a:rPr lang="en-US" sz="1500" dirty="0"/>
                        <a:t>R134a</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95.5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62.0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95.5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186,234.6</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4.25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791.5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pPr>
                      <a:r>
                        <a:rPr lang="en-US" sz="1500" dirty="0"/>
                        <a:t>Isobutane</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4.3</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8.0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8.0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15,600.8</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2.51</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latin typeface="+mn-lt"/>
                          <a:ea typeface="+mn-ea"/>
                        </a:rPr>
                        <a:t>39.16</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pPr>
                      <a:r>
                        <a:rPr lang="en-US" sz="1500" dirty="0"/>
                        <a:t>SF</a:t>
                      </a:r>
                      <a:r>
                        <a:rPr lang="en-US" sz="1500" baseline="-25000" dirty="0"/>
                        <a:t>6</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0.2</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0.2</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390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6.164</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2.40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
        <p:nvSpPr>
          <p:cNvPr id="9" name="TextBox 8"/>
          <p:cNvSpPr txBox="1"/>
          <p:nvPr/>
        </p:nvSpPr>
        <p:spPr>
          <a:xfrm>
            <a:off x="162000" y="1665369"/>
            <a:ext cx="8820000" cy="1464231"/>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spcAft>
                <a:spcPts val="0"/>
              </a:spcAft>
            </a:pPr>
            <a:r>
              <a:rPr lang="en-US" sz="2000" dirty="0" smtClean="0">
                <a:solidFill>
                  <a:srgbClr val="7030A0"/>
                </a:solidFill>
                <a:ea typeface="Times New Roman"/>
                <a:cs typeface="TTE27902D8t00"/>
              </a:rPr>
              <a:t>Total number of RPCs in ICAL = 3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150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64 = 28,800</a:t>
            </a:r>
            <a:endParaRPr lang="en-US" sz="2000" dirty="0" smtClean="0">
              <a:solidFill>
                <a:srgbClr val="7030A0"/>
              </a:solidFill>
              <a:ea typeface="Times New Roman"/>
            </a:endParaRPr>
          </a:p>
          <a:p>
            <a:r>
              <a:rPr lang="en-US" sz="2000" dirty="0" smtClean="0">
                <a:solidFill>
                  <a:srgbClr val="7030A0"/>
                </a:solidFill>
                <a:ea typeface="Times New Roman"/>
                <a:cs typeface="TTE27902D8t00"/>
              </a:rPr>
              <a:t>Total gas volume = 28,800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184cm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184cm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0.2cm = 195,010 litres</a:t>
            </a:r>
          </a:p>
          <a:p>
            <a:r>
              <a:rPr lang="en-US" sz="2000" dirty="0" smtClean="0">
                <a:solidFill>
                  <a:srgbClr val="7030A0"/>
                </a:solidFill>
              </a:rPr>
              <a:t>For ex: One volume change/day with 10% gas top-up in a re-circulating scheme</a:t>
            </a:r>
          </a:p>
          <a:p>
            <a:r>
              <a:rPr lang="en-US" sz="2000" dirty="0" smtClean="0">
                <a:solidFill>
                  <a:srgbClr val="7030A0"/>
                </a:solidFill>
              </a:rPr>
              <a:t>Approximate running gas cost = Rs  30,000/day</a:t>
            </a:r>
            <a:endParaRPr lang="en-US" sz="2000" dirty="0">
              <a:solidFill>
                <a:srgbClr val="7030A0"/>
              </a:solidFill>
            </a:endParaRPr>
          </a:p>
        </p:txBody>
      </p:sp>
      <p:sp>
        <p:nvSpPr>
          <p:cNvPr id="8" name="Slide Number Placeholder 7"/>
          <p:cNvSpPr>
            <a:spLocks noGrp="1"/>
          </p:cNvSpPr>
          <p:nvPr>
            <p:ph type="sldNum" sz="quarter" idx="12"/>
          </p:nvPr>
        </p:nvSpPr>
        <p:spPr/>
        <p:txBody>
          <a:bodyPr/>
          <a:lstStyle/>
          <a:p>
            <a:fld id="{5D0D82D1-030A-4AF5-855D-82A44DD93AEE}" type="slidenum">
              <a:rPr lang="en-US" smtClean="0"/>
              <a:pPr/>
              <a:t>37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2" name="Title 1"/>
          <p:cNvSpPr>
            <a:spLocks noGrp="1"/>
          </p:cNvSpPr>
          <p:nvPr>
            <p:ph type="title"/>
          </p:nvPr>
        </p:nvSpPr>
        <p:spPr/>
        <p:txBody>
          <a:bodyPr>
            <a:normAutofit/>
          </a:bodyPr>
          <a:lstStyle/>
          <a:p>
            <a:r>
              <a:rPr lang="en-US" dirty="0" smtClean="0"/>
              <a:t>Schematic of gas system</a:t>
            </a:r>
            <a:endParaRPr lang="en-US" dirty="0"/>
          </a:p>
        </p:txBody>
      </p:sp>
      <p:pic>
        <p:nvPicPr>
          <p:cNvPr id="6" name="Content Placeholder 5" descr="layout_combined.jpg"/>
          <p:cNvPicPr>
            <a:picLocks noGrp="1" noChangeAspect="1"/>
          </p:cNvPicPr>
          <p:nvPr>
            <p:ph idx="4294967295"/>
          </p:nvPr>
        </p:nvPicPr>
        <p:blipFill>
          <a:blip r:embed="rId3" cstate="print"/>
          <a:srcRect l="2257" r="2257"/>
          <a:stretch>
            <a:fillRect/>
          </a:stretch>
        </p:blipFill>
        <p:spPr>
          <a:xfrm>
            <a:off x="0" y="1643063"/>
            <a:ext cx="9001125" cy="4959350"/>
          </a:xfrm>
        </p:spPr>
      </p:pic>
      <p:sp>
        <p:nvSpPr>
          <p:cNvPr id="5" name="Slide Number Placeholder 4"/>
          <p:cNvSpPr>
            <a:spLocks noGrp="1"/>
          </p:cNvSpPr>
          <p:nvPr>
            <p:ph type="sldNum" sz="quarter" idx="12"/>
          </p:nvPr>
        </p:nvSpPr>
        <p:spPr/>
        <p:txBody>
          <a:bodyPr/>
          <a:lstStyle/>
          <a:p>
            <a:fld id="{5D0D82D1-030A-4AF5-855D-82A44DD93AEE}" type="slidenum">
              <a:rPr lang="en-US" smtClean="0"/>
              <a:pPr/>
              <a:t>38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2" name="Title 1"/>
          <p:cNvSpPr>
            <a:spLocks noGrp="1"/>
          </p:cNvSpPr>
          <p:nvPr>
            <p:ph type="title"/>
          </p:nvPr>
        </p:nvSpPr>
        <p:spPr/>
        <p:txBody>
          <a:bodyPr>
            <a:normAutofit fontScale="90000"/>
          </a:bodyPr>
          <a:lstStyle/>
          <a:p>
            <a:r>
              <a:rPr lang="en-US" dirty="0" smtClean="0"/>
              <a:t>Constructional details of</a:t>
            </a:r>
            <a:br>
              <a:rPr lang="en-US" dirty="0" smtClean="0"/>
            </a:br>
            <a:r>
              <a:rPr lang="en-US" dirty="0" smtClean="0"/>
              <a:t>the gas system</a:t>
            </a:r>
            <a:endParaRPr lang="en-US" dirty="0"/>
          </a:p>
        </p:txBody>
      </p:sp>
      <p:pic>
        <p:nvPicPr>
          <p:cNvPr id="38914" name="Picture 2" descr="E:\Thesis\Gas\c217gas\IMG_1158.jpg"/>
          <p:cNvPicPr>
            <a:picLocks noChangeAspect="1" noChangeArrowheads="1"/>
          </p:cNvPicPr>
          <p:nvPr/>
        </p:nvPicPr>
        <p:blipFill>
          <a:blip r:embed="rId3" cstate="print"/>
          <a:srcRect/>
          <a:stretch>
            <a:fillRect/>
          </a:stretch>
        </p:blipFill>
        <p:spPr bwMode="auto">
          <a:xfrm>
            <a:off x="1171550" y="1502292"/>
            <a:ext cx="2400318" cy="5040000"/>
          </a:xfrm>
          <a:prstGeom prst="rect">
            <a:avLst/>
          </a:prstGeom>
          <a:noFill/>
        </p:spPr>
      </p:pic>
      <p:grpSp>
        <p:nvGrpSpPr>
          <p:cNvPr id="14" name="Group 13"/>
          <p:cNvGrpSpPr/>
          <p:nvPr/>
        </p:nvGrpSpPr>
        <p:grpSpPr>
          <a:xfrm>
            <a:off x="4105263" y="1501200"/>
            <a:ext cx="1681183" cy="5032768"/>
            <a:chOff x="3974220" y="1501200"/>
            <a:chExt cx="1681183" cy="5032768"/>
          </a:xfrm>
        </p:grpSpPr>
        <p:pic>
          <p:nvPicPr>
            <p:cNvPr id="38916" name="Picture 4" descr="E:\Thesis\Gas\c217gas\IMG_1163.jpg"/>
            <p:cNvPicPr>
              <a:picLocks noChangeAspect="1" noChangeArrowheads="1"/>
            </p:cNvPicPr>
            <p:nvPr/>
          </p:nvPicPr>
          <p:blipFill>
            <a:blip r:embed="rId4" cstate="print"/>
            <a:srcRect/>
            <a:stretch>
              <a:fillRect/>
            </a:stretch>
          </p:blipFill>
          <p:spPr bwMode="auto">
            <a:xfrm>
              <a:off x="3975556" y="2756078"/>
              <a:ext cx="1679846" cy="1260000"/>
            </a:xfrm>
            <a:prstGeom prst="rect">
              <a:avLst/>
            </a:prstGeom>
            <a:noFill/>
          </p:spPr>
        </p:pic>
        <p:pic>
          <p:nvPicPr>
            <p:cNvPr id="38918" name="Picture 6" descr="E:\Thesis\Gas\c217gas\IMG_1165.jpg"/>
            <p:cNvPicPr>
              <a:picLocks noChangeAspect="1" noChangeArrowheads="1"/>
            </p:cNvPicPr>
            <p:nvPr/>
          </p:nvPicPr>
          <p:blipFill>
            <a:blip r:embed="rId5" cstate="print"/>
            <a:srcRect/>
            <a:stretch>
              <a:fillRect/>
            </a:stretch>
          </p:blipFill>
          <p:spPr bwMode="auto">
            <a:xfrm>
              <a:off x="3974220" y="5273968"/>
              <a:ext cx="1679846" cy="1260000"/>
            </a:xfrm>
            <a:prstGeom prst="rect">
              <a:avLst/>
            </a:prstGeom>
            <a:noFill/>
          </p:spPr>
        </p:pic>
        <p:pic>
          <p:nvPicPr>
            <p:cNvPr id="38915" name="Picture 3" descr="E:\Thesis\Gas\c217gas\IMG_1162.jpg"/>
            <p:cNvPicPr>
              <a:picLocks noChangeAspect="1" noChangeArrowheads="1"/>
            </p:cNvPicPr>
            <p:nvPr/>
          </p:nvPicPr>
          <p:blipFill>
            <a:blip r:embed="rId6" cstate="print"/>
            <a:srcRect/>
            <a:stretch>
              <a:fillRect/>
            </a:stretch>
          </p:blipFill>
          <p:spPr bwMode="auto">
            <a:xfrm>
              <a:off x="3975556" y="1501200"/>
              <a:ext cx="1679847" cy="1260000"/>
            </a:xfrm>
            <a:prstGeom prst="rect">
              <a:avLst/>
            </a:prstGeom>
            <a:noFill/>
          </p:spPr>
        </p:pic>
        <p:pic>
          <p:nvPicPr>
            <p:cNvPr id="38917" name="Picture 5" descr="E:\Thesis\Gas\c217gas\IMG_1164.jpg"/>
            <p:cNvPicPr>
              <a:picLocks noChangeAspect="1" noChangeArrowheads="1"/>
            </p:cNvPicPr>
            <p:nvPr/>
          </p:nvPicPr>
          <p:blipFill>
            <a:blip r:embed="rId7" cstate="print"/>
            <a:srcRect/>
            <a:stretch>
              <a:fillRect/>
            </a:stretch>
          </p:blipFill>
          <p:spPr bwMode="auto">
            <a:xfrm>
              <a:off x="3974220" y="4023460"/>
              <a:ext cx="1679846" cy="1260000"/>
            </a:xfrm>
            <a:prstGeom prst="rect">
              <a:avLst/>
            </a:prstGeom>
            <a:noFill/>
          </p:spPr>
        </p:pic>
      </p:grpSp>
      <p:grpSp>
        <p:nvGrpSpPr>
          <p:cNvPr id="15" name="Group 14"/>
          <p:cNvGrpSpPr/>
          <p:nvPr/>
        </p:nvGrpSpPr>
        <p:grpSpPr>
          <a:xfrm>
            <a:off x="6324157" y="1501200"/>
            <a:ext cx="1891181" cy="5019304"/>
            <a:chOff x="5749020" y="1501200"/>
            <a:chExt cx="1891181" cy="5019304"/>
          </a:xfrm>
        </p:grpSpPr>
        <p:pic>
          <p:nvPicPr>
            <p:cNvPr id="38919" name="Picture 7" descr="E:\Photos\c217gas\IMG_1166.jpg"/>
            <p:cNvPicPr>
              <a:picLocks noChangeAspect="1" noChangeArrowheads="1"/>
            </p:cNvPicPr>
            <p:nvPr/>
          </p:nvPicPr>
          <p:blipFill>
            <a:blip r:embed="rId8" cstate="print"/>
            <a:srcRect/>
            <a:stretch>
              <a:fillRect/>
            </a:stretch>
          </p:blipFill>
          <p:spPr bwMode="auto">
            <a:xfrm>
              <a:off x="5750028" y="1501200"/>
              <a:ext cx="1890173" cy="2520000"/>
            </a:xfrm>
            <a:prstGeom prst="rect">
              <a:avLst/>
            </a:prstGeom>
            <a:noFill/>
          </p:spPr>
        </p:pic>
        <p:pic>
          <p:nvPicPr>
            <p:cNvPr id="38920" name="Picture 8" descr="E:\Photos\c217gas\IMG_1245.jpg"/>
            <p:cNvPicPr>
              <a:picLocks noChangeAspect="1" noChangeArrowheads="1"/>
            </p:cNvPicPr>
            <p:nvPr/>
          </p:nvPicPr>
          <p:blipFill>
            <a:blip r:embed="rId9" cstate="print"/>
            <a:srcRect/>
            <a:stretch>
              <a:fillRect/>
            </a:stretch>
          </p:blipFill>
          <p:spPr bwMode="auto">
            <a:xfrm>
              <a:off x="5749020" y="4000504"/>
              <a:ext cx="1890173" cy="2520000"/>
            </a:xfrm>
            <a:prstGeom prst="rect">
              <a:avLst/>
            </a:prstGeom>
            <a:noFill/>
          </p:spPr>
        </p:pic>
      </p:grpSp>
      <p:sp>
        <p:nvSpPr>
          <p:cNvPr id="16" name="TextBox 15"/>
          <p:cNvSpPr txBox="1"/>
          <p:nvPr/>
        </p:nvSpPr>
        <p:spPr>
          <a:xfrm>
            <a:off x="666250" y="3346322"/>
            <a:ext cx="476726"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800" dirty="0" smtClean="0">
                <a:solidFill>
                  <a:srgbClr val="FF0000"/>
                </a:solidFill>
              </a:rPr>
              <a:t>F</a:t>
            </a:r>
            <a:r>
              <a:rPr lang="en-US" sz="2400" dirty="0" smtClean="0">
                <a:solidFill>
                  <a:srgbClr val="FF0000"/>
                </a:solidFill>
              </a:rPr>
              <a:t>ront view</a:t>
            </a:r>
            <a:endParaRPr lang="en-US" sz="2400" dirty="0">
              <a:solidFill>
                <a:srgbClr val="FF0000"/>
              </a:solidFill>
            </a:endParaRPr>
          </a:p>
        </p:txBody>
      </p:sp>
      <p:sp>
        <p:nvSpPr>
          <p:cNvPr id="18" name="TextBox 17"/>
          <p:cNvSpPr txBox="1"/>
          <p:nvPr/>
        </p:nvSpPr>
        <p:spPr>
          <a:xfrm>
            <a:off x="3663311" y="3132008"/>
            <a:ext cx="408623" cy="179719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400" dirty="0" smtClean="0">
                <a:solidFill>
                  <a:srgbClr val="FF0000"/>
                </a:solidFill>
              </a:rPr>
              <a:t>Internal  view</a:t>
            </a:r>
            <a:endParaRPr lang="en-US" sz="2400" dirty="0">
              <a:solidFill>
                <a:srgbClr val="FF0000"/>
              </a:solidFill>
            </a:endParaRPr>
          </a:p>
        </p:txBody>
      </p:sp>
      <p:sp>
        <p:nvSpPr>
          <p:cNvPr id="19" name="TextBox 18"/>
          <p:cNvSpPr txBox="1"/>
          <p:nvPr/>
        </p:nvSpPr>
        <p:spPr>
          <a:xfrm>
            <a:off x="5877889" y="3346322"/>
            <a:ext cx="408623"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400" dirty="0" smtClean="0">
                <a:solidFill>
                  <a:srgbClr val="FF0000"/>
                </a:solidFill>
              </a:rPr>
              <a:t>Rear view</a:t>
            </a:r>
            <a:endParaRPr lang="en-US" sz="2400" dirty="0">
              <a:solidFill>
                <a:srgbClr val="FF0000"/>
              </a:solidFill>
            </a:endParaRPr>
          </a:p>
        </p:txBody>
      </p:sp>
      <p:sp>
        <p:nvSpPr>
          <p:cNvPr id="17" name="Slide Number Placeholder 16"/>
          <p:cNvSpPr>
            <a:spLocks noGrp="1"/>
          </p:cNvSpPr>
          <p:nvPr>
            <p:ph type="sldNum" sz="quarter" idx="12"/>
          </p:nvPr>
        </p:nvSpPr>
        <p:spPr/>
        <p:txBody>
          <a:bodyPr/>
          <a:lstStyle/>
          <a:p>
            <a:fld id="{5D0D82D1-030A-4AF5-855D-82A44DD93AEE}" type="slidenum">
              <a:rPr lang="en-US" smtClean="0"/>
              <a:pPr/>
              <a:t>39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8914"/>
                                        </p:tgtEl>
                                        <p:attrNameLst>
                                          <p:attrName>style.visibility</p:attrName>
                                        </p:attrNameLst>
                                      </p:cBhvr>
                                      <p:to>
                                        <p:strVal val="visible"/>
                                      </p:to>
                                    </p:set>
                                    <p:anim calcmode="lin" valueType="num">
                                      <p:cBhvr additive="base">
                                        <p:cTn id="11" dur="500" fill="hold"/>
                                        <p:tgtEl>
                                          <p:spTgt spid="38914"/>
                                        </p:tgtEl>
                                        <p:attrNameLst>
                                          <p:attrName>ppt_x</p:attrName>
                                        </p:attrNameLst>
                                      </p:cBhvr>
                                      <p:tavLst>
                                        <p:tav tm="0">
                                          <p:val>
                                            <p:strVal val="0-#ppt_w/2"/>
                                          </p:val>
                                        </p:tav>
                                        <p:tav tm="100000">
                                          <p:val>
                                            <p:strVal val="#ppt_x"/>
                                          </p:val>
                                        </p:tav>
                                      </p:tavLst>
                                    </p:anim>
                                    <p:anim calcmode="lin" valueType="num">
                                      <p:cBhvr additive="base">
                                        <p:cTn id="12"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Standard model of particle physics</a:t>
            </a:r>
            <a:endParaRPr lang="en-US" dirty="0"/>
          </a:p>
        </p:txBody>
      </p:sp>
      <p:sp>
        <p:nvSpPr>
          <p:cNvPr id="5" name="Footer Placeholder 4"/>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12" name="Slide Number Placeholder 11"/>
          <p:cNvSpPr>
            <a:spLocks noGrp="1"/>
          </p:cNvSpPr>
          <p:nvPr>
            <p:ph type="sldNum" sz="quarter" idx="12"/>
          </p:nvPr>
        </p:nvSpPr>
        <p:spPr/>
        <p:txBody>
          <a:bodyPr/>
          <a:lstStyle/>
          <a:p>
            <a:fld id="{5D0D82D1-030A-4AF5-855D-82A44DD93AEE}" type="slidenum">
              <a:rPr lang="en-US" smtClean="0"/>
              <a:pPr/>
              <a:t>4</a:t>
            </a:fld>
            <a:endParaRPr lang="en-US" dirty="0"/>
          </a:p>
        </p:txBody>
      </p:sp>
      <p:pic>
        <p:nvPicPr>
          <p:cNvPr id="22" name="Picture 1" descr="D:\My Thesis\ThesisBSN+\Chapter1\Chapter1Figs\elem_part1.jpg"/>
          <p:cNvPicPr>
            <a:picLocks noGrp="1" noChangeAspect="1" noChangeArrowheads="1"/>
          </p:cNvPicPr>
          <p:nvPr>
            <p:ph sz="half" idx="1"/>
          </p:nvPr>
        </p:nvPicPr>
        <p:blipFill>
          <a:blip r:embed="rId3"/>
          <a:srcRect/>
          <a:stretch>
            <a:fillRect/>
          </a:stretch>
        </p:blipFill>
        <p:spPr bwMode="auto">
          <a:xfrm>
            <a:off x="832074" y="1547813"/>
            <a:ext cx="7406827" cy="4860925"/>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SG" dirty="0" smtClean="0"/>
              <a:t>Closed-loop gas recirculation system</a:t>
            </a:r>
            <a:endParaRPr lang="en-SG" dirty="0"/>
          </a:p>
        </p:txBody>
      </p:sp>
      <p:sp>
        <p:nvSpPr>
          <p:cNvPr id="4" name="Footer Placeholder 3"/>
          <p:cNvSpPr>
            <a:spLocks noGrp="1"/>
          </p:cNvSpPr>
          <p:nvPr>
            <p:ph type="ftr" sz="quarter" idx="11"/>
          </p:nvPr>
        </p:nvSpPr>
        <p:spPr/>
        <p:txBody>
          <a:bodyPr/>
          <a:lstStyle/>
          <a:p>
            <a:r>
              <a:rPr lang="nn-NO" smtClean="0"/>
              <a:t>Dr. B.Satyanarayana, TIFR, Mumbai                              Institution of Engineers (Chennai)                              December 17, 2012</a:t>
            </a:r>
            <a:endParaRPr lang="en-US" dirty="0"/>
          </a:p>
        </p:txBody>
      </p:sp>
      <p:pic>
        <p:nvPicPr>
          <p:cNvPr id="307203" name="Picture 3"/>
          <p:cNvPicPr>
            <a:picLocks noGrp="1" noChangeAspect="1" noChangeArrowheads="1"/>
          </p:cNvPicPr>
          <p:nvPr>
            <p:ph sz="half" idx="1"/>
          </p:nvPr>
        </p:nvPicPr>
        <p:blipFill>
          <a:blip r:embed="rId2" cstate="print"/>
          <a:srcRect l="16240" t="13228" r="16831" b="4252"/>
          <a:stretch>
            <a:fillRect/>
          </a:stretch>
        </p:blipFill>
        <p:spPr bwMode="auto">
          <a:xfrm>
            <a:off x="93739" y="1512000"/>
            <a:ext cx="6494485" cy="5004629"/>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660232" y="1512000"/>
            <a:ext cx="2411760" cy="5004000"/>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a:spAutoFit/>
          </a:bodyPr>
          <a:lstStyle/>
          <a:p>
            <a:pPr marL="252000" indent="-252000">
              <a:buFont typeface="Wingdings" pitchFamily="2" charset="2"/>
              <a:buChar char="v"/>
            </a:pPr>
            <a:r>
              <a:rPr lang="en-SG" sz="2000" dirty="0" smtClean="0">
                <a:latin typeface="Narkisim" pitchFamily="34" charset="-79"/>
                <a:cs typeface="Narkisim" pitchFamily="34" charset="-79"/>
              </a:rPr>
              <a:t>4 channel gas mixing module (filling/top-up of Iso-butane, Freon R134A, Argon and SF6)</a:t>
            </a:r>
          </a:p>
          <a:p>
            <a:pPr marL="252000" indent="-252000">
              <a:buFont typeface="Wingdings" pitchFamily="2" charset="2"/>
              <a:buChar char="v"/>
            </a:pPr>
            <a:r>
              <a:rPr lang="en-SG" sz="2000" dirty="0" smtClean="0">
                <a:latin typeface="Narkisim" pitchFamily="34" charset="-79"/>
                <a:cs typeface="Narkisim" pitchFamily="34" charset="-79"/>
              </a:rPr>
              <a:t> Total Capacity: 140 litres</a:t>
            </a:r>
          </a:p>
          <a:p>
            <a:pPr marL="252000" indent="-252000">
              <a:buFont typeface="Wingdings" pitchFamily="2" charset="2"/>
              <a:buChar char="v"/>
            </a:pPr>
            <a:r>
              <a:rPr lang="en-SG" sz="2000" dirty="0" smtClean="0">
                <a:latin typeface="Narkisim" pitchFamily="34" charset="-79"/>
                <a:cs typeface="Narkisim" pitchFamily="34" charset="-79"/>
              </a:rPr>
              <a:t>Continuous duty gas purification system to remove moisture, and other radicals</a:t>
            </a:r>
          </a:p>
          <a:p>
            <a:pPr marL="252000" indent="-252000">
              <a:buFont typeface="Wingdings" pitchFamily="2" charset="2"/>
              <a:buChar char="v"/>
            </a:pPr>
            <a:r>
              <a:rPr lang="en-SG" sz="2000" dirty="0" smtClean="0">
                <a:latin typeface="Narkisim" pitchFamily="34" charset="-79"/>
                <a:cs typeface="Narkisim" pitchFamily="34" charset="-79"/>
              </a:rPr>
              <a:t>Contamination removal up to 2ppm.</a:t>
            </a:r>
          </a:p>
        </p:txBody>
      </p:sp>
      <p:sp>
        <p:nvSpPr>
          <p:cNvPr id="7" name="Slide Number Placeholder 6"/>
          <p:cNvSpPr>
            <a:spLocks noGrp="1"/>
          </p:cNvSpPr>
          <p:nvPr>
            <p:ph type="sldNum" sz="quarter" idx="12"/>
          </p:nvPr>
        </p:nvSpPr>
        <p:spPr/>
        <p:txBody>
          <a:bodyPr/>
          <a:lstStyle/>
          <a:p>
            <a:fld id="{5D0D82D1-030A-4AF5-855D-82A44DD93AEE}" type="slidenum">
              <a:rPr lang="en-US" smtClean="0"/>
              <a:pPr/>
              <a:t>40</a:t>
            </a:fld>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274638"/>
            <a:ext cx="9000000" cy="864000"/>
          </a:xfrm>
        </p:spPr>
        <p:txBody>
          <a:bodyPr>
            <a:noAutofit/>
          </a:bodyPr>
          <a:lstStyle/>
          <a:p>
            <a:pPr>
              <a:defRPr/>
            </a:pPr>
            <a:r>
              <a:rPr lang="en-US" sz="4000" dirty="0" smtClean="0"/>
              <a:t>Newly developed gas recirculation system</a:t>
            </a:r>
            <a:endParaRPr lang="en-US" sz="4000" dirty="0"/>
          </a:p>
        </p:txBody>
      </p:sp>
      <p:sp>
        <p:nvSpPr>
          <p:cNvPr id="21507" name="AutoShape 2" descr="Ino_004.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dirty="0"/>
          </a:p>
        </p:txBody>
      </p:sp>
      <p:sp>
        <p:nvSpPr>
          <p:cNvPr id="21508" name="AutoShape 4" descr="Ino_004.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dirty="0"/>
          </a:p>
        </p:txBody>
      </p:sp>
      <p:pic>
        <p:nvPicPr>
          <p:cNvPr id="21509" name="Picture 5"/>
          <p:cNvPicPr>
            <a:picLocks noChangeAspect="1" noChangeArrowheads="1"/>
          </p:cNvPicPr>
          <p:nvPr/>
        </p:nvPicPr>
        <p:blipFill>
          <a:blip r:embed="rId2" cstate="print"/>
          <a:srcRect/>
          <a:stretch>
            <a:fillRect/>
          </a:stretch>
        </p:blipFill>
        <p:spPr bwMode="auto">
          <a:xfrm>
            <a:off x="179512" y="1908000"/>
            <a:ext cx="2869157" cy="4320000"/>
          </a:xfrm>
          <a:prstGeom prst="rect">
            <a:avLst/>
          </a:prstGeom>
          <a:noFill/>
          <a:ln w="9525">
            <a:noFill/>
            <a:miter lim="800000"/>
            <a:headEnd/>
            <a:tailEnd/>
          </a:ln>
        </p:spPr>
      </p:pic>
      <p:pic>
        <p:nvPicPr>
          <p:cNvPr id="21510" name="Picture 6"/>
          <p:cNvPicPr>
            <a:picLocks noChangeAspect="1" noChangeArrowheads="1"/>
          </p:cNvPicPr>
          <p:nvPr/>
        </p:nvPicPr>
        <p:blipFill>
          <a:blip r:embed="rId3" cstate="print"/>
          <a:srcRect/>
          <a:stretch>
            <a:fillRect/>
          </a:stretch>
        </p:blipFill>
        <p:spPr bwMode="auto">
          <a:xfrm>
            <a:off x="3106439" y="1908000"/>
            <a:ext cx="2868648" cy="4320000"/>
          </a:xfrm>
          <a:prstGeom prst="rect">
            <a:avLst/>
          </a:prstGeom>
          <a:noFill/>
          <a:ln w="9525">
            <a:noFill/>
            <a:miter lim="800000"/>
            <a:headEnd/>
            <a:tailEnd/>
          </a:ln>
        </p:spPr>
      </p:pic>
      <p:pic>
        <p:nvPicPr>
          <p:cNvPr id="21511" name="Picture 7"/>
          <p:cNvPicPr>
            <a:picLocks noChangeAspect="1" noChangeArrowheads="1"/>
          </p:cNvPicPr>
          <p:nvPr/>
        </p:nvPicPr>
        <p:blipFill>
          <a:blip r:embed="rId4" cstate="print"/>
          <a:srcRect/>
          <a:stretch>
            <a:fillRect/>
          </a:stretch>
        </p:blipFill>
        <p:spPr bwMode="auto">
          <a:xfrm>
            <a:off x="6033368" y="1908000"/>
            <a:ext cx="2869642" cy="4320000"/>
          </a:xfrm>
          <a:prstGeom prst="rect">
            <a:avLst/>
          </a:prstGeom>
          <a:noFill/>
          <a:ln w="9525">
            <a:noFill/>
            <a:miter lim="800000"/>
            <a:headEnd/>
            <a:tailEnd/>
          </a:ln>
        </p:spPr>
      </p:pic>
      <p:sp>
        <p:nvSpPr>
          <p:cNvPr id="8" name="Footer Placeholder 7"/>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9" name="Slide Number Placeholder 8"/>
          <p:cNvSpPr>
            <a:spLocks noGrp="1"/>
          </p:cNvSpPr>
          <p:nvPr>
            <p:ph type="sldNum" sz="quarter" idx="12"/>
          </p:nvPr>
        </p:nvSpPr>
        <p:spPr/>
        <p:txBody>
          <a:bodyPr/>
          <a:lstStyle/>
          <a:p>
            <a:fld id="{5D0D82D1-030A-4AF5-855D-82A44DD93AEE}" type="slidenum">
              <a:rPr lang="en-US" smtClean="0"/>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800" dirty="0" smtClean="0"/>
              <a:t>1m × 1m RPC stack at TIFR, Mumbai</a:t>
            </a:r>
            <a:endParaRPr lang="en-US" sz="4800" dirty="0"/>
          </a:p>
        </p:txBody>
      </p:sp>
      <p:pic>
        <p:nvPicPr>
          <p:cNvPr id="9" name="Content Placeholder 8" descr="bigstack-latest.jpg"/>
          <p:cNvPicPr>
            <a:picLocks noGrp="1" noChangeAspect="1"/>
          </p:cNvPicPr>
          <p:nvPr>
            <p:ph sz="half" idx="1"/>
          </p:nvPr>
        </p:nvPicPr>
        <p:blipFill>
          <a:blip r:embed="rId3" cstate="print"/>
          <a:stretch>
            <a:fillRect/>
          </a:stretch>
        </p:blipFill>
        <p:spPr>
          <a:xfrm>
            <a:off x="812377" y="1548000"/>
            <a:ext cx="7519247" cy="5040000"/>
          </a:xfrm>
          <a:prstGeom prst="rect">
            <a:avLst/>
          </a:prstGeom>
          <a:ln>
            <a:noFill/>
          </a:ln>
          <a:effectLst>
            <a:softEdge rad="112500"/>
          </a:effectLst>
        </p:spPr>
      </p:pic>
      <p:sp>
        <p:nvSpPr>
          <p:cNvPr id="5" name="Footer Placeholder 4"/>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42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nn-NO" smtClean="0"/>
              <a:t>Dr. B.Satyanarayana, TIFR, Mumbai                              Institution of Engineers (Chennai)                              December 17, 2012</a:t>
            </a:r>
            <a:endParaRPr lang="en-US" dirty="0"/>
          </a:p>
        </p:txBody>
      </p:sp>
      <p:sp>
        <p:nvSpPr>
          <p:cNvPr id="4" name="Title 3"/>
          <p:cNvSpPr>
            <a:spLocks noGrp="1"/>
          </p:cNvSpPr>
          <p:nvPr>
            <p:ph type="title"/>
          </p:nvPr>
        </p:nvSpPr>
        <p:spPr/>
        <p:txBody>
          <a:bodyPr>
            <a:normAutofit/>
          </a:bodyPr>
          <a:lstStyle/>
          <a:p>
            <a:r>
              <a:rPr lang="en-US" sz="4800" dirty="0" smtClean="0"/>
              <a:t>2m × 2m RPC stack at TIFR, Mumbai</a:t>
            </a:r>
            <a:endParaRPr lang="en-SG" sz="4800" dirty="0"/>
          </a:p>
        </p:txBody>
      </p:sp>
      <p:pic>
        <p:nvPicPr>
          <p:cNvPr id="5" name="Picture 4" descr="SEP_3409.JPG"/>
          <p:cNvPicPr>
            <a:picLocks noChangeAspect="1"/>
          </p:cNvPicPr>
          <p:nvPr/>
        </p:nvPicPr>
        <p:blipFill>
          <a:blip r:embed="rId2" cstate="print"/>
          <a:srcRect t="16265" b="2919"/>
          <a:stretch>
            <a:fillRect/>
          </a:stretch>
        </p:blipFill>
        <p:spPr>
          <a:xfrm>
            <a:off x="0" y="1548000"/>
            <a:ext cx="9144000" cy="4917178"/>
          </a:xfrm>
          <a:prstGeom prst="rect">
            <a:avLst/>
          </a:prstGeom>
        </p:spPr>
      </p:pic>
      <p:sp>
        <p:nvSpPr>
          <p:cNvPr id="6" name="Slide Number Placeholder 5"/>
          <p:cNvSpPr>
            <a:spLocks noGrp="1"/>
          </p:cNvSpPr>
          <p:nvPr>
            <p:ph type="sldNum" sz="quarter" idx="12"/>
          </p:nvPr>
        </p:nvSpPr>
        <p:spPr/>
        <p:txBody>
          <a:bodyPr/>
          <a:lstStyle/>
          <a:p>
            <a:fld id="{5D0D82D1-030A-4AF5-855D-82A44DD93AEE}" type="slidenum">
              <a:rPr lang="en-US" smtClean="0"/>
              <a:pPr/>
              <a:t>43</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ICAL prototype at VECC, Kolkata</a:t>
            </a:r>
            <a:endParaRPr lang="en-SG" dirty="0"/>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pic>
        <p:nvPicPr>
          <p:cNvPr id="308226" name="Picture 2"/>
          <p:cNvPicPr>
            <a:picLocks noGrp="1" noChangeAspect="1" noChangeArrowheads="1"/>
          </p:cNvPicPr>
          <p:nvPr>
            <p:ph sz="half" idx="1"/>
          </p:nvPr>
        </p:nvPicPr>
        <p:blipFill>
          <a:blip r:embed="rId2" cstate="print"/>
          <a:srcRect t="26008" b="15494"/>
          <a:stretch>
            <a:fillRect/>
          </a:stretch>
        </p:blipFill>
        <p:spPr bwMode="auto">
          <a:xfrm>
            <a:off x="41366" y="1556792"/>
            <a:ext cx="9061268" cy="3973969"/>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5D0D82D1-030A-4AF5-855D-82A44DD93AEE}" type="slidenum">
              <a:rPr lang="en-US" smtClean="0"/>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152400"/>
            <a:ext cx="9000000" cy="1251062"/>
          </a:xfrm>
        </p:spPr>
        <p:txBody>
          <a:bodyPr>
            <a:normAutofit fontScale="90000"/>
          </a:bodyPr>
          <a:lstStyle/>
          <a:p>
            <a:r>
              <a:rPr lang="en-US" dirty="0" smtClean="0"/>
              <a:t>Design and implementation of the data acquisition system</a:t>
            </a:r>
            <a:endParaRPr lang="en-US" dirty="0"/>
          </a:p>
        </p:txBody>
      </p:sp>
      <p:pic>
        <p:nvPicPr>
          <p:cNvPr id="17" name="Picture 4" descr="P9190163"/>
          <p:cNvPicPr>
            <a:picLocks noChangeAspect="1" noChangeArrowheads="1"/>
          </p:cNvPicPr>
          <p:nvPr/>
        </p:nvPicPr>
        <p:blipFill>
          <a:blip r:embed="rId3" cstate="print"/>
          <a:srcRect l="3444" t="2554" r="4305" b="3072"/>
          <a:stretch>
            <a:fillRect/>
          </a:stretch>
        </p:blipFill>
        <p:spPr>
          <a:xfrm rot="16200000">
            <a:off x="1450339" y="2208866"/>
            <a:ext cx="1584000" cy="1270593"/>
          </a:xfrm>
          <a:prstGeom prst="rect">
            <a:avLst/>
          </a:prstGeom>
          <a:noFill/>
          <a:ln/>
        </p:spPr>
      </p:pic>
      <p:pic>
        <p:nvPicPr>
          <p:cNvPr id="21" name="Picture 4" descr="P9190163"/>
          <p:cNvPicPr>
            <a:picLocks noChangeAspect="1" noChangeArrowheads="1"/>
          </p:cNvPicPr>
          <p:nvPr/>
        </p:nvPicPr>
        <p:blipFill>
          <a:blip r:embed="rId3" cstate="print"/>
          <a:srcRect l="3444" t="2554" r="4305" b="3072"/>
          <a:stretch>
            <a:fillRect/>
          </a:stretch>
        </p:blipFill>
        <p:spPr>
          <a:xfrm rot="16200000">
            <a:off x="1450338" y="4514399"/>
            <a:ext cx="1584000" cy="1270591"/>
          </a:xfrm>
          <a:prstGeom prst="rect">
            <a:avLst/>
          </a:prstGeom>
          <a:noFill/>
          <a:ln/>
        </p:spPr>
      </p:pic>
      <p:pic>
        <p:nvPicPr>
          <p:cNvPr id="22" name="Picture 4" descr="P9190163"/>
          <p:cNvPicPr>
            <a:picLocks noChangeAspect="1" noChangeArrowheads="1"/>
          </p:cNvPicPr>
          <p:nvPr/>
        </p:nvPicPr>
        <p:blipFill>
          <a:blip r:embed="rId3" cstate="print"/>
          <a:srcRect l="3444" t="2554" r="4305" b="3072"/>
          <a:stretch>
            <a:fillRect/>
          </a:stretch>
        </p:blipFill>
        <p:spPr>
          <a:xfrm rot="16200000">
            <a:off x="1602000" y="4657276"/>
            <a:ext cx="1584000" cy="1270589"/>
          </a:xfrm>
          <a:prstGeom prst="rect">
            <a:avLst/>
          </a:prstGeom>
          <a:noFill/>
          <a:ln/>
        </p:spPr>
      </p:pic>
      <p:pic>
        <p:nvPicPr>
          <p:cNvPr id="23" name="Picture 4" descr="DFE"/>
          <p:cNvPicPr>
            <a:picLocks noChangeAspect="1" noChangeArrowheads="1"/>
          </p:cNvPicPr>
          <p:nvPr/>
        </p:nvPicPr>
        <p:blipFill>
          <a:blip r:embed="rId4" cstate="print"/>
          <a:srcRect/>
          <a:stretch>
            <a:fillRect/>
          </a:stretch>
        </p:blipFill>
        <p:spPr>
          <a:xfrm flipH="1">
            <a:off x="3370626" y="2020644"/>
            <a:ext cx="1368000" cy="1671075"/>
          </a:xfrm>
          <a:prstGeom prst="rect">
            <a:avLst/>
          </a:prstGeom>
          <a:noFill/>
          <a:ln/>
        </p:spPr>
      </p:pic>
      <p:pic>
        <p:nvPicPr>
          <p:cNvPr id="29" name="Picture 4" descr="DFE"/>
          <p:cNvPicPr>
            <a:picLocks noChangeAspect="1" noChangeArrowheads="1"/>
          </p:cNvPicPr>
          <p:nvPr/>
        </p:nvPicPr>
        <p:blipFill>
          <a:blip r:embed="rId4" cstate="print"/>
          <a:srcRect/>
          <a:stretch>
            <a:fillRect/>
          </a:stretch>
        </p:blipFill>
        <p:spPr>
          <a:xfrm flipH="1">
            <a:off x="3372125" y="4389096"/>
            <a:ext cx="1368000" cy="1671075"/>
          </a:xfrm>
          <a:prstGeom prst="rect">
            <a:avLst/>
          </a:prstGeom>
          <a:noFill/>
          <a:ln/>
        </p:spPr>
      </p:pic>
      <p:pic>
        <p:nvPicPr>
          <p:cNvPr id="36" name="Picture 35" descr="kek 004"/>
          <p:cNvPicPr>
            <a:picLocks noChangeAspect="1" noChangeArrowheads="1"/>
          </p:cNvPicPr>
          <p:nvPr/>
        </p:nvPicPr>
        <p:blipFill>
          <a:blip r:embed="rId5" cstate="print"/>
          <a:srcRect l="8248" t="6182" r="3769"/>
          <a:stretch>
            <a:fillRect/>
          </a:stretch>
        </p:blipFill>
        <p:spPr>
          <a:xfrm>
            <a:off x="142844" y="1535799"/>
            <a:ext cx="612000" cy="2031650"/>
          </a:xfrm>
          <a:prstGeom prst="rect">
            <a:avLst/>
          </a:prstGeom>
          <a:noFill/>
          <a:ln/>
        </p:spPr>
      </p:pic>
      <p:pic>
        <p:nvPicPr>
          <p:cNvPr id="37" name="Picture 36" descr="kek 004"/>
          <p:cNvPicPr>
            <a:picLocks noChangeAspect="1" noChangeArrowheads="1"/>
          </p:cNvPicPr>
          <p:nvPr/>
        </p:nvPicPr>
        <p:blipFill>
          <a:blip r:embed="rId5" cstate="print"/>
          <a:srcRect l="8248" t="6182" r="3769"/>
          <a:stretch>
            <a:fillRect/>
          </a:stretch>
        </p:blipFill>
        <p:spPr>
          <a:xfrm>
            <a:off x="295244" y="1688199"/>
            <a:ext cx="612000" cy="2031650"/>
          </a:xfrm>
          <a:prstGeom prst="rect">
            <a:avLst/>
          </a:prstGeom>
          <a:noFill/>
          <a:ln/>
        </p:spPr>
      </p:pic>
      <p:pic>
        <p:nvPicPr>
          <p:cNvPr id="45" name="Picture 44" descr="kek 004"/>
          <p:cNvPicPr>
            <a:picLocks noChangeAspect="1" noChangeArrowheads="1"/>
          </p:cNvPicPr>
          <p:nvPr/>
        </p:nvPicPr>
        <p:blipFill>
          <a:blip r:embed="rId5" cstate="print"/>
          <a:srcRect l="8248" t="6182" r="3769"/>
          <a:stretch>
            <a:fillRect/>
          </a:stretch>
        </p:blipFill>
        <p:spPr>
          <a:xfrm>
            <a:off x="447644" y="1840599"/>
            <a:ext cx="612000" cy="2031650"/>
          </a:xfrm>
          <a:prstGeom prst="rect">
            <a:avLst/>
          </a:prstGeom>
          <a:noFill/>
          <a:ln/>
        </p:spPr>
      </p:pic>
      <p:pic>
        <p:nvPicPr>
          <p:cNvPr id="50" name="Picture 49" descr="kek 004"/>
          <p:cNvPicPr>
            <a:picLocks noChangeAspect="1" noChangeArrowheads="1"/>
          </p:cNvPicPr>
          <p:nvPr/>
        </p:nvPicPr>
        <p:blipFill>
          <a:blip r:embed="rId5" cstate="print"/>
          <a:srcRect l="8248" t="6182" r="3769"/>
          <a:stretch>
            <a:fillRect/>
          </a:stretch>
        </p:blipFill>
        <p:spPr>
          <a:xfrm>
            <a:off x="600044" y="1992999"/>
            <a:ext cx="612000" cy="2031650"/>
          </a:xfrm>
          <a:prstGeom prst="rect">
            <a:avLst/>
          </a:prstGeom>
          <a:noFill/>
          <a:ln/>
        </p:spPr>
      </p:pic>
      <p:pic>
        <p:nvPicPr>
          <p:cNvPr id="51" name="Picture 50" descr="kek 004"/>
          <p:cNvPicPr>
            <a:picLocks noChangeAspect="1" noChangeArrowheads="1"/>
          </p:cNvPicPr>
          <p:nvPr/>
        </p:nvPicPr>
        <p:blipFill>
          <a:blip r:embed="rId5" cstate="print"/>
          <a:srcRect l="8248" t="6182" r="3769"/>
          <a:stretch>
            <a:fillRect/>
          </a:stretch>
        </p:blipFill>
        <p:spPr>
          <a:xfrm>
            <a:off x="145214" y="4790749"/>
            <a:ext cx="612000" cy="2031650"/>
          </a:xfrm>
          <a:prstGeom prst="rect">
            <a:avLst/>
          </a:prstGeom>
          <a:noFill/>
          <a:ln/>
        </p:spPr>
      </p:pic>
      <p:pic>
        <p:nvPicPr>
          <p:cNvPr id="55" name="Picture 54" descr="kek 004"/>
          <p:cNvPicPr>
            <a:picLocks noChangeAspect="1" noChangeArrowheads="1"/>
          </p:cNvPicPr>
          <p:nvPr/>
        </p:nvPicPr>
        <p:blipFill>
          <a:blip r:embed="rId5" cstate="print"/>
          <a:srcRect l="8248" t="6182" r="3769"/>
          <a:stretch>
            <a:fillRect/>
          </a:stretch>
        </p:blipFill>
        <p:spPr>
          <a:xfrm>
            <a:off x="297614" y="4607821"/>
            <a:ext cx="612000" cy="2031650"/>
          </a:xfrm>
          <a:prstGeom prst="rect">
            <a:avLst/>
          </a:prstGeom>
          <a:noFill/>
          <a:ln/>
        </p:spPr>
      </p:pic>
      <p:pic>
        <p:nvPicPr>
          <p:cNvPr id="56" name="Picture 55" descr="kek 004"/>
          <p:cNvPicPr>
            <a:picLocks noChangeAspect="1" noChangeArrowheads="1"/>
          </p:cNvPicPr>
          <p:nvPr/>
        </p:nvPicPr>
        <p:blipFill>
          <a:blip r:embed="rId5" cstate="print"/>
          <a:srcRect l="8248" t="6182" r="3769"/>
          <a:stretch>
            <a:fillRect/>
          </a:stretch>
        </p:blipFill>
        <p:spPr>
          <a:xfrm>
            <a:off x="450014" y="4464945"/>
            <a:ext cx="612000" cy="2031650"/>
          </a:xfrm>
          <a:prstGeom prst="rect">
            <a:avLst/>
          </a:prstGeom>
          <a:noFill/>
          <a:ln/>
        </p:spPr>
      </p:pic>
      <p:pic>
        <p:nvPicPr>
          <p:cNvPr id="65" name="Picture 64" descr="kek 004"/>
          <p:cNvPicPr>
            <a:picLocks noChangeAspect="1" noChangeArrowheads="1"/>
          </p:cNvPicPr>
          <p:nvPr/>
        </p:nvPicPr>
        <p:blipFill>
          <a:blip r:embed="rId5" cstate="print"/>
          <a:srcRect l="8248" t="6182" r="3769"/>
          <a:stretch>
            <a:fillRect/>
          </a:stretch>
        </p:blipFill>
        <p:spPr>
          <a:xfrm>
            <a:off x="602414" y="4322069"/>
            <a:ext cx="612000" cy="2031650"/>
          </a:xfrm>
          <a:prstGeom prst="rect">
            <a:avLst/>
          </a:prstGeom>
          <a:noFill/>
          <a:ln/>
        </p:spPr>
      </p:pic>
      <p:sp>
        <p:nvSpPr>
          <p:cNvPr id="66" name="Right Arrow 65"/>
          <p:cNvSpPr/>
          <p:nvPr/>
        </p:nvSpPr>
        <p:spPr>
          <a:xfrm>
            <a:off x="1247417"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7" name="Right Arrow 66"/>
          <p:cNvSpPr/>
          <p:nvPr/>
        </p:nvSpPr>
        <p:spPr>
          <a:xfrm>
            <a:off x="3045242" y="27144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8" name="Right Arrow 67"/>
          <p:cNvSpPr/>
          <p:nvPr/>
        </p:nvSpPr>
        <p:spPr>
          <a:xfrm>
            <a:off x="4759754"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9" name="Right Arrow 68"/>
          <p:cNvSpPr/>
          <p:nvPr/>
        </p:nvSpPr>
        <p:spPr>
          <a:xfrm>
            <a:off x="1247417"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0" name="Right Arrow 69"/>
          <p:cNvSpPr/>
          <p:nvPr/>
        </p:nvSpPr>
        <p:spPr>
          <a:xfrm>
            <a:off x="3045242"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1" name="Right Arrow 70"/>
          <p:cNvSpPr/>
          <p:nvPr/>
        </p:nvSpPr>
        <p:spPr>
          <a:xfrm>
            <a:off x="4759754"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pic>
        <p:nvPicPr>
          <p:cNvPr id="24" name="Picture 4"/>
          <p:cNvPicPr>
            <a:picLocks noChangeAspect="1" noChangeArrowheads="1"/>
          </p:cNvPicPr>
          <p:nvPr/>
        </p:nvPicPr>
        <p:blipFill>
          <a:blip r:embed="rId6" cstate="print"/>
          <a:srcRect/>
          <a:stretch>
            <a:fillRect/>
          </a:stretch>
        </p:blipFill>
        <p:spPr>
          <a:xfrm flipH="1">
            <a:off x="5111026" y="1976400"/>
            <a:ext cx="1276993" cy="1800000"/>
          </a:xfrm>
          <a:prstGeom prst="rect">
            <a:avLst/>
          </a:prstGeom>
          <a:noFill/>
          <a:ln/>
        </p:spPr>
      </p:pic>
      <p:pic>
        <p:nvPicPr>
          <p:cNvPr id="72" name="Picture 4"/>
          <p:cNvPicPr>
            <a:picLocks noChangeAspect="1" noChangeArrowheads="1"/>
          </p:cNvPicPr>
          <p:nvPr/>
        </p:nvPicPr>
        <p:blipFill>
          <a:blip r:embed="rId6" cstate="print"/>
          <a:srcRect/>
          <a:stretch>
            <a:fillRect/>
          </a:stretch>
        </p:blipFill>
        <p:spPr>
          <a:xfrm flipH="1">
            <a:off x="5262793" y="2128800"/>
            <a:ext cx="1276993" cy="1800000"/>
          </a:xfrm>
          <a:prstGeom prst="rect">
            <a:avLst/>
          </a:prstGeom>
          <a:noFill/>
          <a:ln/>
        </p:spPr>
      </p:pic>
      <p:pic>
        <p:nvPicPr>
          <p:cNvPr id="75" name="Picture 4" descr="bs 030"/>
          <p:cNvPicPr>
            <a:picLocks noChangeAspect="1" noChangeArrowheads="1"/>
          </p:cNvPicPr>
          <p:nvPr/>
        </p:nvPicPr>
        <p:blipFill>
          <a:blip r:embed="rId7" cstate="print"/>
          <a:srcRect/>
          <a:stretch>
            <a:fillRect/>
          </a:stretch>
        </p:blipFill>
        <p:spPr>
          <a:xfrm>
            <a:off x="5408653" y="2305042"/>
            <a:ext cx="1163611" cy="1800000"/>
          </a:xfrm>
          <a:prstGeom prst="rect">
            <a:avLst/>
          </a:prstGeom>
          <a:noFill/>
          <a:ln/>
        </p:spPr>
      </p:pic>
      <p:pic>
        <p:nvPicPr>
          <p:cNvPr id="81" name="Picture 4"/>
          <p:cNvPicPr>
            <a:picLocks noChangeAspect="1" noChangeArrowheads="1"/>
          </p:cNvPicPr>
          <p:nvPr/>
        </p:nvPicPr>
        <p:blipFill>
          <a:blip r:embed="rId6" cstate="print"/>
          <a:srcRect/>
          <a:stretch>
            <a:fillRect/>
          </a:stretch>
        </p:blipFill>
        <p:spPr>
          <a:xfrm flipH="1">
            <a:off x="5112000" y="4214818"/>
            <a:ext cx="1276993" cy="1800000"/>
          </a:xfrm>
          <a:prstGeom prst="rect">
            <a:avLst/>
          </a:prstGeom>
          <a:noFill/>
          <a:ln/>
        </p:spPr>
      </p:pic>
      <p:pic>
        <p:nvPicPr>
          <p:cNvPr id="82" name="Picture 4"/>
          <p:cNvPicPr>
            <a:picLocks noChangeAspect="1" noChangeArrowheads="1"/>
          </p:cNvPicPr>
          <p:nvPr/>
        </p:nvPicPr>
        <p:blipFill>
          <a:blip r:embed="rId6" cstate="print"/>
          <a:srcRect/>
          <a:stretch>
            <a:fillRect/>
          </a:stretch>
        </p:blipFill>
        <p:spPr>
          <a:xfrm flipH="1">
            <a:off x="5263200" y="4367218"/>
            <a:ext cx="1276993" cy="1800000"/>
          </a:xfrm>
          <a:prstGeom prst="rect">
            <a:avLst/>
          </a:prstGeom>
          <a:noFill/>
          <a:ln/>
        </p:spPr>
      </p:pic>
      <p:pic>
        <p:nvPicPr>
          <p:cNvPr id="83" name="Picture 4" descr="bs 030"/>
          <p:cNvPicPr>
            <a:picLocks noChangeAspect="1" noChangeArrowheads="1"/>
          </p:cNvPicPr>
          <p:nvPr/>
        </p:nvPicPr>
        <p:blipFill>
          <a:blip r:embed="rId7" cstate="print"/>
          <a:srcRect/>
          <a:stretch>
            <a:fillRect/>
          </a:stretch>
        </p:blipFill>
        <p:spPr>
          <a:xfrm>
            <a:off x="5407200" y="4543460"/>
            <a:ext cx="1163611" cy="1800000"/>
          </a:xfrm>
          <a:prstGeom prst="rect">
            <a:avLst/>
          </a:prstGeom>
          <a:noFill/>
          <a:ln/>
        </p:spPr>
      </p:pic>
      <p:sp>
        <p:nvSpPr>
          <p:cNvPr id="89" name="Right Arrow 88"/>
          <p:cNvSpPr/>
          <p:nvPr/>
        </p:nvSpPr>
        <p:spPr>
          <a:xfrm>
            <a:off x="6569454"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90" name="Right Arrow 89"/>
          <p:cNvSpPr/>
          <p:nvPr/>
        </p:nvSpPr>
        <p:spPr>
          <a:xfrm>
            <a:off x="6569454"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pic>
        <p:nvPicPr>
          <p:cNvPr id="94" name="Picture 93" descr="daq 013.jpg"/>
          <p:cNvPicPr>
            <a:picLocks noChangeAspect="1"/>
          </p:cNvPicPr>
          <p:nvPr/>
        </p:nvPicPr>
        <p:blipFill>
          <a:blip r:embed="rId8" cstate="print"/>
          <a:srcRect/>
          <a:stretch>
            <a:fillRect/>
          </a:stretch>
        </p:blipFill>
        <p:spPr>
          <a:xfrm>
            <a:off x="6941329" y="1523248"/>
            <a:ext cx="2052000" cy="1620000"/>
          </a:xfrm>
          <a:prstGeom prst="rect">
            <a:avLst/>
          </a:prstGeom>
        </p:spPr>
      </p:pic>
      <p:pic>
        <p:nvPicPr>
          <p:cNvPr id="99" name="Picture 4" descr="P9190163"/>
          <p:cNvPicPr>
            <a:picLocks noChangeAspect="1" noChangeArrowheads="1"/>
          </p:cNvPicPr>
          <p:nvPr/>
        </p:nvPicPr>
        <p:blipFill>
          <a:blip r:embed="rId3" cstate="print"/>
          <a:srcRect l="3444" t="2554" r="4305" b="3072"/>
          <a:stretch>
            <a:fillRect/>
          </a:stretch>
        </p:blipFill>
        <p:spPr>
          <a:xfrm rot="16200000">
            <a:off x="1602739" y="2361266"/>
            <a:ext cx="1584000" cy="1270593"/>
          </a:xfrm>
          <a:prstGeom prst="rect">
            <a:avLst/>
          </a:prstGeom>
          <a:noFill/>
          <a:ln/>
        </p:spPr>
      </p:pic>
      <p:pic>
        <p:nvPicPr>
          <p:cNvPr id="100" name="Picture 99" descr="daq 013.jpg"/>
          <p:cNvPicPr>
            <a:picLocks noChangeAspect="1"/>
          </p:cNvPicPr>
          <p:nvPr/>
        </p:nvPicPr>
        <p:blipFill>
          <a:blip r:embed="rId8" cstate="print"/>
          <a:srcRect/>
          <a:stretch>
            <a:fillRect/>
          </a:stretch>
        </p:blipFill>
        <p:spPr>
          <a:xfrm>
            <a:off x="6940800" y="1785926"/>
            <a:ext cx="2052000" cy="1620000"/>
          </a:xfrm>
          <a:prstGeom prst="rect">
            <a:avLst/>
          </a:prstGeom>
        </p:spPr>
      </p:pic>
      <p:pic>
        <p:nvPicPr>
          <p:cNvPr id="101" name="Picture 100" descr="daq 013.jpg"/>
          <p:cNvPicPr>
            <a:picLocks noChangeAspect="1"/>
          </p:cNvPicPr>
          <p:nvPr/>
        </p:nvPicPr>
        <p:blipFill>
          <a:blip r:embed="rId8" cstate="print"/>
          <a:srcRect/>
          <a:stretch>
            <a:fillRect/>
          </a:stretch>
        </p:blipFill>
        <p:spPr>
          <a:xfrm>
            <a:off x="6940800" y="2115820"/>
            <a:ext cx="2052000" cy="1620000"/>
          </a:xfrm>
          <a:prstGeom prst="rect">
            <a:avLst/>
          </a:prstGeom>
        </p:spPr>
      </p:pic>
      <p:pic>
        <p:nvPicPr>
          <p:cNvPr id="47" name="Picture 46" descr="daq 013.jpg"/>
          <p:cNvPicPr>
            <a:picLocks noChangeAspect="1"/>
          </p:cNvPicPr>
          <p:nvPr/>
        </p:nvPicPr>
        <p:blipFill>
          <a:blip r:embed="rId8" cstate="print"/>
          <a:srcRect/>
          <a:stretch>
            <a:fillRect/>
          </a:stretch>
        </p:blipFill>
        <p:spPr>
          <a:xfrm>
            <a:off x="6940800" y="2473010"/>
            <a:ext cx="2052000" cy="1620000"/>
          </a:xfrm>
          <a:prstGeom prst="rect">
            <a:avLst/>
          </a:prstGeom>
        </p:spPr>
      </p:pic>
      <p:sp>
        <p:nvSpPr>
          <p:cNvPr id="109" name="TextBox 108"/>
          <p:cNvSpPr txBox="1"/>
          <p:nvPr/>
        </p:nvSpPr>
        <p:spPr>
          <a:xfrm>
            <a:off x="1620000" y="1558138"/>
            <a:ext cx="3071834"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200 boards of 13 types</a:t>
            </a:r>
          </a:p>
        </p:txBody>
      </p:sp>
      <p:pic>
        <p:nvPicPr>
          <p:cNvPr id="92" name="Picture 91" descr="daq 008.jpg"/>
          <p:cNvPicPr>
            <a:picLocks noChangeAspect="1"/>
          </p:cNvPicPr>
          <p:nvPr/>
        </p:nvPicPr>
        <p:blipFill>
          <a:blip r:embed="rId9" cstate="print"/>
          <a:srcRect/>
          <a:stretch>
            <a:fillRect/>
          </a:stretch>
        </p:blipFill>
        <p:spPr>
          <a:xfrm>
            <a:off x="6941900" y="2802904"/>
            <a:ext cx="2059256" cy="1584037"/>
          </a:xfrm>
          <a:prstGeom prst="rect">
            <a:avLst/>
          </a:prstGeom>
        </p:spPr>
      </p:pic>
      <p:pic>
        <p:nvPicPr>
          <p:cNvPr id="26" name="Picture 4" descr="Control"/>
          <p:cNvPicPr>
            <a:picLocks noChangeAspect="1" noChangeArrowheads="1"/>
          </p:cNvPicPr>
          <p:nvPr/>
        </p:nvPicPr>
        <p:blipFill>
          <a:blip r:embed="rId10" cstate="print"/>
          <a:srcRect l="4245" t="1859" r="6753" b="3820"/>
          <a:stretch>
            <a:fillRect/>
          </a:stretch>
        </p:blipFill>
        <p:spPr>
          <a:xfrm rot="5400000">
            <a:off x="7279796" y="2779259"/>
            <a:ext cx="1368000" cy="2068683"/>
          </a:xfrm>
          <a:prstGeom prst="rect">
            <a:avLst/>
          </a:prstGeom>
          <a:noFill/>
          <a:ln/>
        </p:spPr>
      </p:pic>
      <p:pic>
        <p:nvPicPr>
          <p:cNvPr id="27" name="Picture 4" descr="readout"/>
          <p:cNvPicPr>
            <a:picLocks noChangeAspect="1" noChangeArrowheads="1"/>
          </p:cNvPicPr>
          <p:nvPr/>
        </p:nvPicPr>
        <p:blipFill>
          <a:blip r:embed="rId11" cstate="print"/>
          <a:srcRect l="4124" r="6209" b="3763"/>
          <a:stretch>
            <a:fillRect/>
          </a:stretch>
        </p:blipFill>
        <p:spPr>
          <a:xfrm rot="5400000">
            <a:off x="7267033" y="3166058"/>
            <a:ext cx="1368000" cy="2043157"/>
          </a:xfrm>
          <a:prstGeom prst="rect">
            <a:avLst/>
          </a:prstGeom>
          <a:noFill/>
          <a:ln/>
        </p:spPr>
      </p:pic>
      <p:pic>
        <p:nvPicPr>
          <p:cNvPr id="28" name="Picture 4"/>
          <p:cNvPicPr>
            <a:picLocks noChangeAspect="1" noChangeArrowheads="1"/>
          </p:cNvPicPr>
          <p:nvPr/>
        </p:nvPicPr>
        <p:blipFill>
          <a:blip r:embed="rId12" cstate="print"/>
          <a:srcRect l="5062" b="5178"/>
          <a:stretch>
            <a:fillRect/>
          </a:stretch>
        </p:blipFill>
        <p:spPr>
          <a:xfrm rot="5400000">
            <a:off x="7236000" y="3544975"/>
            <a:ext cx="1440000" cy="2071702"/>
          </a:xfrm>
          <a:prstGeom prst="rect">
            <a:avLst/>
          </a:prstGeom>
          <a:noFill/>
          <a:ln/>
        </p:spPr>
      </p:pic>
      <p:pic>
        <p:nvPicPr>
          <p:cNvPr id="85" name="Picture 84" descr="daq 002.jpg"/>
          <p:cNvPicPr>
            <a:picLocks noChangeAspect="1"/>
          </p:cNvPicPr>
          <p:nvPr/>
        </p:nvPicPr>
        <p:blipFill>
          <a:blip r:embed="rId13" cstate="print"/>
          <a:srcRect/>
          <a:stretch>
            <a:fillRect/>
          </a:stretch>
        </p:blipFill>
        <p:spPr>
          <a:xfrm>
            <a:off x="6940800" y="4218016"/>
            <a:ext cx="2052000" cy="1285318"/>
          </a:xfrm>
          <a:prstGeom prst="rect">
            <a:avLst/>
          </a:prstGeom>
        </p:spPr>
      </p:pic>
      <p:pic>
        <p:nvPicPr>
          <p:cNvPr id="48" name="Picture 47" descr="daq 002.jpg"/>
          <p:cNvPicPr>
            <a:picLocks noChangeAspect="1"/>
          </p:cNvPicPr>
          <p:nvPr/>
        </p:nvPicPr>
        <p:blipFill>
          <a:blip r:embed="rId13" cstate="print"/>
          <a:srcRect/>
          <a:stretch>
            <a:fillRect/>
          </a:stretch>
        </p:blipFill>
        <p:spPr>
          <a:xfrm>
            <a:off x="6940800" y="4561558"/>
            <a:ext cx="2052000" cy="1285318"/>
          </a:xfrm>
          <a:prstGeom prst="rect">
            <a:avLst/>
          </a:prstGeom>
        </p:spPr>
      </p:pic>
      <p:pic>
        <p:nvPicPr>
          <p:cNvPr id="91" name="Picture 90" descr="daq 015.jpg"/>
          <p:cNvPicPr>
            <a:picLocks noChangeAspect="1"/>
          </p:cNvPicPr>
          <p:nvPr/>
        </p:nvPicPr>
        <p:blipFill>
          <a:blip r:embed="rId14" cstate="print"/>
          <a:srcRect/>
          <a:stretch>
            <a:fillRect/>
          </a:stretch>
        </p:blipFill>
        <p:spPr>
          <a:xfrm>
            <a:off x="6940800" y="4844112"/>
            <a:ext cx="2016000" cy="1244258"/>
          </a:xfrm>
          <a:prstGeom prst="rect">
            <a:avLst/>
          </a:prstGeom>
        </p:spPr>
      </p:pic>
      <p:sp>
        <p:nvSpPr>
          <p:cNvPr id="52" name="TextBox 51"/>
          <p:cNvSpPr txBox="1"/>
          <p:nvPr/>
        </p:nvSpPr>
        <p:spPr>
          <a:xfrm>
            <a:off x="1584000" y="3898960"/>
            <a:ext cx="3204000"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Custom designed using</a:t>
            </a:r>
          </a:p>
        </p:txBody>
      </p:sp>
      <p:sp>
        <p:nvSpPr>
          <p:cNvPr id="53" name="TextBox 52"/>
          <p:cNvSpPr txBox="1"/>
          <p:nvPr/>
        </p:nvSpPr>
        <p:spPr>
          <a:xfrm>
            <a:off x="1296000" y="6143644"/>
            <a:ext cx="3852000"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FPGA,CPLD,HMC,FIFO,SMD</a:t>
            </a:r>
          </a:p>
        </p:txBody>
      </p:sp>
      <p:pic>
        <p:nvPicPr>
          <p:cNvPr id="49" name="Picture 48" descr="daq 015.jpg"/>
          <p:cNvPicPr>
            <a:picLocks noChangeAspect="1"/>
          </p:cNvPicPr>
          <p:nvPr/>
        </p:nvPicPr>
        <p:blipFill>
          <a:blip r:embed="rId14" cstate="print"/>
          <a:srcRect/>
          <a:stretch>
            <a:fillRect/>
          </a:stretch>
        </p:blipFill>
        <p:spPr>
          <a:xfrm>
            <a:off x="6940800" y="5149908"/>
            <a:ext cx="2016000" cy="1244258"/>
          </a:xfrm>
          <a:prstGeom prst="rect">
            <a:avLst/>
          </a:prstGeom>
        </p:spPr>
      </p:pic>
      <p:pic>
        <p:nvPicPr>
          <p:cNvPr id="93" name="Picture 92" descr="daq 009.jpg"/>
          <p:cNvPicPr>
            <a:picLocks noChangeAspect="1"/>
          </p:cNvPicPr>
          <p:nvPr/>
        </p:nvPicPr>
        <p:blipFill>
          <a:blip r:embed="rId15" cstate="print"/>
          <a:srcRect/>
          <a:stretch>
            <a:fillRect/>
          </a:stretch>
        </p:blipFill>
        <p:spPr>
          <a:xfrm>
            <a:off x="6940800" y="5436000"/>
            <a:ext cx="2052000" cy="1362252"/>
          </a:xfrm>
          <a:prstGeom prst="rect">
            <a:avLst/>
          </a:prstGeom>
        </p:spPr>
      </p:pic>
      <p:sp>
        <p:nvSpPr>
          <p:cNvPr id="54" name="Footer Placeholder 5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7" name="Slide Number Placeholder 56"/>
          <p:cNvSpPr>
            <a:spLocks noGrp="1"/>
          </p:cNvSpPr>
          <p:nvPr>
            <p:ph type="sldNum" sz="quarter" idx="12"/>
          </p:nvPr>
        </p:nvSpPr>
        <p:spPr/>
        <p:txBody>
          <a:bodyPr/>
          <a:lstStyle/>
          <a:p>
            <a:fld id="{5D0D82D1-030A-4AF5-855D-82A44DD93AEE}" type="slidenum">
              <a:rPr lang="en-US" smtClean="0"/>
              <a:pPr/>
              <a:t>45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56"/>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50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nodeType="withEffect">
                                  <p:stCondLst>
                                    <p:cond delay="500"/>
                                  </p:stCondLst>
                                  <p:childTnLst>
                                    <p:set>
                                      <p:cBhvr>
                                        <p:cTn id="23" dur="1" fill="hold">
                                          <p:stCondLst>
                                            <p:cond delay="0"/>
                                          </p:stCondLst>
                                        </p:cTn>
                                        <p:tgtEl>
                                          <p:spTgt spid="6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500"/>
                                  </p:stCondLst>
                                  <p:childTnLst>
                                    <p:set>
                                      <p:cBhvr>
                                        <p:cTn id="38" dur="1" fill="hold">
                                          <p:stCondLst>
                                            <p:cond delay="0"/>
                                          </p:stCondLst>
                                        </p:cTn>
                                        <p:tgtEl>
                                          <p:spTgt spid="99"/>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nodeType="afterEffect">
                                  <p:stCondLst>
                                    <p:cond delay="500"/>
                                  </p:stCondLst>
                                  <p:childTnLst>
                                    <p:set>
                                      <p:cBhvr>
                                        <p:cTn id="67" dur="1" fill="hold">
                                          <p:stCondLst>
                                            <p:cond delay="0"/>
                                          </p:stCondLst>
                                        </p:cTn>
                                        <p:tgtEl>
                                          <p:spTgt spid="72"/>
                                        </p:tgtEl>
                                        <p:attrNameLst>
                                          <p:attrName>style.visibility</p:attrName>
                                        </p:attrNameLst>
                                      </p:cBhvr>
                                      <p:to>
                                        <p:strVal val="visible"/>
                                      </p:to>
                                    </p:set>
                                  </p:childTnLst>
                                </p:cTn>
                              </p:par>
                              <p:par>
                                <p:cTn id="68" presetID="1" presetClass="entr" presetSubtype="0" fill="hold" nodeType="withEffect">
                                  <p:stCondLst>
                                    <p:cond delay="500"/>
                                  </p:stCondLst>
                                  <p:childTnLst>
                                    <p:set>
                                      <p:cBhvr>
                                        <p:cTn id="69" dur="1" fill="hold">
                                          <p:stCondLst>
                                            <p:cond delay="0"/>
                                          </p:stCondLst>
                                        </p:cTn>
                                        <p:tgtEl>
                                          <p:spTgt spid="8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75"/>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8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89"/>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9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94"/>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nodeType="afterEffect">
                                  <p:stCondLst>
                                    <p:cond delay="500"/>
                                  </p:stCondLst>
                                  <p:childTnLst>
                                    <p:set>
                                      <p:cBhvr>
                                        <p:cTn id="88" dur="1" fill="hold">
                                          <p:stCondLst>
                                            <p:cond delay="0"/>
                                          </p:stCondLst>
                                        </p:cTn>
                                        <p:tgtEl>
                                          <p:spTgt spid="100"/>
                                        </p:tgtEl>
                                        <p:attrNameLst>
                                          <p:attrName>style.visibility</p:attrName>
                                        </p:attrNameLst>
                                      </p:cBhvr>
                                      <p:to>
                                        <p:strVal val="visible"/>
                                      </p:to>
                                    </p:set>
                                  </p:childTnLst>
                                </p:cTn>
                              </p:par>
                            </p:childTnLst>
                          </p:cTn>
                        </p:par>
                        <p:par>
                          <p:cTn id="89" fill="hold">
                            <p:stCondLst>
                              <p:cond delay="500"/>
                            </p:stCondLst>
                            <p:childTnLst>
                              <p:par>
                                <p:cTn id="90" presetID="1" presetClass="entr" presetSubtype="0" fill="hold" nodeType="afterEffect">
                                  <p:stCondLst>
                                    <p:cond delay="500"/>
                                  </p:stCondLst>
                                  <p:childTnLst>
                                    <p:set>
                                      <p:cBhvr>
                                        <p:cTn id="91" dur="1" fill="hold">
                                          <p:stCondLst>
                                            <p:cond delay="0"/>
                                          </p:stCondLst>
                                        </p:cTn>
                                        <p:tgtEl>
                                          <p:spTgt spid="101"/>
                                        </p:tgtEl>
                                        <p:attrNameLst>
                                          <p:attrName>style.visibility</p:attrName>
                                        </p:attrNameLst>
                                      </p:cBhvr>
                                      <p:to>
                                        <p:strVal val="visible"/>
                                      </p:to>
                                    </p:set>
                                  </p:childTnLst>
                                </p:cTn>
                              </p:par>
                            </p:childTnLst>
                          </p:cTn>
                        </p:par>
                        <p:par>
                          <p:cTn id="92" fill="hold">
                            <p:stCondLst>
                              <p:cond delay="1000"/>
                            </p:stCondLst>
                            <p:childTnLst>
                              <p:par>
                                <p:cTn id="93" presetID="1" presetClass="entr" presetSubtype="0" fill="hold" nodeType="afterEffect">
                                  <p:stCondLst>
                                    <p:cond delay="50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9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85"/>
                                        </p:tgtEl>
                                        <p:attrNameLst>
                                          <p:attrName>style.visibility</p:attrName>
                                        </p:attrNameLst>
                                      </p:cBhvr>
                                      <p:to>
                                        <p:strVal val="visible"/>
                                      </p:to>
                                    </p:set>
                                  </p:childTnLst>
                                </p:cTn>
                              </p:par>
                            </p:childTnLst>
                          </p:cTn>
                        </p:par>
                        <p:par>
                          <p:cTn id="115" fill="hold">
                            <p:stCondLst>
                              <p:cond delay="0"/>
                            </p:stCondLst>
                            <p:childTnLst>
                              <p:par>
                                <p:cTn id="116" presetID="1" presetClass="entr" presetSubtype="0" fill="hold" nodeType="afterEffect">
                                  <p:stCondLst>
                                    <p:cond delay="500"/>
                                  </p:stCondLst>
                                  <p:childTnLst>
                                    <p:set>
                                      <p:cBhvr>
                                        <p:cTn id="117" dur="1" fill="hold">
                                          <p:stCondLst>
                                            <p:cond delay="0"/>
                                          </p:stCondLst>
                                        </p:cTn>
                                        <p:tgtEl>
                                          <p:spTgt spid="48"/>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91"/>
                                        </p:tgtEl>
                                        <p:attrNameLst>
                                          <p:attrName>style.visibility</p:attrName>
                                        </p:attrNameLst>
                                      </p:cBhvr>
                                      <p:to>
                                        <p:strVal val="visible"/>
                                      </p:to>
                                    </p:set>
                                  </p:childTnLst>
                                </p:cTn>
                              </p:par>
                            </p:childTnLst>
                          </p:cTn>
                        </p:par>
                        <p:par>
                          <p:cTn id="122" fill="hold">
                            <p:stCondLst>
                              <p:cond delay="0"/>
                            </p:stCondLst>
                            <p:childTnLst>
                              <p:par>
                                <p:cTn id="123" presetID="1" presetClass="entr" presetSubtype="0" fill="hold" nodeType="afterEffect">
                                  <p:stCondLst>
                                    <p:cond delay="500"/>
                                  </p:stCondLst>
                                  <p:childTnLst>
                                    <p:set>
                                      <p:cBhvr>
                                        <p:cTn id="124" dur="1" fill="hold">
                                          <p:stCondLst>
                                            <p:cond delay="0"/>
                                          </p:stCondLst>
                                        </p:cTn>
                                        <p:tgtEl>
                                          <p:spTgt spid="4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93"/>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8" presetClass="entr" presetSubtype="12" fill="hold" grpId="0" nodeType="clickEffect">
                                  <p:stCondLst>
                                    <p:cond delay="0"/>
                                  </p:stCondLst>
                                  <p:childTnLst>
                                    <p:set>
                                      <p:cBhvr>
                                        <p:cTn id="132" dur="1" fill="hold">
                                          <p:stCondLst>
                                            <p:cond delay="0"/>
                                          </p:stCondLst>
                                        </p:cTn>
                                        <p:tgtEl>
                                          <p:spTgt spid="109"/>
                                        </p:tgtEl>
                                        <p:attrNameLst>
                                          <p:attrName>style.visibility</p:attrName>
                                        </p:attrNameLst>
                                      </p:cBhvr>
                                      <p:to>
                                        <p:strVal val="visible"/>
                                      </p:to>
                                    </p:set>
                                    <p:animEffect transition="in" filter="strips(downLeft)">
                                      <p:cBhvr>
                                        <p:cTn id="133" dur="500"/>
                                        <p:tgtEl>
                                          <p:spTgt spid="109"/>
                                        </p:tgtEl>
                                      </p:cBhvr>
                                    </p:animEffect>
                                  </p:childTnLst>
                                </p:cTn>
                              </p:par>
                              <p:par>
                                <p:cTn id="134" presetID="18" presetClass="entr" presetSubtype="12" fill="hold" grpId="0" nodeType="withEffect">
                                  <p:stCondLst>
                                    <p:cond delay="0"/>
                                  </p:stCondLst>
                                  <p:childTnLst>
                                    <p:set>
                                      <p:cBhvr>
                                        <p:cTn id="135" dur="1" fill="hold">
                                          <p:stCondLst>
                                            <p:cond delay="0"/>
                                          </p:stCondLst>
                                        </p:cTn>
                                        <p:tgtEl>
                                          <p:spTgt spid="52"/>
                                        </p:tgtEl>
                                        <p:attrNameLst>
                                          <p:attrName>style.visibility</p:attrName>
                                        </p:attrNameLst>
                                      </p:cBhvr>
                                      <p:to>
                                        <p:strVal val="visible"/>
                                      </p:to>
                                    </p:set>
                                    <p:animEffect transition="in" filter="strips(downLeft)">
                                      <p:cBhvr>
                                        <p:cTn id="136" dur="500"/>
                                        <p:tgtEl>
                                          <p:spTgt spid="52"/>
                                        </p:tgtEl>
                                      </p:cBhvr>
                                    </p:animEffect>
                                  </p:childTnLst>
                                </p:cTn>
                              </p:par>
                              <p:par>
                                <p:cTn id="137" presetID="18" presetClass="entr" presetSubtype="12" fill="hold" nodeType="withEffect">
                                  <p:stCondLst>
                                    <p:cond delay="0"/>
                                  </p:stCondLst>
                                  <p:childTnLst>
                                    <p:set>
                                      <p:cBhvr>
                                        <p:cTn id="138" dur="1" fill="hold">
                                          <p:stCondLst>
                                            <p:cond delay="0"/>
                                          </p:stCondLst>
                                        </p:cTn>
                                        <p:tgtEl>
                                          <p:spTgt spid="53"/>
                                        </p:tgtEl>
                                        <p:attrNameLst>
                                          <p:attrName>style.visibility</p:attrName>
                                        </p:attrNameLst>
                                      </p:cBhvr>
                                      <p:to>
                                        <p:strVal val="visible"/>
                                      </p:to>
                                    </p:set>
                                    <p:animEffect transition="in" filter="strips(downLeft)">
                                      <p:cBhvr>
                                        <p:cTn id="13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5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 couple of interesting events</a:t>
            </a:r>
            <a:endParaRPr lang="en-US" dirty="0"/>
          </a:p>
        </p:txBody>
      </p:sp>
      <p:sp>
        <p:nvSpPr>
          <p:cNvPr id="7" name="Footer Placeholder 6"/>
          <p:cNvSpPr>
            <a:spLocks noGrp="1"/>
          </p:cNvSpPr>
          <p:nvPr>
            <p:ph type="ftr" sz="quarter" idx="11"/>
          </p:nvPr>
        </p:nvSpPr>
        <p:spPr/>
        <p:txBody>
          <a:bodyPr/>
          <a:lstStyle/>
          <a:p>
            <a:r>
              <a:rPr lang="en-US" smtClean="0"/>
              <a:t>Dr. B.Satyanarayana, TIFR, Mumbai                              Institution of Engineers (Chennai)                              December 17, 2012</a:t>
            </a:r>
            <a:endParaRPr lang="en-US" dirty="0"/>
          </a:p>
        </p:txBody>
      </p:sp>
      <p:pic>
        <p:nvPicPr>
          <p:cNvPr id="19" name="Content Placeholder 18" descr="R540_1759.png">
            <a:hlinkClick r:id="rId3"/>
          </p:cNvPr>
          <p:cNvPicPr>
            <a:picLocks noGrp="1" noChangeAspect="1"/>
          </p:cNvPicPr>
          <p:nvPr>
            <p:ph sz="half" idx="2"/>
          </p:nvPr>
        </p:nvPicPr>
        <p:blipFill>
          <a:blip r:embed="rId4" cstate="print"/>
          <a:stretch>
            <a:fillRect/>
          </a:stretch>
        </p:blipFill>
        <p:spPr>
          <a:xfrm>
            <a:off x="4572000" y="1520328"/>
            <a:ext cx="4038600" cy="4611582"/>
          </a:xfrm>
          <a:prstGeom prst="rect">
            <a:avLst/>
          </a:prstGeom>
          <a:ln>
            <a:noFill/>
          </a:ln>
          <a:effectLst>
            <a:outerShdw blurRad="292100" dist="139700" dir="2700000" algn="tl" rotWithShape="0">
              <a:srgbClr val="333333">
                <a:alpha val="65000"/>
              </a:srgbClr>
            </a:outerShdw>
          </a:effectLst>
        </p:spPr>
      </p:pic>
      <p:pic>
        <p:nvPicPr>
          <p:cNvPr id="11" name="Content Placeholder 10" descr="R540_58.png">
            <a:hlinkClick r:id="rId3"/>
          </p:cNvPr>
          <p:cNvPicPr>
            <a:picLocks noGrp="1" noChangeAspect="1"/>
          </p:cNvPicPr>
          <p:nvPr>
            <p:ph sz="half" idx="1"/>
          </p:nvPr>
        </p:nvPicPr>
        <p:blipFill>
          <a:blip r:embed="rId5" cstate="print"/>
          <a:stretch>
            <a:fillRect/>
          </a:stretch>
        </p:blipFill>
        <p:spPr>
          <a:xfrm>
            <a:off x="457200" y="1519200"/>
            <a:ext cx="4038600" cy="4611582"/>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p:txBody>
          <a:bodyPr/>
          <a:lstStyle/>
          <a:p>
            <a:fld id="{5D0D82D1-030A-4AF5-855D-82A44DD93AEE}" type="slidenum">
              <a:rPr lang="en-US" smtClean="0"/>
              <a:pPr/>
              <a:t>46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ppt_x</p:attrName>
                                        </p:attrNameLst>
                                      </p:cBhvr>
                                      <p:tavLst>
                                        <p:tav tm="0">
                                          <p:val>
                                            <p:strVal val="#ppt_x-.2"/>
                                          </p:val>
                                        </p:tav>
                                        <p:tav tm="100000">
                                          <p:val>
                                            <p:strVal val="#ppt_x"/>
                                          </p:val>
                                        </p:tav>
                                      </p:tavLst>
                                    </p:anim>
                                    <p:anim calcmode="lin" valueType="num">
                                      <p:cBhvr>
                                        <p:cTn id="15" dur="5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noise-rate.png"/>
          <p:cNvPicPr>
            <a:picLocks noGrp="1" noChangeAspect="1"/>
          </p:cNvPicPr>
          <p:nvPr>
            <p:ph sz="half" idx="1"/>
          </p:nvPr>
        </p:nvPicPr>
        <p:blipFill>
          <a:blip r:embed="rId3" cstate="print"/>
          <a:stretch>
            <a:fillRect/>
          </a:stretch>
        </p:blipFill>
        <p:spPr>
          <a:xfrm>
            <a:off x="1220787" y="1730375"/>
            <a:ext cx="6629400" cy="44958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sz="4800" dirty="0" smtClean="0"/>
              <a:t>RPC strip rate time profile</a:t>
            </a:r>
            <a:endParaRPr lang="en-US" dirty="0"/>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pic>
        <p:nvPicPr>
          <p:cNvPr id="124929" name="Picture 1"/>
          <p:cNvPicPr>
            <a:picLocks noChangeAspect="1" noChangeArrowheads="1"/>
          </p:cNvPicPr>
          <p:nvPr/>
        </p:nvPicPr>
        <p:blipFill>
          <a:blip r:embed="rId4" cstate="print">
            <a:lum/>
          </a:blip>
          <a:srcRect b="4724"/>
          <a:stretch>
            <a:fillRect/>
          </a:stretch>
        </p:blipFill>
        <p:spPr bwMode="auto">
          <a:xfrm>
            <a:off x="1522264" y="4271888"/>
            <a:ext cx="6244134" cy="1497380"/>
          </a:xfrm>
          <a:prstGeom prst="rect">
            <a:avLst/>
          </a:prstGeom>
          <a:noFill/>
          <a:ln w="9525">
            <a:noFill/>
            <a:miter lim="800000"/>
            <a:headEnd/>
            <a:tailEnd/>
          </a:ln>
          <a:effectLst/>
        </p:spPr>
      </p:pic>
      <p:sp>
        <p:nvSpPr>
          <p:cNvPr id="11" name="TextBox 10"/>
          <p:cNvSpPr txBox="1"/>
          <p:nvPr/>
        </p:nvSpPr>
        <p:spPr>
          <a:xfrm>
            <a:off x="3143240" y="4857760"/>
            <a:ext cx="1440000" cy="369332"/>
          </a:xfrm>
          <a:prstGeom prst="rect">
            <a:avLst/>
          </a:prstGeom>
          <a:noFill/>
        </p:spPr>
        <p:txBody>
          <a:bodyPr wrap="square" rtlCol="0">
            <a:spAutoFit/>
          </a:bodyPr>
          <a:lstStyle/>
          <a:p>
            <a:r>
              <a:rPr lang="en-US" dirty="0" smtClean="0">
                <a:solidFill>
                  <a:srgbClr val="006600"/>
                </a:solidFill>
              </a:rPr>
              <a:t>Temperature</a:t>
            </a:r>
            <a:endParaRPr lang="en-US" dirty="0">
              <a:solidFill>
                <a:srgbClr val="006600"/>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pPr/>
              <a:t>47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nodeType="withEffect">
                                  <p:stCondLst>
                                    <p:cond delay="0"/>
                                  </p:stCondLst>
                                  <p:childTnLst>
                                    <p:set>
                                      <p:cBhvr>
                                        <p:cTn id="11" dur="1" fill="hold">
                                          <p:stCondLst>
                                            <p:cond delay="0"/>
                                          </p:stCondLst>
                                        </p:cTn>
                                        <p:tgtEl>
                                          <p:spTgt spid="124929"/>
                                        </p:tgtEl>
                                        <p:attrNameLst>
                                          <p:attrName>style.visibility</p:attrName>
                                        </p:attrNameLst>
                                      </p:cBhvr>
                                      <p:to>
                                        <p:strVal val="visible"/>
                                      </p:to>
                                    </p:set>
                                    <p:anim calcmode="lin" valueType="num">
                                      <p:cBhvr>
                                        <p:cTn id="12" dur="500" fill="hold"/>
                                        <p:tgtEl>
                                          <p:spTgt spid="124929"/>
                                        </p:tgtEl>
                                        <p:attrNameLst>
                                          <p:attrName>ppt_w</p:attrName>
                                        </p:attrNameLst>
                                      </p:cBhvr>
                                      <p:tavLst>
                                        <p:tav tm="0">
                                          <p:val>
                                            <p:fltVal val="0"/>
                                          </p:val>
                                        </p:tav>
                                        <p:tav tm="100000">
                                          <p:val>
                                            <p:strVal val="#ppt_w"/>
                                          </p:val>
                                        </p:tav>
                                      </p:tavLst>
                                    </p:anim>
                                    <p:anim calcmode="lin" valueType="num">
                                      <p:cBhvr>
                                        <p:cTn id="13" dur="500" fill="hold"/>
                                        <p:tgtEl>
                                          <p:spTgt spid="124929"/>
                                        </p:tgtEl>
                                        <p:attrNameLst>
                                          <p:attrName>ppt_h</p:attrName>
                                        </p:attrNameLst>
                                      </p:cBhvr>
                                      <p:tavLst>
                                        <p:tav tm="0">
                                          <p:val>
                                            <p:fltVal val="0"/>
                                          </p:val>
                                        </p:tav>
                                        <p:tav tm="100000">
                                          <p:val>
                                            <p:strVal val="#ppt_h"/>
                                          </p:val>
                                        </p:tav>
                                      </p:tavLst>
                                    </p:anim>
                                    <p:animEffect transition="in" filter="fade">
                                      <p:cBhvr>
                                        <p:cTn id="14" dur="500"/>
                                        <p:tgtEl>
                                          <p:spTgt spid="12492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mtClean="0"/>
              <a:t>Overall scheme of ICAL electronics</a:t>
            </a:r>
            <a:endParaRPr lang="en-SG" dirty="0"/>
          </a:p>
        </p:txBody>
      </p:sp>
      <p:pic>
        <p:nvPicPr>
          <p:cNvPr id="1026" name="Picture 2"/>
          <p:cNvPicPr>
            <a:picLocks noGrp="1" noChangeAspect="1" noChangeArrowheads="1"/>
          </p:cNvPicPr>
          <p:nvPr>
            <p:ph idx="1"/>
          </p:nvPr>
        </p:nvPicPr>
        <p:blipFill>
          <a:blip r:embed="rId2" cstate="print"/>
          <a:srcRect l="44291" t="20315" r="25394" b="9044"/>
          <a:stretch>
            <a:fillRect/>
          </a:stretch>
        </p:blipFill>
        <p:spPr>
          <a:xfrm>
            <a:off x="5429256" y="1547813"/>
            <a:ext cx="3337641" cy="4860925"/>
          </a:xfrm>
        </p:spPr>
      </p:pic>
      <p:sp>
        <p:nvSpPr>
          <p:cNvPr id="4" name="Footer Placeholder 2"/>
          <p:cNvSpPr>
            <a:spLocks noGrp="1"/>
          </p:cNvSpPr>
          <p:nvPr>
            <p:ph type="ftr" sz="quarter" idx="11"/>
          </p:nvPr>
        </p:nvSpPr>
        <p:spPr/>
        <p:txBody>
          <a:bodyPr/>
          <a:lstStyle/>
          <a:p>
            <a:r>
              <a:rPr lang="nn-NO" smtClean="0"/>
              <a:t>Dr. B.Satyanarayana, TIFR, Mumbai                              Institution of Engineers (Chennai)                              December 17, 2012</a:t>
            </a:r>
            <a:endParaRPr lang="en-SG" dirty="0"/>
          </a:p>
        </p:txBody>
      </p:sp>
      <p:sp>
        <p:nvSpPr>
          <p:cNvPr id="6" name="Content Placeholder 1"/>
          <p:cNvSpPr txBox="1">
            <a:spLocks/>
          </p:cNvSpPr>
          <p:nvPr/>
        </p:nvSpPr>
        <p:spPr>
          <a:xfrm>
            <a:off x="72000" y="1556792"/>
            <a:ext cx="4500000" cy="5040000"/>
          </a:xfrm>
          <a:prstGeom prst="rect">
            <a:avLst/>
          </a:prstGeom>
        </p:spPr>
        <p:txBody>
          <a:bodyPr vert="horz" lIns="91440" tIns="45720" rIns="91440" bIns="45720" rtlCol="0">
            <a:normAutofit/>
          </a:bodyPr>
          <a:lstStyle/>
          <a:p>
            <a:pPr marL="342900" marR="0" lvl="0" indent="-342900" defTabSz="914400" rtl="0" eaLnBrk="1" fontAlgn="auto" latinLnBrk="0" hangingPunct="1">
              <a:lnSpc>
                <a:spcPct val="100000"/>
              </a:lnSpc>
              <a:spcBef>
                <a:spcPts val="600"/>
              </a:spcBef>
              <a:spcAft>
                <a:spcPts val="600"/>
              </a:spcAft>
              <a:buClrTx/>
              <a:buSzTx/>
              <a:buFont typeface="Wingdings" pitchFamily="2" charset="2"/>
              <a:buChar char="v"/>
              <a:tabLst/>
              <a:defRPr/>
            </a:pPr>
            <a:r>
              <a:rPr lang="en-US" sz="2400" dirty="0" smtClean="0">
                <a:latin typeface="Narkisim" pitchFamily="34" charset="-79"/>
                <a:cs typeface="Narkisim" pitchFamily="34" charset="-79"/>
              </a:rPr>
              <a:t>Major elements</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Front-end board</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RPCDAQ board</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Segment Trigger Module</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Global Trigger Module</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Global Trigger Driver</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Tier1  Network Switch</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Tier2  Network Switch</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DAQ Server</a:t>
            </a:r>
          </a:p>
        </p:txBody>
      </p:sp>
      <p:sp>
        <p:nvSpPr>
          <p:cNvPr id="7" name="Slide Number Placeholder 6"/>
          <p:cNvSpPr>
            <a:spLocks noGrp="1"/>
          </p:cNvSpPr>
          <p:nvPr>
            <p:ph type="sldNum" sz="quarter" idx="12"/>
          </p:nvPr>
        </p:nvSpPr>
        <p:spPr/>
        <p:txBody>
          <a:bodyPr/>
          <a:lstStyle/>
          <a:p>
            <a:fld id="{5D0D82D1-030A-4AF5-855D-82A44DD93AEE}" type="slidenum">
              <a:rPr lang="en-US" smtClean="0"/>
              <a:pPr/>
              <a:t>48</a:t>
            </a:fld>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4" name="Title 3"/>
          <p:cNvSpPr>
            <a:spLocks noGrp="1"/>
          </p:cNvSpPr>
          <p:nvPr>
            <p:ph type="title"/>
          </p:nvPr>
        </p:nvSpPr>
        <p:spPr/>
        <p:txBody>
          <a:bodyPr>
            <a:normAutofit/>
          </a:bodyPr>
          <a:lstStyle/>
          <a:p>
            <a:r>
              <a:rPr lang="en-US" sz="4800" dirty="0" smtClean="0"/>
              <a:t>Functions &amp; integration of FE-DAQ</a:t>
            </a:r>
            <a:endParaRPr lang="en-SG" sz="4800" dirty="0"/>
          </a:p>
        </p:txBody>
      </p:sp>
      <p:sp>
        <p:nvSpPr>
          <p:cNvPr id="414761" name="Rectangle 4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4762" name="Rectangle 42"/>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SG"/>
          </a:p>
        </p:txBody>
      </p:sp>
      <p:sp>
        <p:nvSpPr>
          <p:cNvPr id="414776" name="Rectangle 56"/>
          <p:cNvSpPr>
            <a:spLocks noChangeArrowheads="1"/>
          </p:cNvSpPr>
          <p:nvPr/>
        </p:nvSpPr>
        <p:spPr bwMode="auto">
          <a:xfrm>
            <a:off x="0" y="5829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51" name="Content Placeholder 10" descr="RPC_elec_layout.bmp"/>
          <p:cNvPicPr>
            <a:picLocks noChangeAspect="1"/>
          </p:cNvPicPr>
          <p:nvPr/>
        </p:nvPicPr>
        <p:blipFill>
          <a:blip r:embed="rId2" cstate="print"/>
          <a:srcRect l="25781" t="1963" r="10156" b="4250"/>
          <a:stretch>
            <a:fillRect/>
          </a:stretch>
        </p:blipFill>
        <p:spPr>
          <a:xfrm>
            <a:off x="36000" y="1548000"/>
            <a:ext cx="4860000" cy="4860000"/>
          </a:xfrm>
          <a:prstGeom prst="rect">
            <a:avLst/>
          </a:prstGeom>
          <a:ln>
            <a:noFill/>
          </a:ln>
          <a:effectLst>
            <a:outerShdw blurRad="292100" dist="139700" dir="2700000" algn="tl" rotWithShape="0">
              <a:srgbClr val="333333">
                <a:alpha val="65000"/>
              </a:srgbClr>
            </a:outerShdw>
          </a:effectLst>
        </p:spPr>
      </p:pic>
      <p:pic>
        <p:nvPicPr>
          <p:cNvPr id="52" name="Picture 51" descr="RPC_DAQ_Board_2_3D.png"/>
          <p:cNvPicPr>
            <a:picLocks noChangeAspect="1"/>
          </p:cNvPicPr>
          <p:nvPr/>
        </p:nvPicPr>
        <p:blipFill>
          <a:blip r:embed="rId3" cstate="print"/>
          <a:srcRect l="5389" t="5239" r="1347" b="10478"/>
          <a:stretch>
            <a:fillRect/>
          </a:stretch>
        </p:blipFill>
        <p:spPr>
          <a:xfrm>
            <a:off x="4968000" y="3820955"/>
            <a:ext cx="4079276" cy="2606981"/>
          </a:xfrm>
          <a:prstGeom prst="rect">
            <a:avLst/>
          </a:prstGeom>
        </p:spPr>
      </p:pic>
      <p:pic>
        <p:nvPicPr>
          <p:cNvPr id="53" name="Picture 52" descr="new_rpc_assy_r1.JPG"/>
          <p:cNvPicPr>
            <a:picLocks noChangeAspect="1"/>
          </p:cNvPicPr>
          <p:nvPr/>
        </p:nvPicPr>
        <p:blipFill>
          <a:blip r:embed="rId4" cstate="print"/>
          <a:srcRect t="3085" r="946" b="7199"/>
          <a:stretch>
            <a:fillRect/>
          </a:stretch>
        </p:blipFill>
        <p:spPr>
          <a:xfrm>
            <a:off x="4968000" y="1548000"/>
            <a:ext cx="4078800" cy="2266500"/>
          </a:xfrm>
          <a:prstGeom prst="rect">
            <a:avLst/>
          </a:prstGeom>
        </p:spPr>
      </p:pic>
      <p:sp>
        <p:nvSpPr>
          <p:cNvPr id="10" name="Slide Number Placeholder 9"/>
          <p:cNvSpPr>
            <a:spLocks noGrp="1"/>
          </p:cNvSpPr>
          <p:nvPr>
            <p:ph type="sldNum" sz="quarter" idx="12"/>
          </p:nvPr>
        </p:nvSpPr>
        <p:spPr/>
        <p:txBody>
          <a:bodyPr/>
          <a:lstStyle/>
          <a:p>
            <a:fld id="{5D0D82D1-030A-4AF5-855D-82A44DD93AEE}" type="slidenum">
              <a:rPr lang="en-US" smtClean="0"/>
              <a:pPr/>
              <a:t>49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up)">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down)">
                                      <p:cBhvr>
                                        <p:cTn id="1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 oscillations</a:t>
            </a:r>
            <a:endParaRPr lang="en-US" dirty="0"/>
          </a:p>
        </p:txBody>
      </p:sp>
      <p:sp>
        <p:nvSpPr>
          <p:cNvPr id="3" name="Content Placeholder 2"/>
          <p:cNvSpPr>
            <a:spLocks noGrp="1"/>
          </p:cNvSpPr>
          <p:nvPr>
            <p:ph sz="half" idx="1"/>
          </p:nvPr>
        </p:nvSpPr>
        <p:spPr>
          <a:noFill/>
        </p:spPr>
        <p:txBody>
          <a:bodyPr>
            <a:normAutofit/>
          </a:bodyPr>
          <a:lstStyle/>
          <a:p>
            <a:pPr marL="360000">
              <a:lnSpc>
                <a:spcPct val="120000"/>
              </a:lnSpc>
            </a:pPr>
            <a:r>
              <a:rPr lang="en-US" sz="2800" dirty="0" smtClean="0"/>
              <a:t>It is now known that neutrinos of one                          </a:t>
            </a:r>
            <a:r>
              <a:rPr lang="en-US" sz="2800" dirty="0" err="1" smtClean="0"/>
              <a:t>flavour</a:t>
            </a:r>
            <a:r>
              <a:rPr lang="en-US" sz="2800" dirty="0" smtClean="0"/>
              <a:t> oscillate to those of another flavour.</a:t>
            </a:r>
          </a:p>
          <a:p>
            <a:pPr marL="360000">
              <a:lnSpc>
                <a:spcPct val="120000"/>
              </a:lnSpc>
            </a:pPr>
            <a:r>
              <a:rPr lang="en-US" sz="2800" dirty="0" smtClean="0"/>
              <a:t>The oscillation mechanism is possible only if                     the neutrinos are massive.</a:t>
            </a:r>
          </a:p>
          <a:p>
            <a:pPr marL="360000">
              <a:lnSpc>
                <a:spcPct val="120000"/>
              </a:lnSpc>
            </a:pPr>
            <a:r>
              <a:rPr lang="en-US" sz="2800" dirty="0" smtClean="0"/>
              <a:t>Neutrino experiments are setting the stage for extension of Standard Model itself.</a:t>
            </a:r>
          </a:p>
          <a:p>
            <a:pPr marL="360000">
              <a:lnSpc>
                <a:spcPct val="120000"/>
              </a:lnSpc>
            </a:pPr>
            <a:r>
              <a:rPr lang="en-US" sz="2800" dirty="0" smtClean="0">
                <a:solidFill>
                  <a:srgbClr val="FF0000"/>
                </a:solidFill>
              </a:rPr>
              <a:t>One of the main goals of the INO experiment is to precisely measure the parameters that govern the neutrino oscillations.</a:t>
            </a:r>
            <a:endParaRPr lang="en-US" sz="2800" dirty="0">
              <a:solidFill>
                <a:srgbClr val="FF0000"/>
              </a:solidFill>
            </a:endParaRPr>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a:t>
            </a:fld>
            <a:endParaRPr lang="en-US" dirty="0"/>
          </a:p>
        </p:txBody>
      </p:sp>
      <p:pic>
        <p:nvPicPr>
          <p:cNvPr id="115714" name="Picture 2" descr="D:\My Thesis\ThesisBSN+\Chapter1\Material\ankes_files\oscill.gif"/>
          <p:cNvPicPr>
            <a:picLocks noChangeAspect="1" noChangeArrowheads="1"/>
          </p:cNvPicPr>
          <p:nvPr/>
        </p:nvPicPr>
        <p:blipFill>
          <a:blip r:embed="rId3"/>
          <a:srcRect/>
          <a:stretch>
            <a:fillRect/>
          </a:stretch>
        </p:blipFill>
        <p:spPr bwMode="auto">
          <a:xfrm>
            <a:off x="6643702" y="1785926"/>
            <a:ext cx="2357454" cy="1663622"/>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p:cNvPicPr>
            <a:picLocks noChangeArrowheads="1"/>
          </p:cNvPicPr>
          <p:nvPr/>
        </p:nvPicPr>
        <p:blipFill>
          <a:blip r:embed="rId2" cstate="print"/>
          <a:stretch>
            <a:fillRect/>
          </a:stretch>
        </p:blipFill>
        <p:spPr bwMode="auto">
          <a:xfrm>
            <a:off x="36000" y="4004700"/>
            <a:ext cx="5148000" cy="2448636"/>
          </a:xfrm>
          <a:prstGeom prst="rect">
            <a:avLst/>
          </a:prstGeom>
          <a:noFill/>
          <a:ln>
            <a:noFill/>
          </a:ln>
        </p:spPr>
      </p:pic>
      <p:sp>
        <p:nvSpPr>
          <p:cNvPr id="3" name="Footer Placeholder 2"/>
          <p:cNvSpPr>
            <a:spLocks noGrp="1"/>
          </p:cNvSpPr>
          <p:nvPr>
            <p:ph type="ftr" sz="quarter" idx="11"/>
          </p:nvPr>
        </p:nvSpPr>
        <p:spPr/>
        <p:txBody>
          <a:bodyPr/>
          <a:lstStyle/>
          <a:p>
            <a:r>
              <a:rPr lang="en-SG" smtClean="0"/>
              <a:t>Dr. B.Satyanarayana, TIFR, Mumbai                              Institution of Engineers (Chennai)                              December 17, 2012</a:t>
            </a:r>
            <a:endParaRPr lang="en-SG" dirty="0"/>
          </a:p>
        </p:txBody>
      </p:sp>
      <p:sp>
        <p:nvSpPr>
          <p:cNvPr id="2" name="Title 1"/>
          <p:cNvSpPr>
            <a:spLocks noGrp="1"/>
          </p:cNvSpPr>
          <p:nvPr>
            <p:ph type="title"/>
          </p:nvPr>
        </p:nvSpPr>
        <p:spPr/>
        <p:txBody>
          <a:bodyPr/>
          <a:lstStyle/>
          <a:p>
            <a:r>
              <a:rPr lang="en-US" dirty="0" smtClean="0"/>
              <a:t>Picking up the tiny charges</a:t>
            </a:r>
            <a:endParaRPr lang="en-SG" dirty="0"/>
          </a:p>
        </p:txBody>
      </p:sp>
      <p:pic>
        <p:nvPicPr>
          <p:cNvPr id="58" name="Picture 2"/>
          <p:cNvPicPr>
            <a:picLocks noChangeAspect="1" noChangeArrowheads="1"/>
          </p:cNvPicPr>
          <p:nvPr/>
        </p:nvPicPr>
        <p:blipFill>
          <a:blip r:embed="rId3" cstate="print"/>
          <a:srcRect l="1775" r="1775"/>
          <a:stretch>
            <a:fillRect/>
          </a:stretch>
        </p:blipFill>
        <p:spPr bwMode="auto">
          <a:xfrm>
            <a:off x="7242381" y="1548000"/>
            <a:ext cx="1794115" cy="1800000"/>
          </a:xfrm>
          <a:prstGeom prst="rect">
            <a:avLst/>
          </a:prstGeom>
          <a:noFill/>
          <a:ln w="9525">
            <a:noFill/>
            <a:miter lim="800000"/>
            <a:headEnd/>
            <a:tailEnd/>
          </a:ln>
        </p:spPr>
      </p:pic>
      <p:sp>
        <p:nvSpPr>
          <p:cNvPr id="59" name="Content Placeholder 2"/>
          <p:cNvSpPr txBox="1">
            <a:spLocks/>
          </p:cNvSpPr>
          <p:nvPr/>
        </p:nvSpPr>
        <p:spPr>
          <a:xfrm>
            <a:off x="36000" y="1548000"/>
            <a:ext cx="3744000" cy="2462213"/>
          </a:xfrm>
          <a:prstGeom prst="rect">
            <a:avLst/>
          </a:prstGeom>
        </p:spPr>
        <p:txBody>
          <a:bodyPr>
            <a:spAutoFit/>
          </a:bodyPr>
          <a:lstStyle/>
          <a:p>
            <a:pPr marL="420624" marR="0" lvl="0" indent="-384048" algn="l" defTabSz="914400" rtl="0" eaLnBrk="1" fontAlgn="auto" latinLnBrk="0" hangingPunct="1">
              <a:spcAft>
                <a:spcPts val="0"/>
              </a:spcAft>
              <a:buSzPct val="80000"/>
              <a:buFont typeface="Wingdings" pitchFamily="2" charset="2"/>
              <a:buChar char="v"/>
              <a:tabLst/>
              <a:defRPr/>
            </a:pPr>
            <a:r>
              <a:rPr kumimoji="0" lang="en-SG" sz="1400" b="0" i="0" u="none" strike="noStrike" kern="1200" cap="none" spc="0" normalizeH="0" baseline="0" noProof="0" dirty="0" smtClean="0">
                <a:ln>
                  <a:noFill/>
                </a:ln>
                <a:effectLst/>
                <a:uLnTx/>
                <a:uFillTx/>
                <a:latin typeface="Narkisim" pitchFamily="34" charset="-79"/>
                <a:cs typeface="Narkisim" pitchFamily="34" charset="-79"/>
              </a:rPr>
              <a:t>Process: AMSc35b4c3 (0.35um CMOS)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dynamic range:18fC – 1.36pC</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impedance: 45</a:t>
            </a:r>
            <a:r>
              <a:rPr kumimoji="0" lang="el-GR" sz="1400" b="0" i="0" u="none" strike="noStrike" kern="1200" cap="none" spc="0" normalizeH="0" baseline="0" noProof="0" dirty="0" smtClean="0">
                <a:ln>
                  <a:noFill/>
                </a:ln>
                <a:effectLst/>
                <a:uLnTx/>
                <a:uFillTx/>
                <a:cs typeface="Narkisim" pitchFamily="34" charset="-79"/>
              </a:rPr>
              <a:t>Ω</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 @350MHz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Amplifier gain: 8mV/</a:t>
            </a:r>
            <a:r>
              <a:rPr kumimoji="0" lang="el-GR" sz="1400" b="0" i="0" u="none" strike="noStrike" kern="1200" cap="none" spc="0" normalizeH="0" baseline="0" noProof="0" dirty="0" smtClean="0">
                <a:ln>
                  <a:noFill/>
                </a:ln>
                <a:effectLst/>
                <a:uLnTx/>
                <a:uFillTx/>
                <a:cs typeface="Narkisim" pitchFamily="34" charset="-79"/>
              </a:rPr>
              <a:t>μ</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3-dB Bandwidth: 274MHz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Rise time: 1.2ns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Comparator’s sensitivity: 2mV</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LVDS drive: 4mA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Power per channel: &lt; 20mW</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Package: </a:t>
            </a:r>
            <a:r>
              <a:rPr kumimoji="0" lang="en-SG" sz="1400" b="0" i="0" u="none" strike="noStrike" kern="1200" cap="none" spc="0" normalizeH="0" baseline="0" noProof="0" dirty="0" smtClean="0">
                <a:ln>
                  <a:noFill/>
                </a:ln>
                <a:effectLst/>
                <a:uLnTx/>
                <a:uFillTx/>
                <a:latin typeface="Narkisim" pitchFamily="34" charset="-79"/>
                <a:cs typeface="Narkisim" pitchFamily="34" charset="-79"/>
              </a:rPr>
              <a:t>CLCC48(</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48-pin)</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Chip area: 13mm</a:t>
            </a:r>
            <a:r>
              <a:rPr kumimoji="0" lang="en-US" sz="1400" b="0" i="0" u="none" strike="noStrike" kern="1200" cap="none" spc="0" normalizeH="0" baseline="30000" noProof="0" dirty="0" smtClean="0">
                <a:ln>
                  <a:noFill/>
                </a:ln>
                <a:effectLst/>
                <a:uLnTx/>
                <a:uFillTx/>
                <a:latin typeface="Narkisim" pitchFamily="34" charset="-79"/>
                <a:cs typeface="Narkisim" pitchFamily="34" charset="-79"/>
              </a:rPr>
              <a:t>2</a:t>
            </a:r>
          </a:p>
        </p:txBody>
      </p:sp>
      <p:pic>
        <p:nvPicPr>
          <p:cNvPr id="60" name="Picture 59" descr="Picture3.png"/>
          <p:cNvPicPr>
            <a:picLocks noChangeAspect="1"/>
          </p:cNvPicPr>
          <p:nvPr/>
        </p:nvPicPr>
        <p:blipFill>
          <a:blip r:embed="rId4" cstate="print"/>
          <a:stretch>
            <a:fillRect/>
          </a:stretch>
        </p:blipFill>
        <p:spPr>
          <a:xfrm>
            <a:off x="5148064" y="3645336"/>
            <a:ext cx="3827655" cy="280800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pic>
      <p:pic>
        <p:nvPicPr>
          <p:cNvPr id="13" name="Picture 12" descr="DSC_2603.JPG"/>
          <p:cNvPicPr>
            <a:picLocks noChangeAspect="1"/>
          </p:cNvPicPr>
          <p:nvPr/>
        </p:nvPicPr>
        <p:blipFill>
          <a:blip r:embed="rId5" cstate="print"/>
          <a:srcRect l="69412" t="56401" r="11413" b="14430"/>
          <a:stretch>
            <a:fillRect/>
          </a:stretch>
        </p:blipFill>
        <p:spPr>
          <a:xfrm>
            <a:off x="5364088" y="1548000"/>
            <a:ext cx="1781600" cy="1800000"/>
          </a:xfrm>
          <a:prstGeom prst="rect">
            <a:avLst/>
          </a:prstGeom>
        </p:spPr>
      </p:pic>
      <p:pic>
        <p:nvPicPr>
          <p:cNvPr id="12" name="Picture 2"/>
          <p:cNvPicPr>
            <a:picLocks noChangeAspect="1" noChangeArrowheads="1"/>
          </p:cNvPicPr>
          <p:nvPr/>
        </p:nvPicPr>
        <p:blipFill>
          <a:blip r:embed="rId6" cstate="print"/>
          <a:stretch>
            <a:fillRect/>
          </a:stretch>
        </p:blipFill>
        <p:spPr bwMode="auto">
          <a:xfrm>
            <a:off x="3409372" y="1548000"/>
            <a:ext cx="1686228" cy="2412000"/>
          </a:xfrm>
          <a:prstGeom prst="rect">
            <a:avLst/>
          </a:prstGeom>
          <a:noFill/>
          <a:ln>
            <a:noFill/>
          </a:ln>
        </p:spPr>
      </p:pic>
      <p:sp>
        <p:nvSpPr>
          <p:cNvPr id="10" name="Slide Number Placeholder 9"/>
          <p:cNvSpPr>
            <a:spLocks noGrp="1"/>
          </p:cNvSpPr>
          <p:nvPr>
            <p:ph type="sldNum" sz="quarter" idx="12"/>
          </p:nvPr>
        </p:nvSpPr>
        <p:spPr/>
        <p:txBody>
          <a:bodyPr/>
          <a:lstStyle/>
          <a:p>
            <a:fld id="{5D0D82D1-030A-4AF5-855D-82A44DD93AEE}" type="slidenum">
              <a:rPr lang="en-US" smtClean="0"/>
              <a:pPr/>
              <a:t>50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13698"/>
                                        </p:tgtEl>
                                        <p:attrNameLst>
                                          <p:attrName>style.visibility</p:attrName>
                                        </p:attrNameLst>
                                      </p:cBhvr>
                                      <p:to>
                                        <p:strVal val="visible"/>
                                      </p:to>
                                    </p:set>
                                    <p:anim calcmode="lin" valueType="num">
                                      <p:cBhvr additive="base">
                                        <p:cTn id="11" dur="500" fill="hold"/>
                                        <p:tgtEl>
                                          <p:spTgt spid="413698"/>
                                        </p:tgtEl>
                                        <p:attrNameLst>
                                          <p:attrName>ppt_x</p:attrName>
                                        </p:attrNameLst>
                                      </p:cBhvr>
                                      <p:tavLst>
                                        <p:tav tm="0">
                                          <p:val>
                                            <p:strVal val="0-#ppt_w/2"/>
                                          </p:val>
                                        </p:tav>
                                        <p:tav tm="100000">
                                          <p:val>
                                            <p:strVal val="#ppt_x"/>
                                          </p:val>
                                        </p:tav>
                                      </p:tavLst>
                                    </p:anim>
                                    <p:anim calcmode="lin" valueType="num">
                                      <p:cBhvr additive="base">
                                        <p:cTn id="12" dur="500" fill="hold"/>
                                        <p:tgtEl>
                                          <p:spTgt spid="41369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anim calcmode="lin" valueType="num">
                                      <p:cBhvr additive="base">
                                        <p:cTn id="21" dur="500" fill="hold"/>
                                        <p:tgtEl>
                                          <p:spTgt spid="58"/>
                                        </p:tgtEl>
                                        <p:attrNameLst>
                                          <p:attrName>ppt_x</p:attrName>
                                        </p:attrNameLst>
                                      </p:cBhvr>
                                      <p:tavLst>
                                        <p:tav tm="0">
                                          <p:val>
                                            <p:strVal val="1+#ppt_w/2"/>
                                          </p:val>
                                        </p:tav>
                                        <p:tav tm="100000">
                                          <p:val>
                                            <p:strVal val="#ppt_x"/>
                                          </p:val>
                                        </p:tav>
                                      </p:tavLst>
                                    </p:anim>
                                    <p:anim calcmode="lin" valueType="num">
                                      <p:cBhvr additive="base">
                                        <p:cTn id="22" dur="500" fill="hold"/>
                                        <p:tgtEl>
                                          <p:spTgt spid="5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fill="hold"/>
                                        <p:tgtEl>
                                          <p:spTgt spid="60"/>
                                        </p:tgtEl>
                                        <p:attrNameLst>
                                          <p:attrName>ppt_x</p:attrName>
                                        </p:attrNameLst>
                                      </p:cBhvr>
                                      <p:tavLst>
                                        <p:tav tm="0">
                                          <p:val>
                                            <p:strVal val="1+#ppt_w/2"/>
                                          </p:val>
                                        </p:tav>
                                        <p:tav tm="100000">
                                          <p:val>
                                            <p:strVal val="#ppt_x"/>
                                          </p:val>
                                        </p:tav>
                                      </p:tavLst>
                                    </p:anim>
                                    <p:anim calcmode="lin" valueType="num">
                                      <p:cBhvr additive="base">
                                        <p:cTn id="32"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2" descr="DSCN8883"/>
          <p:cNvPicPr preferRelativeResize="0">
            <a:picLocks noChangeAspect="1" noChangeArrowheads="1"/>
          </p:cNvPicPr>
          <p:nvPr/>
        </p:nvPicPr>
        <p:blipFill>
          <a:blip r:embed="rId2" cstate="print"/>
          <a:srcRect l="5648" t="30038" r="9175" b="10088"/>
          <a:stretch>
            <a:fillRect/>
          </a:stretch>
        </p:blipFill>
        <p:spPr bwMode="auto">
          <a:xfrm>
            <a:off x="36000" y="4005336"/>
            <a:ext cx="5122666" cy="2448000"/>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r>
              <a:rPr lang="en-SG" smtClean="0"/>
              <a:t>Dr. B.Satyanarayana, TIFR, Mumbai                              Institution of Engineers (Chennai)                              December 17, 2012</a:t>
            </a:r>
            <a:endParaRPr lang="en-SG" dirty="0"/>
          </a:p>
        </p:txBody>
      </p:sp>
      <p:sp>
        <p:nvSpPr>
          <p:cNvPr id="2" name="Title 1"/>
          <p:cNvSpPr>
            <a:spLocks noGrp="1"/>
          </p:cNvSpPr>
          <p:nvPr>
            <p:ph type="title"/>
          </p:nvPr>
        </p:nvSpPr>
        <p:spPr/>
        <p:txBody>
          <a:bodyPr/>
          <a:lstStyle/>
          <a:p>
            <a:r>
              <a:rPr lang="en-US" dirty="0" smtClean="0"/>
              <a:t>Picking up the tiny charges</a:t>
            </a:r>
            <a:endParaRPr lang="en-SG" dirty="0"/>
          </a:p>
        </p:txBody>
      </p:sp>
      <p:pic>
        <p:nvPicPr>
          <p:cNvPr id="58" name="Picture 2"/>
          <p:cNvPicPr>
            <a:picLocks noChangeAspect="1" noChangeArrowheads="1"/>
          </p:cNvPicPr>
          <p:nvPr/>
        </p:nvPicPr>
        <p:blipFill>
          <a:blip r:embed="rId3" cstate="print"/>
          <a:srcRect l="1775" r="1775"/>
          <a:stretch>
            <a:fillRect/>
          </a:stretch>
        </p:blipFill>
        <p:spPr bwMode="auto">
          <a:xfrm>
            <a:off x="7242381" y="1548000"/>
            <a:ext cx="1794115" cy="1800000"/>
          </a:xfrm>
          <a:prstGeom prst="rect">
            <a:avLst/>
          </a:prstGeom>
          <a:noFill/>
          <a:ln w="9525">
            <a:noFill/>
            <a:miter lim="800000"/>
            <a:headEnd/>
            <a:tailEnd/>
          </a:ln>
        </p:spPr>
      </p:pic>
      <p:sp>
        <p:nvSpPr>
          <p:cNvPr id="59" name="Content Placeholder 2"/>
          <p:cNvSpPr txBox="1">
            <a:spLocks/>
          </p:cNvSpPr>
          <p:nvPr/>
        </p:nvSpPr>
        <p:spPr>
          <a:xfrm>
            <a:off x="36000" y="1548000"/>
            <a:ext cx="3744000" cy="2462213"/>
          </a:xfrm>
          <a:prstGeom prst="rect">
            <a:avLst/>
          </a:prstGeom>
        </p:spPr>
        <p:txBody>
          <a:bodyPr>
            <a:spAutoFit/>
          </a:bodyPr>
          <a:lstStyle/>
          <a:p>
            <a:pPr marL="420624" marR="0" lvl="0" indent="-384048" algn="l" defTabSz="914400" rtl="0" eaLnBrk="1" fontAlgn="auto" latinLnBrk="0" hangingPunct="1">
              <a:spcAft>
                <a:spcPts val="0"/>
              </a:spcAft>
              <a:buSzPct val="80000"/>
              <a:buFont typeface="Wingdings" pitchFamily="2" charset="2"/>
              <a:buChar char="v"/>
              <a:tabLst/>
              <a:defRPr/>
            </a:pPr>
            <a:r>
              <a:rPr kumimoji="0" lang="en-SG" sz="1400" b="0" i="0" u="none" strike="noStrike" kern="1200" cap="none" spc="0" normalizeH="0" baseline="0" noProof="0" dirty="0" smtClean="0">
                <a:ln>
                  <a:noFill/>
                </a:ln>
                <a:effectLst/>
                <a:uLnTx/>
                <a:uFillTx/>
                <a:latin typeface="Narkisim" pitchFamily="34" charset="-79"/>
                <a:cs typeface="Narkisim" pitchFamily="34" charset="-79"/>
              </a:rPr>
              <a:t>Process: AMSc35b4c3 (0.35um CMOS)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dynamic range:18fC – 1.36pC</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impedance: 45</a:t>
            </a:r>
            <a:r>
              <a:rPr kumimoji="0" lang="el-GR" sz="1400" b="0" i="0" u="none" strike="noStrike" kern="1200" cap="none" spc="0" normalizeH="0" baseline="0" noProof="0" dirty="0" smtClean="0">
                <a:ln>
                  <a:noFill/>
                </a:ln>
                <a:effectLst/>
                <a:uLnTx/>
                <a:uFillTx/>
                <a:cs typeface="Narkisim" pitchFamily="34" charset="-79"/>
              </a:rPr>
              <a:t>Ω</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 @350MHz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Amplifier gain: 8mV/</a:t>
            </a:r>
            <a:r>
              <a:rPr kumimoji="0" lang="el-GR" sz="1400" b="0" i="0" u="none" strike="noStrike" kern="1200" cap="none" spc="0" normalizeH="0" baseline="0" noProof="0" dirty="0" smtClean="0">
                <a:ln>
                  <a:noFill/>
                </a:ln>
                <a:effectLst/>
                <a:uLnTx/>
                <a:uFillTx/>
                <a:cs typeface="Narkisim" pitchFamily="34" charset="-79"/>
              </a:rPr>
              <a:t>μ</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3-dB Bandwidth: 274MHz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Rise time: 1.2ns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Comparator’s sensitivity: 2mV</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LVDS drive: 4mA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Power per channel: &lt; 20mW</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Package: </a:t>
            </a:r>
            <a:r>
              <a:rPr kumimoji="0" lang="en-SG" sz="1400" b="0" i="0" u="none" strike="noStrike" kern="1200" cap="none" spc="0" normalizeH="0" baseline="0" noProof="0" dirty="0" smtClean="0">
                <a:ln>
                  <a:noFill/>
                </a:ln>
                <a:effectLst/>
                <a:uLnTx/>
                <a:uFillTx/>
                <a:latin typeface="Narkisim" pitchFamily="34" charset="-79"/>
                <a:cs typeface="Narkisim" pitchFamily="34" charset="-79"/>
              </a:rPr>
              <a:t>CLCC48(</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48-pin)</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Chip area: 13mm</a:t>
            </a:r>
            <a:r>
              <a:rPr kumimoji="0" lang="en-US" sz="1400" b="0" i="0" u="none" strike="noStrike" kern="1200" cap="none" spc="0" normalizeH="0" baseline="30000" noProof="0" dirty="0" smtClean="0">
                <a:ln>
                  <a:noFill/>
                </a:ln>
                <a:effectLst/>
                <a:uLnTx/>
                <a:uFillTx/>
                <a:latin typeface="Narkisim" pitchFamily="34" charset="-79"/>
                <a:cs typeface="Narkisim" pitchFamily="34" charset="-79"/>
              </a:rPr>
              <a:t>2</a:t>
            </a:r>
          </a:p>
        </p:txBody>
      </p:sp>
      <p:pic>
        <p:nvPicPr>
          <p:cNvPr id="60" name="Picture 59" descr="Picture3.png"/>
          <p:cNvPicPr>
            <a:picLocks noChangeAspect="1"/>
          </p:cNvPicPr>
          <p:nvPr/>
        </p:nvPicPr>
        <p:blipFill>
          <a:blip r:embed="rId4" cstate="print"/>
          <a:stretch>
            <a:fillRect/>
          </a:stretch>
        </p:blipFill>
        <p:spPr>
          <a:xfrm>
            <a:off x="5148064" y="3645336"/>
            <a:ext cx="3827655" cy="280800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pic>
      <p:pic>
        <p:nvPicPr>
          <p:cNvPr id="13" name="Picture 12" descr="DSC_2603.JPG"/>
          <p:cNvPicPr>
            <a:picLocks noChangeAspect="1"/>
          </p:cNvPicPr>
          <p:nvPr/>
        </p:nvPicPr>
        <p:blipFill>
          <a:blip r:embed="rId5" cstate="print"/>
          <a:srcRect l="69412" t="56401" r="11413" b="14430"/>
          <a:stretch>
            <a:fillRect/>
          </a:stretch>
        </p:blipFill>
        <p:spPr>
          <a:xfrm>
            <a:off x="5364088" y="1548000"/>
            <a:ext cx="1781600" cy="1800000"/>
          </a:xfrm>
          <a:prstGeom prst="rect">
            <a:avLst/>
          </a:prstGeom>
        </p:spPr>
      </p:pic>
      <p:pic>
        <p:nvPicPr>
          <p:cNvPr id="2050" name="Picture 2"/>
          <p:cNvPicPr>
            <a:picLocks noChangeAspect="1" noChangeArrowheads="1"/>
          </p:cNvPicPr>
          <p:nvPr/>
        </p:nvPicPr>
        <p:blipFill>
          <a:blip r:embed="rId6" cstate="print"/>
          <a:stretch>
            <a:fillRect/>
          </a:stretch>
        </p:blipFill>
        <p:spPr bwMode="auto">
          <a:xfrm>
            <a:off x="3409372" y="1548000"/>
            <a:ext cx="1686228" cy="2412000"/>
          </a:xfrm>
          <a:prstGeom prst="rect">
            <a:avLst/>
          </a:prstGeom>
          <a:noFill/>
          <a:ln>
            <a:noFill/>
          </a:ln>
        </p:spPr>
      </p:pic>
      <p:sp>
        <p:nvSpPr>
          <p:cNvPr id="10" name="Slide Number Placeholder 9"/>
          <p:cNvSpPr>
            <a:spLocks noGrp="1"/>
          </p:cNvSpPr>
          <p:nvPr>
            <p:ph type="sldNum" sz="quarter" idx="12"/>
          </p:nvPr>
        </p:nvSpPr>
        <p:spPr/>
        <p:txBody>
          <a:bodyPr/>
          <a:lstStyle/>
          <a:p>
            <a:fld id="{5D0D82D1-030A-4AF5-855D-82A44DD93AEE}" type="slidenum">
              <a:rPr lang="en-US" smtClean="0"/>
              <a:pPr/>
              <a:t>51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0-#ppt_w/2"/>
                                          </p:val>
                                        </p:tav>
                                        <p:tav tm="100000">
                                          <p:val>
                                            <p:strVal val="#ppt_x"/>
                                          </p:val>
                                        </p:tav>
                                      </p:tavLst>
                                    </p:anim>
                                    <p:anim calcmode="lin" valueType="num">
                                      <p:cBhvr additive="base">
                                        <p:cTn id="8" dur="5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Preamplifier Board</a:t>
            </a:r>
            <a:endParaRPr lang="en-IN" dirty="0"/>
          </a:p>
        </p:txBody>
      </p:sp>
      <p:pic>
        <p:nvPicPr>
          <p:cNvPr id="6" name="Content Placeholder 5" descr="PreAmplifier.png"/>
          <p:cNvPicPr>
            <a:picLocks noGrp="1" noChangeAspect="1"/>
          </p:cNvPicPr>
          <p:nvPr>
            <p:ph idx="1"/>
          </p:nvPr>
        </p:nvPicPr>
        <p:blipFill>
          <a:blip r:embed="rId2" cstate="print"/>
          <a:stretch>
            <a:fillRect/>
          </a:stretch>
        </p:blipFill>
        <p:spPr>
          <a:xfrm>
            <a:off x="745695" y="1772816"/>
            <a:ext cx="7812220" cy="1098986"/>
          </a:xfrm>
        </p:spPr>
      </p:pic>
      <p:sp>
        <p:nvSpPr>
          <p:cNvPr id="4" name="Footer Placeholder 3"/>
          <p:cNvSpPr>
            <a:spLocks noGrp="1"/>
          </p:cNvSpPr>
          <p:nvPr>
            <p:ph type="ftr" sz="quarter" idx="11"/>
          </p:nvPr>
        </p:nvSpPr>
        <p:spPr/>
        <p:txBody>
          <a:bodyPr/>
          <a:lstStyle/>
          <a:p>
            <a:r>
              <a:rPr lang="nn-NO" smtClean="0">
                <a:solidFill>
                  <a:prstClr val="black">
                    <a:tint val="75000"/>
                  </a:prstClr>
                </a:solidFill>
              </a:rPr>
              <a:t>Dr. B.Satyanarayana, TIFR, Mumbai                              Institution of Engineers (Chennai)                              December 17, 2012</a:t>
            </a:r>
            <a:endParaRPr lang="en-IN" dirty="0">
              <a:solidFill>
                <a:prstClr val="black">
                  <a:tint val="75000"/>
                </a:prstClr>
              </a:solidFill>
            </a:endParaRPr>
          </a:p>
        </p:txBody>
      </p:sp>
      <p:grpSp>
        <p:nvGrpSpPr>
          <p:cNvPr id="3" name="Group 20"/>
          <p:cNvGrpSpPr/>
          <p:nvPr/>
        </p:nvGrpSpPr>
        <p:grpSpPr>
          <a:xfrm>
            <a:off x="768455" y="2824162"/>
            <a:ext cx="7772400" cy="533400"/>
            <a:chOff x="768455" y="2458615"/>
            <a:chExt cx="7772400" cy="533400"/>
          </a:xfrm>
        </p:grpSpPr>
        <p:cxnSp>
          <p:nvCxnSpPr>
            <p:cNvPr id="8" name="Straight Arrow Connector 7"/>
            <p:cNvCxnSpPr/>
            <p:nvPr/>
          </p:nvCxnSpPr>
          <p:spPr>
            <a:xfrm>
              <a:off x="768455" y="2839615"/>
              <a:ext cx="7772400" cy="0"/>
            </a:xfrm>
            <a:prstGeom prst="straightConnector1">
              <a:avLst/>
            </a:prstGeom>
            <a:ln>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501099" y="2534815"/>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91647" y="2458615"/>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4724400" y="2857496"/>
            <a:ext cx="492443" cy="338554"/>
          </a:xfrm>
          <a:prstGeom prst="rect">
            <a:avLst/>
          </a:prstGeom>
          <a:noFill/>
        </p:spPr>
        <p:txBody>
          <a:bodyPr wrap="none" rtlCol="0">
            <a:spAutoFit/>
          </a:bodyPr>
          <a:lstStyle/>
          <a:p>
            <a:r>
              <a:rPr lang="en-US" sz="1600" dirty="0" smtClean="0">
                <a:solidFill>
                  <a:prstClr val="black"/>
                </a:solidFill>
              </a:rPr>
              <a:t>403</a:t>
            </a:r>
            <a:endParaRPr lang="en-IN" sz="1600" dirty="0">
              <a:solidFill>
                <a:prstClr val="black"/>
              </a:solidFill>
            </a:endParaRPr>
          </a:p>
        </p:txBody>
      </p:sp>
      <p:grpSp>
        <p:nvGrpSpPr>
          <p:cNvPr id="5" name="Group 17"/>
          <p:cNvGrpSpPr/>
          <p:nvPr/>
        </p:nvGrpSpPr>
        <p:grpSpPr>
          <a:xfrm>
            <a:off x="152400" y="2067296"/>
            <a:ext cx="842665" cy="496094"/>
            <a:chOff x="528935" y="3571081"/>
            <a:chExt cx="842665" cy="496094"/>
          </a:xfrm>
        </p:grpSpPr>
        <p:cxnSp>
          <p:nvCxnSpPr>
            <p:cNvPr id="11" name="Straight Connector 10"/>
            <p:cNvCxnSpPr/>
            <p:nvPr/>
          </p:nvCxnSpPr>
          <p:spPr>
            <a:xfrm>
              <a:off x="838200" y="3587750"/>
              <a:ext cx="533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8200" y="4067175"/>
              <a:ext cx="533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990600" y="3571081"/>
              <a:ext cx="0" cy="482600"/>
            </a:xfrm>
            <a:prstGeom prst="straightConnector1">
              <a:avLst/>
            </a:prstGeom>
            <a:ln>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28935" y="3657600"/>
              <a:ext cx="461665" cy="323165"/>
            </a:xfrm>
            <a:prstGeom prst="rect">
              <a:avLst/>
            </a:prstGeom>
          </p:spPr>
          <p:txBody>
            <a:bodyPr vert="vert270" wrap="none">
              <a:spAutoFit/>
            </a:bodyPr>
            <a:lstStyle/>
            <a:p>
              <a:r>
                <a:rPr lang="en-US">
                  <a:solidFill>
                    <a:prstClr val="black"/>
                  </a:solidFill>
                </a:rPr>
                <a:t>2</a:t>
              </a:r>
              <a:r>
                <a:rPr lang="en-US" smtClean="0">
                  <a:solidFill>
                    <a:prstClr val="black"/>
                  </a:solidFill>
                </a:rPr>
                <a:t>3</a:t>
              </a:r>
              <a:endParaRPr lang="en-IN" dirty="0">
                <a:solidFill>
                  <a:prstClr val="black"/>
                </a:solidFill>
              </a:endParaRPr>
            </a:p>
          </p:txBody>
        </p:sp>
      </p:grpSp>
      <p:sp>
        <p:nvSpPr>
          <p:cNvPr id="18" name="TextBox 17"/>
          <p:cNvSpPr txBox="1"/>
          <p:nvPr/>
        </p:nvSpPr>
        <p:spPr>
          <a:xfrm>
            <a:off x="1403648" y="1484784"/>
            <a:ext cx="184731" cy="369332"/>
          </a:xfrm>
          <a:prstGeom prst="rect">
            <a:avLst/>
          </a:prstGeom>
          <a:noFill/>
        </p:spPr>
        <p:txBody>
          <a:bodyPr wrap="none" rtlCol="0">
            <a:spAutoFit/>
          </a:bodyPr>
          <a:lstStyle/>
          <a:p>
            <a:endParaRPr lang="en-SG" dirty="0"/>
          </a:p>
        </p:txBody>
      </p:sp>
      <p:sp>
        <p:nvSpPr>
          <p:cNvPr id="20" name="TextBox 19"/>
          <p:cNvSpPr txBox="1"/>
          <p:nvPr/>
        </p:nvSpPr>
        <p:spPr>
          <a:xfrm>
            <a:off x="72000" y="3501008"/>
            <a:ext cx="9000000" cy="1569660"/>
          </a:xfrm>
          <a:prstGeom prst="rect">
            <a:avLst/>
          </a:prstGeom>
          <a:noFill/>
        </p:spPr>
        <p:txBody>
          <a:bodyPr wrap="square" rtlCol="0">
            <a:spAutoFit/>
          </a:bodyPr>
          <a:lstStyle/>
          <a:p>
            <a:pPr marL="180000" indent="-180000">
              <a:buFont typeface="Arial" pitchFamily="34" charset="0"/>
              <a:buChar char="•"/>
            </a:pPr>
            <a:r>
              <a:rPr lang="en-US" sz="2400" dirty="0" smtClean="0">
                <a:latin typeface="Narkisim" pitchFamily="34" charset="-79"/>
                <a:cs typeface="Narkisim" pitchFamily="34" charset="-79"/>
              </a:rPr>
              <a:t>Current Anusparsh-2 chip dimensions does not fit to this design</a:t>
            </a:r>
          </a:p>
          <a:p>
            <a:pPr marL="180000" indent="-180000">
              <a:buFont typeface="Arial" pitchFamily="34" charset="0"/>
              <a:buChar char="•"/>
            </a:pPr>
            <a:r>
              <a:rPr lang="en-US" sz="2400" dirty="0" smtClean="0">
                <a:latin typeface="Narkisim" pitchFamily="34" charset="-79"/>
                <a:cs typeface="Narkisim" pitchFamily="34" charset="-79"/>
              </a:rPr>
              <a:t>Next iteration might shrink the size</a:t>
            </a:r>
          </a:p>
          <a:p>
            <a:pPr marL="180000" indent="-180000">
              <a:buFont typeface="Arial" pitchFamily="34" charset="0"/>
              <a:buChar char="•"/>
            </a:pPr>
            <a:r>
              <a:rPr lang="en-US" sz="2400" dirty="0" smtClean="0">
                <a:latin typeface="Narkisim" pitchFamily="34" charset="-79"/>
                <a:cs typeface="Narkisim" pitchFamily="34" charset="-79"/>
              </a:rPr>
              <a:t>Package the chip in the rectangular shape</a:t>
            </a:r>
          </a:p>
          <a:p>
            <a:pPr marL="180000" indent="-180000">
              <a:buFont typeface="Arial" pitchFamily="34" charset="0"/>
              <a:buChar char="•"/>
            </a:pPr>
            <a:r>
              <a:rPr lang="en-US" sz="2400" dirty="0" smtClean="0">
                <a:latin typeface="Narkisim" pitchFamily="34" charset="-79"/>
                <a:cs typeface="Narkisim" pitchFamily="34" charset="-79"/>
              </a:rPr>
              <a:t>Go for chip bonding (for example: ATLAS’s RPC front-end)</a:t>
            </a:r>
          </a:p>
        </p:txBody>
      </p:sp>
      <p:sp>
        <p:nvSpPr>
          <p:cNvPr id="21" name="Slide Number Placeholder 20"/>
          <p:cNvSpPr>
            <a:spLocks noGrp="1"/>
          </p:cNvSpPr>
          <p:nvPr>
            <p:ph type="sldNum" sz="quarter" idx="12"/>
          </p:nvPr>
        </p:nvSpPr>
        <p:spPr/>
        <p:txBody>
          <a:bodyPr/>
          <a:lstStyle/>
          <a:p>
            <a:fld id="{5D0D82D1-030A-4AF5-855D-82A44DD93AEE}" type="slidenum">
              <a:rPr lang="en-US" smtClean="0"/>
              <a:pPr/>
              <a:t>52</a:t>
            </a:fld>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RPCDAQ module – the workhorse</a:t>
            </a:r>
            <a:endParaRPr lang="en-SG" dirty="0"/>
          </a:p>
        </p:txBody>
      </p:sp>
      <p:pic>
        <p:nvPicPr>
          <p:cNvPr id="2051" name="Picture 3"/>
          <p:cNvPicPr>
            <a:picLocks noGrp="1" noChangeAspect="1" noChangeArrowheads="1"/>
          </p:cNvPicPr>
          <p:nvPr>
            <p:ph sz="half" idx="1"/>
          </p:nvPr>
        </p:nvPicPr>
        <p:blipFill>
          <a:blip r:embed="rId2" cstate="print"/>
          <a:stretch>
            <a:fillRect/>
          </a:stretch>
        </p:blipFill>
        <p:spPr bwMode="auto">
          <a:xfrm>
            <a:off x="3317718" y="1512000"/>
            <a:ext cx="5796406" cy="4896000"/>
          </a:xfrm>
          <a:prstGeom prst="rect">
            <a:avLst/>
          </a:prstGeom>
          <a:noFill/>
          <a:ln>
            <a:noFill/>
          </a:ln>
        </p:spPr>
      </p:pic>
      <p:sp>
        <p:nvSpPr>
          <p:cNvPr id="3" name="Footer Placeholder 2"/>
          <p:cNvSpPr>
            <a:spLocks noGrp="1"/>
          </p:cNvSpPr>
          <p:nvPr>
            <p:ph type="ftr" sz="quarter" idx="11"/>
          </p:nvPr>
        </p:nvSpPr>
        <p:spPr/>
        <p:txBody>
          <a:bodyPr/>
          <a:lstStyle/>
          <a:p>
            <a:r>
              <a:rPr lang="nn-NO" smtClean="0"/>
              <a:t>Dr. B.Satyanarayana, TIFR, Mumbai                              Institution of Engineers (Chennai)                              December 17, 2012</a:t>
            </a:r>
            <a:endParaRPr lang="en-SG" dirty="0"/>
          </a:p>
        </p:txBody>
      </p:sp>
      <p:sp>
        <p:nvSpPr>
          <p:cNvPr id="357" name="Content Placeholder 1"/>
          <p:cNvSpPr txBox="1">
            <a:spLocks/>
          </p:cNvSpPr>
          <p:nvPr/>
        </p:nvSpPr>
        <p:spPr>
          <a:xfrm>
            <a:off x="107504" y="1512000"/>
            <a:ext cx="3321488" cy="4832092"/>
          </a:xfrm>
          <a:prstGeom prst="rect">
            <a:avLst/>
          </a:prstGeom>
        </p:spPr>
        <p:txBody>
          <a:bodyPr vert="horz" wrap="square" lIns="91440" tIns="45720" rIns="91440" bIns="45720" rtlCol="0">
            <a:spAutoFit/>
          </a:bodyPr>
          <a:lstStyle/>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Unshaped, digitized, LVDS RPC signals from 128 strips (64x + 64y)</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16 analog RPC signals, each signal is a summed or multiplexed output of 8 RPC amplified signals.</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Global trigger</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TDC calibration signals</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TCP/IP connection to backend for command and data transfer</a:t>
            </a:r>
          </a:p>
        </p:txBody>
      </p:sp>
      <p:sp>
        <p:nvSpPr>
          <p:cNvPr id="6" name="Slide Number Placeholder 5"/>
          <p:cNvSpPr>
            <a:spLocks noGrp="1"/>
          </p:cNvSpPr>
          <p:nvPr>
            <p:ph type="sldNum" sz="quarter" idx="12"/>
          </p:nvPr>
        </p:nvSpPr>
        <p:spPr/>
        <p:txBody>
          <a:bodyPr/>
          <a:lstStyle/>
          <a:p>
            <a:fld id="{5D0D82D1-030A-4AF5-855D-82A44DD93AEE}" type="slidenum">
              <a:rPr lang="en-US" smtClean="0"/>
              <a:pPr/>
              <a:t>53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lvl="0">
              <a:lnSpc>
                <a:spcPct val="120000"/>
              </a:lnSpc>
            </a:pPr>
            <a:r>
              <a:rPr lang="en-US" dirty="0" smtClean="0"/>
              <a:t>Data rates are low.</a:t>
            </a:r>
          </a:p>
          <a:p>
            <a:pPr lvl="0">
              <a:lnSpc>
                <a:spcPct val="120000"/>
              </a:lnSpc>
            </a:pPr>
            <a:r>
              <a:rPr lang="en-US" dirty="0" smtClean="0"/>
              <a:t>Physical dimensions: Owing to severe space constraints on the RPC, triangular space of about 160cm</a:t>
            </a:r>
            <a:r>
              <a:rPr lang="en-US" baseline="30000" dirty="0" smtClean="0"/>
              <a:t>2</a:t>
            </a:r>
            <a:r>
              <a:rPr lang="en-US" dirty="0" smtClean="0"/>
              <a:t> only is available for this extremely high density board.</a:t>
            </a:r>
            <a:endParaRPr lang="en-US" baseline="30000" dirty="0" smtClean="0"/>
          </a:p>
          <a:p>
            <a:pPr lvl="0">
              <a:lnSpc>
                <a:spcPct val="120000"/>
              </a:lnSpc>
            </a:pPr>
            <a:r>
              <a:rPr lang="en-US" dirty="0" smtClean="0"/>
              <a:t>Service life of the electronics is expected to be more than15 years, component spares availability/</a:t>
            </a:r>
            <a:r>
              <a:rPr lang="en-US" dirty="0" err="1" smtClean="0"/>
              <a:t>replaceability</a:t>
            </a:r>
            <a:r>
              <a:rPr lang="en-US" dirty="0" smtClean="0"/>
              <a:t> is a concern.</a:t>
            </a:r>
          </a:p>
          <a:p>
            <a:pPr lvl="0">
              <a:lnSpc>
                <a:spcPct val="120000"/>
              </a:lnSpc>
            </a:pPr>
            <a:r>
              <a:rPr lang="en-US" dirty="0" smtClean="0"/>
              <a:t>Since the temperature and humidity inside the cavern will be controlled for RPCs, the electronic components need not be even of industrial grade -  Commercial grade will do.</a:t>
            </a:r>
          </a:p>
          <a:p>
            <a:pPr>
              <a:lnSpc>
                <a:spcPct val="120000"/>
              </a:lnSpc>
            </a:pPr>
            <a:r>
              <a:rPr lang="en-US" dirty="0" smtClean="0"/>
              <a:t>Low power consumption. It is highly desirable to have minimum power consumption.</a:t>
            </a:r>
          </a:p>
          <a:p>
            <a:pPr>
              <a:lnSpc>
                <a:spcPct val="120000"/>
              </a:lnSpc>
            </a:pPr>
            <a:r>
              <a:rPr lang="en-US" dirty="0" smtClean="0"/>
              <a:t>Cost: Since the volumes are high, cost is also a major consideration</a:t>
            </a:r>
          </a:p>
        </p:txBody>
      </p:sp>
      <p:sp>
        <p:nvSpPr>
          <p:cNvPr id="3" name="Footer Placeholder 2"/>
          <p:cNvSpPr>
            <a:spLocks noGrp="1"/>
          </p:cNvSpPr>
          <p:nvPr>
            <p:ph type="ftr" sz="quarter" idx="11"/>
          </p:nvPr>
        </p:nvSpPr>
        <p:spPr/>
        <p:txBody>
          <a:bodyPr/>
          <a:lstStyle/>
          <a:p>
            <a:r>
              <a:rPr lang="nn-NO" smtClean="0"/>
              <a:t>Dr. B.Satyanarayana, TIFR, Mumbai                              Institution of Engineers (Chennai)                              December 17, 2012</a:t>
            </a:r>
            <a:endParaRPr lang="en-SG" dirty="0"/>
          </a:p>
        </p:txBody>
      </p:sp>
      <p:sp>
        <p:nvSpPr>
          <p:cNvPr id="4" name="Title 3"/>
          <p:cNvSpPr>
            <a:spLocks noGrp="1"/>
          </p:cNvSpPr>
          <p:nvPr>
            <p:ph type="title"/>
          </p:nvPr>
        </p:nvSpPr>
        <p:spPr/>
        <p:txBody>
          <a:bodyPr>
            <a:normAutofit fontScale="90000"/>
          </a:bodyPr>
          <a:lstStyle/>
          <a:p>
            <a:r>
              <a:rPr lang="en-US" dirty="0" smtClean="0"/>
              <a:t>Design considerations &amp; constraints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54</a:t>
            </a:fld>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pPr>
              <a:lnSpc>
                <a:spcPct val="120000"/>
              </a:lnSpc>
            </a:pPr>
            <a:r>
              <a:rPr lang="en-SG" dirty="0" smtClean="0"/>
              <a:t>Event header = 32 bits</a:t>
            </a:r>
            <a:endParaRPr lang="en-SG" dirty="0" smtClean="0"/>
          </a:p>
          <a:p>
            <a:pPr>
              <a:lnSpc>
                <a:spcPct val="120000"/>
              </a:lnSpc>
            </a:pPr>
            <a:r>
              <a:rPr lang="en-SG" dirty="0" smtClean="0"/>
              <a:t>TDC </a:t>
            </a:r>
            <a:r>
              <a:rPr lang="en-SG" dirty="0" smtClean="0"/>
              <a:t>data = 1 channel for 8 strips and both the edges per hit, up to 4 hits per channel per event = 16 channels x 2 edges x 4 hits x </a:t>
            </a:r>
            <a:r>
              <a:rPr lang="en-SG" dirty="0" smtClean="0"/>
              <a:t>32</a:t>
            </a:r>
            <a:r>
              <a:rPr lang="en-SG" dirty="0" smtClean="0"/>
              <a:t> </a:t>
            </a:r>
            <a:r>
              <a:rPr lang="en-SG" dirty="0" smtClean="0"/>
              <a:t>bits = </a:t>
            </a:r>
            <a:r>
              <a:rPr lang="en-SG" dirty="0" smtClean="0"/>
              <a:t>4096 </a:t>
            </a:r>
            <a:r>
              <a:rPr lang="en-SG" dirty="0" smtClean="0"/>
              <a:t>bits</a:t>
            </a:r>
          </a:p>
          <a:p>
            <a:pPr>
              <a:lnSpc>
                <a:spcPct val="120000"/>
              </a:lnSpc>
            </a:pPr>
            <a:r>
              <a:rPr lang="en-SG" dirty="0" smtClean="0"/>
              <a:t>Hit data per </a:t>
            </a:r>
            <a:r>
              <a:rPr lang="en-SG" dirty="0" smtClean="0"/>
              <a:t>RPC = </a:t>
            </a:r>
            <a:r>
              <a:rPr lang="en-SG" dirty="0" smtClean="0"/>
              <a:t>128 bits</a:t>
            </a:r>
          </a:p>
          <a:p>
            <a:pPr>
              <a:lnSpc>
                <a:spcPct val="120000"/>
              </a:lnSpc>
            </a:pPr>
            <a:r>
              <a:rPr lang="en-SG" dirty="0" smtClean="0"/>
              <a:t>RPC ID = 32 bits</a:t>
            </a:r>
          </a:p>
          <a:p>
            <a:pPr>
              <a:lnSpc>
                <a:spcPct val="120000"/>
              </a:lnSpc>
            </a:pPr>
            <a:r>
              <a:rPr lang="en-SG" dirty="0" smtClean="0"/>
              <a:t>Event ID = 32 bits</a:t>
            </a:r>
          </a:p>
          <a:p>
            <a:pPr>
              <a:lnSpc>
                <a:spcPct val="120000"/>
              </a:lnSpc>
            </a:pPr>
            <a:r>
              <a:rPr lang="en-SG" dirty="0" smtClean="0"/>
              <a:t>Time Stamp = 64 bits</a:t>
            </a:r>
          </a:p>
          <a:p>
            <a:pPr>
              <a:lnSpc>
                <a:spcPct val="120000"/>
              </a:lnSpc>
            </a:pPr>
            <a:r>
              <a:rPr lang="en-SG" dirty="0" smtClean="0"/>
              <a:t>DRS data = 16 channels x 1000 samples x 16 bits = 256000 bits</a:t>
            </a:r>
          </a:p>
          <a:p>
            <a:pPr>
              <a:lnSpc>
                <a:spcPct val="120000"/>
              </a:lnSpc>
            </a:pPr>
            <a:r>
              <a:rPr lang="en-SG" dirty="0" smtClean="0"/>
              <a:t>(DRS data comes in event data only if we get summed analog outputs from the preamplifier)</a:t>
            </a:r>
          </a:p>
          <a:p>
            <a:pPr>
              <a:lnSpc>
                <a:spcPct val="120000"/>
              </a:lnSpc>
            </a:pPr>
            <a:r>
              <a:rPr lang="en-SG" dirty="0" smtClean="0"/>
              <a:t>Data size per event per RPC</a:t>
            </a:r>
          </a:p>
          <a:p>
            <a:pPr lvl="1">
              <a:lnSpc>
                <a:spcPct val="120000"/>
              </a:lnSpc>
            </a:pPr>
            <a:r>
              <a:rPr lang="en-SG" dirty="0" smtClean="0"/>
              <a:t>With DRS data, DR = </a:t>
            </a:r>
            <a:r>
              <a:rPr lang="en-SG" dirty="0" smtClean="0"/>
              <a:t>32 + 4096 </a:t>
            </a:r>
            <a:r>
              <a:rPr lang="en-SG" dirty="0" smtClean="0"/>
              <a:t>+ 128 + 32 + 32 + 64 + 256000 </a:t>
            </a:r>
            <a:r>
              <a:rPr lang="en-SG" smtClean="0"/>
              <a:t>= </a:t>
            </a:r>
            <a:r>
              <a:rPr lang="en-SG" smtClean="0"/>
              <a:t>260,384 </a:t>
            </a:r>
            <a:r>
              <a:rPr lang="en-SG" dirty="0" smtClean="0"/>
              <a:t>bits</a:t>
            </a:r>
          </a:p>
          <a:p>
            <a:pPr lvl="1">
              <a:lnSpc>
                <a:spcPct val="120000"/>
              </a:lnSpc>
            </a:pPr>
            <a:r>
              <a:rPr lang="en-SG" dirty="0" smtClean="0"/>
              <a:t>Without DRS data, DR = </a:t>
            </a:r>
            <a:r>
              <a:rPr lang="en-SG" dirty="0" smtClean="0"/>
              <a:t>32 + 4096 </a:t>
            </a:r>
            <a:r>
              <a:rPr lang="en-SG" dirty="0" smtClean="0"/>
              <a:t>+ 128 + 32 + 32 + 64 = </a:t>
            </a:r>
            <a:r>
              <a:rPr lang="en-SG" dirty="0" smtClean="0"/>
              <a:t>4,384 </a:t>
            </a:r>
            <a:r>
              <a:rPr lang="en-SG" dirty="0" smtClean="0"/>
              <a:t>bits</a:t>
            </a:r>
          </a:p>
          <a:p>
            <a:pPr>
              <a:lnSpc>
                <a:spcPct val="120000"/>
              </a:lnSpc>
            </a:pPr>
            <a:r>
              <a:rPr lang="en-SG" dirty="0" smtClean="0"/>
              <a:t>Considering 1Hz trigger rate, Maximum data rate per RPC = </a:t>
            </a:r>
            <a:r>
              <a:rPr lang="en-SG" dirty="0" smtClean="0"/>
              <a:t>254.25 kbps</a:t>
            </a:r>
          </a:p>
          <a:p>
            <a:pPr>
              <a:lnSpc>
                <a:spcPct val="120000"/>
              </a:lnSpc>
            </a:pPr>
            <a:r>
              <a:rPr lang="en-SG" dirty="0" smtClean="0"/>
              <a:t>Considering </a:t>
            </a:r>
            <a:r>
              <a:rPr lang="en-SG" dirty="0" smtClean="0"/>
              <a:t>10Hz </a:t>
            </a:r>
            <a:r>
              <a:rPr lang="en-SG" dirty="0" smtClean="0"/>
              <a:t>trigger rate, Maximum data rate per RPC = </a:t>
            </a:r>
            <a:r>
              <a:rPr lang="en-SG" dirty="0" smtClean="0"/>
              <a:t>2.5425 Mbps</a:t>
            </a:r>
            <a:endParaRPr lang="en-SG" dirty="0" smtClean="0"/>
          </a:p>
        </p:txBody>
      </p:sp>
      <p:sp>
        <p:nvSpPr>
          <p:cNvPr id="3" name="Footer Placeholder 2"/>
          <p:cNvSpPr>
            <a:spLocks noGrp="1"/>
          </p:cNvSpPr>
          <p:nvPr>
            <p:ph type="ftr" sz="quarter" idx="11"/>
          </p:nvPr>
        </p:nvSpPr>
        <p:spPr/>
        <p:txBody>
          <a:bodyPr/>
          <a:lstStyle/>
          <a:p>
            <a:r>
              <a:rPr lang="nn-NO" smtClean="0"/>
              <a:t>Dr. B.Satyanarayana, TIFR, Mumbai                              Institution of Engineers (Chennai)                              December 17, 2012</a:t>
            </a:r>
            <a:endParaRPr lang="en-SG" dirty="0"/>
          </a:p>
        </p:txBody>
      </p:sp>
      <p:sp>
        <p:nvSpPr>
          <p:cNvPr id="4" name="Title 3"/>
          <p:cNvSpPr>
            <a:spLocks noGrp="1"/>
          </p:cNvSpPr>
          <p:nvPr>
            <p:ph type="title"/>
          </p:nvPr>
        </p:nvSpPr>
        <p:spPr/>
        <p:txBody>
          <a:bodyPr/>
          <a:lstStyle/>
          <a:p>
            <a:r>
              <a:rPr lang="en-US" dirty="0" smtClean="0"/>
              <a:t>Data sizes and rates – Event</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55</a:t>
            </a:fld>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55000" lnSpcReduction="20000"/>
          </a:bodyPr>
          <a:lstStyle/>
          <a:p>
            <a:pPr>
              <a:lnSpc>
                <a:spcPct val="120000"/>
              </a:lnSpc>
            </a:pPr>
            <a:r>
              <a:rPr lang="en-SG" dirty="0" smtClean="0"/>
              <a:t>We require to monitor </a:t>
            </a:r>
            <a:r>
              <a:rPr lang="en-SG" dirty="0" smtClean="0"/>
              <a:t>16 </a:t>
            </a:r>
            <a:r>
              <a:rPr lang="en-SG" dirty="0" smtClean="0"/>
              <a:t>pick-up </a:t>
            </a:r>
            <a:r>
              <a:rPr lang="en-SG" dirty="0" smtClean="0"/>
              <a:t>strips per </a:t>
            </a:r>
            <a:r>
              <a:rPr lang="en-SG" dirty="0" smtClean="0"/>
              <a:t>RPC.</a:t>
            </a:r>
          </a:p>
          <a:p>
            <a:pPr>
              <a:lnSpc>
                <a:spcPct val="120000"/>
              </a:lnSpc>
            </a:pPr>
            <a:r>
              <a:rPr lang="en-SG" dirty="0" smtClean="0"/>
              <a:t>Monitor</a:t>
            </a:r>
            <a:r>
              <a:rPr lang="en-SG" dirty="0" smtClean="0"/>
              <a:t> header = 32 bits</a:t>
            </a:r>
          </a:p>
          <a:p>
            <a:pPr>
              <a:lnSpc>
                <a:spcPct val="120000"/>
              </a:lnSpc>
            </a:pPr>
            <a:r>
              <a:rPr lang="en-SG" dirty="0" smtClean="0"/>
              <a:t>Monitor data </a:t>
            </a:r>
            <a:r>
              <a:rPr lang="en-SG" dirty="0" smtClean="0"/>
              <a:t>= </a:t>
            </a:r>
            <a:r>
              <a:rPr lang="en-SG" dirty="0" smtClean="0"/>
              <a:t>32 bits/strip x 16 strips = 512 bits</a:t>
            </a:r>
            <a:endParaRPr lang="en-SG" dirty="0" smtClean="0"/>
          </a:p>
          <a:p>
            <a:pPr>
              <a:lnSpc>
                <a:spcPct val="120000"/>
              </a:lnSpc>
            </a:pPr>
            <a:r>
              <a:rPr lang="en-SG" dirty="0" smtClean="0"/>
              <a:t>Channel ID = </a:t>
            </a:r>
            <a:r>
              <a:rPr lang="en-SG" dirty="0" smtClean="0"/>
              <a:t>32 </a:t>
            </a:r>
            <a:r>
              <a:rPr lang="en-SG" dirty="0" smtClean="0"/>
              <a:t>bits</a:t>
            </a:r>
          </a:p>
          <a:p>
            <a:pPr>
              <a:lnSpc>
                <a:spcPct val="120000"/>
              </a:lnSpc>
            </a:pPr>
            <a:r>
              <a:rPr lang="en-SG" dirty="0" smtClean="0"/>
              <a:t>RPC ID = 32 bits</a:t>
            </a:r>
          </a:p>
          <a:p>
            <a:pPr>
              <a:lnSpc>
                <a:spcPct val="120000"/>
              </a:lnSpc>
            </a:pPr>
            <a:r>
              <a:rPr lang="en-SG" dirty="0" smtClean="0"/>
              <a:t>Mon Event ID = 32 bits</a:t>
            </a:r>
          </a:p>
          <a:p>
            <a:pPr>
              <a:lnSpc>
                <a:spcPct val="120000"/>
              </a:lnSpc>
            </a:pPr>
            <a:r>
              <a:rPr lang="en-SG" dirty="0" smtClean="0"/>
              <a:t>Ambient Sensors’ data = 3 x 16 bits = 48 bits</a:t>
            </a:r>
          </a:p>
          <a:p>
            <a:pPr>
              <a:lnSpc>
                <a:spcPct val="120000"/>
              </a:lnSpc>
            </a:pPr>
            <a:r>
              <a:rPr lang="en-SG" dirty="0" smtClean="0"/>
              <a:t>Time Stamp = 64 bits</a:t>
            </a:r>
          </a:p>
          <a:p>
            <a:pPr>
              <a:lnSpc>
                <a:spcPct val="120000"/>
              </a:lnSpc>
            </a:pPr>
            <a:r>
              <a:rPr lang="en-SG" dirty="0" smtClean="0"/>
              <a:t>DRS data = 1000 </a:t>
            </a:r>
            <a:r>
              <a:rPr lang="en-SG" dirty="0" smtClean="0"/>
              <a:t>pulses (if noise rate is 100Hz) </a:t>
            </a:r>
            <a:r>
              <a:rPr lang="en-SG" dirty="0" smtClean="0"/>
              <a:t>x 16 bits x 100 </a:t>
            </a:r>
            <a:r>
              <a:rPr lang="en-SG" dirty="0" smtClean="0"/>
              <a:t>samples x 16 strips </a:t>
            </a:r>
            <a:r>
              <a:rPr lang="en-SG" dirty="0" smtClean="0"/>
              <a:t>= 25600000 </a:t>
            </a:r>
            <a:r>
              <a:rPr lang="en-SG" dirty="0" smtClean="0"/>
              <a:t>bits</a:t>
            </a:r>
          </a:p>
          <a:p>
            <a:pPr>
              <a:lnSpc>
                <a:spcPct val="120000"/>
              </a:lnSpc>
            </a:pPr>
            <a:r>
              <a:rPr lang="en-SG" dirty="0" smtClean="0"/>
              <a:t>(DRS data comes in monitoring data only if we get multiplexed analog outputs from the preamplifier)</a:t>
            </a:r>
          </a:p>
          <a:p>
            <a:pPr>
              <a:lnSpc>
                <a:spcPct val="120000"/>
              </a:lnSpc>
            </a:pPr>
            <a:r>
              <a:rPr lang="en-SG" dirty="0" smtClean="0"/>
              <a:t>Data size per 10 seconds per RPC</a:t>
            </a:r>
          </a:p>
          <a:p>
            <a:pPr lvl="1">
              <a:lnSpc>
                <a:spcPct val="120000"/>
              </a:lnSpc>
            </a:pPr>
            <a:r>
              <a:rPr lang="en-SG" dirty="0" smtClean="0"/>
              <a:t>With DRS data = </a:t>
            </a:r>
            <a:r>
              <a:rPr lang="en-SG" dirty="0" smtClean="0"/>
              <a:t>32 + </a:t>
            </a:r>
            <a:r>
              <a:rPr lang="en-SG" dirty="0" smtClean="0"/>
              <a:t>51</a:t>
            </a:r>
            <a:r>
              <a:rPr lang="en-SG" dirty="0" smtClean="0"/>
              <a:t>2 </a:t>
            </a:r>
            <a:r>
              <a:rPr lang="en-SG" dirty="0" smtClean="0"/>
              <a:t>+ </a:t>
            </a:r>
            <a:r>
              <a:rPr lang="en-SG" dirty="0" smtClean="0"/>
              <a:t>32 </a:t>
            </a:r>
            <a:r>
              <a:rPr lang="en-SG" dirty="0" smtClean="0"/>
              <a:t>+ 32 + 32 + 48 + 64 + </a:t>
            </a:r>
            <a:r>
              <a:rPr lang="en-SG" dirty="0" smtClean="0"/>
              <a:t>25</a:t>
            </a:r>
            <a:r>
              <a:rPr lang="en-SG" dirty="0" smtClean="0"/>
              <a:t>600000 </a:t>
            </a:r>
            <a:r>
              <a:rPr lang="en-SG" dirty="0" smtClean="0"/>
              <a:t>= </a:t>
            </a:r>
            <a:r>
              <a:rPr lang="en-SG" dirty="0" smtClean="0"/>
              <a:t>25600752 bits</a:t>
            </a:r>
            <a:endParaRPr lang="en-SG" dirty="0" smtClean="0"/>
          </a:p>
          <a:p>
            <a:pPr lvl="1">
              <a:lnSpc>
                <a:spcPct val="120000"/>
              </a:lnSpc>
            </a:pPr>
            <a:r>
              <a:rPr lang="en-SG" dirty="0" smtClean="0"/>
              <a:t>Without DRS data = </a:t>
            </a:r>
            <a:r>
              <a:rPr lang="en-SG" dirty="0" smtClean="0"/>
              <a:t>32 + 51</a:t>
            </a:r>
            <a:r>
              <a:rPr lang="en-SG" dirty="0" smtClean="0"/>
              <a:t>2 </a:t>
            </a:r>
            <a:r>
              <a:rPr lang="en-SG" dirty="0" smtClean="0"/>
              <a:t>+ 32 + 32 + 32 + 48 + 64 </a:t>
            </a:r>
            <a:r>
              <a:rPr lang="en-SG" dirty="0" smtClean="0"/>
              <a:t>= 752 bits</a:t>
            </a:r>
            <a:endParaRPr lang="en-SG" dirty="0" smtClean="0"/>
          </a:p>
          <a:p>
            <a:pPr>
              <a:lnSpc>
                <a:spcPct val="120000"/>
              </a:lnSpc>
            </a:pPr>
            <a:r>
              <a:rPr lang="en-SG" dirty="0" smtClean="0"/>
              <a:t>Maximum data rate with 10 second monitoring period per RPC = </a:t>
            </a:r>
            <a:r>
              <a:rPr lang="en-SG" dirty="0" smtClean="0"/>
              <a:t>2.500</a:t>
            </a:r>
            <a:r>
              <a:rPr lang="en-SG" dirty="0" smtClean="0"/>
              <a:t> Mbps</a:t>
            </a:r>
            <a:endParaRPr lang="en-SG" dirty="0" smtClean="0"/>
          </a:p>
        </p:txBody>
      </p:sp>
      <p:sp>
        <p:nvSpPr>
          <p:cNvPr id="3" name="Footer Placeholder 2"/>
          <p:cNvSpPr>
            <a:spLocks noGrp="1"/>
          </p:cNvSpPr>
          <p:nvPr>
            <p:ph type="ftr" sz="quarter" idx="11"/>
          </p:nvPr>
        </p:nvSpPr>
        <p:spPr/>
        <p:txBody>
          <a:bodyPr/>
          <a:lstStyle/>
          <a:p>
            <a:r>
              <a:rPr lang="nn-NO" smtClean="0"/>
              <a:t>Dr. B.Satyanarayana, TIFR, Mumbai                              Institution of Engineers (Chennai)                              December 17, 2012</a:t>
            </a:r>
            <a:endParaRPr lang="en-SG" dirty="0"/>
          </a:p>
        </p:txBody>
      </p:sp>
      <p:sp>
        <p:nvSpPr>
          <p:cNvPr id="4" name="Title 3"/>
          <p:cNvSpPr>
            <a:spLocks noGrp="1"/>
          </p:cNvSpPr>
          <p:nvPr>
            <p:ph type="title"/>
          </p:nvPr>
        </p:nvSpPr>
        <p:spPr/>
        <p:txBody>
          <a:bodyPr/>
          <a:lstStyle/>
          <a:p>
            <a:r>
              <a:rPr lang="en-US" dirty="0" smtClean="0"/>
              <a:t>Data sizes and rates - Monitoring</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56</a:t>
            </a:fld>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ASIC based TDC device</a:t>
            </a:r>
            <a:endParaRPr lang="en-SG" dirty="0"/>
          </a:p>
        </p:txBody>
      </p:sp>
      <p:sp>
        <p:nvSpPr>
          <p:cNvPr id="15" name="Content Placeholder 14"/>
          <p:cNvSpPr>
            <a:spLocks noGrp="1"/>
          </p:cNvSpPr>
          <p:nvPr>
            <p:ph sz="half" idx="1"/>
          </p:nvPr>
        </p:nvSpPr>
        <p:spPr>
          <a:xfrm>
            <a:off x="26094" y="1576409"/>
            <a:ext cx="5220080" cy="4924425"/>
          </a:xfrm>
        </p:spPr>
        <p:txBody>
          <a:bodyPr wrap="square">
            <a:normAutofit fontScale="70000" lnSpcReduction="20000"/>
          </a:bodyPr>
          <a:lstStyle/>
          <a:p>
            <a:pPr>
              <a:lnSpc>
                <a:spcPct val="120000"/>
              </a:lnSpc>
              <a:spcBef>
                <a:spcPts val="0"/>
              </a:spcBef>
              <a:spcAft>
                <a:spcPts val="0"/>
              </a:spcAft>
            </a:pPr>
            <a:r>
              <a:rPr lang="en-US" dirty="0" smtClean="0"/>
              <a:t>Principle</a:t>
            </a:r>
          </a:p>
          <a:p>
            <a:pPr lvl="1">
              <a:lnSpc>
                <a:spcPct val="120000"/>
              </a:lnSpc>
              <a:spcBef>
                <a:spcPts val="0"/>
              </a:spcBef>
              <a:spcAft>
                <a:spcPts val="0"/>
              </a:spcAft>
            </a:pPr>
            <a:r>
              <a:rPr lang="en-US" dirty="0" smtClean="0"/>
              <a:t>Two fine TDCs to measure start/stop distance to clock edge (T</a:t>
            </a:r>
            <a:r>
              <a:rPr lang="en-US" baseline="-25000" dirty="0" smtClean="0"/>
              <a:t>1</a:t>
            </a:r>
            <a:r>
              <a:rPr lang="en-US" dirty="0" smtClean="0"/>
              <a:t>, T</a:t>
            </a:r>
            <a:r>
              <a:rPr lang="en-US" baseline="-25000" dirty="0" smtClean="0"/>
              <a:t>2</a:t>
            </a:r>
            <a:r>
              <a:rPr lang="en-US" dirty="0" smtClean="0"/>
              <a:t>)</a:t>
            </a:r>
          </a:p>
          <a:p>
            <a:pPr lvl="1">
              <a:lnSpc>
                <a:spcPct val="120000"/>
              </a:lnSpc>
              <a:spcBef>
                <a:spcPts val="0"/>
              </a:spcBef>
              <a:spcAft>
                <a:spcPts val="0"/>
              </a:spcAft>
            </a:pPr>
            <a:r>
              <a:rPr lang="en-US" dirty="0" smtClean="0"/>
              <a:t>Coarse TDC to count the number of clocks between start and stop (T</a:t>
            </a:r>
            <a:r>
              <a:rPr lang="en-US" baseline="-25000" dirty="0" smtClean="0"/>
              <a:t>3</a:t>
            </a:r>
            <a:r>
              <a:rPr lang="en-US" dirty="0" smtClean="0"/>
              <a:t>)</a:t>
            </a:r>
          </a:p>
          <a:p>
            <a:pPr lvl="1">
              <a:lnSpc>
                <a:spcPct val="120000"/>
              </a:lnSpc>
              <a:spcBef>
                <a:spcPts val="0"/>
              </a:spcBef>
              <a:spcAft>
                <a:spcPts val="0"/>
              </a:spcAft>
            </a:pPr>
            <a:r>
              <a:rPr lang="en-US" dirty="0" smtClean="0"/>
              <a:t>TDC output = T</a:t>
            </a:r>
            <a:r>
              <a:rPr lang="en-US" baseline="-25000" dirty="0" smtClean="0"/>
              <a:t>3</a:t>
            </a:r>
            <a:r>
              <a:rPr lang="en-US" dirty="0" smtClean="0"/>
              <a:t>+T</a:t>
            </a:r>
            <a:r>
              <a:rPr lang="en-US" baseline="-25000" dirty="0" smtClean="0"/>
              <a:t>1</a:t>
            </a:r>
            <a:r>
              <a:rPr lang="en-US" dirty="0" smtClean="0"/>
              <a:t>-T</a:t>
            </a:r>
            <a:r>
              <a:rPr lang="en-US" baseline="-25000" dirty="0" smtClean="0"/>
              <a:t>2</a:t>
            </a:r>
          </a:p>
          <a:p>
            <a:pPr>
              <a:lnSpc>
                <a:spcPct val="120000"/>
              </a:lnSpc>
              <a:spcBef>
                <a:spcPts val="0"/>
              </a:spcBef>
              <a:spcAft>
                <a:spcPts val="0"/>
              </a:spcAft>
            </a:pPr>
            <a:r>
              <a:rPr lang="en-US" dirty="0" smtClean="0"/>
              <a:t> Specifications</a:t>
            </a:r>
          </a:p>
          <a:p>
            <a:pPr lvl="1">
              <a:lnSpc>
                <a:spcPct val="120000"/>
              </a:lnSpc>
              <a:spcBef>
                <a:spcPts val="0"/>
              </a:spcBef>
              <a:spcAft>
                <a:spcPts val="0"/>
              </a:spcAft>
            </a:pPr>
            <a:r>
              <a:rPr lang="en-US" dirty="0" smtClean="0"/>
              <a:t>Currently a single-hit TDC, can be adapted to multi-hit</a:t>
            </a:r>
          </a:p>
          <a:p>
            <a:pPr lvl="1">
              <a:lnSpc>
                <a:spcPct val="120000"/>
              </a:lnSpc>
              <a:spcBef>
                <a:spcPts val="0"/>
              </a:spcBef>
              <a:spcAft>
                <a:spcPts val="0"/>
              </a:spcAft>
            </a:pPr>
            <a:r>
              <a:rPr lang="en-US" dirty="0" smtClean="0"/>
              <a:t>20 bit parallel output</a:t>
            </a:r>
          </a:p>
          <a:p>
            <a:pPr lvl="1">
              <a:lnSpc>
                <a:spcPct val="120000"/>
              </a:lnSpc>
              <a:spcBef>
                <a:spcPts val="0"/>
              </a:spcBef>
              <a:spcAft>
                <a:spcPts val="0"/>
              </a:spcAft>
            </a:pPr>
            <a:r>
              <a:rPr lang="en-US" dirty="0" smtClean="0"/>
              <a:t>Clock period, </a:t>
            </a:r>
            <a:r>
              <a:rPr lang="en-US" dirty="0" err="1" smtClean="0"/>
              <a:t>T</a:t>
            </a:r>
            <a:r>
              <a:rPr lang="en-US" baseline="-25000" dirty="0" err="1" smtClean="0"/>
              <a:t>c</a:t>
            </a:r>
            <a:r>
              <a:rPr lang="en-US" dirty="0" smtClean="0"/>
              <a:t> = 4ns</a:t>
            </a:r>
          </a:p>
          <a:p>
            <a:pPr lvl="1">
              <a:lnSpc>
                <a:spcPct val="120000"/>
              </a:lnSpc>
              <a:spcBef>
                <a:spcPts val="0"/>
              </a:spcBef>
              <a:spcAft>
                <a:spcPts val="0"/>
              </a:spcAft>
            </a:pPr>
            <a:r>
              <a:rPr lang="en-US" dirty="0" smtClean="0"/>
              <a:t>Fine TDC interval, </a:t>
            </a:r>
            <a:r>
              <a:rPr lang="en-US" dirty="0" err="1" smtClean="0"/>
              <a:t>T</a:t>
            </a:r>
            <a:r>
              <a:rPr lang="en-US" baseline="-25000" dirty="0" err="1" smtClean="0"/>
              <a:t>c</a:t>
            </a:r>
            <a:r>
              <a:rPr lang="en-US" dirty="0" smtClean="0"/>
              <a:t>/32 = 125ps</a:t>
            </a:r>
          </a:p>
          <a:p>
            <a:pPr lvl="1">
              <a:lnSpc>
                <a:spcPct val="120000"/>
              </a:lnSpc>
              <a:spcBef>
                <a:spcPts val="0"/>
              </a:spcBef>
              <a:spcAft>
                <a:spcPts val="0"/>
              </a:spcAft>
            </a:pPr>
            <a:r>
              <a:rPr lang="en-US" dirty="0" smtClean="0"/>
              <a:t>Fine TDC output: 5 bits</a:t>
            </a:r>
          </a:p>
          <a:p>
            <a:pPr lvl="1">
              <a:lnSpc>
                <a:spcPct val="120000"/>
              </a:lnSpc>
              <a:spcBef>
                <a:spcPts val="0"/>
              </a:spcBef>
              <a:spcAft>
                <a:spcPts val="0"/>
              </a:spcAft>
            </a:pPr>
            <a:r>
              <a:rPr lang="en-US" dirty="0" smtClean="0"/>
              <a:t>Coarse TDC interval: 2</a:t>
            </a:r>
            <a:r>
              <a:rPr lang="en-US" baseline="30000" dirty="0" smtClean="0"/>
              <a:t>15 </a:t>
            </a:r>
            <a:r>
              <a:rPr lang="en-US" dirty="0" smtClean="0"/>
              <a:t>* </a:t>
            </a:r>
            <a:r>
              <a:rPr lang="en-US" dirty="0" err="1" smtClean="0"/>
              <a:t>T</a:t>
            </a:r>
            <a:r>
              <a:rPr lang="en-US" baseline="-25000" dirty="0" err="1" smtClean="0"/>
              <a:t>c</a:t>
            </a:r>
            <a:r>
              <a:rPr lang="en-US" dirty="0" smtClean="0"/>
              <a:t> = 131.072</a:t>
            </a:r>
            <a:r>
              <a:rPr lang="en-US" dirty="0" smtClean="0">
                <a:latin typeface="Symbol" pitchFamily="18" charset="2"/>
              </a:rPr>
              <a:t>m</a:t>
            </a:r>
            <a:r>
              <a:rPr lang="en-US" dirty="0" smtClean="0"/>
              <a:t>s</a:t>
            </a:r>
          </a:p>
          <a:p>
            <a:pPr lvl="1">
              <a:lnSpc>
                <a:spcPct val="120000"/>
              </a:lnSpc>
              <a:spcBef>
                <a:spcPts val="0"/>
              </a:spcBef>
              <a:spcAft>
                <a:spcPts val="0"/>
              </a:spcAft>
            </a:pPr>
            <a:r>
              <a:rPr lang="en-US" dirty="0" smtClean="0"/>
              <a:t>Coarse TDC output: 15 bits</a:t>
            </a:r>
          </a:p>
          <a:p>
            <a:pPr>
              <a:lnSpc>
                <a:spcPct val="120000"/>
              </a:lnSpc>
              <a:spcBef>
                <a:spcPts val="0"/>
              </a:spcBef>
              <a:spcAft>
                <a:spcPts val="0"/>
              </a:spcAft>
            </a:pPr>
            <a:r>
              <a:rPr lang="en-US" dirty="0" smtClean="0"/>
              <a:t>The chip has arrived, evaluation tests are in progress it IITM</a:t>
            </a:r>
          </a:p>
        </p:txBody>
      </p:sp>
      <p:sp>
        <p:nvSpPr>
          <p:cNvPr id="19" name="TextBox 18"/>
          <p:cNvSpPr txBox="1"/>
          <p:nvPr/>
        </p:nvSpPr>
        <p:spPr>
          <a:xfrm>
            <a:off x="5400600" y="5373216"/>
            <a:ext cx="3563888" cy="646331"/>
          </a:xfrm>
          <a:prstGeom prst="rect">
            <a:avLst/>
          </a:prstGeom>
          <a:noFill/>
        </p:spPr>
        <p:txBody>
          <a:bodyPr wrap="square" rtlCol="0">
            <a:spAutoFit/>
          </a:bodyPr>
          <a:lstStyle/>
          <a:p>
            <a:r>
              <a:rPr lang="en-US" dirty="0" smtClean="0">
                <a:solidFill>
                  <a:schemeClr val="bg1"/>
                </a:solidFill>
              </a:rPr>
              <a:t>CMEMS is also coming up with an ASIC with similar specs.</a:t>
            </a:r>
            <a:endParaRPr lang="en-SG" dirty="0">
              <a:solidFill>
                <a:schemeClr val="bg1"/>
              </a:solidFill>
            </a:endParaRPr>
          </a:p>
        </p:txBody>
      </p:sp>
      <p:sp>
        <p:nvSpPr>
          <p:cNvPr id="21" name="Footer Placeholder 2"/>
          <p:cNvSpPr>
            <a:spLocks noGrp="1"/>
          </p:cNvSpPr>
          <p:nvPr>
            <p:ph type="ftr" sz="quarter" idx="11"/>
          </p:nvPr>
        </p:nvSpPr>
        <p:spPr>
          <a:xfrm>
            <a:off x="0" y="6333070"/>
            <a:ext cx="8640000" cy="360000"/>
          </a:xfrm>
        </p:spPr>
        <p:txBody>
          <a:bodyPr/>
          <a:lstStyle/>
          <a:p>
            <a:r>
              <a:rPr lang="nn-NO" smtClean="0"/>
              <a:t>Dr. B.Satyanarayana, TIFR, Mumbai                              Institution of Engineers (Chennai)                              December 17, 2012</a:t>
            </a:r>
            <a:endParaRPr lang="en-SG" dirty="0"/>
          </a:p>
        </p:txBody>
      </p:sp>
      <p:pic>
        <p:nvPicPr>
          <p:cNvPr id="377858" name="Picture 2"/>
          <p:cNvPicPr>
            <a:picLocks noChangeAspect="1" noChangeArrowheads="1"/>
          </p:cNvPicPr>
          <p:nvPr/>
        </p:nvPicPr>
        <p:blipFill>
          <a:blip r:embed="rId2"/>
          <a:srcRect l="1979" r="2638" b="1369"/>
          <a:stretch>
            <a:fillRect/>
          </a:stretch>
        </p:blipFill>
        <p:spPr bwMode="auto">
          <a:xfrm>
            <a:off x="4929191" y="1939956"/>
            <a:ext cx="4155986" cy="4140000"/>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fld id="{5D0D82D1-030A-4AF5-855D-82A44DD93AEE}" type="slidenum">
              <a:rPr lang="en-US" smtClean="0"/>
              <a:pPr/>
              <a:t>57</a:t>
            </a:fld>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interface specifications</a:t>
            </a:r>
            <a:endParaRPr lang="en-US" dirty="0"/>
          </a:p>
        </p:txBody>
      </p:sp>
      <p:sp>
        <p:nvSpPr>
          <p:cNvPr id="3" name="Content Placeholder 2"/>
          <p:cNvSpPr>
            <a:spLocks noGrp="1"/>
          </p:cNvSpPr>
          <p:nvPr>
            <p:ph idx="1"/>
          </p:nvPr>
        </p:nvSpPr>
        <p:spPr/>
        <p:txBody>
          <a:bodyPr>
            <a:normAutofit/>
          </a:bodyPr>
          <a:lstStyle/>
          <a:p>
            <a:r>
              <a:rPr lang="en-US" sz="2000" dirty="0" smtClean="0"/>
              <a:t>Data traffic into RPC-DAQ is Configuration/ commands – Beginning or rarely Broad cast/ Multicast – UDP protocol with/higher layer check </a:t>
            </a:r>
          </a:p>
          <a:p>
            <a:r>
              <a:rPr lang="en-US" sz="2000" dirty="0" smtClean="0"/>
              <a:t>Data traffic out of RPC-DAQ is relatively high (45/332kbps)</a:t>
            </a:r>
          </a:p>
          <a:p>
            <a:r>
              <a:rPr lang="en-US" sz="2000" dirty="0" smtClean="0"/>
              <a:t>We will use a TCP/IP based network interface to send and receive data from front-end to the back-end. TCP/IP over UTP or optical fiber is a reliable protocol over long distances.</a:t>
            </a:r>
          </a:p>
          <a:p>
            <a:r>
              <a:rPr lang="en-US" sz="2000" dirty="0" smtClean="0"/>
              <a:t>Hardwired network protocol – Wiznet 5300 chip is used</a:t>
            </a:r>
            <a:endParaRPr lang="en-US" sz="2000" dirty="0"/>
          </a:p>
        </p:txBody>
      </p:sp>
      <p:sp>
        <p:nvSpPr>
          <p:cNvPr id="6" name="Footer Placeholder 5"/>
          <p:cNvSpPr>
            <a:spLocks noGrp="1"/>
          </p:cNvSpPr>
          <p:nvPr>
            <p:ph type="ftr" sz="quarter" idx="11"/>
          </p:nvPr>
        </p:nvSpPr>
        <p:spPr/>
        <p:txBody>
          <a:bodyPr/>
          <a:lstStyle/>
          <a:p>
            <a:r>
              <a:rPr lang="nn-NO" smtClean="0"/>
              <a:t>Dr. B.Satyanarayana, TIFR, Mumbai                              Institution of Engineers (Chennai)                              December 17, 2012</a:t>
            </a:r>
            <a:endParaRPr lang="en-US"/>
          </a:p>
        </p:txBody>
      </p:sp>
      <p:pic>
        <p:nvPicPr>
          <p:cNvPr id="5122" name="Picture 2"/>
          <p:cNvPicPr>
            <a:picLocks noChangeAspect="1" noChangeArrowheads="1"/>
          </p:cNvPicPr>
          <p:nvPr/>
        </p:nvPicPr>
        <p:blipFill>
          <a:blip r:embed="rId2" cstate="print"/>
          <a:srcRect/>
          <a:stretch>
            <a:fillRect/>
          </a:stretch>
        </p:blipFill>
        <p:spPr bwMode="auto">
          <a:xfrm>
            <a:off x="503580" y="4005304"/>
            <a:ext cx="4644484" cy="2160000"/>
          </a:xfrm>
          <a:prstGeom prst="rect">
            <a:avLst/>
          </a:prstGeom>
          <a:noFill/>
          <a:ln w="9525">
            <a:noFill/>
            <a:miter lim="800000"/>
            <a:headEnd/>
            <a:tailEnd/>
          </a:ln>
        </p:spPr>
      </p:pic>
      <p:pic>
        <p:nvPicPr>
          <p:cNvPr id="8" name="Picture 5" descr="DSCN9921"/>
          <p:cNvPicPr>
            <a:picLocks noChangeAspect="1" noChangeArrowheads="1"/>
          </p:cNvPicPr>
          <p:nvPr/>
        </p:nvPicPr>
        <p:blipFill>
          <a:blip r:embed="rId3" cstate="print"/>
          <a:srcRect/>
          <a:stretch>
            <a:fillRect/>
          </a:stretch>
        </p:blipFill>
        <p:spPr bwMode="auto">
          <a:xfrm>
            <a:off x="5723725" y="4005304"/>
            <a:ext cx="2880723" cy="216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5D0D82D1-030A-4AF5-855D-82A44DD93AEE}" type="slidenum">
              <a:rPr lang="en-US" smtClean="0"/>
              <a:pPr/>
              <a:t>58</a:t>
            </a:fld>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nn-NO" smtClean="0"/>
              <a:t>Dr. B.Satyanarayana, TIFR, Mumbai                              Institution of Engineers (Chennai)                              December 17, 2012</a:t>
            </a:r>
            <a:endParaRPr lang="en-SG" dirty="0"/>
          </a:p>
        </p:txBody>
      </p:sp>
      <p:sp>
        <p:nvSpPr>
          <p:cNvPr id="4" name="Title 3"/>
          <p:cNvSpPr>
            <a:spLocks noGrp="1"/>
          </p:cNvSpPr>
          <p:nvPr>
            <p:ph type="title"/>
          </p:nvPr>
        </p:nvSpPr>
        <p:spPr/>
        <p:txBody>
          <a:bodyPr/>
          <a:lstStyle/>
          <a:p>
            <a:r>
              <a:rPr lang="en-SG" dirty="0" smtClean="0"/>
              <a:t>Data network schematic</a:t>
            </a:r>
            <a:endParaRPr lang="en-SG" dirty="0"/>
          </a:p>
        </p:txBody>
      </p:sp>
      <p:pic>
        <p:nvPicPr>
          <p:cNvPr id="6147" name="Picture 3"/>
          <p:cNvPicPr>
            <a:picLocks noGrp="1" noChangeAspect="1" noChangeArrowheads="1"/>
          </p:cNvPicPr>
          <p:nvPr>
            <p:ph idx="1"/>
          </p:nvPr>
        </p:nvPicPr>
        <p:blipFill>
          <a:blip r:embed="rId2" cstate="print"/>
          <a:srcRect/>
          <a:stretch>
            <a:fillRect/>
          </a:stretch>
        </p:blipFill>
        <p:spPr bwMode="auto">
          <a:xfrm>
            <a:off x="1051752" y="1512000"/>
            <a:ext cx="6576000" cy="4932000"/>
          </a:xfrm>
          <a:prstGeom prst="rect">
            <a:avLst/>
          </a:prstGeom>
          <a:noFill/>
          <a:ln w="9525">
            <a:noFill/>
            <a:miter lim="800000"/>
            <a:headEnd/>
            <a:tailEnd/>
          </a:ln>
        </p:spPr>
      </p:pic>
      <p:sp>
        <p:nvSpPr>
          <p:cNvPr id="8" name="TextBox 7"/>
          <p:cNvSpPr txBox="1"/>
          <p:nvPr/>
        </p:nvSpPr>
        <p:spPr>
          <a:xfrm>
            <a:off x="3929058" y="4786322"/>
            <a:ext cx="3357586" cy="1440000"/>
          </a:xfrm>
          <a:prstGeom prst="rect">
            <a:avLst/>
          </a:prstGeom>
          <a:solidFill>
            <a:schemeClr val="bg1"/>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SG"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59</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6000" y="1548000"/>
            <a:ext cx="5544000" cy="4860000"/>
          </a:xfrm>
        </p:spPr>
        <p:txBody>
          <a:bodyPr>
            <a:normAutofit/>
          </a:bodyPr>
          <a:lstStyle/>
          <a:p>
            <a:pPr marL="180000" indent="-180000">
              <a:lnSpc>
                <a:spcPct val="110000"/>
              </a:lnSpc>
            </a:pPr>
            <a:r>
              <a:rPr lang="en-IN" sz="1800" dirty="0" smtClean="0"/>
              <a:t>India had a long tradition of carrying out </a:t>
            </a:r>
            <a:r>
              <a:rPr lang="en-US" sz="1800" dirty="0" smtClean="0"/>
              <a:t>High Energy Physics research</a:t>
            </a:r>
            <a:r>
              <a:rPr lang="en-IN" sz="1800" dirty="0" smtClean="0"/>
              <a:t> </a:t>
            </a:r>
            <a:r>
              <a:rPr lang="en-US" sz="1800" dirty="0" smtClean="0"/>
              <a:t>using </a:t>
            </a:r>
            <a:r>
              <a:rPr lang="en-IN" sz="1800" dirty="0" smtClean="0"/>
              <a:t>deepest underground laboratories in the world </a:t>
            </a:r>
            <a:r>
              <a:rPr lang="en-US" sz="1800" dirty="0" smtClean="0"/>
              <a:t>at Kolar Gold Fields during 1952-92.</a:t>
            </a:r>
          </a:p>
          <a:p>
            <a:pPr marL="180000" indent="-180000">
              <a:lnSpc>
                <a:spcPct val="110000"/>
              </a:lnSpc>
            </a:pPr>
            <a:r>
              <a:rPr lang="en-US" sz="1800" dirty="0" smtClean="0"/>
              <a:t>Indian initiative in neutrino physics goes back to nearly 50 years.</a:t>
            </a:r>
          </a:p>
          <a:p>
            <a:pPr marL="180000" indent="-180000">
              <a:lnSpc>
                <a:spcPct val="110000"/>
              </a:lnSpc>
            </a:pPr>
            <a:r>
              <a:rPr lang="en-US" sz="1800" dirty="0" smtClean="0"/>
              <a:t>Demonstrated for the first time, the feasibility of doing neutrino experiments at KGF.</a:t>
            </a:r>
          </a:p>
          <a:p>
            <a:pPr marL="180000" indent="-180000">
              <a:lnSpc>
                <a:spcPct val="110000"/>
              </a:lnSpc>
            </a:pPr>
            <a:r>
              <a:rPr lang="en-US" sz="1800" dirty="0" smtClean="0"/>
              <a:t>International collaboration experiment to detect atmospheric neutrinos started at KGF in 1964.</a:t>
            </a:r>
          </a:p>
          <a:p>
            <a:pPr marL="180000" indent="-180000">
              <a:lnSpc>
                <a:spcPct val="110000"/>
              </a:lnSpc>
            </a:pPr>
            <a:r>
              <a:rPr lang="en-IN" sz="1800" dirty="0" smtClean="0">
                <a:solidFill>
                  <a:srgbClr val="FF0000"/>
                </a:solidFill>
              </a:rPr>
              <a:t>First atmospheric neutrino was detected at KGF at a depth of 2.3km way back in 1965 by the TIFR-Osaka-Durham group.</a:t>
            </a:r>
          </a:p>
          <a:p>
            <a:pPr marL="180000" indent="-180000">
              <a:lnSpc>
                <a:spcPct val="110000"/>
              </a:lnSpc>
            </a:pPr>
            <a:r>
              <a:rPr lang="en-IN" sz="1800" dirty="0" smtClean="0"/>
              <a:t>During early 80s dedicated detectors were setup at KGF  by TIFR-Osaka collaboration to look for proton decay.</a:t>
            </a:r>
            <a:endParaRPr lang="en-US" sz="1800" dirty="0" smtClean="0"/>
          </a:p>
        </p:txBody>
      </p:sp>
      <p:pic>
        <p:nvPicPr>
          <p:cNvPr id="8" name="Picture 7" descr="shaft.jpg"/>
          <p:cNvPicPr>
            <a:picLocks noChangeAspect="1"/>
          </p:cNvPicPr>
          <p:nvPr/>
        </p:nvPicPr>
        <p:blipFill>
          <a:blip r:embed="rId2" cstate="print"/>
          <a:srcRect l="1944" t="640" r="1944" b="1279"/>
          <a:stretch>
            <a:fillRect/>
          </a:stretch>
        </p:blipFill>
        <p:spPr>
          <a:xfrm>
            <a:off x="5758822" y="1548000"/>
            <a:ext cx="3133658" cy="4860000"/>
          </a:xfrm>
          <a:prstGeom prst="rect">
            <a:avLst/>
          </a:prstGeom>
          <a:ln>
            <a:noFill/>
          </a:ln>
          <a:effectLst>
            <a:softEdge rad="112500"/>
          </a:effectLst>
        </p:spPr>
      </p:pic>
      <p:sp>
        <p:nvSpPr>
          <p:cNvPr id="6" name="Title 5"/>
          <p:cNvSpPr>
            <a:spLocks noGrp="1"/>
          </p:cNvSpPr>
          <p:nvPr>
            <p:ph type="title"/>
          </p:nvPr>
        </p:nvSpPr>
        <p:spPr/>
        <p:txBody>
          <a:bodyPr>
            <a:normAutofit fontScale="90000"/>
          </a:bodyPr>
          <a:lstStyle/>
          <a:p>
            <a:r>
              <a:rPr lang="en-US" dirty="0" smtClean="0"/>
              <a:t>History of neutrino physics in India</a:t>
            </a:r>
            <a:endParaRPr lang="en-SG" dirty="0"/>
          </a:p>
        </p:txBody>
      </p:sp>
      <p:sp>
        <p:nvSpPr>
          <p:cNvPr id="4" name="Footer Placeholder 3"/>
          <p:cNvSpPr>
            <a:spLocks noGrp="1"/>
          </p:cNvSpPr>
          <p:nvPr>
            <p:ph type="ftr" sz="quarter" idx="11"/>
          </p:nvPr>
        </p:nvSpPr>
        <p:spPr/>
        <p:txBody>
          <a:bodyPr/>
          <a:lstStyle/>
          <a:p>
            <a:r>
              <a:rPr lang="en-SG" smtClean="0"/>
              <a:t>Dr. B.Satyanarayana, TIFR, Mumbai                              Institution of Engineers (Chennai)                              December 17, 2012</a:t>
            </a:r>
            <a:endParaRPr lang="en-SG" dirty="0"/>
          </a:p>
        </p:txBody>
      </p:sp>
      <p:sp>
        <p:nvSpPr>
          <p:cNvPr id="9" name="TextBox 8"/>
          <p:cNvSpPr txBox="1"/>
          <p:nvPr/>
        </p:nvSpPr>
        <p:spPr>
          <a:xfrm>
            <a:off x="5866548" y="1628840"/>
            <a:ext cx="2340000" cy="338554"/>
          </a:xfrm>
          <a:prstGeom prst="rect">
            <a:avLst/>
          </a:prstGeom>
          <a:noFill/>
        </p:spPr>
        <p:txBody>
          <a:bodyPr wrap="square" rtlCol="0">
            <a:spAutoFit/>
          </a:bodyPr>
          <a:lstStyle/>
          <a:p>
            <a:r>
              <a:rPr lang="en-US" sz="1600" dirty="0" smtClean="0">
                <a:solidFill>
                  <a:srgbClr val="FF0000"/>
                </a:solidFill>
                <a:latin typeface="Narkisim" pitchFamily="34" charset="-79"/>
                <a:cs typeface="Narkisim" pitchFamily="34" charset="-79"/>
              </a:rPr>
              <a:t>KGF underground shaft</a:t>
            </a:r>
            <a:endParaRPr lang="en-SG" sz="1600" dirty="0">
              <a:solidFill>
                <a:srgbClr val="FF0000"/>
              </a:solidFill>
              <a:latin typeface="Narkisim" pitchFamily="34" charset="-79"/>
              <a:cs typeface="Narkisim" pitchFamily="34" charset="-79"/>
            </a:endParaRPr>
          </a:p>
        </p:txBody>
      </p:sp>
      <p:sp>
        <p:nvSpPr>
          <p:cNvPr id="10" name="Slide Number Placeholder 9"/>
          <p:cNvSpPr>
            <a:spLocks noGrp="1"/>
          </p:cNvSpPr>
          <p:nvPr>
            <p:ph type="sldNum" sz="quarter" idx="12"/>
          </p:nvPr>
        </p:nvSpPr>
        <p:spPr/>
        <p:txBody>
          <a:bodyPr/>
          <a:lstStyle/>
          <a:p>
            <a:fld id="{5D0D82D1-030A-4AF5-855D-82A44DD93AEE}" type="slidenum">
              <a:rPr lang="en-US" smtClean="0"/>
              <a:pPr/>
              <a:t>6</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a:lnSpc>
                <a:spcPct val="120000"/>
              </a:lnSpc>
            </a:pPr>
            <a:r>
              <a:rPr lang="en-SG" sz="2400" dirty="0" smtClean="0"/>
              <a:t>Atleast 16 (24, preferable) 1G copper ports PLUS a 1G fiber uplink ports, all duplex capable</a:t>
            </a:r>
          </a:p>
          <a:p>
            <a:pPr>
              <a:lnSpc>
                <a:spcPct val="120000"/>
              </a:lnSpc>
            </a:pPr>
            <a:r>
              <a:rPr lang="en-SG" sz="2400" dirty="0" smtClean="0"/>
              <a:t>Layer 2, unmanaged Ethernet switch with “store and forward” non-blocking architecture.</a:t>
            </a:r>
          </a:p>
          <a:p>
            <a:pPr>
              <a:lnSpc>
                <a:spcPct val="120000"/>
              </a:lnSpc>
            </a:pPr>
            <a:r>
              <a:rPr lang="en-SG" sz="2400" dirty="0" smtClean="0"/>
              <a:t>Atleast 512KB packet buffer, 1K MAC address table</a:t>
            </a:r>
          </a:p>
          <a:p>
            <a:pPr>
              <a:lnSpc>
                <a:spcPct val="120000"/>
              </a:lnSpc>
            </a:pPr>
            <a:r>
              <a:rPr lang="en-SG" sz="2400" dirty="0" smtClean="0"/>
              <a:t>Fan-less design, dc power supply</a:t>
            </a:r>
          </a:p>
          <a:p>
            <a:pPr>
              <a:lnSpc>
                <a:spcPct val="120000"/>
              </a:lnSpc>
            </a:pPr>
            <a:r>
              <a:rPr lang="en-SG" sz="2400" dirty="0" smtClean="0"/>
              <a:t>Severe constraints on place for mounting FE Switch, ( 40cm x 60cm x ~200cm)</a:t>
            </a:r>
          </a:p>
          <a:p>
            <a:pPr>
              <a:lnSpc>
                <a:spcPct val="120000"/>
              </a:lnSpc>
            </a:pPr>
            <a:r>
              <a:rPr lang="en-SG" sz="2400" dirty="0" smtClean="0"/>
              <a:t>Next gen 8 port switches in market will fit our size requirement</a:t>
            </a:r>
          </a:p>
          <a:p>
            <a:pPr>
              <a:lnSpc>
                <a:spcPct val="120000"/>
              </a:lnSpc>
            </a:pPr>
            <a:r>
              <a:rPr lang="en-SG" sz="2400" dirty="0" smtClean="0"/>
              <a:t>Present day chipsets small enough, only limited by size of RJ45 connectors</a:t>
            </a:r>
          </a:p>
          <a:p>
            <a:pPr>
              <a:lnSpc>
                <a:spcPct val="120000"/>
              </a:lnSpc>
            </a:pPr>
            <a:r>
              <a:rPr lang="en-SG" sz="2400" dirty="0" smtClean="0"/>
              <a:t>Contacted couple of Ethernet chip set makers, positive response for 16+1 port switch</a:t>
            </a:r>
            <a:endParaRPr lang="en-SG" sz="2400" dirty="0"/>
          </a:p>
        </p:txBody>
      </p:sp>
      <p:sp>
        <p:nvSpPr>
          <p:cNvPr id="3" name="Footer Placeholder 2"/>
          <p:cNvSpPr>
            <a:spLocks noGrp="1"/>
          </p:cNvSpPr>
          <p:nvPr>
            <p:ph type="ftr" sz="quarter" idx="11"/>
          </p:nvPr>
        </p:nvSpPr>
        <p:spPr/>
        <p:txBody>
          <a:bodyPr/>
          <a:lstStyle/>
          <a:p>
            <a:r>
              <a:rPr lang="nn-NO" smtClean="0"/>
              <a:t>Dr. B.Satyanarayana, TIFR, Mumbai                              Institution of Engineers (Chennai)                              December 17, 2012</a:t>
            </a:r>
            <a:endParaRPr lang="en-SG" dirty="0"/>
          </a:p>
        </p:txBody>
      </p:sp>
      <p:sp>
        <p:nvSpPr>
          <p:cNvPr id="4" name="Title 3"/>
          <p:cNvSpPr>
            <a:spLocks noGrp="1"/>
          </p:cNvSpPr>
          <p:nvPr>
            <p:ph type="title"/>
          </p:nvPr>
        </p:nvSpPr>
        <p:spPr/>
        <p:txBody>
          <a:bodyPr/>
          <a:lstStyle/>
          <a:p>
            <a:r>
              <a:rPr lang="en-US" dirty="0" smtClean="0"/>
              <a:t>Front-end switches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60</a:t>
            </a:fld>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96" y="1512000"/>
            <a:ext cx="9000000" cy="4860000"/>
          </a:xfrm>
        </p:spPr>
        <p:txBody>
          <a:bodyPr>
            <a:normAutofit fontScale="77500" lnSpcReduction="20000"/>
          </a:bodyPr>
          <a:lstStyle/>
          <a:p>
            <a:pPr>
              <a:lnSpc>
                <a:spcPct val="120000"/>
              </a:lnSpc>
            </a:pPr>
            <a:r>
              <a:rPr lang="en-SG" dirty="0" smtClean="0"/>
              <a:t>Proposal is for up-linking the FE Switches to back end switches to which the computers are also connected.</a:t>
            </a:r>
          </a:p>
          <a:p>
            <a:pPr>
              <a:lnSpc>
                <a:spcPct val="120000"/>
              </a:lnSpc>
            </a:pPr>
            <a:r>
              <a:rPr lang="en-SG" dirty="0" smtClean="0"/>
              <a:t>BE Switches: Commercial 48 port gigabit switches (copper/fiber) with atleast 4 10G uplink ports</a:t>
            </a:r>
          </a:p>
          <a:p>
            <a:pPr>
              <a:lnSpc>
                <a:spcPct val="120000"/>
              </a:lnSpc>
            </a:pPr>
            <a:r>
              <a:rPr lang="en-SG" dirty="0" smtClean="0"/>
              <a:t>Rack size is 1U (all current models)</a:t>
            </a:r>
          </a:p>
          <a:p>
            <a:pPr>
              <a:lnSpc>
                <a:spcPct val="120000"/>
              </a:lnSpc>
            </a:pPr>
            <a:r>
              <a:rPr lang="en-SG" dirty="0" smtClean="0"/>
              <a:t>Many models have MAC address table exceeding 10k, so can store location information of all RPC's of one ICAL module. Implications are (to be tested):</a:t>
            </a:r>
          </a:p>
          <a:p>
            <a:pPr lvl="1">
              <a:lnSpc>
                <a:spcPct val="120000"/>
              </a:lnSpc>
            </a:pPr>
            <a:r>
              <a:rPr lang="en-SG" dirty="0" smtClean="0"/>
              <a:t>the Master computer can quickly address any RPC</a:t>
            </a:r>
          </a:p>
          <a:p>
            <a:pPr lvl="1">
              <a:lnSpc>
                <a:spcPct val="120000"/>
              </a:lnSpc>
            </a:pPr>
            <a:r>
              <a:rPr lang="en-SG" dirty="0" smtClean="0"/>
              <a:t>no need of L3 functionality, L2 functionality will do</a:t>
            </a:r>
          </a:p>
          <a:p>
            <a:pPr lvl="1">
              <a:lnSpc>
                <a:spcPct val="120000"/>
              </a:lnSpc>
            </a:pPr>
            <a:r>
              <a:rPr lang="en-SG" dirty="0" smtClean="0"/>
              <a:t>but time taken to gather the MAC table.. to be understood</a:t>
            </a:r>
          </a:p>
          <a:p>
            <a:pPr>
              <a:lnSpc>
                <a:spcPct val="120000"/>
              </a:lnSpc>
            </a:pPr>
            <a:r>
              <a:rPr lang="en-SG" dirty="0" smtClean="0"/>
              <a:t>IP segmentation using separate class C subnet for each 3 layers</a:t>
            </a:r>
            <a:endParaRPr lang="en-SG" dirty="0"/>
          </a:p>
        </p:txBody>
      </p:sp>
      <p:sp>
        <p:nvSpPr>
          <p:cNvPr id="3" name="Footer Placeholder 2"/>
          <p:cNvSpPr>
            <a:spLocks noGrp="1"/>
          </p:cNvSpPr>
          <p:nvPr>
            <p:ph type="ftr" sz="quarter" idx="11"/>
          </p:nvPr>
        </p:nvSpPr>
        <p:spPr/>
        <p:txBody>
          <a:bodyPr/>
          <a:lstStyle/>
          <a:p>
            <a:r>
              <a:rPr lang="nn-NO" smtClean="0"/>
              <a:t>Dr. B.Satyanarayana, TIFR, Mumbai                              Institution of Engineers (Chennai)                              December 17, 2012</a:t>
            </a:r>
            <a:endParaRPr lang="en-SG" dirty="0"/>
          </a:p>
        </p:txBody>
      </p:sp>
      <p:sp>
        <p:nvSpPr>
          <p:cNvPr id="4" name="Title 3"/>
          <p:cNvSpPr>
            <a:spLocks noGrp="1"/>
          </p:cNvSpPr>
          <p:nvPr>
            <p:ph type="title"/>
          </p:nvPr>
        </p:nvSpPr>
        <p:spPr/>
        <p:txBody>
          <a:bodyPr/>
          <a:lstStyle/>
          <a:p>
            <a:r>
              <a:rPr lang="en-US" dirty="0" smtClean="0"/>
              <a:t>Back-end Ethernet switches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61</a:t>
            </a:fld>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N/W switches on the face of spacers</a:t>
            </a:r>
            <a:endParaRPr lang="en-IN" dirty="0"/>
          </a:p>
        </p:txBody>
      </p:sp>
      <p:pic>
        <p:nvPicPr>
          <p:cNvPr id="5122" name="Picture 2"/>
          <p:cNvPicPr>
            <a:picLocks noGrp="1" noChangeAspect="1" noChangeArrowheads="1"/>
          </p:cNvPicPr>
          <p:nvPr>
            <p:ph idx="1"/>
          </p:nvPr>
        </p:nvPicPr>
        <p:blipFill>
          <a:blip r:embed="rId2" cstate="print"/>
          <a:srcRect b="9715"/>
          <a:stretch>
            <a:fillRect/>
          </a:stretch>
        </p:blipFill>
        <p:spPr bwMode="auto">
          <a:xfrm>
            <a:off x="324000" y="1511987"/>
            <a:ext cx="8496000" cy="4895884"/>
          </a:xfrm>
          <a:prstGeom prst="rect">
            <a:avLst/>
          </a:prstGeom>
          <a:noFill/>
          <a:ln w="9525">
            <a:noFill/>
            <a:miter lim="800000"/>
            <a:headEnd/>
            <a:tailEnd/>
          </a:ln>
        </p:spPr>
      </p:pic>
      <p:sp>
        <p:nvSpPr>
          <p:cNvPr id="6" name="Footer Placeholder 3"/>
          <p:cNvSpPr>
            <a:spLocks noGrp="1"/>
          </p:cNvSpPr>
          <p:nvPr>
            <p:ph type="ftr" sz="quarter" idx="11"/>
          </p:nvPr>
        </p:nvSpPr>
        <p:spPr>
          <a:xfrm>
            <a:off x="72000" y="6356350"/>
            <a:ext cx="9000000" cy="365125"/>
          </a:xfrm>
        </p:spPr>
        <p:txBody>
          <a:bodyPr/>
          <a:lstStyle/>
          <a:p>
            <a:r>
              <a:rPr lang="nn-NO" smtClean="0">
                <a:solidFill>
                  <a:prstClr val="black">
                    <a:tint val="75000"/>
                  </a:prstClr>
                </a:solidFill>
              </a:rPr>
              <a:t>Dr. B.Satyanarayana, TIFR, Mumbai                              Institution of Engineers (Chennai)                              December 17, 2012</a:t>
            </a:r>
            <a:endParaRPr lang="en-IN"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D0D82D1-030A-4AF5-855D-82A44DD93AEE}" type="slidenum">
              <a:rPr lang="en-US" smtClean="0"/>
              <a:pPr/>
              <a:t>62</a:t>
            </a:fld>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SG" sz="2400" dirty="0" smtClean="0"/>
              <a:t>Worst case data rate from even 4 layers together is within the capacity of modern multi core CPUs ( real case tests to be done)</a:t>
            </a:r>
          </a:p>
          <a:p>
            <a:r>
              <a:rPr lang="en-SG" sz="2400" dirty="0" smtClean="0"/>
              <a:t>Broadly, the specs are:</a:t>
            </a:r>
          </a:p>
          <a:p>
            <a:pPr lvl="1"/>
            <a:r>
              <a:rPr lang="en-SG" sz="2000" dirty="0" smtClean="0"/>
              <a:t>High density 1U rack mountable servers</a:t>
            </a:r>
          </a:p>
          <a:p>
            <a:pPr lvl="1"/>
            <a:r>
              <a:rPr lang="en-SG" sz="2000" dirty="0" smtClean="0"/>
              <a:t>diskless, remote OS installation/configuration (</a:t>
            </a:r>
            <a:r>
              <a:rPr lang="en-SG" sz="2000" dirty="0" err="1" smtClean="0"/>
              <a:t>Quattor</a:t>
            </a:r>
            <a:r>
              <a:rPr lang="en-SG" sz="2000" dirty="0" smtClean="0"/>
              <a:t>, ROCKS, or even </a:t>
            </a:r>
            <a:r>
              <a:rPr lang="en-SG" sz="2000" dirty="0" err="1" smtClean="0"/>
              <a:t>Kickstart</a:t>
            </a:r>
            <a:r>
              <a:rPr lang="en-SG" sz="2000" dirty="0" smtClean="0"/>
              <a:t>)</a:t>
            </a:r>
          </a:p>
          <a:p>
            <a:pPr lvl="1"/>
            <a:r>
              <a:rPr lang="en-SG" sz="2000" dirty="0" smtClean="0"/>
              <a:t>one gigabit port for RPC's + one 10G port for networking with other DCCs and upstream event builder/master computer</a:t>
            </a:r>
          </a:p>
          <a:p>
            <a:pPr lvl="1"/>
            <a:r>
              <a:rPr lang="en-SG" sz="2000" dirty="0" smtClean="0"/>
              <a:t>Example: rack space requirement 3U for 12 RPC layers</a:t>
            </a:r>
          </a:p>
          <a:p>
            <a:pPr lvl="2"/>
            <a:r>
              <a:rPr lang="en-SG" sz="1800" dirty="0" smtClean="0"/>
              <a:t>with 3 layers RPC for each DCC – 3U rack space</a:t>
            </a:r>
          </a:p>
          <a:p>
            <a:pPr lvl="2"/>
            <a:r>
              <a:rPr lang="en-SG" sz="1800" dirty="0" smtClean="0"/>
              <a:t>1U for 48 port switch, 2U for 4 high performance servers</a:t>
            </a:r>
            <a:endParaRPr lang="en-SG" sz="1800" dirty="0"/>
          </a:p>
        </p:txBody>
      </p:sp>
      <p:sp>
        <p:nvSpPr>
          <p:cNvPr id="3" name="Footer Placeholder 2"/>
          <p:cNvSpPr>
            <a:spLocks noGrp="1"/>
          </p:cNvSpPr>
          <p:nvPr>
            <p:ph type="ftr" sz="quarter" idx="11"/>
          </p:nvPr>
        </p:nvSpPr>
        <p:spPr/>
        <p:txBody>
          <a:bodyPr/>
          <a:lstStyle/>
          <a:p>
            <a:r>
              <a:rPr lang="nn-NO" smtClean="0"/>
              <a:t>Dr. B.Satyanarayana, TIFR, Mumbai                              Institution of Engineers (Chennai)                              December 17, 2012</a:t>
            </a:r>
            <a:endParaRPr lang="en-SG" dirty="0"/>
          </a:p>
        </p:txBody>
      </p:sp>
      <p:sp>
        <p:nvSpPr>
          <p:cNvPr id="4" name="Title 3"/>
          <p:cNvSpPr>
            <a:spLocks noGrp="1"/>
          </p:cNvSpPr>
          <p:nvPr>
            <p:ph type="title"/>
          </p:nvPr>
        </p:nvSpPr>
        <p:spPr/>
        <p:txBody>
          <a:bodyPr/>
          <a:lstStyle/>
          <a:p>
            <a:r>
              <a:rPr lang="en-US" dirty="0" smtClean="0"/>
              <a:t>Data collecting computers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63</a:t>
            </a:fld>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Features of ICAL trigger system</a:t>
            </a:r>
            <a:endParaRPr lang="en-SG" dirty="0"/>
          </a:p>
        </p:txBody>
      </p:sp>
      <p:sp>
        <p:nvSpPr>
          <p:cNvPr id="3" name="Content Placeholder 2"/>
          <p:cNvSpPr>
            <a:spLocks noGrp="1"/>
          </p:cNvSpPr>
          <p:nvPr>
            <p:ph sz="half" idx="1"/>
          </p:nvPr>
        </p:nvSpPr>
        <p:spPr/>
        <p:txBody>
          <a:bodyPr>
            <a:noAutofit/>
          </a:bodyPr>
          <a:lstStyle/>
          <a:p>
            <a:r>
              <a:rPr lang="en-US" i="1" dirty="0" smtClean="0"/>
              <a:t>Physicist’s mind</a:t>
            </a:r>
            <a:r>
              <a:rPr lang="en-US" dirty="0" smtClean="0"/>
              <a:t> decoded!</a:t>
            </a:r>
          </a:p>
          <a:p>
            <a:r>
              <a:rPr lang="en-US" i="1" dirty="0" smtClean="0"/>
              <a:t>Insitu</a:t>
            </a:r>
            <a:r>
              <a:rPr lang="en-US" dirty="0" smtClean="0"/>
              <a:t> trigger generation</a:t>
            </a:r>
            <a:endParaRPr lang="en-US" i="1" dirty="0" smtClean="0"/>
          </a:p>
          <a:p>
            <a:r>
              <a:rPr lang="en-US" dirty="0" smtClean="0"/>
              <a:t>Autonomous; shares data bus with readout system</a:t>
            </a:r>
          </a:p>
          <a:p>
            <a:r>
              <a:rPr lang="en-US" dirty="0" smtClean="0"/>
              <a:t>Distributed architecture</a:t>
            </a:r>
          </a:p>
          <a:p>
            <a:r>
              <a:rPr lang="en-US" dirty="0" smtClean="0"/>
              <a:t>For ICAL, trigger system is based only on topology of the event; no other measurement data is used</a:t>
            </a:r>
          </a:p>
          <a:p>
            <a:r>
              <a:rPr lang="en-US" dirty="0" smtClean="0"/>
              <a:t>Huge bank of combinatorial circuits</a:t>
            </a:r>
          </a:p>
          <a:p>
            <a:r>
              <a:rPr lang="en-US" dirty="0" smtClean="0"/>
              <a:t>Programmability is the game</a:t>
            </a:r>
            <a:r>
              <a:rPr lang="en-SG" dirty="0" smtClean="0"/>
              <a:t>, FPGAs, ASICs are the players</a:t>
            </a:r>
            <a:endParaRPr lang="en-US" dirty="0" smtClean="0"/>
          </a:p>
        </p:txBody>
      </p:sp>
      <p:sp>
        <p:nvSpPr>
          <p:cNvPr id="4" name="Footer Placeholder 3"/>
          <p:cNvSpPr>
            <a:spLocks noGrp="1"/>
          </p:cNvSpPr>
          <p:nvPr>
            <p:ph type="ftr" sz="quarter" idx="11"/>
          </p:nvPr>
        </p:nvSpPr>
        <p:spPr/>
        <p:txBody>
          <a:bodyPr/>
          <a:lstStyle/>
          <a:p>
            <a:r>
              <a:rPr lang="en-SG" smtClean="0"/>
              <a:t>Dr. B.Satyanarayana, TIFR, Mumbai                              Institution of Engineers (Chennai)                              December 17, 2012</a:t>
            </a:r>
            <a:endParaRPr lang="en-SG" dirty="0"/>
          </a:p>
        </p:txBody>
      </p:sp>
      <p:sp>
        <p:nvSpPr>
          <p:cNvPr id="7" name="Slide Number Placeholder 6"/>
          <p:cNvSpPr>
            <a:spLocks noGrp="1"/>
          </p:cNvSpPr>
          <p:nvPr>
            <p:ph type="sldNum" sz="quarter" idx="12"/>
          </p:nvPr>
        </p:nvSpPr>
        <p:spPr/>
        <p:txBody>
          <a:bodyPr/>
          <a:lstStyle/>
          <a:p>
            <a:fld id="{5D0D82D1-030A-4AF5-855D-82A44DD93AEE}" type="slidenum">
              <a:rPr lang="en-US" smtClean="0"/>
              <a:pPr/>
              <a:t>64</a:t>
            </a:fld>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ICAL Trigger Scheme</a:t>
            </a:r>
            <a:endParaRPr lang="en-US" dirty="0"/>
          </a:p>
        </p:txBody>
      </p:sp>
      <p:sp>
        <p:nvSpPr>
          <p:cNvPr id="4" name="Footer Placeholder 3"/>
          <p:cNvSpPr>
            <a:spLocks noGrp="1"/>
          </p:cNvSpPr>
          <p:nvPr>
            <p:ph type="ftr" sz="quarter" idx="11"/>
          </p:nvPr>
        </p:nvSpPr>
        <p:spPr/>
        <p:txBody>
          <a:bodyPr/>
          <a:lstStyle/>
          <a:p>
            <a:pPr algn="l"/>
            <a:r>
              <a:rPr lang="nn-NO" smtClean="0">
                <a:solidFill>
                  <a:srgbClr val="775F55"/>
                </a:solidFill>
              </a:rPr>
              <a:t>Dr. B.Satyanarayana, TIFR, Mumbai                              Institution of Engineers (Chennai)                              December 17, 2012</a:t>
            </a:r>
            <a:endParaRPr lang="en-US" dirty="0">
              <a:solidFill>
                <a:srgbClr val="775F55"/>
              </a:solidFill>
            </a:endParaRPr>
          </a:p>
        </p:txBody>
      </p:sp>
      <p:pic>
        <p:nvPicPr>
          <p:cNvPr id="6" name="Content Placeholder 5" descr="pyramid1.PNG"/>
          <p:cNvPicPr>
            <a:picLocks noGrp="1" noChangeAspect="1"/>
          </p:cNvPicPr>
          <p:nvPr>
            <p:ph sz="quarter" idx="1"/>
          </p:nvPr>
        </p:nvPicPr>
        <p:blipFill>
          <a:blip r:embed="rId2" cstate="print"/>
          <a:stretch>
            <a:fillRect/>
          </a:stretch>
        </p:blipFill>
        <p:spPr>
          <a:xfrm>
            <a:off x="533400" y="1880269"/>
            <a:ext cx="8153400" cy="3935661"/>
          </a:xfrm>
        </p:spPr>
      </p:pic>
      <p:sp>
        <p:nvSpPr>
          <p:cNvPr id="5" name="Slide Number Placeholder 4"/>
          <p:cNvSpPr>
            <a:spLocks noGrp="1"/>
          </p:cNvSpPr>
          <p:nvPr>
            <p:ph type="sldNum" sz="quarter" idx="12"/>
          </p:nvPr>
        </p:nvSpPr>
        <p:spPr/>
        <p:txBody>
          <a:bodyPr/>
          <a:lstStyle/>
          <a:p>
            <a:fld id="{5D0D82D1-030A-4AF5-855D-82A44DD93AEE}" type="slidenum">
              <a:rPr lang="en-US" smtClean="0"/>
              <a:pPr/>
              <a:t>65</a:t>
            </a:fld>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normAutofit/>
          </a:bodyPr>
          <a:lstStyle/>
          <a:p>
            <a:pPr algn="ctr"/>
            <a:r>
              <a:rPr lang="en-US" dirty="0" smtClean="0"/>
              <a:t>Implementation layout</a:t>
            </a:r>
            <a:endParaRPr lang="en-US" dirty="0"/>
          </a:p>
        </p:txBody>
      </p:sp>
      <p:sp>
        <p:nvSpPr>
          <p:cNvPr id="4" name="Footer Placeholder 3"/>
          <p:cNvSpPr>
            <a:spLocks noGrp="1"/>
          </p:cNvSpPr>
          <p:nvPr>
            <p:ph type="ftr" sz="quarter" idx="11"/>
          </p:nvPr>
        </p:nvSpPr>
        <p:spPr/>
        <p:txBody>
          <a:bodyPr/>
          <a:lstStyle/>
          <a:p>
            <a:pPr algn="l"/>
            <a:r>
              <a:rPr lang="nn-NO" smtClean="0">
                <a:solidFill>
                  <a:srgbClr val="775F55"/>
                </a:solidFill>
              </a:rPr>
              <a:t>Dr. B.Satyanarayana, TIFR, Mumbai                              Institution of Engineers (Chennai)                              December 17, 2012</a:t>
            </a:r>
            <a:endParaRPr lang="en-US" dirty="0">
              <a:solidFill>
                <a:srgbClr val="775F55"/>
              </a:solidFill>
            </a:endParaRPr>
          </a:p>
        </p:txBody>
      </p:sp>
      <p:pic>
        <p:nvPicPr>
          <p:cNvPr id="6" name="Content Placeholder 5" descr="implementation_layout1.PNG"/>
          <p:cNvPicPr>
            <a:picLocks noGrp="1" noChangeAspect="1"/>
          </p:cNvPicPr>
          <p:nvPr>
            <p:ph sz="quarter" idx="1"/>
          </p:nvPr>
        </p:nvPicPr>
        <p:blipFill>
          <a:blip r:embed="rId2" cstate="print"/>
          <a:stretch>
            <a:fillRect/>
          </a:stretch>
        </p:blipFill>
        <p:spPr>
          <a:xfrm>
            <a:off x="1454150" y="1559214"/>
            <a:ext cx="6470650" cy="1495112"/>
          </a:xfrm>
        </p:spPr>
      </p:pic>
      <p:pic>
        <p:nvPicPr>
          <p:cNvPr id="7" name="Picture 6" descr="LTM_GTM_placement2.PNG"/>
          <p:cNvPicPr>
            <a:picLocks noChangeAspect="1"/>
          </p:cNvPicPr>
          <p:nvPr/>
        </p:nvPicPr>
        <p:blipFill>
          <a:blip r:embed="rId3" cstate="print"/>
          <a:stretch>
            <a:fillRect/>
          </a:stretch>
        </p:blipFill>
        <p:spPr>
          <a:xfrm>
            <a:off x="1922808" y="3079464"/>
            <a:ext cx="5392392" cy="3245136"/>
          </a:xfrm>
          <a:prstGeom prst="rect">
            <a:avLst/>
          </a:prstGeom>
        </p:spPr>
      </p:pic>
      <p:sp>
        <p:nvSpPr>
          <p:cNvPr id="8" name="Slide Number Placeholder 7"/>
          <p:cNvSpPr>
            <a:spLocks noGrp="1"/>
          </p:cNvSpPr>
          <p:nvPr>
            <p:ph type="sldNum" sz="quarter" idx="12"/>
          </p:nvPr>
        </p:nvSpPr>
        <p:spPr/>
        <p:txBody>
          <a:bodyPr/>
          <a:lstStyle/>
          <a:p>
            <a:fld id="{5D0D82D1-030A-4AF5-855D-82A44DD93AEE}" type="slidenum">
              <a:rPr lang="en-US" smtClean="0"/>
              <a:pPr/>
              <a:t>66</a:t>
            </a:fld>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Back-end communication for</a:t>
            </a:r>
            <a:br>
              <a:rPr lang="en-US" smtClean="0"/>
            </a:br>
            <a:r>
              <a:rPr lang="en-US" smtClean="0"/>
              <a:t>trigger modules</a:t>
            </a:r>
            <a:endParaRPr lang="en-US" dirty="0"/>
          </a:p>
        </p:txBody>
      </p:sp>
      <p:sp>
        <p:nvSpPr>
          <p:cNvPr id="5" name="Content Placeholder 4"/>
          <p:cNvSpPr>
            <a:spLocks noGrp="1"/>
          </p:cNvSpPr>
          <p:nvPr>
            <p:ph sz="quarter" idx="1"/>
          </p:nvPr>
        </p:nvSpPr>
        <p:spPr>
          <a:xfrm>
            <a:off x="35496" y="1548000"/>
            <a:ext cx="4965132" cy="4860000"/>
          </a:xfrm>
        </p:spPr>
        <p:txBody>
          <a:bodyPr>
            <a:noAutofit/>
          </a:bodyPr>
          <a:lstStyle/>
          <a:p>
            <a:r>
              <a:rPr lang="en-US" dirty="0" smtClean="0"/>
              <a:t>Configuration of the LTM FPGAs to implement new trigger criteria.</a:t>
            </a:r>
          </a:p>
          <a:p>
            <a:r>
              <a:rPr lang="en-US" dirty="0" smtClean="0"/>
              <a:t>User specifications</a:t>
            </a:r>
          </a:p>
          <a:p>
            <a:pPr lvl="1"/>
            <a:r>
              <a:rPr lang="en-US" dirty="0" smtClean="0"/>
              <a:t>Selective masking of signals at different levels of trigger generation.</a:t>
            </a:r>
          </a:p>
          <a:p>
            <a:r>
              <a:rPr lang="en-US" dirty="0" smtClean="0"/>
              <a:t>Data readout</a:t>
            </a:r>
          </a:p>
          <a:p>
            <a:pPr lvl="1"/>
            <a:r>
              <a:rPr lang="en-US" dirty="0" smtClean="0"/>
              <a:t>Trigger rates</a:t>
            </a:r>
          </a:p>
          <a:p>
            <a:pPr lvl="1"/>
            <a:r>
              <a:rPr lang="en-US" dirty="0" smtClean="0"/>
              <a:t>Latch information</a:t>
            </a:r>
            <a:endParaRPr lang="en-US" dirty="0"/>
          </a:p>
        </p:txBody>
      </p:sp>
      <p:sp>
        <p:nvSpPr>
          <p:cNvPr id="4" name="Footer Placeholder 3"/>
          <p:cNvSpPr>
            <a:spLocks noGrp="1"/>
          </p:cNvSpPr>
          <p:nvPr>
            <p:ph type="ftr" sz="quarter" idx="11"/>
          </p:nvPr>
        </p:nvSpPr>
        <p:spPr/>
        <p:txBody>
          <a:bodyPr/>
          <a:lstStyle/>
          <a:p>
            <a:r>
              <a:rPr lang="nn-NO" smtClean="0"/>
              <a:t>Dr. B.Satyanarayana, TIFR, Mumbai                              Institution of Engineers (Chennai)                              December 17, 2012</a:t>
            </a:r>
            <a:endParaRPr lang="en-US" dirty="0"/>
          </a:p>
        </p:txBody>
      </p:sp>
      <p:graphicFrame>
        <p:nvGraphicFramePr>
          <p:cNvPr id="7" name="Diagram 6"/>
          <p:cNvGraphicFramePr/>
          <p:nvPr/>
        </p:nvGraphicFramePr>
        <p:xfrm>
          <a:off x="5029200" y="1524000"/>
          <a:ext cx="38100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12"/>
          </p:nvPr>
        </p:nvSpPr>
        <p:spPr/>
        <p:txBody>
          <a:bodyPr/>
          <a:lstStyle/>
          <a:p>
            <a:fld id="{5D0D82D1-030A-4AF5-855D-82A44DD93AEE}" type="slidenum">
              <a:rPr lang="en-US" smtClean="0"/>
              <a:pPr/>
              <a:t>67</a:t>
            </a:fld>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Studying suitability of FPGAs</a:t>
            </a:r>
            <a:endParaRPr lang="en-US" dirty="0"/>
          </a:p>
        </p:txBody>
      </p:sp>
      <p:sp>
        <p:nvSpPr>
          <p:cNvPr id="4" name="Footer Placeholder 3"/>
          <p:cNvSpPr>
            <a:spLocks noGrp="1"/>
          </p:cNvSpPr>
          <p:nvPr>
            <p:ph type="ftr" sz="quarter" idx="11"/>
          </p:nvPr>
        </p:nvSpPr>
        <p:spPr/>
        <p:txBody>
          <a:bodyPr/>
          <a:lstStyle/>
          <a:p>
            <a:pPr algn="l"/>
            <a:r>
              <a:rPr lang="nn-NO" smtClean="0">
                <a:solidFill>
                  <a:srgbClr val="775F55"/>
                </a:solidFill>
              </a:rPr>
              <a:t>Dr. B.Satyanarayana, TIFR, Mumbai                              Institution of Engineers (Chennai)                              December 17, 2012</a:t>
            </a:r>
            <a:endParaRPr lang="en-US" dirty="0">
              <a:solidFill>
                <a:srgbClr val="775F55"/>
              </a:solidFill>
            </a:endParaRPr>
          </a:p>
        </p:txBody>
      </p:sp>
      <p:graphicFrame>
        <p:nvGraphicFramePr>
          <p:cNvPr id="6" name="Content Placeholder 5"/>
          <p:cNvGraphicFramePr>
            <a:graphicFrameLocks noGrp="1"/>
          </p:cNvGraphicFramePr>
          <p:nvPr>
            <p:ph sz="quarter" idx="1"/>
          </p:nvPr>
        </p:nvGraphicFramePr>
        <p:xfrm>
          <a:off x="457200" y="2514600"/>
          <a:ext cx="8333740" cy="1584960"/>
        </p:xfrm>
        <a:graphic>
          <a:graphicData uri="http://schemas.openxmlformats.org/drawingml/2006/table">
            <a:tbl>
              <a:tblPr firstRow="1" bandRow="1">
                <a:tableStyleId>{21E4AEA4-8DFA-4A89-87EB-49C32662AFE0}</a:tableStyleId>
              </a:tblPr>
              <a:tblGrid>
                <a:gridCol w="1066800"/>
                <a:gridCol w="1219200"/>
                <a:gridCol w="2362200"/>
                <a:gridCol w="1295400"/>
                <a:gridCol w="2390140"/>
              </a:tblGrid>
              <a:tr h="370840">
                <a:tc>
                  <a:txBody>
                    <a:bodyPr/>
                    <a:lstStyle/>
                    <a:p>
                      <a:pPr algn="ctr"/>
                      <a:r>
                        <a:rPr lang="en-US" sz="2000" dirty="0" smtClean="0"/>
                        <a:t>Vendor</a:t>
                      </a:r>
                      <a:endParaRPr lang="en-US" sz="2000" dirty="0"/>
                    </a:p>
                  </a:txBody>
                  <a:tcPr/>
                </a:tc>
                <a:tc gridSpan="2">
                  <a:txBody>
                    <a:bodyPr/>
                    <a:lstStyle/>
                    <a:p>
                      <a:pPr algn="ctr"/>
                      <a:r>
                        <a:rPr lang="en-US" sz="2000" dirty="0" smtClean="0"/>
                        <a:t>RPC-DAQ board</a:t>
                      </a:r>
                      <a:endParaRPr lang="en-US" sz="2000" dirty="0"/>
                    </a:p>
                  </a:txBody>
                  <a:tcPr/>
                </a:tc>
                <a:tc hMerge="1">
                  <a:txBody>
                    <a:bodyPr/>
                    <a:lstStyle/>
                    <a:p>
                      <a:endParaRPr lang="en-US"/>
                    </a:p>
                  </a:txBody>
                  <a:tcPr/>
                </a:tc>
                <a:tc gridSpan="2">
                  <a:txBody>
                    <a:bodyPr/>
                    <a:lstStyle/>
                    <a:p>
                      <a:pPr algn="ctr"/>
                      <a:r>
                        <a:rPr lang="en-US" sz="2000" dirty="0" smtClean="0"/>
                        <a:t>Trigger system</a:t>
                      </a:r>
                      <a:endParaRPr lang="en-US" sz="2000" dirty="0"/>
                    </a:p>
                  </a:txBody>
                  <a:tcPr/>
                </a:tc>
                <a:tc hMerge="1">
                  <a:txBody>
                    <a:bodyPr/>
                    <a:lstStyle/>
                    <a:p>
                      <a:endParaRPr lang="en-US"/>
                    </a:p>
                  </a:txBody>
                  <a:tcPr/>
                </a:tc>
              </a:tr>
              <a:tr h="370840">
                <a:tc>
                  <a:txBody>
                    <a:bodyPr/>
                    <a:lstStyle/>
                    <a:p>
                      <a:pPr algn="ctr"/>
                      <a:endParaRPr lang="en-US" sz="2000" dirty="0"/>
                    </a:p>
                  </a:txBody>
                  <a:tcPr/>
                </a:tc>
                <a:tc>
                  <a:txBody>
                    <a:bodyPr/>
                    <a:lstStyle/>
                    <a:p>
                      <a:pPr algn="ctr"/>
                      <a:r>
                        <a:rPr lang="en-US" sz="2000" b="1" dirty="0" smtClean="0"/>
                        <a:t>Family</a:t>
                      </a:r>
                      <a:endParaRPr lang="en-US" sz="2000" b="1" dirty="0"/>
                    </a:p>
                  </a:txBody>
                  <a:tcPr/>
                </a:tc>
                <a:tc>
                  <a:txBody>
                    <a:bodyPr/>
                    <a:lstStyle/>
                    <a:p>
                      <a:pPr algn="ctr"/>
                      <a:r>
                        <a:rPr lang="en-US" sz="2000" b="1" dirty="0" smtClean="0"/>
                        <a:t>Device</a:t>
                      </a:r>
                      <a:endParaRPr lang="en-US" sz="2000" b="1" dirty="0"/>
                    </a:p>
                  </a:txBody>
                  <a:tcPr/>
                </a:tc>
                <a:tc>
                  <a:txBody>
                    <a:bodyPr/>
                    <a:lstStyle/>
                    <a:p>
                      <a:pPr algn="ctr"/>
                      <a:r>
                        <a:rPr lang="en-US" sz="2000" b="1" dirty="0" smtClean="0"/>
                        <a:t>Family</a:t>
                      </a:r>
                      <a:endParaRPr lang="en-US" sz="2000" b="1" dirty="0"/>
                    </a:p>
                  </a:txBody>
                  <a:tcPr/>
                </a:tc>
                <a:tc>
                  <a:txBody>
                    <a:bodyPr/>
                    <a:lstStyle/>
                    <a:p>
                      <a:pPr algn="ctr"/>
                      <a:r>
                        <a:rPr lang="en-US" sz="2000" b="1" dirty="0" smtClean="0"/>
                        <a:t>Device</a:t>
                      </a:r>
                      <a:endParaRPr lang="en-US" sz="2000" b="1" dirty="0"/>
                    </a:p>
                  </a:txBody>
                  <a:tcPr/>
                </a:tc>
              </a:tr>
              <a:tr h="370840">
                <a:tc>
                  <a:txBody>
                    <a:bodyPr/>
                    <a:lstStyle/>
                    <a:p>
                      <a:pPr algn="ctr"/>
                      <a:r>
                        <a:rPr lang="en-US" sz="2000" b="1" dirty="0" err="1" smtClean="0"/>
                        <a:t>Altera</a:t>
                      </a:r>
                      <a:endParaRPr lang="en-US" sz="2000" b="1" dirty="0"/>
                    </a:p>
                  </a:txBody>
                  <a:tcPr/>
                </a:tc>
                <a:tc>
                  <a:txBody>
                    <a:bodyPr/>
                    <a:lstStyle/>
                    <a:p>
                      <a:pPr algn="ctr"/>
                      <a:r>
                        <a:rPr lang="en-US" sz="2000" dirty="0" smtClean="0"/>
                        <a:t>Cyclone 4</a:t>
                      </a:r>
                      <a:endParaRPr lang="en-US" sz="2000" dirty="0"/>
                    </a:p>
                  </a:txBody>
                  <a:tcPr/>
                </a:tc>
                <a:tc>
                  <a:txBody>
                    <a:bodyPr/>
                    <a:lstStyle/>
                    <a:p>
                      <a:pPr algn="ctr"/>
                      <a:r>
                        <a:rPr lang="en-US" sz="2000" dirty="0" smtClean="0"/>
                        <a:t>EP4CE115F29</a:t>
                      </a:r>
                      <a:endParaRPr lang="en-US" sz="2000" dirty="0"/>
                    </a:p>
                  </a:txBody>
                  <a:tcPr/>
                </a:tc>
                <a:tc>
                  <a:txBody>
                    <a:bodyPr/>
                    <a:lstStyle/>
                    <a:p>
                      <a:pPr algn="ctr"/>
                      <a:r>
                        <a:rPr lang="en-US" sz="2000" dirty="0" smtClean="0"/>
                        <a:t>Cyclone 5</a:t>
                      </a:r>
                      <a:endParaRPr lang="en-US" sz="2000" dirty="0"/>
                    </a:p>
                  </a:txBody>
                  <a:tcPr/>
                </a:tc>
                <a:tc>
                  <a:txBody>
                    <a:bodyPr/>
                    <a:lstStyle/>
                    <a:p>
                      <a:pPr algn="ctr"/>
                      <a:r>
                        <a:rPr lang="en-US" sz="2000" dirty="0" smtClean="0"/>
                        <a:t>5CEBA7F31</a:t>
                      </a:r>
                      <a:endParaRPr lang="en-US" sz="2000" dirty="0"/>
                    </a:p>
                  </a:txBody>
                  <a:tcPr/>
                </a:tc>
              </a:tr>
              <a:tr h="370840">
                <a:tc>
                  <a:txBody>
                    <a:bodyPr/>
                    <a:lstStyle/>
                    <a:p>
                      <a:pPr algn="ctr"/>
                      <a:r>
                        <a:rPr lang="en-US" sz="2000" b="1" dirty="0" smtClean="0"/>
                        <a:t>Xilinx</a:t>
                      </a:r>
                      <a:endParaRPr lang="en-US" sz="2000" b="1" dirty="0"/>
                    </a:p>
                  </a:txBody>
                  <a:tcPr/>
                </a:tc>
                <a:tc>
                  <a:txBody>
                    <a:bodyPr/>
                    <a:lstStyle/>
                    <a:p>
                      <a:pPr algn="ctr"/>
                      <a:r>
                        <a:rPr lang="en-US" sz="2000" dirty="0" smtClean="0"/>
                        <a:t>Spartan 6</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XC6SLX100FGG676</a:t>
                      </a:r>
                    </a:p>
                  </a:txBody>
                  <a:tcPr/>
                </a:tc>
                <a:tc>
                  <a:txBody>
                    <a:bodyPr/>
                    <a:lstStyle/>
                    <a:p>
                      <a:pPr algn="ctr"/>
                      <a:r>
                        <a:rPr lang="en-US" sz="2000" dirty="0" smtClean="0"/>
                        <a:t>Spartan 6</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XC6SLX100FGG676</a:t>
                      </a:r>
                    </a:p>
                  </a:txBody>
                  <a:tcPr/>
                </a:tc>
              </a:tr>
            </a:tbl>
          </a:graphicData>
        </a:graphic>
      </p:graphicFrame>
      <p:sp>
        <p:nvSpPr>
          <p:cNvPr id="5" name="Slide Number Placeholder 4"/>
          <p:cNvSpPr>
            <a:spLocks noGrp="1"/>
          </p:cNvSpPr>
          <p:nvPr>
            <p:ph type="sldNum" sz="quarter" idx="12"/>
          </p:nvPr>
        </p:nvSpPr>
        <p:spPr/>
        <p:txBody>
          <a:bodyPr/>
          <a:lstStyle/>
          <a:p>
            <a:fld id="{5D0D82D1-030A-4AF5-855D-82A44DD93AEE}" type="slidenum">
              <a:rPr lang="en-US" smtClean="0"/>
              <a:pPr/>
              <a:t>68</a:t>
            </a:fld>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supply options</a:t>
            </a:r>
            <a:endParaRPr lang="en-SG" dirty="0"/>
          </a:p>
        </p:txBody>
      </p:sp>
      <p:sp>
        <p:nvSpPr>
          <p:cNvPr id="3" name="Content Placeholder 2"/>
          <p:cNvSpPr>
            <a:spLocks noGrp="1"/>
          </p:cNvSpPr>
          <p:nvPr>
            <p:ph idx="1"/>
          </p:nvPr>
        </p:nvSpPr>
        <p:spPr/>
        <p:txBody>
          <a:bodyPr>
            <a:normAutofit fontScale="47500" lnSpcReduction="20000"/>
          </a:bodyPr>
          <a:lstStyle/>
          <a:p>
            <a:pPr>
              <a:lnSpc>
                <a:spcPct val="120000"/>
              </a:lnSpc>
            </a:pPr>
            <a:r>
              <a:rPr lang="en-SG" dirty="0" smtClean="0"/>
              <a:t>High voltage (Central scheme)</a:t>
            </a:r>
          </a:p>
          <a:p>
            <a:pPr lvl="1">
              <a:lnSpc>
                <a:spcPct val="120000"/>
              </a:lnSpc>
            </a:pPr>
            <a:r>
              <a:rPr lang="en-SG" dirty="0" smtClean="0"/>
              <a:t>Two  options: a channel at 12kV or two channels at ±6kV (Imax ~2mA)</a:t>
            </a:r>
          </a:p>
          <a:p>
            <a:pPr lvl="1">
              <a:lnSpc>
                <a:spcPct val="120000"/>
              </a:lnSpc>
            </a:pPr>
            <a:r>
              <a:rPr lang="en-SG" dirty="0" smtClean="0"/>
              <a:t>Consider  powering 4 RPC with a single HV channel (10</a:t>
            </a:r>
            <a:r>
              <a:rPr lang="el-GR" dirty="0" smtClean="0">
                <a:cs typeface="Arial"/>
              </a:rPr>
              <a:t>μ</a:t>
            </a:r>
            <a:r>
              <a:rPr lang="en-SG" dirty="0" smtClean="0"/>
              <a:t>A current)</a:t>
            </a:r>
          </a:p>
          <a:p>
            <a:pPr lvl="1">
              <a:lnSpc>
                <a:spcPct val="120000"/>
              </a:lnSpc>
            </a:pPr>
            <a:r>
              <a:rPr lang="en-US" dirty="0" smtClean="0"/>
              <a:t>Cable diameter an integration issues, connectors a cost issue</a:t>
            </a:r>
          </a:p>
          <a:p>
            <a:pPr lvl="1">
              <a:lnSpc>
                <a:spcPct val="120000"/>
              </a:lnSpc>
            </a:pPr>
            <a:r>
              <a:rPr lang="en-US" dirty="0" smtClean="0"/>
              <a:t>Ripple less than a volt at 6KV</a:t>
            </a:r>
            <a:endParaRPr lang="en-SG" dirty="0" smtClean="0"/>
          </a:p>
          <a:p>
            <a:pPr>
              <a:lnSpc>
                <a:spcPct val="120000"/>
              </a:lnSpc>
            </a:pPr>
            <a:r>
              <a:rPr lang="en-SG" dirty="0" smtClean="0"/>
              <a:t>High voltage (Distributed scheme)</a:t>
            </a:r>
          </a:p>
          <a:p>
            <a:pPr lvl="1">
              <a:lnSpc>
                <a:spcPct val="120000"/>
              </a:lnSpc>
            </a:pPr>
            <a:r>
              <a:rPr lang="en-SG" dirty="0" smtClean="0"/>
              <a:t>DC-DCHV converters (proportional – high ripple or regulated)</a:t>
            </a:r>
          </a:p>
          <a:p>
            <a:pPr lvl="1">
              <a:lnSpc>
                <a:spcPct val="120000"/>
              </a:lnSpc>
            </a:pPr>
            <a:r>
              <a:rPr lang="en-SG" dirty="0" smtClean="0"/>
              <a:t>Each RPC has to be identical to the others?</a:t>
            </a:r>
          </a:p>
          <a:p>
            <a:pPr lvl="1">
              <a:lnSpc>
                <a:spcPct val="120000"/>
              </a:lnSpc>
            </a:pPr>
            <a:r>
              <a:rPr lang="en-SG" dirty="0" smtClean="0"/>
              <a:t>Each RPC will have its own DC-HVDC converter for generating HV and LV</a:t>
            </a:r>
          </a:p>
          <a:p>
            <a:pPr lvl="1">
              <a:lnSpc>
                <a:spcPct val="120000"/>
              </a:lnSpc>
            </a:pPr>
            <a:r>
              <a:rPr lang="en-US" dirty="0" smtClean="0"/>
              <a:t>Control and monitoring modules interfaced to the RPCDAQ module</a:t>
            </a:r>
            <a:endParaRPr lang="en-SG" dirty="0" smtClean="0"/>
          </a:p>
          <a:p>
            <a:pPr>
              <a:lnSpc>
                <a:spcPct val="120000"/>
              </a:lnSpc>
            </a:pPr>
            <a:r>
              <a:rPr lang="en-SG" dirty="0" smtClean="0"/>
              <a:t>Low voltage</a:t>
            </a:r>
          </a:p>
          <a:p>
            <a:pPr lvl="1">
              <a:lnSpc>
                <a:spcPct val="120000"/>
              </a:lnSpc>
            </a:pPr>
            <a:r>
              <a:rPr lang="en-SG" dirty="0" smtClean="0"/>
              <a:t>Power budget 25W per RPC – for the purpose of power supply design</a:t>
            </a:r>
          </a:p>
          <a:p>
            <a:pPr lvl="1">
              <a:lnSpc>
                <a:spcPct val="120000"/>
              </a:lnSpc>
            </a:pPr>
            <a:r>
              <a:rPr lang="en-SG" dirty="0" smtClean="0"/>
              <a:t>How many low voltages? – one for now.</a:t>
            </a:r>
          </a:p>
          <a:p>
            <a:pPr lvl="1">
              <a:lnSpc>
                <a:spcPct val="120000"/>
              </a:lnSpc>
            </a:pPr>
            <a:r>
              <a:rPr lang="en-SG" dirty="0" smtClean="0"/>
              <a:t>Voltage Set/Monitor resolution 5 mV</a:t>
            </a:r>
          </a:p>
          <a:p>
            <a:pPr lvl="1">
              <a:lnSpc>
                <a:spcPct val="120000"/>
              </a:lnSpc>
            </a:pPr>
            <a:r>
              <a:rPr lang="en-SG" dirty="0" smtClean="0"/>
              <a:t>Current Set/Monitor resolution10 mA</a:t>
            </a:r>
          </a:p>
          <a:p>
            <a:pPr lvl="1">
              <a:lnSpc>
                <a:spcPct val="120000"/>
              </a:lnSpc>
            </a:pPr>
            <a:r>
              <a:rPr lang="en-SG" dirty="0" smtClean="0"/>
              <a:t>Voltage ripple ~20mV PP</a:t>
            </a:r>
          </a:p>
          <a:p>
            <a:pPr lvl="1">
              <a:lnSpc>
                <a:spcPct val="120000"/>
              </a:lnSpc>
            </a:pPr>
            <a:r>
              <a:rPr lang="en-SG" dirty="0" smtClean="0"/>
              <a:t>Input, topology, efficiency and size</a:t>
            </a:r>
          </a:p>
          <a:p>
            <a:pPr lvl="1">
              <a:lnSpc>
                <a:spcPct val="120000"/>
              </a:lnSpc>
            </a:pPr>
            <a:r>
              <a:rPr lang="en-SG" dirty="0" smtClean="0"/>
              <a:t>Voltage Drop compensation via sense wires?</a:t>
            </a:r>
          </a:p>
          <a:p>
            <a:pPr lvl="1">
              <a:lnSpc>
                <a:spcPct val="120000"/>
              </a:lnSpc>
            </a:pPr>
            <a:r>
              <a:rPr lang="en-SG" dirty="0" smtClean="0"/>
              <a:t>Load regulation  ±0.3 %</a:t>
            </a:r>
          </a:p>
          <a:p>
            <a:pPr>
              <a:lnSpc>
                <a:spcPct val="120000"/>
              </a:lnSpc>
            </a:pPr>
            <a:r>
              <a:rPr lang="en-SG" dirty="0" smtClean="0"/>
              <a:t> Fringe magnetic fields and space for DC-DC converters inside the RPC unit  are  the design and integration issues</a:t>
            </a:r>
          </a:p>
        </p:txBody>
      </p:sp>
      <p:sp>
        <p:nvSpPr>
          <p:cNvPr id="4" name="Footer Placeholder 3"/>
          <p:cNvSpPr>
            <a:spLocks noGrp="1"/>
          </p:cNvSpPr>
          <p:nvPr>
            <p:ph type="ftr" sz="quarter" idx="11"/>
          </p:nvPr>
        </p:nvSpPr>
        <p:spPr/>
        <p:txBody>
          <a:bodyPr/>
          <a:lstStyle/>
          <a:p>
            <a:r>
              <a:rPr lang="nn-NO" smtClean="0">
                <a:solidFill>
                  <a:srgbClr val="D4D2D0">
                    <a:shade val="50000"/>
                  </a:srgbClr>
                </a:solidFill>
              </a:rPr>
              <a:t>Dr. B.Satyanarayana, TIFR, Mumbai                              Institution of Engineers (Chennai)                              December 17, 2012</a:t>
            </a:r>
            <a:endParaRPr lang="en-SG" dirty="0">
              <a:solidFill>
                <a:srgbClr val="D4D2D0">
                  <a:shade val="50000"/>
                </a:srgbClr>
              </a:solidFill>
            </a:endParaRPr>
          </a:p>
        </p:txBody>
      </p:sp>
      <p:sp>
        <p:nvSpPr>
          <p:cNvPr id="5" name="Slide Number Placeholder 4"/>
          <p:cNvSpPr>
            <a:spLocks noGrp="1"/>
          </p:cNvSpPr>
          <p:nvPr>
            <p:ph type="sldNum" sz="quarter" idx="12"/>
          </p:nvPr>
        </p:nvSpPr>
        <p:spPr/>
        <p:txBody>
          <a:bodyPr/>
          <a:lstStyle/>
          <a:p>
            <a:fld id="{5D0D82D1-030A-4AF5-855D-82A44DD93AEE}" type="slidenum">
              <a:rPr lang="en-US" smtClean="0"/>
              <a:pPr/>
              <a:t>69</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descr="kgf-neutrino-196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280" y="1512000"/>
            <a:ext cx="2590713" cy="46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p2-p2.bmp"/>
          <p:cNvPicPr>
            <a:picLocks noChangeAspect="1"/>
          </p:cNvPicPr>
          <p:nvPr/>
        </p:nvPicPr>
        <p:blipFill>
          <a:blip r:embed="rId3" cstate="print"/>
          <a:srcRect b="1868"/>
          <a:stretch>
            <a:fillRect/>
          </a:stretch>
        </p:blipFill>
        <p:spPr>
          <a:xfrm>
            <a:off x="2636234" y="1512000"/>
            <a:ext cx="6437811" cy="4680000"/>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r>
              <a:rPr lang="en-SG" smtClean="0"/>
              <a:t>Dr. B.Satyanarayana, TIFR, Mumbai                              Institution of Engineers (Chennai)                              December 17, 2012</a:t>
            </a:r>
            <a:endParaRPr lang="en-SG" dirty="0"/>
          </a:p>
        </p:txBody>
      </p:sp>
      <p:sp>
        <p:nvSpPr>
          <p:cNvPr id="2" name="Title 1"/>
          <p:cNvSpPr>
            <a:spLocks noGrp="1"/>
          </p:cNvSpPr>
          <p:nvPr>
            <p:ph type="title"/>
          </p:nvPr>
        </p:nvSpPr>
        <p:spPr/>
        <p:txBody>
          <a:bodyPr>
            <a:normAutofit/>
          </a:bodyPr>
          <a:lstStyle/>
          <a:p>
            <a:r>
              <a:rPr lang="en-US" dirty="0" smtClean="0"/>
              <a:t>Tradition of underground physics</a:t>
            </a:r>
            <a:endParaRPr lang="en-SG" dirty="0"/>
          </a:p>
        </p:txBody>
      </p:sp>
      <p:sp>
        <p:nvSpPr>
          <p:cNvPr id="10" name="TextBox 9"/>
          <p:cNvSpPr txBox="1"/>
          <p:nvPr/>
        </p:nvSpPr>
        <p:spPr>
          <a:xfrm rot="16200000" flipH="1">
            <a:off x="6521802" y="3645104"/>
            <a:ext cx="4680000" cy="369332"/>
          </a:xfrm>
          <a:prstGeom prst="rect">
            <a:avLst/>
          </a:prstGeom>
          <a:noFill/>
        </p:spPr>
        <p:txBody>
          <a:bodyPr wrap="square" rtlCol="0">
            <a:spAutoFit/>
          </a:bodyPr>
          <a:lstStyle/>
          <a:p>
            <a:pPr algn="ctr"/>
            <a:r>
              <a:rPr lang="en-US" dirty="0" smtClean="0">
                <a:solidFill>
                  <a:srgbClr val="FFFF00"/>
                </a:solidFill>
                <a:latin typeface="Narkisim" pitchFamily="34" charset="-79"/>
                <a:cs typeface="Narkisim" pitchFamily="34" charset="-79"/>
              </a:rPr>
              <a:t>Proton decay experiments</a:t>
            </a:r>
            <a:endParaRPr lang="en-SG" dirty="0">
              <a:solidFill>
                <a:srgbClr val="FFFF00"/>
              </a:solidFill>
              <a:latin typeface="Narkisim" pitchFamily="34" charset="-79"/>
              <a:cs typeface="Narkisim" pitchFamily="34" charset="-79"/>
            </a:endParaRPr>
          </a:p>
        </p:txBody>
      </p:sp>
      <p:sp>
        <p:nvSpPr>
          <p:cNvPr id="11" name="Text Box 7"/>
          <p:cNvSpPr txBox="1">
            <a:spLocks noChangeArrowheads="1"/>
          </p:cNvSpPr>
          <p:nvPr/>
        </p:nvSpPr>
        <p:spPr bwMode="auto">
          <a:xfrm rot="16200000">
            <a:off x="308357" y="3808796"/>
            <a:ext cx="4320000" cy="349633"/>
          </a:xfrm>
          <a:prstGeom prst="rect">
            <a:avLst/>
          </a:prstGeom>
          <a:noFill/>
          <a:ln w="9525">
            <a:noFill/>
            <a:miter lim="800000"/>
            <a:headEnd/>
            <a:tailEnd/>
          </a:ln>
          <a:effectLst/>
        </p:spPr>
        <p:txBody>
          <a:bodyPr wrap="square" lIns="102413" tIns="51206" rIns="102413" bIns="51206" anchor="ctr" anchorCtr="0">
            <a:spAutoFit/>
          </a:bodyPr>
          <a:lstStyle/>
          <a:p>
            <a:pPr algn="ctr" defTabSz="1023938"/>
            <a:r>
              <a:rPr lang="en-US" sz="1600" dirty="0">
                <a:solidFill>
                  <a:srgbClr val="FFFF00"/>
                </a:solidFill>
                <a:latin typeface="Narkisim" pitchFamily="34" charset="-79"/>
                <a:cs typeface="Narkisim" pitchFamily="34" charset="-79"/>
              </a:rPr>
              <a:t>Atmospheric neutrino </a:t>
            </a:r>
            <a:r>
              <a:rPr lang="en-US" sz="1600" dirty="0" smtClean="0">
                <a:solidFill>
                  <a:srgbClr val="FFFF00"/>
                </a:solidFill>
                <a:latin typeface="Narkisim" pitchFamily="34" charset="-79"/>
                <a:cs typeface="Narkisim" pitchFamily="34" charset="-79"/>
              </a:rPr>
              <a:t>detector  </a:t>
            </a:r>
            <a:r>
              <a:rPr lang="en-US" sz="1600" dirty="0">
                <a:solidFill>
                  <a:srgbClr val="FFFF00"/>
                </a:solidFill>
                <a:latin typeface="Narkisim" pitchFamily="34" charset="-79"/>
                <a:cs typeface="Narkisim" pitchFamily="34" charset="-79"/>
              </a:rPr>
              <a:t>at Kolar Gold </a:t>
            </a:r>
            <a:r>
              <a:rPr lang="en-US" sz="1600" dirty="0" smtClean="0">
                <a:solidFill>
                  <a:srgbClr val="FFFF00"/>
                </a:solidFill>
                <a:latin typeface="Narkisim" pitchFamily="34" charset="-79"/>
                <a:cs typeface="Narkisim" pitchFamily="34" charset="-79"/>
              </a:rPr>
              <a:t>Fields</a:t>
            </a:r>
            <a:endParaRPr lang="en-US" sz="1600" dirty="0">
              <a:solidFill>
                <a:srgbClr val="FFFF00"/>
              </a:solidFill>
              <a:latin typeface="Narkisim" pitchFamily="34" charset="-79"/>
              <a:cs typeface="Narkisim" pitchFamily="34" charset="-79"/>
            </a:endParaRPr>
          </a:p>
        </p:txBody>
      </p:sp>
      <p:sp>
        <p:nvSpPr>
          <p:cNvPr id="8" name="Slide Number Placeholder 7"/>
          <p:cNvSpPr>
            <a:spLocks noGrp="1"/>
          </p:cNvSpPr>
          <p:nvPr>
            <p:ph type="sldNum" sz="quarter" idx="12"/>
          </p:nvPr>
        </p:nvSpPr>
        <p:spPr/>
        <p:txBody>
          <a:bodyPr/>
          <a:lstStyle/>
          <a:p>
            <a:fld id="{5D0D82D1-030A-4AF5-855D-82A44DD93AEE}" type="slidenum">
              <a:rPr lang="en-US" smtClean="0"/>
              <a:pPr/>
              <a:t>7</a:t>
            </a:fld>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nn-NO" smtClean="0"/>
              <a:t>Dr. B.Satyanarayana, TIFR, Mumbai                              Institution of Engineers (Chennai)                              December 17, 2012</a:t>
            </a:r>
            <a:endParaRPr lang="en-SG" dirty="0"/>
          </a:p>
        </p:txBody>
      </p:sp>
      <p:pic>
        <p:nvPicPr>
          <p:cNvPr id="1026" name="Picture 2"/>
          <p:cNvPicPr>
            <a:picLocks noGrp="1" noChangeAspect="1" noChangeArrowheads="1"/>
          </p:cNvPicPr>
          <p:nvPr>
            <p:ph idx="1"/>
          </p:nvPr>
        </p:nvPicPr>
        <p:blipFill>
          <a:blip r:embed="rId2" cstate="print"/>
          <a:srcRect l="4295" r="4295"/>
          <a:stretch>
            <a:fillRect/>
          </a:stretch>
        </p:blipFill>
        <p:spPr bwMode="auto">
          <a:xfrm>
            <a:off x="48375" y="73173"/>
            <a:ext cx="4508526" cy="6380163"/>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l="5011" t="2213" r="5011"/>
          <a:stretch>
            <a:fillRect/>
          </a:stretch>
        </p:blipFill>
        <p:spPr bwMode="auto">
          <a:xfrm>
            <a:off x="4572000" y="74136"/>
            <a:ext cx="4537676" cy="6379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D0D82D1-030A-4AF5-855D-82A44DD93AEE}" type="slidenum">
              <a:rPr lang="en-US" smtClean="0"/>
              <a:pPr/>
              <a:t>70</a:t>
            </a:fld>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nn-NO" smtClean="0">
                <a:solidFill>
                  <a:srgbClr val="D4D2D0">
                    <a:shade val="50000"/>
                  </a:srgbClr>
                </a:solidFill>
              </a:rPr>
              <a:t>Dr. B.Satyanarayana, TIFR, Mumbai                              Institution of Engineers (Chennai)                              December 17, 2012</a:t>
            </a:r>
            <a:endParaRPr lang="en-SG" dirty="0">
              <a:solidFill>
                <a:srgbClr val="D4D2D0">
                  <a:shade val="50000"/>
                </a:srgbClr>
              </a:solidFill>
            </a:endParaRPr>
          </a:p>
        </p:txBody>
      </p:sp>
      <p:sp>
        <p:nvSpPr>
          <p:cNvPr id="2" name="Title 1"/>
          <p:cNvSpPr>
            <a:spLocks noGrp="1"/>
          </p:cNvSpPr>
          <p:nvPr>
            <p:ph type="title"/>
          </p:nvPr>
        </p:nvSpPr>
        <p:spPr/>
        <p:txBody>
          <a:bodyPr>
            <a:normAutofit fontScale="90000"/>
          </a:bodyPr>
          <a:lstStyle/>
          <a:p>
            <a:r>
              <a:rPr lang="en-US" dirty="0" smtClean="0"/>
              <a:t>DC-HVDC supply control &amp; monitoring</a:t>
            </a:r>
            <a:endParaRPr lang="en-SG" dirty="0"/>
          </a:p>
        </p:txBody>
      </p:sp>
      <p:sp>
        <p:nvSpPr>
          <p:cNvPr id="3" name="Content Placeholder 2"/>
          <p:cNvSpPr>
            <a:spLocks noGrp="1"/>
          </p:cNvSpPr>
          <p:nvPr>
            <p:ph idx="1"/>
          </p:nvPr>
        </p:nvSpPr>
        <p:spPr/>
        <p:txBody>
          <a:bodyPr/>
          <a:lstStyle/>
          <a:p>
            <a:r>
              <a:rPr lang="en-US" dirty="0" smtClean="0"/>
              <a:t>Controls and monitors 2 channels</a:t>
            </a:r>
          </a:p>
          <a:p>
            <a:r>
              <a:rPr lang="en-US" dirty="0" smtClean="0"/>
              <a:t>A </a:t>
            </a:r>
            <a:r>
              <a:rPr lang="el-GR" dirty="0" smtClean="0">
                <a:latin typeface="Arial"/>
                <a:cs typeface="Arial"/>
              </a:rPr>
              <a:t>μ</a:t>
            </a:r>
            <a:r>
              <a:rPr lang="en-US" dirty="0" smtClean="0">
                <a:latin typeface="Arial"/>
                <a:cs typeface="Arial"/>
              </a:rPr>
              <a:t>C (with built in 12-bit ADCs and DACs) based.</a:t>
            </a:r>
          </a:p>
          <a:p>
            <a:r>
              <a:rPr lang="en-US" dirty="0" smtClean="0"/>
              <a:t>Communicates with RPCDAQ module on SPI.</a:t>
            </a:r>
          </a:p>
          <a:p>
            <a:r>
              <a:rPr lang="en-US" dirty="0" smtClean="0"/>
              <a:t>Controls high voltage, ramp rate etc.</a:t>
            </a:r>
          </a:p>
          <a:p>
            <a:r>
              <a:rPr lang="en-US" dirty="0" smtClean="0"/>
              <a:t>Monitors voltages and currents</a:t>
            </a:r>
          </a:p>
          <a:p>
            <a:r>
              <a:rPr lang="en-US" dirty="0" smtClean="0"/>
              <a:t>Compact and small form-factor</a:t>
            </a:r>
          </a:p>
        </p:txBody>
      </p:sp>
      <p:sp>
        <p:nvSpPr>
          <p:cNvPr id="5" name="Slide Number Placeholder 4"/>
          <p:cNvSpPr>
            <a:spLocks noGrp="1"/>
          </p:cNvSpPr>
          <p:nvPr>
            <p:ph type="sldNum" sz="quarter" idx="12"/>
          </p:nvPr>
        </p:nvSpPr>
        <p:spPr/>
        <p:txBody>
          <a:bodyPr/>
          <a:lstStyle/>
          <a:p>
            <a:fld id="{5D0D82D1-030A-4AF5-855D-82A44DD93AEE}" type="slidenum">
              <a:rPr lang="en-US" smtClean="0"/>
              <a:pPr/>
              <a:t>71</a:t>
            </a:fld>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chor="t" anchorCtr="0"/>
          <a:lstStyle/>
          <a:p>
            <a:r>
              <a:rPr lang="en-US" dirty="0" smtClean="0"/>
              <a:t>Cable trays</a:t>
            </a:r>
            <a:endParaRPr lang="en-IN" dirty="0"/>
          </a:p>
        </p:txBody>
      </p:sp>
      <p:sp>
        <p:nvSpPr>
          <p:cNvPr id="4" name="Footer Placeholder 3"/>
          <p:cNvSpPr>
            <a:spLocks noGrp="1"/>
          </p:cNvSpPr>
          <p:nvPr>
            <p:ph type="ftr" sz="quarter" idx="11"/>
          </p:nvPr>
        </p:nvSpPr>
        <p:spPr>
          <a:xfrm>
            <a:off x="72000" y="6356350"/>
            <a:ext cx="9000000" cy="365125"/>
          </a:xfrm>
        </p:spPr>
        <p:txBody>
          <a:bodyPr/>
          <a:lstStyle/>
          <a:p>
            <a:r>
              <a:rPr lang="nn-NO" smtClean="0">
                <a:solidFill>
                  <a:prstClr val="black">
                    <a:tint val="75000"/>
                  </a:prstClr>
                </a:solidFill>
              </a:rPr>
              <a:t>Dr. B.Satyanarayana, TIFR, Mumbai                              Institution of Engineers (Chennai)                              December 17, 2012</a:t>
            </a:r>
            <a:endParaRPr lang="en-IN" dirty="0">
              <a:solidFill>
                <a:prstClr val="black">
                  <a:tint val="75000"/>
                </a:prstClr>
              </a:solidFill>
            </a:endParaRPr>
          </a:p>
        </p:txBody>
      </p:sp>
      <p:grpSp>
        <p:nvGrpSpPr>
          <p:cNvPr id="13" name="Group 12"/>
          <p:cNvGrpSpPr/>
          <p:nvPr/>
        </p:nvGrpSpPr>
        <p:grpSpPr>
          <a:xfrm>
            <a:off x="1659998" y="3736689"/>
            <a:ext cx="5824004" cy="2508266"/>
            <a:chOff x="3347863" y="3993965"/>
            <a:chExt cx="5824004" cy="2508266"/>
          </a:xfrm>
        </p:grpSpPr>
        <p:pic>
          <p:nvPicPr>
            <p:cNvPr id="7" name="Content Placeholder 7"/>
            <p:cNvPicPr>
              <a:picLocks noChangeAspect="1"/>
            </p:cNvPicPr>
            <p:nvPr/>
          </p:nvPicPr>
          <p:blipFill>
            <a:blip r:embed="rId2" cstate="print">
              <a:extLst>
                <a:ext uri="{28A0092B-C50C-407E-A947-70E740481C1C}">
                  <a14:useLocalDpi xmlns="" xmlns:a14="http://schemas.microsoft.com/office/drawing/2010/main" val="0"/>
                </a:ext>
              </a:extLst>
            </a:blip>
            <a:srcRect b="12057"/>
            <a:stretch>
              <a:fillRect/>
            </a:stretch>
          </p:blipFill>
          <p:spPr>
            <a:xfrm>
              <a:off x="3347863" y="4054231"/>
              <a:ext cx="5824004" cy="2448000"/>
            </a:xfrm>
            <a:prstGeom prst="rect">
              <a:avLst/>
            </a:prstGeom>
          </p:spPr>
        </p:pic>
        <p:sp>
          <p:nvSpPr>
            <p:cNvPr id="8" name="TextBox 7"/>
            <p:cNvSpPr txBox="1"/>
            <p:nvPr/>
          </p:nvSpPr>
          <p:spPr>
            <a:xfrm>
              <a:off x="3605798" y="4320480"/>
              <a:ext cx="1067921" cy="584775"/>
            </a:xfrm>
            <a:prstGeom prst="rect">
              <a:avLst/>
            </a:prstGeom>
            <a:noFill/>
          </p:spPr>
          <p:txBody>
            <a:bodyPr wrap="none" rtlCol="0">
              <a:spAutoFit/>
            </a:bodyPr>
            <a:lstStyle/>
            <a:p>
              <a:r>
                <a:rPr lang="en-IN" sz="1600" dirty="0" smtClean="0"/>
                <a:t>24 </a:t>
              </a:r>
              <a:r>
                <a:rPr lang="en-IN" sz="1600" dirty="0" err="1" smtClean="0"/>
                <a:t>Digi</a:t>
              </a:r>
              <a:r>
                <a:rPr lang="en-IN" sz="1600" dirty="0" smtClean="0"/>
                <a:t> I/O</a:t>
              </a:r>
            </a:p>
            <a:p>
              <a:r>
                <a:rPr lang="el-GR" sz="1600" dirty="0" smtClean="0"/>
                <a:t>Φ</a:t>
              </a:r>
              <a:r>
                <a:rPr lang="en-IN" sz="1600" dirty="0" smtClean="0"/>
                <a:t> 11.2mm</a:t>
              </a:r>
              <a:endParaRPr lang="en-IN" sz="1600" dirty="0"/>
            </a:p>
          </p:txBody>
        </p:sp>
        <p:sp>
          <p:nvSpPr>
            <p:cNvPr id="9" name="TextBox 8"/>
            <p:cNvSpPr txBox="1"/>
            <p:nvPr/>
          </p:nvSpPr>
          <p:spPr>
            <a:xfrm>
              <a:off x="4973950" y="4322752"/>
              <a:ext cx="1067921" cy="584775"/>
            </a:xfrm>
            <a:prstGeom prst="rect">
              <a:avLst/>
            </a:prstGeom>
            <a:noFill/>
          </p:spPr>
          <p:txBody>
            <a:bodyPr wrap="none" rtlCol="0">
              <a:spAutoFit/>
            </a:bodyPr>
            <a:lstStyle/>
            <a:p>
              <a:r>
                <a:rPr lang="en-IN" sz="1600" dirty="0" smtClean="0"/>
                <a:t>24 Power</a:t>
              </a:r>
            </a:p>
            <a:p>
              <a:r>
                <a:rPr lang="el-GR" sz="1600" dirty="0" smtClean="0"/>
                <a:t>Φ</a:t>
              </a:r>
              <a:r>
                <a:rPr lang="en-IN" sz="1600" dirty="0" smtClean="0"/>
                <a:t> 10.5mm</a:t>
              </a:r>
              <a:endParaRPr lang="en-IN" sz="1600" dirty="0"/>
            </a:p>
          </p:txBody>
        </p:sp>
        <p:sp>
          <p:nvSpPr>
            <p:cNvPr id="10" name="TextBox 9"/>
            <p:cNvSpPr txBox="1"/>
            <p:nvPr/>
          </p:nvSpPr>
          <p:spPr>
            <a:xfrm>
              <a:off x="6198086" y="4322752"/>
              <a:ext cx="1154483" cy="584775"/>
            </a:xfrm>
            <a:prstGeom prst="rect">
              <a:avLst/>
            </a:prstGeom>
            <a:noFill/>
          </p:spPr>
          <p:txBody>
            <a:bodyPr wrap="none" rtlCol="0">
              <a:spAutoFit/>
            </a:bodyPr>
            <a:lstStyle/>
            <a:p>
              <a:r>
                <a:rPr lang="en-IN" sz="1600" dirty="0" smtClean="0"/>
                <a:t>48 HV Lines</a:t>
              </a:r>
            </a:p>
            <a:p>
              <a:r>
                <a:rPr lang="el-GR" sz="1600" dirty="0" smtClean="0"/>
                <a:t>Φ</a:t>
              </a:r>
              <a:r>
                <a:rPr lang="en-IN" sz="1600" dirty="0" smtClean="0"/>
                <a:t> 5mm</a:t>
              </a:r>
              <a:endParaRPr lang="en-IN" sz="1600" dirty="0"/>
            </a:p>
          </p:txBody>
        </p:sp>
        <p:sp>
          <p:nvSpPr>
            <p:cNvPr id="11" name="TextBox 10"/>
            <p:cNvSpPr txBox="1"/>
            <p:nvPr/>
          </p:nvSpPr>
          <p:spPr>
            <a:xfrm>
              <a:off x="7815403" y="3993965"/>
              <a:ext cx="981359" cy="584775"/>
            </a:xfrm>
            <a:prstGeom prst="rect">
              <a:avLst/>
            </a:prstGeom>
            <a:noFill/>
          </p:spPr>
          <p:txBody>
            <a:bodyPr wrap="none" rtlCol="0">
              <a:spAutoFit/>
            </a:bodyPr>
            <a:lstStyle/>
            <a:p>
              <a:r>
                <a:rPr lang="en-IN" sz="1600" dirty="0" smtClean="0"/>
                <a:t>Gas Pipes</a:t>
              </a:r>
            </a:p>
            <a:p>
              <a:r>
                <a:rPr lang="el-GR" sz="1600" dirty="0" smtClean="0"/>
                <a:t>Φ</a:t>
              </a:r>
              <a:r>
                <a:rPr lang="en-IN" sz="1600" dirty="0" smtClean="0"/>
                <a:t> 16mm</a:t>
              </a:r>
              <a:endParaRPr lang="en-IN" sz="1600" dirty="0"/>
            </a:p>
          </p:txBody>
        </p:sp>
      </p:grpSp>
      <p:pic>
        <p:nvPicPr>
          <p:cNvPr id="6" name="Picture 2"/>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t="12635" r="3989" b="11801"/>
          <a:stretch>
            <a:fillRect/>
          </a:stretch>
        </p:blipFill>
        <p:spPr bwMode="auto">
          <a:xfrm>
            <a:off x="1659600" y="1512004"/>
            <a:ext cx="5824800" cy="22681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Slide Number Placeholder 11"/>
          <p:cNvSpPr>
            <a:spLocks noGrp="1"/>
          </p:cNvSpPr>
          <p:nvPr>
            <p:ph type="sldNum" sz="quarter" idx="12"/>
          </p:nvPr>
        </p:nvSpPr>
        <p:spPr/>
        <p:txBody>
          <a:bodyPr/>
          <a:lstStyle/>
          <a:p>
            <a:fld id="{5D0D82D1-030A-4AF5-855D-82A44DD93AEE}" type="slidenum">
              <a:rPr lang="en-US" smtClean="0"/>
              <a:pPr/>
              <a:t>72</a:t>
            </a:fld>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requirements</a:t>
            </a:r>
            <a:endParaRPr lang="en-SG" dirty="0"/>
          </a:p>
        </p:txBody>
      </p:sp>
      <p:sp>
        <p:nvSpPr>
          <p:cNvPr id="3" name="Content Placeholder 2"/>
          <p:cNvSpPr>
            <a:spLocks noGrp="1"/>
          </p:cNvSpPr>
          <p:nvPr>
            <p:ph sz="half" idx="1"/>
          </p:nvPr>
        </p:nvSpPr>
        <p:spPr/>
        <p:txBody>
          <a:bodyPr>
            <a:normAutofit fontScale="92500" lnSpcReduction="10000"/>
          </a:bodyPr>
          <a:lstStyle/>
          <a:p>
            <a:pPr>
              <a:lnSpc>
                <a:spcPct val="110000"/>
              </a:lnSpc>
            </a:pPr>
            <a:r>
              <a:rPr lang="en-US" dirty="0" smtClean="0"/>
              <a:t>RPC-DAQ controller firmware</a:t>
            </a:r>
          </a:p>
          <a:p>
            <a:pPr>
              <a:lnSpc>
                <a:spcPct val="110000"/>
              </a:lnSpc>
            </a:pPr>
            <a:r>
              <a:rPr lang="en-US" dirty="0" smtClean="0"/>
              <a:t>Backend online DAQ system</a:t>
            </a:r>
          </a:p>
          <a:p>
            <a:pPr>
              <a:lnSpc>
                <a:spcPct val="110000"/>
              </a:lnSpc>
            </a:pPr>
            <a:r>
              <a:rPr lang="en-US" dirty="0" smtClean="0"/>
              <a:t>Local and remote shift consoles</a:t>
            </a:r>
          </a:p>
          <a:p>
            <a:pPr>
              <a:lnSpc>
                <a:spcPct val="110000"/>
              </a:lnSpc>
            </a:pPr>
            <a:r>
              <a:rPr lang="en-US" dirty="0" smtClean="0"/>
              <a:t>Data packing and archival</a:t>
            </a:r>
          </a:p>
          <a:p>
            <a:pPr>
              <a:lnSpc>
                <a:spcPct val="110000"/>
              </a:lnSpc>
            </a:pPr>
            <a:r>
              <a:rPr lang="en-US" dirty="0" smtClean="0"/>
              <a:t>Event and monitor display panels</a:t>
            </a:r>
          </a:p>
          <a:p>
            <a:pPr>
              <a:lnSpc>
                <a:spcPct val="110000"/>
              </a:lnSpc>
            </a:pPr>
            <a:r>
              <a:rPr lang="en-US" dirty="0" smtClean="0"/>
              <a:t>Event data quality monitors</a:t>
            </a:r>
          </a:p>
          <a:p>
            <a:pPr>
              <a:lnSpc>
                <a:spcPct val="110000"/>
              </a:lnSpc>
            </a:pPr>
            <a:r>
              <a:rPr lang="en-US" dirty="0" smtClean="0"/>
              <a:t>Slow control and monitor consoles</a:t>
            </a:r>
          </a:p>
          <a:p>
            <a:pPr>
              <a:lnSpc>
                <a:spcPct val="110000"/>
              </a:lnSpc>
            </a:pPr>
            <a:r>
              <a:rPr lang="en-US" dirty="0" smtClean="0"/>
              <a:t>Database standards</a:t>
            </a:r>
          </a:p>
          <a:p>
            <a:pPr>
              <a:lnSpc>
                <a:spcPct val="110000"/>
              </a:lnSpc>
            </a:pPr>
            <a:r>
              <a:rPr lang="en-US" dirty="0" smtClean="0"/>
              <a:t>Data analysis and presentation software standards</a:t>
            </a:r>
          </a:p>
          <a:p>
            <a:pPr>
              <a:lnSpc>
                <a:spcPct val="110000"/>
              </a:lnSpc>
            </a:pPr>
            <a:r>
              <a:rPr lang="en-US" dirty="0" smtClean="0"/>
              <a:t>Operating System and development platforms</a:t>
            </a:r>
          </a:p>
          <a:p>
            <a:pPr>
              <a:lnSpc>
                <a:spcPct val="110000"/>
              </a:lnSpc>
            </a:pPr>
            <a:endParaRPr lang="en-SG" dirty="0"/>
          </a:p>
        </p:txBody>
      </p:sp>
      <p:sp>
        <p:nvSpPr>
          <p:cNvPr id="4" name="Footer Placeholder 3"/>
          <p:cNvSpPr>
            <a:spLocks noGrp="1"/>
          </p:cNvSpPr>
          <p:nvPr>
            <p:ph type="ftr" sz="quarter" idx="11"/>
          </p:nvPr>
        </p:nvSpPr>
        <p:spPr/>
        <p:txBody>
          <a:bodyPr/>
          <a:lstStyle/>
          <a:p>
            <a:r>
              <a:rPr lang="en-SG" smtClean="0"/>
              <a:t>Dr. B.Satyanarayana, TIFR, Mumbai                              Institution of Engineers (Chennai)                              December 17, 2012</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73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Technology development for Industrial production of RPCs </a:t>
            </a:r>
            <a:endParaRPr lang="en-US" dirty="0"/>
          </a:p>
        </p:txBody>
      </p:sp>
      <p:sp>
        <p:nvSpPr>
          <p:cNvPr id="15363" name="Content Placeholder 2"/>
          <p:cNvSpPr>
            <a:spLocks noGrp="1"/>
          </p:cNvSpPr>
          <p:nvPr>
            <p:ph idx="1"/>
          </p:nvPr>
        </p:nvSpPr>
        <p:spPr/>
        <p:txBody>
          <a:bodyPr>
            <a:normAutofit fontScale="85000" lnSpcReduction="10000"/>
          </a:bodyPr>
          <a:lstStyle/>
          <a:p>
            <a:pPr>
              <a:lnSpc>
                <a:spcPct val="110000"/>
              </a:lnSpc>
            </a:pPr>
            <a:r>
              <a:rPr lang="en-US" dirty="0" smtClean="0"/>
              <a:t>Development of graphite coating by  automatic spray painting.</a:t>
            </a:r>
          </a:p>
          <a:p>
            <a:pPr>
              <a:lnSpc>
                <a:spcPct val="110000"/>
              </a:lnSpc>
            </a:pPr>
            <a:r>
              <a:rPr lang="en-US" dirty="0" smtClean="0"/>
              <a:t>Demonstration of successful operation of automatic  button and glue dispenser.</a:t>
            </a:r>
          </a:p>
          <a:p>
            <a:pPr>
              <a:lnSpc>
                <a:spcPct val="110000"/>
              </a:lnSpc>
            </a:pPr>
            <a:r>
              <a:rPr lang="en-US" dirty="0" smtClean="0"/>
              <a:t>Development of glass chamfering and glass Engraving.</a:t>
            </a:r>
          </a:p>
          <a:p>
            <a:pPr>
              <a:lnSpc>
                <a:spcPct val="110000"/>
              </a:lnSpc>
            </a:pPr>
            <a:r>
              <a:rPr lang="en-US" dirty="0" smtClean="0"/>
              <a:t>Pickup panel development.</a:t>
            </a:r>
          </a:p>
          <a:p>
            <a:pPr>
              <a:lnSpc>
                <a:spcPct val="110000"/>
              </a:lnSpc>
            </a:pPr>
            <a:r>
              <a:rPr lang="en-US" dirty="0" smtClean="0"/>
              <a:t>Tray design.</a:t>
            </a:r>
          </a:p>
          <a:p>
            <a:pPr>
              <a:lnSpc>
                <a:spcPct val="110000"/>
              </a:lnSpc>
            </a:pPr>
            <a:r>
              <a:rPr lang="en-US" dirty="0" smtClean="0"/>
              <a:t>Computer modeling of RPC &amp; its assembly in ICAL.</a:t>
            </a:r>
          </a:p>
          <a:p>
            <a:pPr>
              <a:lnSpc>
                <a:spcPct val="110000"/>
              </a:lnSpc>
            </a:pPr>
            <a:r>
              <a:rPr lang="en-US" dirty="0" smtClean="0"/>
              <a:t>Physical RPC models to study push-pull assembly in ICAL magnet gap.</a:t>
            </a:r>
          </a:p>
          <a:p>
            <a:pPr>
              <a:lnSpc>
                <a:spcPct val="110000"/>
              </a:lnSpc>
            </a:pPr>
            <a:r>
              <a:rPr lang="en-US" dirty="0" smtClean="0"/>
              <a:t>Some of these items are at advanced stages of development.</a:t>
            </a:r>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74</a:t>
            </a:fld>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QC procedures for RPC gap</a:t>
            </a:r>
            <a:endParaRPr lang="en-SG" dirty="0"/>
          </a:p>
        </p:txBody>
      </p:sp>
      <p:sp>
        <p:nvSpPr>
          <p:cNvPr id="3" name="Content Placeholder 2"/>
          <p:cNvSpPr>
            <a:spLocks noGrp="1"/>
          </p:cNvSpPr>
          <p:nvPr>
            <p:ph sz="half" idx="1"/>
          </p:nvPr>
        </p:nvSpPr>
        <p:spPr>
          <a:xfrm>
            <a:off x="35496" y="1548000"/>
            <a:ext cx="9000000" cy="4139595"/>
          </a:xfrm>
        </p:spPr>
        <p:txBody>
          <a:bodyPr>
            <a:spAutoFit/>
          </a:bodyPr>
          <a:lstStyle/>
          <a:p>
            <a:pPr lvl="0"/>
            <a:r>
              <a:rPr lang="en-US" sz="2000" dirty="0" smtClean="0"/>
              <a:t>Visual inspection: All the glasses, buttons, spacers etc. are to be inspected before taking up the fabrication work. This should be done by an experienced staff and the same person need to certify the acceptance of the material provided with proper documentation.</a:t>
            </a:r>
            <a:endParaRPr lang="en-SG" sz="2000" dirty="0" smtClean="0"/>
          </a:p>
          <a:p>
            <a:pPr lvl="0"/>
            <a:r>
              <a:rPr lang="en-US" sz="2000" dirty="0" smtClean="0"/>
              <a:t>Dimension conformance</a:t>
            </a:r>
            <a:endParaRPr lang="en-SG" sz="2000" dirty="0" smtClean="0"/>
          </a:p>
          <a:p>
            <a:pPr lvl="0"/>
            <a:r>
              <a:rPr lang="en-US" sz="2000" dirty="0" smtClean="0"/>
              <a:t>Leak test of Gaps</a:t>
            </a:r>
            <a:r>
              <a:rPr lang="en-US" sz="2000" baseline="30000" dirty="0" smtClean="0"/>
              <a:t>*</a:t>
            </a:r>
            <a:r>
              <a:rPr lang="en-US" sz="2000" dirty="0" smtClean="0"/>
              <a:t>: A RPC-gap “leak test system” should be developed, so that the RPC gaps so produced are qualified for the required pressure test. </a:t>
            </a:r>
            <a:endParaRPr lang="en-SG" sz="2000" dirty="0" smtClean="0"/>
          </a:p>
          <a:p>
            <a:pPr lvl="0"/>
            <a:r>
              <a:rPr lang="en-US" sz="2000" dirty="0" smtClean="0"/>
              <a:t>The QC sheets (traveler sheet) need to be filled at each and every step and should be carried forward along with gap. </a:t>
            </a:r>
            <a:endParaRPr lang="en-SG" sz="2000" dirty="0" smtClean="0"/>
          </a:p>
          <a:p>
            <a:pPr>
              <a:buNone/>
            </a:pPr>
            <a:endParaRPr lang="en-SG" sz="2000" dirty="0" smtClean="0"/>
          </a:p>
          <a:p>
            <a:r>
              <a:rPr lang="en-US" sz="2000" baseline="30000" dirty="0" smtClean="0"/>
              <a:t>*</a:t>
            </a:r>
            <a:r>
              <a:rPr lang="en-US" sz="2000" u="sng" dirty="0" smtClean="0"/>
              <a:t>Leak test</a:t>
            </a:r>
            <a:r>
              <a:rPr lang="en-US" sz="2000" dirty="0" smtClean="0"/>
              <a:t>:</a:t>
            </a:r>
            <a:endParaRPr lang="en-SG" sz="2000" dirty="0" smtClean="0"/>
          </a:p>
          <a:p>
            <a:r>
              <a:rPr lang="en-US" sz="2000" dirty="0" smtClean="0"/>
              <a:t>The gaps need to be checked for any leak and the leak rate should be less then 10</a:t>
            </a:r>
            <a:r>
              <a:rPr lang="en-US" sz="2000" baseline="30000" dirty="0" smtClean="0"/>
              <a:t>-4 </a:t>
            </a:r>
            <a:r>
              <a:rPr lang="en-US" sz="2000" dirty="0" smtClean="0"/>
              <a:t>SCCM and the gaps should hold at least 6mbar pressure.</a:t>
            </a:r>
            <a:endParaRPr lang="en-SG" sz="2000" dirty="0" smtClean="0"/>
          </a:p>
        </p:txBody>
      </p:sp>
      <p:sp>
        <p:nvSpPr>
          <p:cNvPr id="4" name="Footer Placeholder 3"/>
          <p:cNvSpPr>
            <a:spLocks noGrp="1"/>
          </p:cNvSpPr>
          <p:nvPr>
            <p:ph type="ftr" sz="quarter" idx="11"/>
          </p:nvPr>
        </p:nvSpPr>
        <p:spPr/>
        <p:txBody>
          <a:bodyPr/>
          <a:lstStyle/>
          <a:p>
            <a:r>
              <a:rPr lang="nn-NO" smtClean="0"/>
              <a:t>Dr. B.Satyanarayana, TIFR, Mumbai                              Institution of Engineers (Chennai)                              December 17,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75</a:t>
            </a:fld>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N3778.JPG"/>
          <p:cNvPicPr>
            <a:picLocks noChangeAspect="1"/>
          </p:cNvPicPr>
          <p:nvPr/>
        </p:nvPicPr>
        <p:blipFill>
          <a:blip r:embed="rId2" cstate="print"/>
          <a:stretch>
            <a:fillRect/>
          </a:stretch>
        </p:blipFill>
        <p:spPr>
          <a:xfrm>
            <a:off x="6143636" y="1512000"/>
            <a:ext cx="2879999" cy="2160000"/>
          </a:xfrm>
          <a:prstGeom prst="rect">
            <a:avLst/>
          </a:prstGeom>
        </p:spPr>
      </p:pic>
      <p:pic>
        <p:nvPicPr>
          <p:cNvPr id="5" name="Picture 4" descr="DSCN3820.JPG"/>
          <p:cNvPicPr>
            <a:picLocks noChangeAspect="1"/>
          </p:cNvPicPr>
          <p:nvPr/>
        </p:nvPicPr>
        <p:blipFill>
          <a:blip r:embed="rId3" cstate="print"/>
          <a:stretch>
            <a:fillRect/>
          </a:stretch>
        </p:blipFill>
        <p:spPr>
          <a:xfrm>
            <a:off x="214282" y="1512000"/>
            <a:ext cx="2880000" cy="2160000"/>
          </a:xfrm>
          <a:prstGeom prst="rect">
            <a:avLst/>
          </a:prstGeom>
        </p:spPr>
      </p:pic>
      <p:pic>
        <p:nvPicPr>
          <p:cNvPr id="6" name="Picture 5" descr="DSCN3872.JPG"/>
          <p:cNvPicPr>
            <a:picLocks noChangeAspect="1"/>
          </p:cNvPicPr>
          <p:nvPr/>
        </p:nvPicPr>
        <p:blipFill>
          <a:blip r:embed="rId4" cstate="print"/>
          <a:stretch>
            <a:fillRect/>
          </a:stretch>
        </p:blipFill>
        <p:spPr>
          <a:xfrm>
            <a:off x="3190865" y="3780000"/>
            <a:ext cx="2879999" cy="2160000"/>
          </a:xfrm>
          <a:prstGeom prst="rect">
            <a:avLst/>
          </a:prstGeom>
        </p:spPr>
      </p:pic>
      <p:pic>
        <p:nvPicPr>
          <p:cNvPr id="7" name="Picture 6" descr="DSCN3917.JPG"/>
          <p:cNvPicPr>
            <a:picLocks noChangeAspect="1"/>
          </p:cNvPicPr>
          <p:nvPr/>
        </p:nvPicPr>
        <p:blipFill>
          <a:blip r:embed="rId5" cstate="print"/>
          <a:stretch>
            <a:fillRect/>
          </a:stretch>
        </p:blipFill>
        <p:spPr>
          <a:xfrm>
            <a:off x="214282" y="3780000"/>
            <a:ext cx="2879999" cy="2160000"/>
          </a:xfrm>
          <a:prstGeom prst="rect">
            <a:avLst/>
          </a:prstGeom>
        </p:spPr>
      </p:pic>
      <p:pic>
        <p:nvPicPr>
          <p:cNvPr id="8" name="Picture 7" descr="IMG_0839.JPG"/>
          <p:cNvPicPr>
            <a:picLocks noChangeAspect="1"/>
          </p:cNvPicPr>
          <p:nvPr/>
        </p:nvPicPr>
        <p:blipFill>
          <a:blip r:embed="rId6" cstate="print"/>
          <a:stretch>
            <a:fillRect/>
          </a:stretch>
        </p:blipFill>
        <p:spPr>
          <a:xfrm>
            <a:off x="3214676" y="1512000"/>
            <a:ext cx="2880000" cy="2160000"/>
          </a:xfrm>
          <a:prstGeom prst="rect">
            <a:avLst/>
          </a:prstGeom>
        </p:spPr>
      </p:pic>
      <p:pic>
        <p:nvPicPr>
          <p:cNvPr id="9" name="Picture 8" descr="IMG_0855.JPG"/>
          <p:cNvPicPr>
            <a:picLocks noChangeAspect="1"/>
          </p:cNvPicPr>
          <p:nvPr/>
        </p:nvPicPr>
        <p:blipFill>
          <a:blip r:embed="rId7" cstate="print"/>
          <a:stretch>
            <a:fillRect/>
          </a:stretch>
        </p:blipFill>
        <p:spPr>
          <a:xfrm>
            <a:off x="6143636" y="3780000"/>
            <a:ext cx="2880000" cy="2160000"/>
          </a:xfrm>
          <a:prstGeom prst="rect">
            <a:avLst/>
          </a:prstGeom>
        </p:spPr>
      </p:pic>
      <p:sp>
        <p:nvSpPr>
          <p:cNvPr id="10" name="Title 9"/>
          <p:cNvSpPr>
            <a:spLocks noGrp="1"/>
          </p:cNvSpPr>
          <p:nvPr>
            <p:ph type="title"/>
          </p:nvPr>
        </p:nvSpPr>
        <p:spPr/>
        <p:txBody>
          <a:bodyPr>
            <a:normAutofit fontScale="90000"/>
          </a:bodyPr>
          <a:lstStyle/>
          <a:p>
            <a:r>
              <a:rPr lang="en-US" dirty="0" smtClean="0">
                <a:solidFill>
                  <a:srgbClr val="FFC000"/>
                </a:solidFill>
              </a:rPr>
              <a:t>Steps towards Industrial production of RPCs</a:t>
            </a:r>
            <a:endParaRPr lang="en-IN" dirty="0">
              <a:solidFill>
                <a:srgbClr val="FFC000"/>
              </a:solidFill>
            </a:endParaRPr>
          </a:p>
        </p:txBody>
      </p:sp>
      <p:sp>
        <p:nvSpPr>
          <p:cNvPr id="11" name="Content Placeholder 10"/>
          <p:cNvSpPr>
            <a:spLocks noGrp="1"/>
          </p:cNvSpPr>
          <p:nvPr>
            <p:ph sz="half" idx="1"/>
          </p:nvPr>
        </p:nvSpPr>
        <p:spPr/>
        <p:txBody>
          <a:bodyPr/>
          <a:lstStyle/>
          <a:p>
            <a:endParaRPr lang="en-IN"/>
          </a:p>
        </p:txBody>
      </p:sp>
      <p:sp>
        <p:nvSpPr>
          <p:cNvPr id="12" name="Footer Placeholder 11"/>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13" name="Slide Number Placeholder 12"/>
          <p:cNvSpPr>
            <a:spLocks noGrp="1"/>
          </p:cNvSpPr>
          <p:nvPr>
            <p:ph type="sldNum" sz="quarter" idx="12"/>
          </p:nvPr>
        </p:nvSpPr>
        <p:spPr/>
        <p:txBody>
          <a:bodyPr/>
          <a:lstStyle/>
          <a:p>
            <a:fld id="{5D0D82D1-030A-4AF5-855D-82A44DD93AEE}" type="slidenum">
              <a:rPr lang="en-US" smtClean="0"/>
              <a:pPr/>
              <a:t>76</a:t>
            </a:fld>
            <a:endParaRPr lang="en-US" dirty="0"/>
          </a:p>
        </p:txBody>
      </p:sp>
    </p:spTree>
    <p:extLst>
      <p:ext uri="{BB962C8B-B14F-4D97-AF65-F5344CB8AC3E}">
        <p14:creationId xmlns:p14="http://schemas.microsoft.com/office/powerpoint/2010/main" xmlns="" val="94803711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RPC fabrication at Asahi Float Glass</a:t>
            </a:r>
            <a:endParaRPr lang="en-US" dirty="0"/>
          </a:p>
        </p:txBody>
      </p:sp>
      <p:pic>
        <p:nvPicPr>
          <p:cNvPr id="34819" name="Picture 3" descr="IMG_1940.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28937" y="1512000"/>
            <a:ext cx="3240000" cy="2429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0" name="Picture 4" descr="IMG_1972.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09993" y="1511998"/>
            <a:ext cx="2889571" cy="385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1" name="Picture 5" descr="IMG_1981.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489" y="1512000"/>
            <a:ext cx="2888999" cy="385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2" name="Picture 9" descr="DSC_0107.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28926" y="3972870"/>
            <a:ext cx="3240000" cy="24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oter Placeholder 6"/>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8" name="Slide Number Placeholder 7"/>
          <p:cNvSpPr>
            <a:spLocks noGrp="1"/>
          </p:cNvSpPr>
          <p:nvPr>
            <p:ph type="sldNum" sz="quarter" idx="12"/>
          </p:nvPr>
        </p:nvSpPr>
        <p:spPr/>
        <p:txBody>
          <a:bodyPr/>
          <a:lstStyle/>
          <a:p>
            <a:fld id="{5D0D82D1-030A-4AF5-855D-82A44DD93AEE}" type="slidenum">
              <a:rPr lang="en-US" smtClean="0"/>
              <a:pPr/>
              <a:t>77</a:t>
            </a:fld>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srcRect t="8525" b="11367"/>
          <a:stretch>
            <a:fillRect/>
          </a:stretch>
        </p:blipFill>
        <p:spPr bwMode="auto">
          <a:xfrm>
            <a:off x="534439" y="4143380"/>
            <a:ext cx="3960000" cy="2268336"/>
          </a:xfrm>
          <a:prstGeom prst="rect">
            <a:avLst/>
          </a:prstGeom>
          <a:noFill/>
          <a:ln w="9525">
            <a:noFill/>
            <a:miter lim="800000"/>
            <a:headEnd/>
            <a:tailEnd/>
          </a:ln>
          <a:effectLst/>
        </p:spPr>
      </p:pic>
      <p:sp>
        <p:nvSpPr>
          <p:cNvPr id="2" name="Title 1"/>
          <p:cNvSpPr>
            <a:spLocks noGrp="1"/>
          </p:cNvSpPr>
          <p:nvPr>
            <p:ph type="title"/>
          </p:nvPr>
        </p:nvSpPr>
        <p:spPr/>
        <p:txBody>
          <a:bodyPr>
            <a:normAutofit fontScale="90000"/>
          </a:bodyPr>
          <a:lstStyle/>
          <a:p>
            <a:r>
              <a:rPr lang="en-IN" dirty="0" smtClean="0"/>
              <a:t>Chamfering and engraving of glass</a:t>
            </a:r>
            <a:endParaRPr lang="en-IN" dirty="0"/>
          </a:p>
        </p:txBody>
      </p:sp>
      <p:sp>
        <p:nvSpPr>
          <p:cNvPr id="4" name="Footer Placeholder 3"/>
          <p:cNvSpPr>
            <a:spLocks noGrp="1"/>
          </p:cNvSpPr>
          <p:nvPr>
            <p:ph type="ftr" sz="quarter" idx="11"/>
          </p:nvPr>
        </p:nvSpPr>
        <p:spPr/>
        <p:txBody>
          <a:bodyPr/>
          <a:lstStyle/>
          <a:p>
            <a:r>
              <a:rPr lang="en-IN" smtClean="0"/>
              <a:t>Dr. B.Satyanarayana, TIFR, Mumbai                              Institution of Engineers (Chennai)                              December 17, 2012</a:t>
            </a:r>
            <a:endParaRPr lang="en-IN" dirty="0"/>
          </a:p>
        </p:txBody>
      </p:sp>
      <p:pic>
        <p:nvPicPr>
          <p:cNvPr id="2051" name="Picture 3" descr="D:\Walchand\photos-270812\IMAG0361.jpg"/>
          <p:cNvPicPr>
            <a:picLocks noGrp="1" noChangeAspect="1" noChangeArrowheads="1"/>
          </p:cNvPicPr>
          <p:nvPr>
            <p:ph idx="1"/>
          </p:nvPr>
        </p:nvPicPr>
        <p:blipFill>
          <a:blip r:embed="rId3" cstate="print"/>
          <a:srcRect b="11690"/>
          <a:stretch>
            <a:fillRect/>
          </a:stretch>
        </p:blipFill>
        <p:spPr bwMode="auto">
          <a:xfrm>
            <a:off x="533679" y="1512000"/>
            <a:ext cx="3960000" cy="2633661"/>
          </a:xfrm>
          <a:prstGeom prst="rect">
            <a:avLst/>
          </a:prstGeom>
          <a:noFill/>
        </p:spPr>
      </p:pic>
      <p:pic>
        <p:nvPicPr>
          <p:cNvPr id="2053" name="Picture 5"/>
          <p:cNvPicPr>
            <a:picLocks noChangeAspect="1" noChangeArrowheads="1"/>
          </p:cNvPicPr>
          <p:nvPr/>
        </p:nvPicPr>
        <p:blipFill>
          <a:blip r:embed="rId4"/>
          <a:srcRect l="5833" t="1687" r="3500" b="1687"/>
          <a:stretch>
            <a:fillRect/>
          </a:stretch>
        </p:blipFill>
        <p:spPr bwMode="auto">
          <a:xfrm>
            <a:off x="4579200" y="3526564"/>
            <a:ext cx="3960000" cy="2917649"/>
          </a:xfrm>
          <a:prstGeom prst="rect">
            <a:avLst/>
          </a:prstGeom>
          <a:noFill/>
          <a:ln w="9525">
            <a:noFill/>
            <a:miter lim="800000"/>
            <a:headEnd/>
            <a:tailEnd/>
          </a:ln>
          <a:effectLst/>
        </p:spPr>
      </p:pic>
      <p:pic>
        <p:nvPicPr>
          <p:cNvPr id="2052" name="Picture 4" descr="D:\Walchand\photos-270812\DSC03446.JPG"/>
          <p:cNvPicPr>
            <a:picLocks noGrp="1" noChangeAspect="1" noChangeArrowheads="1"/>
          </p:cNvPicPr>
          <p:nvPr>
            <p:ph idx="4294967295"/>
          </p:nvPr>
        </p:nvPicPr>
        <p:blipFill>
          <a:blip r:embed="rId5" cstate="print"/>
          <a:srcRect b="33067"/>
          <a:stretch>
            <a:fillRect/>
          </a:stretch>
        </p:blipFill>
        <p:spPr bwMode="auto">
          <a:xfrm>
            <a:off x="4578350" y="1512000"/>
            <a:ext cx="3960000" cy="1987912"/>
          </a:xfrm>
          <a:prstGeom prst="rect">
            <a:avLst/>
          </a:prstGeom>
          <a:noFill/>
        </p:spPr>
      </p:pic>
      <p:sp>
        <p:nvSpPr>
          <p:cNvPr id="9" name="Slide Number Placeholder 8"/>
          <p:cNvSpPr>
            <a:spLocks noGrp="1"/>
          </p:cNvSpPr>
          <p:nvPr>
            <p:ph type="sldNum" sz="quarter" idx="12"/>
          </p:nvPr>
        </p:nvSpPr>
        <p:spPr/>
        <p:txBody>
          <a:bodyPr/>
          <a:lstStyle/>
          <a:p>
            <a:fld id="{5D0D82D1-030A-4AF5-855D-82A44DD93AEE}" type="slidenum">
              <a:rPr lang="en-US" smtClean="0"/>
              <a:pPr/>
              <a:t>78</a:t>
            </a:fld>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Painting/curing of glass plates</a:t>
            </a:r>
            <a:endParaRPr lang="en-IN" dirty="0"/>
          </a:p>
        </p:txBody>
      </p:sp>
      <p:sp>
        <p:nvSpPr>
          <p:cNvPr id="4" name="Footer Placeholder 3"/>
          <p:cNvSpPr>
            <a:spLocks noGrp="1"/>
          </p:cNvSpPr>
          <p:nvPr>
            <p:ph type="ftr" sz="quarter" idx="11"/>
          </p:nvPr>
        </p:nvSpPr>
        <p:spPr/>
        <p:txBody>
          <a:bodyPr/>
          <a:lstStyle/>
          <a:p>
            <a:r>
              <a:rPr lang="en-IN" smtClean="0"/>
              <a:t>Dr. B.Satyanarayana, TIFR, Mumbai                              Institution of Engineers (Chennai)                              December 17, 2012</a:t>
            </a:r>
            <a:endParaRPr lang="en-IN" dirty="0"/>
          </a:p>
        </p:txBody>
      </p:sp>
      <p:pic>
        <p:nvPicPr>
          <p:cNvPr id="7" name="Picture 3" descr="D:\Walchand\photos-270812\DSC03454.JPG"/>
          <p:cNvPicPr>
            <a:picLocks noGrp="1" noChangeAspect="1" noChangeArrowheads="1"/>
          </p:cNvPicPr>
          <p:nvPr>
            <p:ph idx="1"/>
          </p:nvPr>
        </p:nvPicPr>
        <p:blipFill>
          <a:blip r:embed="rId2" cstate="print"/>
          <a:srcRect/>
          <a:stretch>
            <a:fillRect/>
          </a:stretch>
        </p:blipFill>
        <p:spPr bwMode="auto">
          <a:xfrm>
            <a:off x="290878" y="1512000"/>
            <a:ext cx="3698042" cy="4932000"/>
          </a:xfrm>
          <a:prstGeom prst="rect">
            <a:avLst/>
          </a:prstGeom>
          <a:noFill/>
        </p:spPr>
      </p:pic>
      <p:pic>
        <p:nvPicPr>
          <p:cNvPr id="8" name="Picture 6" descr="D:\Walchand\photos-270812\IMAG0362.jpg"/>
          <p:cNvPicPr>
            <a:picLocks noGrp="1" noChangeAspect="1" noChangeArrowheads="1"/>
          </p:cNvPicPr>
          <p:nvPr>
            <p:ph idx="4294967295"/>
          </p:nvPr>
        </p:nvPicPr>
        <p:blipFill>
          <a:blip r:embed="rId3" cstate="print"/>
          <a:srcRect/>
          <a:stretch>
            <a:fillRect/>
          </a:stretch>
        </p:blipFill>
        <p:spPr bwMode="auto">
          <a:xfrm>
            <a:off x="4814879" y="1512000"/>
            <a:ext cx="3713369" cy="4932000"/>
          </a:xfrm>
          <a:prstGeom prst="rect">
            <a:avLst/>
          </a:prstGeom>
          <a:noFill/>
        </p:spPr>
      </p:pic>
      <p:pic>
        <p:nvPicPr>
          <p:cNvPr id="9" name="Picture 4" descr="D:\Walchand\photos-270812\DSC03451.JPG"/>
          <p:cNvPicPr>
            <a:picLocks noChangeAspect="1" noChangeArrowheads="1"/>
          </p:cNvPicPr>
          <p:nvPr/>
        </p:nvPicPr>
        <p:blipFill>
          <a:blip r:embed="rId4" cstate="print"/>
          <a:srcRect l="60318" t="15438" r="15848" b="55251"/>
          <a:stretch>
            <a:fillRect/>
          </a:stretch>
        </p:blipFill>
        <p:spPr bwMode="auto">
          <a:xfrm>
            <a:off x="300252" y="1512000"/>
            <a:ext cx="1756446" cy="1620000"/>
          </a:xfrm>
          <a:prstGeom prst="rect">
            <a:avLst/>
          </a:prstGeom>
          <a:noFill/>
        </p:spPr>
      </p:pic>
      <p:sp>
        <p:nvSpPr>
          <p:cNvPr id="10" name="Slide Number Placeholder 9"/>
          <p:cNvSpPr>
            <a:spLocks noGrp="1"/>
          </p:cNvSpPr>
          <p:nvPr>
            <p:ph type="sldNum" sz="quarter" idx="12"/>
          </p:nvPr>
        </p:nvSpPr>
        <p:spPr/>
        <p:txBody>
          <a:bodyPr/>
          <a:lstStyle/>
          <a:p>
            <a:fld id="{5D0D82D1-030A-4AF5-855D-82A44DD93AEE}" type="slidenum">
              <a:rPr lang="en-US" smtClean="0"/>
              <a:pPr/>
              <a:t>79</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India-based Neutrino Observatory (INO) project</a:t>
            </a:r>
            <a:endParaRPr lang="en-SG" sz="4000" dirty="0"/>
          </a:p>
        </p:txBody>
      </p:sp>
      <p:sp>
        <p:nvSpPr>
          <p:cNvPr id="3" name="Content Placeholder 2"/>
          <p:cNvSpPr>
            <a:spLocks noGrp="1"/>
          </p:cNvSpPr>
          <p:nvPr>
            <p:ph idx="1"/>
          </p:nvPr>
        </p:nvSpPr>
        <p:spPr/>
        <p:txBody>
          <a:bodyPr>
            <a:normAutofit fontScale="85000" lnSpcReduction="10000"/>
          </a:bodyPr>
          <a:lstStyle/>
          <a:p>
            <a:pPr>
              <a:lnSpc>
                <a:spcPct val="120000"/>
              </a:lnSpc>
            </a:pPr>
            <a:r>
              <a:rPr lang="en-US" sz="2400" dirty="0" smtClean="0"/>
              <a:t>The primary goal of INO is neutrino physics.</a:t>
            </a:r>
          </a:p>
          <a:p>
            <a:pPr>
              <a:lnSpc>
                <a:spcPct val="120000"/>
              </a:lnSpc>
            </a:pPr>
            <a:r>
              <a:rPr lang="en-US" sz="2400" dirty="0" smtClean="0"/>
              <a:t>A national collaboration of scientists from more than 26 groups belonging to DAE institutions, IITs and Universities.</a:t>
            </a:r>
          </a:p>
          <a:p>
            <a:pPr>
              <a:lnSpc>
                <a:spcPct val="120000"/>
              </a:lnSpc>
            </a:pPr>
            <a:r>
              <a:rPr lang="en-US" sz="2400" dirty="0" smtClean="0"/>
              <a:t>The total cost of the project is expected to be about Rs.1500 </a:t>
            </a:r>
            <a:r>
              <a:rPr lang="en-US" sz="2400" dirty="0" err="1" smtClean="0"/>
              <a:t>crores</a:t>
            </a:r>
            <a:r>
              <a:rPr lang="en-US" sz="2400" dirty="0" smtClean="0"/>
              <a:t>.</a:t>
            </a:r>
          </a:p>
          <a:p>
            <a:pPr>
              <a:lnSpc>
                <a:spcPct val="120000"/>
              </a:lnSpc>
            </a:pPr>
            <a:r>
              <a:rPr lang="en-US" sz="2400" dirty="0" smtClean="0"/>
              <a:t>The project includes:</a:t>
            </a:r>
          </a:p>
          <a:p>
            <a:pPr lvl="1">
              <a:lnSpc>
                <a:spcPct val="120000"/>
              </a:lnSpc>
            </a:pPr>
            <a:r>
              <a:rPr lang="en-US" sz="2000" dirty="0" smtClean="0"/>
              <a:t>construction of an underground laboratory and associated surface facilities,</a:t>
            </a:r>
          </a:p>
          <a:p>
            <a:pPr lvl="1">
              <a:lnSpc>
                <a:spcPct val="120000"/>
              </a:lnSpc>
            </a:pPr>
            <a:r>
              <a:rPr lang="en-US" sz="2000" dirty="0" smtClean="0"/>
              <a:t>construction of a Iron Calorimeter (ICAL) detector for neutrinos,</a:t>
            </a:r>
          </a:p>
          <a:p>
            <a:pPr lvl="1">
              <a:lnSpc>
                <a:spcPct val="120000"/>
              </a:lnSpc>
            </a:pPr>
            <a:r>
              <a:rPr lang="en-US" sz="2000" dirty="0" smtClean="0"/>
              <a:t>setting up of National Centre for High energy Physics (NCHEP).</a:t>
            </a:r>
            <a:endParaRPr lang="en-SG" sz="2000" dirty="0" smtClean="0"/>
          </a:p>
          <a:p>
            <a:pPr>
              <a:lnSpc>
                <a:spcPct val="120000"/>
              </a:lnSpc>
            </a:pPr>
            <a:r>
              <a:rPr lang="en-US" sz="2400" dirty="0" smtClean="0"/>
              <a:t>The project is expected to be completed within seven years beginning April 2012. </a:t>
            </a:r>
            <a:endParaRPr lang="en-SG" sz="2400" dirty="0" smtClean="0"/>
          </a:p>
          <a:p>
            <a:pPr>
              <a:lnSpc>
                <a:spcPct val="120000"/>
              </a:lnSpc>
            </a:pPr>
            <a:r>
              <a:rPr lang="en-US" sz="2400" dirty="0" smtClean="0"/>
              <a:t>A successful INO-Academia-Industry interface is expected to develop because of the large scale of experimental science activity involved.</a:t>
            </a:r>
            <a:endParaRPr lang="en-SG" sz="2400" dirty="0" smtClean="0"/>
          </a:p>
          <a:p>
            <a:pPr>
              <a:lnSpc>
                <a:spcPct val="120000"/>
              </a:lnSpc>
            </a:pPr>
            <a:r>
              <a:rPr lang="en-US" sz="2400" dirty="0" smtClean="0"/>
              <a:t>INO Graduate Training Programme under the umbrella of Homi Bhabha National Institute (HBNI) - a deemed-to-be University within DAE, is in its fifth year (25 Ph.D. students in Physics, detectors and electronics).</a:t>
            </a:r>
            <a:endParaRPr lang="en-SG" sz="2400" dirty="0" smtClean="0"/>
          </a:p>
        </p:txBody>
      </p:sp>
      <p:sp>
        <p:nvSpPr>
          <p:cNvPr id="4" name="Footer Placeholder 3"/>
          <p:cNvSpPr>
            <a:spLocks noGrp="1"/>
          </p:cNvSpPr>
          <p:nvPr>
            <p:ph type="ftr" sz="quarter" idx="11"/>
          </p:nvPr>
        </p:nvSpPr>
        <p:spPr/>
        <p:txBody>
          <a:bodyPr/>
          <a:lstStyle/>
          <a:p>
            <a:r>
              <a:rPr lang="en-SG" smtClean="0"/>
              <a:t>Dr. B.Satyanarayana, TIFR, Mumbai                              Institution of Engineers (Chennai)                              December 17, 2012</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Animation of glass painting</a:t>
            </a:r>
            <a:endParaRPr lang="en-IN" dirty="0"/>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80</a:t>
            </a:fld>
            <a:endParaRPr lang="en-US" dirty="0"/>
          </a:p>
        </p:txBody>
      </p:sp>
      <p:pic>
        <p:nvPicPr>
          <p:cNvPr id="6" name="M2U00287.MPG">
            <a:hlinkClick r:id="" action="ppaction://media"/>
          </p:cNvPr>
          <p:cNvPicPr>
            <a:picLocks noGrp="1" noRot="1" noChangeAspect="1"/>
          </p:cNvPicPr>
          <p:nvPr>
            <p:ph sz="half" idx="1"/>
            <a:videoFile r:link="rId1"/>
          </p:nvPr>
        </p:nvPicPr>
        <p:blipFill>
          <a:blip r:embed="rId3"/>
          <a:stretch>
            <a:fillRect/>
          </a:stretch>
        </p:blipFill>
        <p:spPr>
          <a:xfrm>
            <a:off x="1106488" y="1692275"/>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Walchand\Photos\IMAG0185.jpg"/>
          <p:cNvPicPr>
            <a:picLocks noChangeAspect="1" noChangeArrowheads="1"/>
          </p:cNvPicPr>
          <p:nvPr/>
        </p:nvPicPr>
        <p:blipFill>
          <a:blip r:embed="rId2" cstate="print"/>
          <a:srcRect/>
          <a:stretch>
            <a:fillRect/>
          </a:stretch>
        </p:blipFill>
        <p:spPr bwMode="auto">
          <a:xfrm>
            <a:off x="6732000" y="3143248"/>
            <a:ext cx="2198952" cy="1656000"/>
          </a:xfrm>
          <a:prstGeom prst="rect">
            <a:avLst/>
          </a:prstGeom>
          <a:noFill/>
        </p:spPr>
      </p:pic>
      <p:sp>
        <p:nvSpPr>
          <p:cNvPr id="2" name="Title 1"/>
          <p:cNvSpPr>
            <a:spLocks noGrp="1"/>
          </p:cNvSpPr>
          <p:nvPr>
            <p:ph type="title"/>
          </p:nvPr>
        </p:nvSpPr>
        <p:spPr/>
        <p:txBody>
          <a:bodyPr/>
          <a:lstStyle/>
          <a:p>
            <a:r>
              <a:rPr lang="en-IN" dirty="0" smtClean="0"/>
              <a:t>Automatic RPC gap making</a:t>
            </a:r>
            <a:endParaRPr lang="en-IN" dirty="0"/>
          </a:p>
        </p:txBody>
      </p:sp>
      <p:pic>
        <p:nvPicPr>
          <p:cNvPr id="7" name="Content Placeholder 6" descr="100_2437.JPG"/>
          <p:cNvPicPr>
            <a:picLocks noGrp="1" noChangeAspect="1"/>
          </p:cNvPicPr>
          <p:nvPr>
            <p:ph idx="1"/>
          </p:nvPr>
        </p:nvPicPr>
        <p:blipFill>
          <a:blip r:embed="rId3"/>
          <a:stretch>
            <a:fillRect/>
          </a:stretch>
        </p:blipFill>
        <p:spPr>
          <a:xfrm>
            <a:off x="187141" y="1512000"/>
            <a:ext cx="6527999" cy="4896000"/>
          </a:xfrm>
        </p:spPr>
      </p:pic>
      <p:sp>
        <p:nvSpPr>
          <p:cNvPr id="5" name="Footer Placeholder 4"/>
          <p:cNvSpPr>
            <a:spLocks noGrp="1"/>
          </p:cNvSpPr>
          <p:nvPr>
            <p:ph type="ftr" sz="quarter" idx="11"/>
          </p:nvPr>
        </p:nvSpPr>
        <p:spPr/>
        <p:txBody>
          <a:bodyPr/>
          <a:lstStyle/>
          <a:p>
            <a:r>
              <a:rPr lang="en-IN" smtClean="0"/>
              <a:t>Dr. B.Satyanarayana, TIFR, Mumbai                              Institution of Engineers (Chennai)                              December 17, 2012</a:t>
            </a:r>
            <a:endParaRPr lang="en-IN" dirty="0"/>
          </a:p>
        </p:txBody>
      </p:sp>
      <p:pic>
        <p:nvPicPr>
          <p:cNvPr id="4099" name="Picture 3" descr="D:\Walchand\Photos\IMAG0184.jpg"/>
          <p:cNvPicPr>
            <a:picLocks noChangeAspect="1" noChangeArrowheads="1"/>
          </p:cNvPicPr>
          <p:nvPr/>
        </p:nvPicPr>
        <p:blipFill>
          <a:blip r:embed="rId4" cstate="print"/>
          <a:srcRect/>
          <a:stretch>
            <a:fillRect/>
          </a:stretch>
        </p:blipFill>
        <p:spPr bwMode="auto">
          <a:xfrm>
            <a:off x="6732000" y="1512000"/>
            <a:ext cx="2198952" cy="1656000"/>
          </a:xfrm>
          <a:prstGeom prst="rect">
            <a:avLst/>
          </a:prstGeom>
          <a:noFill/>
        </p:spPr>
      </p:pic>
      <p:pic>
        <p:nvPicPr>
          <p:cNvPr id="4098" name="Picture 2" descr="D:\Walchand\Photos\100_2436.JPG"/>
          <p:cNvPicPr>
            <a:picLocks noChangeAspect="1" noChangeArrowheads="1"/>
          </p:cNvPicPr>
          <p:nvPr/>
        </p:nvPicPr>
        <p:blipFill>
          <a:blip r:embed="rId5" cstate="print"/>
          <a:srcRect/>
          <a:stretch>
            <a:fillRect/>
          </a:stretch>
        </p:blipFill>
        <p:spPr bwMode="auto">
          <a:xfrm>
            <a:off x="6732000" y="4747950"/>
            <a:ext cx="2208000" cy="1656000"/>
          </a:xfrm>
          <a:prstGeom prst="rect">
            <a:avLst/>
          </a:prstGeom>
          <a:noFill/>
        </p:spPr>
      </p:pic>
      <p:sp>
        <p:nvSpPr>
          <p:cNvPr id="9" name="Slide Number Placeholder 8"/>
          <p:cNvSpPr>
            <a:spLocks noGrp="1"/>
          </p:cNvSpPr>
          <p:nvPr>
            <p:ph type="sldNum" sz="quarter" idx="12"/>
          </p:nvPr>
        </p:nvSpPr>
        <p:spPr/>
        <p:txBody>
          <a:bodyPr/>
          <a:lstStyle/>
          <a:p>
            <a:fld id="{5D0D82D1-030A-4AF5-855D-82A44DD93AEE}" type="slidenum">
              <a:rPr lang="en-US" smtClean="0"/>
              <a:pPr/>
              <a:t>81</a:t>
            </a:fld>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Animation of RPC gap fabrication</a:t>
            </a:r>
            <a:endParaRPr lang="en-IN" dirty="0"/>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82</a:t>
            </a:fld>
            <a:endParaRPr lang="en-US" dirty="0"/>
          </a:p>
        </p:txBody>
      </p:sp>
      <p:pic>
        <p:nvPicPr>
          <p:cNvPr id="6" name="M2U00271.MPG">
            <a:hlinkClick r:id="" action="ppaction://media"/>
          </p:cNvPr>
          <p:cNvPicPr>
            <a:picLocks noGrp="1" noRot="1" noChangeAspect="1"/>
          </p:cNvPicPr>
          <p:nvPr>
            <p:ph sz="half" idx="1"/>
            <a:videoFile r:link="rId1"/>
          </p:nvPr>
        </p:nvPicPr>
        <p:blipFill>
          <a:blip r:embed="rId3"/>
          <a:stretch>
            <a:fillRect/>
          </a:stretch>
        </p:blipFill>
        <p:spPr>
          <a:xfrm>
            <a:off x="1106488" y="1692275"/>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N" dirty="0" smtClean="0"/>
              <a:t>RPC holding tray</a:t>
            </a:r>
            <a:endParaRPr lang="en-IN" dirty="0"/>
          </a:p>
        </p:txBody>
      </p:sp>
      <p:sp>
        <p:nvSpPr>
          <p:cNvPr id="4" name="Footer Placeholder 3"/>
          <p:cNvSpPr>
            <a:spLocks noGrp="1"/>
          </p:cNvSpPr>
          <p:nvPr>
            <p:ph type="ftr" sz="quarter" idx="11"/>
          </p:nvPr>
        </p:nvSpPr>
        <p:spPr/>
        <p:txBody>
          <a:bodyPr/>
          <a:lstStyle/>
          <a:p>
            <a:r>
              <a:rPr lang="en-IN" smtClean="0"/>
              <a:t>Dr. B.Satyanarayana, TIFR, Mumbai                              Institution of Engineers (Chennai)                              December 17, 2012</a:t>
            </a:r>
            <a:endParaRPr lang="en-IN" dirty="0"/>
          </a:p>
        </p:txBody>
      </p:sp>
      <p:pic>
        <p:nvPicPr>
          <p:cNvPr id="1026" name="Picture 2"/>
          <p:cNvPicPr>
            <a:picLocks noChangeAspect="1" noChangeArrowheads="1"/>
          </p:cNvPicPr>
          <p:nvPr/>
        </p:nvPicPr>
        <p:blipFill>
          <a:blip r:embed="rId2"/>
          <a:srcRect l="1362" t="967" r="2043" b="1933"/>
          <a:stretch>
            <a:fillRect/>
          </a:stretch>
        </p:blipFill>
        <p:spPr bwMode="auto">
          <a:xfrm>
            <a:off x="1058106" y="1512000"/>
            <a:ext cx="3600000" cy="2549511"/>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l="4108" r="685" b="1003"/>
          <a:stretch>
            <a:fillRect/>
          </a:stretch>
        </p:blipFill>
        <p:spPr bwMode="auto">
          <a:xfrm>
            <a:off x="4686776" y="1512000"/>
            <a:ext cx="3600000" cy="2556615"/>
          </a:xfrm>
          <a:prstGeom prst="rect">
            <a:avLst/>
          </a:prstGeom>
          <a:noFill/>
          <a:ln w="9525">
            <a:noFill/>
            <a:miter lim="800000"/>
            <a:headEnd/>
            <a:tailEnd/>
          </a:ln>
          <a:effectLst/>
        </p:spPr>
      </p:pic>
      <p:pic>
        <p:nvPicPr>
          <p:cNvPr id="10" name="Content Placeholder 9" descr="Holding Tray 2.jpg"/>
          <p:cNvPicPr>
            <a:picLocks noGrp="1" noChangeAspect="1"/>
          </p:cNvPicPr>
          <p:nvPr>
            <p:ph idx="4294967295"/>
          </p:nvPr>
        </p:nvPicPr>
        <p:blipFill>
          <a:blip r:embed="rId4" cstate="print"/>
          <a:srcRect l="19931" t="1968" r="11811"/>
          <a:stretch>
            <a:fillRect/>
          </a:stretch>
        </p:blipFill>
        <p:spPr>
          <a:xfrm>
            <a:off x="5598967" y="4089600"/>
            <a:ext cx="2172444" cy="2340000"/>
          </a:xfrm>
          <a:prstGeom prst="rect">
            <a:avLst/>
          </a:prstGeom>
        </p:spPr>
      </p:pic>
      <p:sp>
        <p:nvSpPr>
          <p:cNvPr id="14" name="TextBox 13"/>
          <p:cNvSpPr txBox="1"/>
          <p:nvPr/>
        </p:nvSpPr>
        <p:spPr>
          <a:xfrm>
            <a:off x="1071538" y="3132000"/>
            <a:ext cx="1000132" cy="738664"/>
          </a:xfrm>
          <a:prstGeom prst="rect">
            <a:avLst/>
          </a:prstGeom>
          <a:noFill/>
        </p:spPr>
        <p:txBody>
          <a:bodyPr wrap="square" rtlCol="0">
            <a:spAutoFit/>
          </a:bodyPr>
          <a:lstStyle/>
          <a:p>
            <a:r>
              <a:rPr lang="en-IN" sz="1400" dirty="0" smtClean="0">
                <a:solidFill>
                  <a:srgbClr val="C00000"/>
                </a:solidFill>
              </a:rPr>
              <a:t>Max. deflection</a:t>
            </a:r>
          </a:p>
          <a:p>
            <a:r>
              <a:rPr lang="en-IN" sz="1400" dirty="0" smtClean="0">
                <a:solidFill>
                  <a:srgbClr val="C00000"/>
                </a:solidFill>
              </a:rPr>
              <a:t>4.4mm</a:t>
            </a:r>
            <a:endParaRPr lang="en-IN" sz="1400" dirty="0">
              <a:solidFill>
                <a:srgbClr val="C00000"/>
              </a:solidFill>
            </a:endParaRPr>
          </a:p>
        </p:txBody>
      </p:sp>
      <p:sp>
        <p:nvSpPr>
          <p:cNvPr id="15" name="TextBox 14"/>
          <p:cNvSpPr txBox="1"/>
          <p:nvPr/>
        </p:nvSpPr>
        <p:spPr>
          <a:xfrm>
            <a:off x="4714876" y="3132000"/>
            <a:ext cx="1000132" cy="738664"/>
          </a:xfrm>
          <a:prstGeom prst="rect">
            <a:avLst/>
          </a:prstGeom>
          <a:noFill/>
        </p:spPr>
        <p:txBody>
          <a:bodyPr wrap="square" rtlCol="0">
            <a:spAutoFit/>
          </a:bodyPr>
          <a:lstStyle/>
          <a:p>
            <a:r>
              <a:rPr lang="en-IN" sz="1400" dirty="0" smtClean="0">
                <a:solidFill>
                  <a:srgbClr val="C00000"/>
                </a:solidFill>
              </a:rPr>
              <a:t>Max. stress</a:t>
            </a:r>
          </a:p>
          <a:p>
            <a:r>
              <a:rPr lang="en-IN" sz="1400" dirty="0" smtClean="0">
                <a:solidFill>
                  <a:srgbClr val="C00000"/>
                </a:solidFill>
              </a:rPr>
              <a:t>8.2MPa</a:t>
            </a:r>
            <a:endParaRPr lang="en-IN" sz="1400" dirty="0">
              <a:solidFill>
                <a:srgbClr val="C00000"/>
              </a:solidFill>
            </a:endParaRPr>
          </a:p>
        </p:txBody>
      </p:sp>
      <p:sp>
        <p:nvSpPr>
          <p:cNvPr id="16" name="TextBox 15"/>
          <p:cNvSpPr txBox="1"/>
          <p:nvPr/>
        </p:nvSpPr>
        <p:spPr>
          <a:xfrm>
            <a:off x="3994876" y="3132000"/>
            <a:ext cx="612000" cy="523220"/>
          </a:xfrm>
          <a:prstGeom prst="rect">
            <a:avLst/>
          </a:prstGeom>
          <a:noFill/>
        </p:spPr>
        <p:txBody>
          <a:bodyPr wrap="square" rtlCol="0">
            <a:spAutoFit/>
          </a:bodyPr>
          <a:lstStyle/>
          <a:p>
            <a:r>
              <a:rPr lang="en-IN" sz="1400" dirty="0" smtClean="0">
                <a:solidFill>
                  <a:srgbClr val="C00000"/>
                </a:solidFill>
              </a:rPr>
              <a:t>Spec.</a:t>
            </a:r>
          </a:p>
          <a:p>
            <a:r>
              <a:rPr lang="en-IN" sz="1400" dirty="0">
                <a:solidFill>
                  <a:srgbClr val="C00000"/>
                </a:solidFill>
              </a:rPr>
              <a:t>5</a:t>
            </a:r>
            <a:r>
              <a:rPr lang="en-IN" sz="1400" dirty="0" smtClean="0">
                <a:solidFill>
                  <a:srgbClr val="C00000"/>
                </a:solidFill>
              </a:rPr>
              <a:t>mm</a:t>
            </a:r>
            <a:endParaRPr lang="en-IN" sz="1400" dirty="0">
              <a:solidFill>
                <a:srgbClr val="C00000"/>
              </a:solidFill>
            </a:endParaRPr>
          </a:p>
        </p:txBody>
      </p:sp>
      <p:sp>
        <p:nvSpPr>
          <p:cNvPr id="17" name="TextBox 16"/>
          <p:cNvSpPr txBox="1"/>
          <p:nvPr/>
        </p:nvSpPr>
        <p:spPr>
          <a:xfrm>
            <a:off x="7745090" y="3132000"/>
            <a:ext cx="756000" cy="523220"/>
          </a:xfrm>
          <a:prstGeom prst="rect">
            <a:avLst/>
          </a:prstGeom>
          <a:noFill/>
        </p:spPr>
        <p:txBody>
          <a:bodyPr wrap="square" rtlCol="0">
            <a:spAutoFit/>
          </a:bodyPr>
          <a:lstStyle/>
          <a:p>
            <a:r>
              <a:rPr lang="en-IN" sz="1400" dirty="0" smtClean="0">
                <a:solidFill>
                  <a:srgbClr val="C00000"/>
                </a:solidFill>
              </a:rPr>
              <a:t>FRP</a:t>
            </a:r>
          </a:p>
          <a:p>
            <a:r>
              <a:rPr lang="en-IN" sz="1400" dirty="0" smtClean="0">
                <a:solidFill>
                  <a:srgbClr val="C00000"/>
                </a:solidFill>
              </a:rPr>
              <a:t>25MPa</a:t>
            </a:r>
            <a:endParaRPr lang="en-IN" sz="1400" dirty="0">
              <a:solidFill>
                <a:srgbClr val="C00000"/>
              </a:solidFill>
            </a:endParaRPr>
          </a:p>
        </p:txBody>
      </p:sp>
      <p:sp>
        <p:nvSpPr>
          <p:cNvPr id="19" name="TextBox 18"/>
          <p:cNvSpPr txBox="1"/>
          <p:nvPr/>
        </p:nvSpPr>
        <p:spPr>
          <a:xfrm>
            <a:off x="5786446" y="6072206"/>
            <a:ext cx="1908000" cy="338554"/>
          </a:xfrm>
          <a:prstGeom prst="rect">
            <a:avLst/>
          </a:prstGeom>
          <a:noFill/>
        </p:spPr>
        <p:txBody>
          <a:bodyPr wrap="square" rtlCol="0" anchor="ctr" anchorCtr="0">
            <a:spAutoFit/>
          </a:bodyPr>
          <a:lstStyle/>
          <a:p>
            <a:pPr algn="ctr"/>
            <a:r>
              <a:rPr lang="en-IN" sz="1600" b="1" dirty="0" smtClean="0">
                <a:solidFill>
                  <a:srgbClr val="FFFF00"/>
                </a:solidFill>
              </a:rPr>
              <a:t>Down side view</a:t>
            </a:r>
            <a:endParaRPr lang="en-IN" sz="1600" b="1" dirty="0">
              <a:solidFill>
                <a:srgbClr val="FFFF00"/>
              </a:solidFill>
            </a:endParaRPr>
          </a:p>
        </p:txBody>
      </p:sp>
      <p:sp>
        <p:nvSpPr>
          <p:cNvPr id="21" name="TextBox 20"/>
          <p:cNvSpPr txBox="1"/>
          <p:nvPr/>
        </p:nvSpPr>
        <p:spPr>
          <a:xfrm rot="16200000">
            <a:off x="-311089" y="2448000"/>
            <a:ext cx="2268000" cy="338554"/>
          </a:xfrm>
          <a:prstGeom prst="rect">
            <a:avLst/>
          </a:prstGeom>
          <a:noFill/>
        </p:spPr>
        <p:txBody>
          <a:bodyPr wrap="square" rtlCol="0">
            <a:spAutoFit/>
          </a:bodyPr>
          <a:lstStyle/>
          <a:p>
            <a:r>
              <a:rPr lang="en-IN" sz="1600" b="1" dirty="0" smtClean="0"/>
              <a:t>Finite Element Analysis</a:t>
            </a:r>
            <a:endParaRPr lang="en-IN" sz="1600" b="1" dirty="0"/>
          </a:p>
        </p:txBody>
      </p:sp>
      <p:sp>
        <p:nvSpPr>
          <p:cNvPr id="22" name="TextBox 21"/>
          <p:cNvSpPr txBox="1"/>
          <p:nvPr/>
        </p:nvSpPr>
        <p:spPr>
          <a:xfrm>
            <a:off x="3490876" y="1640240"/>
            <a:ext cx="2448000" cy="360000"/>
          </a:xfrm>
          <a:prstGeom prst="rect">
            <a:avLst/>
          </a:prstGeom>
          <a:noFill/>
        </p:spPr>
        <p:txBody>
          <a:bodyPr wrap="square" rtlCol="0">
            <a:spAutoFit/>
          </a:bodyPr>
          <a:lstStyle/>
          <a:p>
            <a:r>
              <a:rPr lang="en-IN" sz="1600" dirty="0" smtClean="0">
                <a:solidFill>
                  <a:srgbClr val="C00000"/>
                </a:solidFill>
              </a:rPr>
              <a:t>Self weight + 100kg load</a:t>
            </a:r>
            <a:endParaRPr lang="en-IN" sz="1600" dirty="0">
              <a:solidFill>
                <a:srgbClr val="C00000"/>
              </a:solidFill>
            </a:endParaRPr>
          </a:p>
        </p:txBody>
      </p:sp>
      <p:sp>
        <p:nvSpPr>
          <p:cNvPr id="23" name="TextBox 22"/>
          <p:cNvSpPr txBox="1"/>
          <p:nvPr/>
        </p:nvSpPr>
        <p:spPr>
          <a:xfrm rot="16200000">
            <a:off x="-58528" y="5009644"/>
            <a:ext cx="1764000" cy="504000"/>
          </a:xfrm>
          <a:prstGeom prst="rect">
            <a:avLst/>
          </a:prstGeom>
          <a:noFill/>
        </p:spPr>
        <p:txBody>
          <a:bodyPr wrap="square" rtlCol="0">
            <a:noAutofit/>
          </a:bodyPr>
          <a:lstStyle/>
          <a:p>
            <a:r>
              <a:rPr lang="en-IN" sz="1600" b="1" dirty="0" smtClean="0"/>
              <a:t>Extra thickness in selected sections  </a:t>
            </a:r>
            <a:endParaRPr lang="en-IN" sz="1600" b="1" dirty="0"/>
          </a:p>
        </p:txBody>
      </p:sp>
      <p:sp>
        <p:nvSpPr>
          <p:cNvPr id="24" name="TextBox 23"/>
          <p:cNvSpPr txBox="1"/>
          <p:nvPr/>
        </p:nvSpPr>
        <p:spPr>
          <a:xfrm rot="16200000">
            <a:off x="6947425" y="5108681"/>
            <a:ext cx="2160000" cy="338554"/>
          </a:xfrm>
          <a:prstGeom prst="rect">
            <a:avLst/>
          </a:prstGeom>
          <a:noFill/>
        </p:spPr>
        <p:txBody>
          <a:bodyPr wrap="square" rtlCol="0">
            <a:spAutoFit/>
          </a:bodyPr>
          <a:lstStyle/>
          <a:p>
            <a:r>
              <a:rPr lang="en-IN" sz="1600" b="1" dirty="0" smtClean="0"/>
              <a:t>Three-line support</a:t>
            </a:r>
            <a:endParaRPr lang="en-IN" sz="1600" b="1" dirty="0"/>
          </a:p>
        </p:txBody>
      </p:sp>
      <p:pic>
        <p:nvPicPr>
          <p:cNvPr id="9" name="Content Placeholder 8" descr="Holding Tray 1.jpg"/>
          <p:cNvPicPr>
            <a:picLocks noGrp="1" noChangeAspect="1"/>
          </p:cNvPicPr>
          <p:nvPr>
            <p:ph idx="1"/>
          </p:nvPr>
        </p:nvPicPr>
        <p:blipFill>
          <a:blip r:embed="rId5" cstate="print"/>
          <a:srcRect l="1476" t="10827" r="4429" b="8858"/>
          <a:stretch>
            <a:fillRect/>
          </a:stretch>
        </p:blipFill>
        <p:spPr>
          <a:xfrm>
            <a:off x="1202444" y="4089396"/>
            <a:ext cx="3655308" cy="2340000"/>
          </a:xfrm>
        </p:spPr>
      </p:pic>
      <p:sp>
        <p:nvSpPr>
          <p:cNvPr id="18" name="TextBox 17"/>
          <p:cNvSpPr txBox="1"/>
          <p:nvPr/>
        </p:nvSpPr>
        <p:spPr>
          <a:xfrm>
            <a:off x="3238314" y="6048000"/>
            <a:ext cx="1548000" cy="338554"/>
          </a:xfrm>
          <a:prstGeom prst="rect">
            <a:avLst/>
          </a:prstGeom>
          <a:noFill/>
        </p:spPr>
        <p:txBody>
          <a:bodyPr wrap="square" rtlCol="0">
            <a:spAutoFit/>
          </a:bodyPr>
          <a:lstStyle/>
          <a:p>
            <a:r>
              <a:rPr lang="en-IN" sz="1600" b="1" dirty="0" smtClean="0">
                <a:solidFill>
                  <a:srgbClr val="002060"/>
                </a:solidFill>
              </a:rPr>
              <a:t>Fabricated tray</a:t>
            </a:r>
            <a:endParaRPr lang="en-IN" sz="1600" b="1" dirty="0">
              <a:solidFill>
                <a:srgbClr val="002060"/>
              </a:solidFill>
            </a:endParaRPr>
          </a:p>
        </p:txBody>
      </p:sp>
      <p:sp>
        <p:nvSpPr>
          <p:cNvPr id="20" name="Slide Number Placeholder 19"/>
          <p:cNvSpPr>
            <a:spLocks noGrp="1"/>
          </p:cNvSpPr>
          <p:nvPr>
            <p:ph type="sldNum" sz="quarter" idx="12"/>
          </p:nvPr>
        </p:nvSpPr>
        <p:spPr/>
        <p:txBody>
          <a:bodyPr/>
          <a:lstStyle/>
          <a:p>
            <a:fld id="{5D0D82D1-030A-4AF5-855D-82A44DD93AEE}" type="slidenum">
              <a:rPr lang="en-US" smtClean="0"/>
              <a:pPr/>
              <a:t>83</a:t>
            </a:fld>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IN" dirty="0" smtClean="0"/>
              <a:t>RPC fabrication facility</a:t>
            </a:r>
            <a:endParaRPr lang="en-IN" dirty="0"/>
          </a:p>
        </p:txBody>
      </p:sp>
      <p:sp>
        <p:nvSpPr>
          <p:cNvPr id="4" name="Footer Placeholder 3"/>
          <p:cNvSpPr>
            <a:spLocks noGrp="1"/>
          </p:cNvSpPr>
          <p:nvPr>
            <p:ph type="ftr" sz="quarter" idx="11"/>
          </p:nvPr>
        </p:nvSpPr>
        <p:spPr/>
        <p:txBody>
          <a:bodyPr/>
          <a:lstStyle/>
          <a:p>
            <a:r>
              <a:rPr lang="en-IN" smtClean="0"/>
              <a:t>Dr. B.Satyanarayana, TIFR, Mumbai                              Institution of Engineers (Chennai)                              December 17, 2012</a:t>
            </a:r>
            <a:endParaRPr lang="en-IN" dirty="0"/>
          </a:p>
        </p:txBody>
      </p:sp>
      <p:pic>
        <p:nvPicPr>
          <p:cNvPr id="9" name="Picture 2"/>
          <p:cNvPicPr>
            <a:picLocks noGrp="1" noChangeAspect="1" noChangeArrowheads="1"/>
          </p:cNvPicPr>
          <p:nvPr>
            <p:ph idx="1"/>
          </p:nvPr>
        </p:nvPicPr>
        <p:blipFill>
          <a:blip r:embed="rId2"/>
          <a:srcRect t="18207" b="4395"/>
          <a:stretch>
            <a:fillRect/>
          </a:stretch>
        </p:blipFill>
        <p:spPr bwMode="auto">
          <a:xfrm>
            <a:off x="72000" y="1512000"/>
            <a:ext cx="9010650" cy="4437917"/>
          </a:xfrm>
          <a:prstGeom prst="rect">
            <a:avLst/>
          </a:prstGeom>
          <a:noFill/>
          <a:ln>
            <a:noFill/>
          </a:ln>
        </p:spPr>
      </p:pic>
      <p:sp>
        <p:nvSpPr>
          <p:cNvPr id="6" name="Slide Number Placeholder 5"/>
          <p:cNvSpPr>
            <a:spLocks noGrp="1"/>
          </p:cNvSpPr>
          <p:nvPr>
            <p:ph type="sldNum" sz="quarter" idx="12"/>
          </p:nvPr>
        </p:nvSpPr>
        <p:spPr/>
        <p:txBody>
          <a:bodyPr/>
          <a:lstStyle/>
          <a:p>
            <a:fld id="{5D0D82D1-030A-4AF5-855D-82A44DD93AEE}" type="slidenum">
              <a:rPr lang="en-US" smtClean="0"/>
              <a:pPr/>
              <a:t>84</a:t>
            </a:fld>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Career opportunities in INO</a:t>
            </a:r>
            <a:endParaRPr lang="en-SG" dirty="0"/>
          </a:p>
        </p:txBody>
      </p:sp>
      <p:sp>
        <p:nvSpPr>
          <p:cNvPr id="5" name="Content Placeholder 4"/>
          <p:cNvSpPr>
            <a:spLocks noGrp="1"/>
          </p:cNvSpPr>
          <p:nvPr>
            <p:ph sz="half" idx="1"/>
          </p:nvPr>
        </p:nvSpPr>
        <p:spPr/>
        <p:txBody>
          <a:bodyPr>
            <a:normAutofit fontScale="62500" lnSpcReduction="20000"/>
          </a:bodyPr>
          <a:lstStyle/>
          <a:p>
            <a:pPr>
              <a:lnSpc>
                <a:spcPct val="120000"/>
              </a:lnSpc>
            </a:pPr>
            <a:r>
              <a:rPr lang="en-US" dirty="0" smtClean="0"/>
              <a:t>Research Scholars</a:t>
            </a:r>
          </a:p>
          <a:p>
            <a:pPr lvl="1">
              <a:lnSpc>
                <a:spcPct val="120000"/>
              </a:lnSpc>
            </a:pPr>
            <a:r>
              <a:rPr lang="en-SG" dirty="0" smtClean="0"/>
              <a:t>Applicants must have a minimum qualification of M.Sc. degree in Physics or B.E./B.Tech. degree in any one of Electronics, E &amp; CE, Instrumentation and Electrical Engineering subjects with strong motivation for and proficiency in Physics. </a:t>
            </a:r>
          </a:p>
          <a:p>
            <a:pPr lvl="1">
              <a:lnSpc>
                <a:spcPct val="120000"/>
              </a:lnSpc>
            </a:pPr>
            <a:r>
              <a:rPr lang="en-SG" dirty="0" smtClean="0"/>
              <a:t>The selected candidates will be enrolled as Ph.D. students of the Homi Bhabha National Institute (HBNI), a Deemed to be University, with constituent institutions that include BARC, HRI, IGCAR, IMSc, SINP and VECC.</a:t>
            </a:r>
          </a:p>
          <a:p>
            <a:pPr lvl="1">
              <a:lnSpc>
                <a:spcPct val="120000"/>
              </a:lnSpc>
            </a:pPr>
            <a:r>
              <a:rPr lang="en-SG" dirty="0" smtClean="0"/>
              <a:t>They will take up 1 year course work at TIFR, Mumbai in both theoretical and experimental high energy physics and necessary foundation courses specially designed to train people to be good experimental physicists.</a:t>
            </a:r>
          </a:p>
          <a:p>
            <a:pPr lvl="1">
              <a:lnSpc>
                <a:spcPct val="120000"/>
              </a:lnSpc>
            </a:pPr>
            <a:r>
              <a:rPr lang="en-SG" dirty="0" smtClean="0"/>
              <a:t>Successful candidates after the course work will be attached to Ph.D. guides at various collaborating institutions for a Ph. D. degree in Physics on the basis of their INO related work.</a:t>
            </a:r>
          </a:p>
          <a:p>
            <a:pPr>
              <a:lnSpc>
                <a:spcPct val="120000"/>
              </a:lnSpc>
            </a:pPr>
            <a:r>
              <a:rPr lang="en-US" dirty="0" smtClean="0"/>
              <a:t>Career opportunities for bright engineers in Electronics, Instrumentation, Computer Science, Information technology, Civil, Mechanical and Electrical engineers</a:t>
            </a:r>
            <a:endParaRPr lang="en-SG" dirty="0" smtClean="0"/>
          </a:p>
        </p:txBody>
      </p:sp>
      <p:sp>
        <p:nvSpPr>
          <p:cNvPr id="2" name="Footer Placeholder 1"/>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85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1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1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Current status</a:t>
            </a:r>
            <a:endParaRPr lang="en-IN" dirty="0"/>
          </a:p>
        </p:txBody>
      </p:sp>
      <p:sp>
        <p:nvSpPr>
          <p:cNvPr id="3" name="Content Placeholder 2"/>
          <p:cNvSpPr>
            <a:spLocks noGrp="1"/>
          </p:cNvSpPr>
          <p:nvPr>
            <p:ph idx="1"/>
          </p:nvPr>
        </p:nvSpPr>
        <p:spPr/>
        <p:txBody>
          <a:bodyPr>
            <a:normAutofit fontScale="77500" lnSpcReduction="20000"/>
          </a:bodyPr>
          <a:lstStyle/>
          <a:p>
            <a:pPr>
              <a:lnSpc>
                <a:spcPct val="120000"/>
              </a:lnSpc>
            </a:pPr>
            <a:r>
              <a:rPr lang="en-IN" dirty="0" smtClean="0"/>
              <a:t>RPC detector R&amp;D concluded quite a while ago. The RPC stacks are being used even for some physics studies.</a:t>
            </a:r>
          </a:p>
          <a:p>
            <a:pPr>
              <a:lnSpc>
                <a:spcPct val="120000"/>
              </a:lnSpc>
            </a:pPr>
            <a:r>
              <a:rPr lang="en-IN" dirty="0" smtClean="0"/>
              <a:t>Scaling up and industrial adaptation of lab technology – by an industry, is almost complete.</a:t>
            </a:r>
          </a:p>
          <a:p>
            <a:pPr>
              <a:lnSpc>
                <a:spcPct val="120000"/>
              </a:lnSpc>
            </a:pPr>
            <a:r>
              <a:rPr lang="en-IN" dirty="0" smtClean="0"/>
              <a:t>Extensive vendor development for material fabrication, process development, design of SPMs and for large scale production of RPCs.</a:t>
            </a:r>
          </a:p>
          <a:p>
            <a:pPr>
              <a:lnSpc>
                <a:spcPct val="120000"/>
              </a:lnSpc>
            </a:pPr>
            <a:r>
              <a:rPr lang="en-IN" dirty="0" smtClean="0"/>
              <a:t>Overall electronics scheme finalised</a:t>
            </a:r>
          </a:p>
          <a:p>
            <a:pPr>
              <a:lnSpc>
                <a:spcPct val="120000"/>
              </a:lnSpc>
            </a:pPr>
            <a:r>
              <a:rPr lang="en-IN" dirty="0" smtClean="0"/>
              <a:t>ASICs are being validated on the detector</a:t>
            </a:r>
          </a:p>
          <a:p>
            <a:pPr>
              <a:lnSpc>
                <a:spcPct val="120000"/>
              </a:lnSpc>
            </a:pPr>
            <a:r>
              <a:rPr lang="en-IN" dirty="0" smtClean="0"/>
              <a:t>Electronic boards are being designed and prototyped</a:t>
            </a:r>
          </a:p>
          <a:p>
            <a:pPr>
              <a:lnSpc>
                <a:spcPct val="120000"/>
              </a:lnSpc>
            </a:pPr>
            <a:r>
              <a:rPr lang="en-IN" dirty="0" smtClean="0"/>
              <a:t>FPGAs, other components, cables and connectors are being finalised and procured</a:t>
            </a:r>
            <a:endParaRPr lang="en-IN" dirty="0"/>
          </a:p>
        </p:txBody>
      </p:sp>
      <p:sp>
        <p:nvSpPr>
          <p:cNvPr id="4" name="Footer Placeholder 3"/>
          <p:cNvSpPr>
            <a:spLocks noGrp="1"/>
          </p:cNvSpPr>
          <p:nvPr>
            <p:ph type="ftr" sz="quarter" idx="11"/>
          </p:nvPr>
        </p:nvSpPr>
        <p:spPr/>
        <p:txBody>
          <a:bodyPr/>
          <a:lstStyle/>
          <a:p>
            <a:r>
              <a:rPr lang="en-IN" smtClean="0"/>
              <a:t>Dr. B.Satyanarayana, TIFR, Mumbai                              Institution of Engineers (Chennai)                              December 17, 2012</a:t>
            </a:r>
            <a:endParaRPr lang="en-IN"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86</a:t>
            </a:fld>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remarks</a:t>
            </a:r>
            <a:endParaRPr lang="en-SG" dirty="0"/>
          </a:p>
        </p:txBody>
      </p:sp>
      <p:sp>
        <p:nvSpPr>
          <p:cNvPr id="3" name="Content Placeholder 2"/>
          <p:cNvSpPr>
            <a:spLocks noGrp="1"/>
          </p:cNvSpPr>
          <p:nvPr>
            <p:ph sz="half" idx="1"/>
          </p:nvPr>
        </p:nvSpPr>
        <p:spPr/>
        <p:txBody>
          <a:bodyPr>
            <a:normAutofit fontScale="77500" lnSpcReduction="20000"/>
          </a:bodyPr>
          <a:lstStyle/>
          <a:p>
            <a:pPr>
              <a:lnSpc>
                <a:spcPct val="120000"/>
              </a:lnSpc>
            </a:pPr>
            <a:r>
              <a:rPr lang="en-US" dirty="0" smtClean="0"/>
              <a:t>INO is an exciting mega basic science project</a:t>
            </a:r>
          </a:p>
          <a:p>
            <a:pPr>
              <a:lnSpc>
                <a:spcPct val="120000"/>
              </a:lnSpc>
            </a:pPr>
            <a:r>
              <a:rPr lang="en-US" dirty="0" smtClean="0"/>
              <a:t>It is being planned on an unprecedented scale and budget</a:t>
            </a:r>
          </a:p>
          <a:p>
            <a:pPr>
              <a:lnSpc>
                <a:spcPct val="120000"/>
              </a:lnSpc>
            </a:pPr>
            <a:r>
              <a:rPr lang="en-US" dirty="0" smtClean="0"/>
              <a:t>ICAL and other experiments will produce highly competitive physics</a:t>
            </a:r>
          </a:p>
          <a:p>
            <a:pPr>
              <a:lnSpc>
                <a:spcPct val="120000"/>
              </a:lnSpc>
            </a:pPr>
            <a:r>
              <a:rPr lang="en-US" dirty="0" smtClean="0"/>
              <a:t>Beyond neutrino physics, INO is going to be an invaluable facility for many future experiments</a:t>
            </a:r>
          </a:p>
          <a:p>
            <a:pPr>
              <a:lnSpc>
                <a:spcPct val="120000"/>
              </a:lnSpc>
            </a:pPr>
            <a:r>
              <a:rPr lang="en-US" dirty="0" smtClean="0"/>
              <a:t>It provides wonderful opportunities for science and engineering professionals and students</a:t>
            </a:r>
          </a:p>
          <a:p>
            <a:pPr>
              <a:lnSpc>
                <a:spcPct val="120000"/>
              </a:lnSpc>
            </a:pPr>
            <a:r>
              <a:rPr lang="en-US" dirty="0" smtClean="0"/>
              <a:t>Detector and instrumentation R&amp;D, scientific human resource development are INO’s major trust areas</a:t>
            </a:r>
          </a:p>
          <a:p>
            <a:pPr>
              <a:lnSpc>
                <a:spcPct val="120000"/>
              </a:lnSpc>
            </a:pPr>
            <a:r>
              <a:rPr lang="en-US" dirty="0" smtClean="0"/>
              <a:t>It offers a large number of engineering challenges and many spin-offs such as medical applications</a:t>
            </a:r>
          </a:p>
          <a:p>
            <a:pPr>
              <a:lnSpc>
                <a:spcPct val="120000"/>
              </a:lnSpc>
            </a:pPr>
            <a:endParaRPr lang="en-SG" dirty="0"/>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87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lum bright="30000"/>
            <a:extLst>
              <a:ext uri="{28A0092B-C50C-407E-A947-70E740481C1C}">
                <a14:useLocalDpi xmlns:a14="http://schemas.microsoft.com/office/drawing/2010/main" xmlns="" val="0"/>
              </a:ext>
            </a:extLst>
          </a:blip>
          <a:stretch>
            <a:fillRect/>
          </a:stretch>
        </p:blipFill>
        <p:spPr>
          <a:xfrm>
            <a:off x="18000" y="13501"/>
            <a:ext cx="9108000" cy="6830999"/>
          </a:xfrm>
          <a:prstGeom prst="rect">
            <a:avLst/>
          </a:prstGeom>
        </p:spPr>
      </p:pic>
      <p:sp>
        <p:nvSpPr>
          <p:cNvPr id="3" name="Content Placeholder 2"/>
          <p:cNvSpPr>
            <a:spLocks noGrp="1"/>
          </p:cNvSpPr>
          <p:nvPr>
            <p:ph sz="half" idx="1"/>
          </p:nvPr>
        </p:nvSpPr>
        <p:spPr/>
        <p:txBody>
          <a:bodyPr>
            <a:normAutofit/>
          </a:bodyPr>
          <a:lstStyle/>
          <a:p>
            <a:pPr>
              <a:buBlip>
                <a:blip r:embed="rId3"/>
              </a:buBlip>
            </a:pPr>
            <a:r>
              <a:rPr lang="en-US" sz="4000" dirty="0" smtClean="0">
                <a:solidFill>
                  <a:srgbClr val="0000FF"/>
                </a:solidFill>
              </a:rPr>
              <a:t>To the IE(I), Chennai State Centre for giving me this wonderful opportunity to share the excitement of building this unique mega science project.</a:t>
            </a:r>
          </a:p>
          <a:p>
            <a:pPr>
              <a:buBlip>
                <a:blip r:embed="rId3"/>
              </a:buBlip>
            </a:pPr>
            <a:r>
              <a:rPr lang="en-US" sz="4000" dirty="0" smtClean="0">
                <a:solidFill>
                  <a:srgbClr val="0000FF"/>
                </a:solidFill>
              </a:rPr>
              <a:t>To you all for your kind attention.</a:t>
            </a:r>
            <a:endParaRPr lang="en-SG" sz="4000" dirty="0">
              <a:solidFill>
                <a:srgbClr val="0000FF"/>
              </a:solidFill>
            </a:endParaRPr>
          </a:p>
        </p:txBody>
      </p:sp>
      <p:sp>
        <p:nvSpPr>
          <p:cNvPr id="2" name="Title 1"/>
          <p:cNvSpPr>
            <a:spLocks noGrp="1"/>
          </p:cNvSpPr>
          <p:nvPr>
            <p:ph type="title"/>
          </p:nvPr>
        </p:nvSpPr>
        <p:spPr/>
        <p:txBody>
          <a:bodyPr/>
          <a:lstStyle/>
          <a:p>
            <a:r>
              <a:rPr lang="en-US" sz="6600" dirty="0" smtClean="0">
                <a:solidFill>
                  <a:schemeClr val="bg1"/>
                </a:solidFill>
              </a:rPr>
              <a:t>Thank you</a:t>
            </a:r>
            <a:endParaRPr lang="en-SG" dirty="0">
              <a:solidFill>
                <a:schemeClr val="bg1"/>
              </a:solidFill>
            </a:endParaRPr>
          </a:p>
        </p:txBody>
      </p:sp>
      <p:sp>
        <p:nvSpPr>
          <p:cNvPr id="5" name="Footer Placeholder 4"/>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88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IN" sz="6600" dirty="0" smtClean="0"/>
              <a:t>Backup slides</a:t>
            </a:r>
            <a:endParaRPr lang="en-IN" sz="6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Possible new proposals at INO</a:t>
            </a:r>
            <a:endParaRPr lang="en-SG" dirty="0"/>
          </a:p>
        </p:txBody>
      </p:sp>
      <p:sp>
        <p:nvSpPr>
          <p:cNvPr id="8" name="Content Placeholder 7"/>
          <p:cNvSpPr>
            <a:spLocks noGrp="1"/>
          </p:cNvSpPr>
          <p:nvPr>
            <p:ph idx="1"/>
          </p:nvPr>
        </p:nvSpPr>
        <p:spPr/>
        <p:txBody>
          <a:bodyPr>
            <a:normAutofit fontScale="77500" lnSpcReduction="20000"/>
          </a:bodyPr>
          <a:lstStyle/>
          <a:p>
            <a:pPr>
              <a:lnSpc>
                <a:spcPct val="120000"/>
              </a:lnSpc>
            </a:pPr>
            <a:r>
              <a:rPr lang="en-US" sz="3600" dirty="0" smtClean="0"/>
              <a:t>Search for </a:t>
            </a:r>
            <a:r>
              <a:rPr lang="en-IN" sz="3600" dirty="0" smtClean="0"/>
              <a:t>neutrino less double beta decay (NDBD) using</a:t>
            </a:r>
            <a:r>
              <a:rPr lang="en-US" sz="3600" dirty="0" smtClean="0"/>
              <a:t> Tin (</a:t>
            </a:r>
            <a:r>
              <a:rPr lang="en-US" sz="3600" baseline="30000" dirty="0" smtClean="0"/>
              <a:t>124</a:t>
            </a:r>
            <a:r>
              <a:rPr lang="en-US" sz="3600" dirty="0" smtClean="0"/>
              <a:t>Sn) via cryogenic  bolometer.</a:t>
            </a:r>
          </a:p>
          <a:p>
            <a:pPr>
              <a:lnSpc>
                <a:spcPct val="120000"/>
              </a:lnSpc>
            </a:pPr>
            <a:r>
              <a:rPr lang="en-US" sz="3600" dirty="0" smtClean="0"/>
              <a:t>Cryogenic Silicon/Germanium based dark matter experiment at INO (DINO).</a:t>
            </a:r>
          </a:p>
          <a:p>
            <a:pPr>
              <a:lnSpc>
                <a:spcPct val="120000"/>
              </a:lnSpc>
            </a:pPr>
            <a:r>
              <a:rPr lang="en-US" sz="3600" dirty="0" smtClean="0"/>
              <a:t>Measurement of nuclear cross sections of astrophysical interest using 500kV accelerator; utilising the </a:t>
            </a:r>
            <a:r>
              <a:rPr lang="en-GB" sz="3600" dirty="0" smtClean="0"/>
              <a:t> low back-ground environment inside the INO facility.</a:t>
            </a:r>
          </a:p>
          <a:p>
            <a:pPr>
              <a:lnSpc>
                <a:spcPct val="120000"/>
              </a:lnSpc>
            </a:pPr>
            <a:r>
              <a:rPr lang="en-US" sz="3600" dirty="0" smtClean="0"/>
              <a:t>The INO facility will develop into a centre for other studies in physics, biology, geology, material research etc., which will exploit the special conditions existent deep underground.</a:t>
            </a:r>
          </a:p>
          <a:p>
            <a:pPr>
              <a:lnSpc>
                <a:spcPct val="120000"/>
              </a:lnSpc>
            </a:pPr>
            <a:endParaRPr lang="en-GB" sz="3600" dirty="0" smtClean="0"/>
          </a:p>
          <a:p>
            <a:pPr>
              <a:lnSpc>
                <a:spcPct val="120000"/>
              </a:lnSpc>
            </a:pPr>
            <a:endParaRPr lang="en-US" sz="3600" dirty="0" smtClean="0"/>
          </a:p>
          <a:p>
            <a:pPr>
              <a:lnSpc>
                <a:spcPct val="120000"/>
              </a:lnSpc>
            </a:pPr>
            <a:endParaRPr lang="en-US" sz="3600" dirty="0" smtClean="0"/>
          </a:p>
          <a:p>
            <a:pPr>
              <a:lnSpc>
                <a:spcPct val="120000"/>
              </a:lnSpc>
            </a:pPr>
            <a:endParaRPr lang="en-SG" sz="3600" dirty="0" smtClean="0"/>
          </a:p>
        </p:txBody>
      </p:sp>
      <p:sp>
        <p:nvSpPr>
          <p:cNvPr id="3" name="Footer Placeholder 2"/>
          <p:cNvSpPr>
            <a:spLocks noGrp="1"/>
          </p:cNvSpPr>
          <p:nvPr>
            <p:ph type="ftr" sz="quarter" idx="11"/>
          </p:nvPr>
        </p:nvSpPr>
        <p:spPr/>
        <p:txBody>
          <a:bodyPr/>
          <a:lstStyle/>
          <a:p>
            <a:r>
              <a:rPr lang="en-SG" smtClean="0"/>
              <a:t>Dr. B.Satyanarayana, TIFR, Mumbai                              Institution of Engineers (Chennai)                              December 17, 2012</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a:t>
            </a:fld>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7" name="Picture 3"/>
          <p:cNvPicPr>
            <a:picLocks noChangeAspect="1" noChangeArrowheads="1"/>
          </p:cNvPicPr>
          <p:nvPr/>
        </p:nvPicPr>
        <p:blipFill>
          <a:blip r:embed="rId2"/>
          <a:srcRect l="33492" t="11719" r="31369" b="8203"/>
          <a:stretch>
            <a:fillRect/>
          </a:stretch>
        </p:blipFill>
        <p:spPr bwMode="auto">
          <a:xfrm>
            <a:off x="1902732" y="9000"/>
            <a:ext cx="5338537" cy="684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91</a:t>
            </a:fld>
            <a:endParaRPr lang="en-US" dirty="0"/>
          </a:p>
        </p:txBody>
      </p:sp>
      <p:pic>
        <p:nvPicPr>
          <p:cNvPr id="380930" name="Picture 2"/>
          <p:cNvPicPr>
            <a:picLocks noGrp="1" noChangeAspect="1" noChangeArrowheads="1"/>
          </p:cNvPicPr>
          <p:nvPr>
            <p:ph sz="half" idx="1"/>
          </p:nvPr>
        </p:nvPicPr>
        <p:blipFill>
          <a:blip r:embed="rId2"/>
          <a:srcRect/>
          <a:stretch>
            <a:fillRect/>
          </a:stretch>
        </p:blipFill>
        <p:spPr bwMode="auto">
          <a:xfrm>
            <a:off x="1257000" y="1547813"/>
            <a:ext cx="6556974"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92</a:t>
            </a:fld>
            <a:endParaRPr lang="en-US" dirty="0"/>
          </a:p>
        </p:txBody>
      </p:sp>
      <p:pic>
        <p:nvPicPr>
          <p:cNvPr id="379906" name="Picture 2"/>
          <p:cNvPicPr>
            <a:picLocks noGrp="1" noChangeAspect="1" noChangeArrowheads="1"/>
          </p:cNvPicPr>
          <p:nvPr>
            <p:ph sz="half" idx="1"/>
          </p:nvPr>
        </p:nvPicPr>
        <p:blipFill>
          <a:blip r:embed="rId2"/>
          <a:srcRect/>
          <a:stretch>
            <a:fillRect/>
          </a:stretch>
        </p:blipFill>
        <p:spPr bwMode="auto">
          <a:xfrm>
            <a:off x="1658937" y="1835150"/>
            <a:ext cx="5753100" cy="4286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93</a:t>
            </a:fld>
            <a:endParaRPr lang="en-US" dirty="0"/>
          </a:p>
        </p:txBody>
      </p:sp>
      <p:pic>
        <p:nvPicPr>
          <p:cNvPr id="389122" name="Picture 2"/>
          <p:cNvPicPr>
            <a:picLocks noGrp="1" noChangeAspect="1" noChangeArrowheads="1"/>
          </p:cNvPicPr>
          <p:nvPr>
            <p:ph sz="half" idx="1"/>
          </p:nvPr>
        </p:nvPicPr>
        <p:blipFill>
          <a:blip r:embed="rId2"/>
          <a:srcRect/>
          <a:stretch>
            <a:fillRect/>
          </a:stretch>
        </p:blipFill>
        <p:spPr bwMode="auto">
          <a:xfrm>
            <a:off x="1776267" y="1547813"/>
            <a:ext cx="551844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94</a:t>
            </a:fld>
            <a:endParaRPr lang="en-US" dirty="0"/>
          </a:p>
        </p:txBody>
      </p:sp>
      <p:pic>
        <p:nvPicPr>
          <p:cNvPr id="388098" name="Picture 2"/>
          <p:cNvPicPr>
            <a:picLocks noGrp="1" noChangeAspect="1" noChangeArrowheads="1"/>
          </p:cNvPicPr>
          <p:nvPr>
            <p:ph sz="half" idx="1"/>
          </p:nvPr>
        </p:nvPicPr>
        <p:blipFill>
          <a:blip r:embed="rId2"/>
          <a:srcRect/>
          <a:stretch>
            <a:fillRect/>
          </a:stretch>
        </p:blipFill>
        <p:spPr bwMode="auto">
          <a:xfrm>
            <a:off x="1188984" y="1547813"/>
            <a:ext cx="6693006"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95</a:t>
            </a:fld>
            <a:endParaRPr lang="en-US" dirty="0"/>
          </a:p>
        </p:txBody>
      </p:sp>
      <p:pic>
        <p:nvPicPr>
          <p:cNvPr id="385026" name="Picture 2"/>
          <p:cNvPicPr>
            <a:picLocks noGrp="1" noChangeAspect="1" noChangeArrowheads="1"/>
          </p:cNvPicPr>
          <p:nvPr>
            <p:ph sz="half" idx="1"/>
          </p:nvPr>
        </p:nvPicPr>
        <p:blipFill>
          <a:blip r:embed="rId2"/>
          <a:srcRect/>
          <a:stretch>
            <a:fillRect/>
          </a:stretch>
        </p:blipFill>
        <p:spPr bwMode="auto">
          <a:xfrm>
            <a:off x="1268687" y="1547813"/>
            <a:ext cx="653360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96</a:t>
            </a:fld>
            <a:endParaRPr lang="en-US" dirty="0"/>
          </a:p>
        </p:txBody>
      </p:sp>
      <p:pic>
        <p:nvPicPr>
          <p:cNvPr id="382978" name="Picture 2"/>
          <p:cNvPicPr>
            <a:picLocks noGrp="1" noChangeAspect="1" noChangeArrowheads="1"/>
          </p:cNvPicPr>
          <p:nvPr>
            <p:ph sz="half" idx="1"/>
          </p:nvPr>
        </p:nvPicPr>
        <p:blipFill>
          <a:blip r:embed="rId2"/>
          <a:srcRect/>
          <a:stretch>
            <a:fillRect/>
          </a:stretch>
        </p:blipFill>
        <p:spPr bwMode="auto">
          <a:xfrm>
            <a:off x="1268687" y="1547813"/>
            <a:ext cx="653360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97</a:t>
            </a:fld>
            <a:endParaRPr lang="en-US" dirty="0"/>
          </a:p>
        </p:txBody>
      </p:sp>
      <p:pic>
        <p:nvPicPr>
          <p:cNvPr id="381954" name="Picture 2"/>
          <p:cNvPicPr>
            <a:picLocks noGrp="1" noChangeAspect="1" noChangeArrowheads="1"/>
          </p:cNvPicPr>
          <p:nvPr>
            <p:ph sz="half" idx="1"/>
          </p:nvPr>
        </p:nvPicPr>
        <p:blipFill>
          <a:blip r:embed="rId2"/>
          <a:srcRect/>
          <a:stretch>
            <a:fillRect/>
          </a:stretch>
        </p:blipFill>
        <p:spPr bwMode="auto">
          <a:xfrm>
            <a:off x="1268687" y="1547813"/>
            <a:ext cx="653360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98</a:t>
            </a:fld>
            <a:endParaRPr lang="en-US" dirty="0"/>
          </a:p>
        </p:txBody>
      </p:sp>
      <p:pic>
        <p:nvPicPr>
          <p:cNvPr id="386050" name="Picture 2"/>
          <p:cNvPicPr>
            <a:picLocks noGrp="1" noChangeAspect="1" noChangeArrowheads="1"/>
          </p:cNvPicPr>
          <p:nvPr>
            <p:ph sz="half" idx="1"/>
          </p:nvPr>
        </p:nvPicPr>
        <p:blipFill>
          <a:blip r:embed="rId2"/>
          <a:srcRect/>
          <a:stretch>
            <a:fillRect/>
          </a:stretch>
        </p:blipFill>
        <p:spPr bwMode="auto">
          <a:xfrm>
            <a:off x="1268687" y="1547813"/>
            <a:ext cx="653360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US" smtClean="0"/>
              <a:t>Dr. B.Satyanarayana, TIFR, Mumbai                              Institution of Engineers (Chennai)                              December 17,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99</a:t>
            </a:fld>
            <a:endParaRPr lang="en-US" dirty="0"/>
          </a:p>
        </p:txBody>
      </p:sp>
      <p:pic>
        <p:nvPicPr>
          <p:cNvPr id="384002" name="Picture 2"/>
          <p:cNvPicPr>
            <a:picLocks noGrp="1" noChangeAspect="1" noChangeArrowheads="1"/>
          </p:cNvPicPr>
          <p:nvPr>
            <p:ph sz="half" idx="1"/>
          </p:nvPr>
        </p:nvPicPr>
        <p:blipFill>
          <a:blip r:embed="rId2"/>
          <a:srcRect/>
          <a:stretch>
            <a:fillRect/>
          </a:stretch>
        </p:blipFill>
        <p:spPr bwMode="auto">
          <a:xfrm>
            <a:off x="1268687" y="1547813"/>
            <a:ext cx="653360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Brooklet</Template>
  <TotalTime>36978</TotalTime>
  <Words>6637</Words>
  <Application>Microsoft Office PowerPoint</Application>
  <PresentationFormat>On-screen Show (4:3)</PresentationFormat>
  <Paragraphs>1053</Paragraphs>
  <Slides>100</Slides>
  <Notes>20</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100</vt:i4>
      </vt:variant>
    </vt:vector>
  </HeadingPairs>
  <TitlesOfParts>
    <vt:vector size="102" baseType="lpstr">
      <vt:lpstr>Module</vt:lpstr>
      <vt:lpstr>Equation</vt:lpstr>
      <vt:lpstr>Engineering challenges to enable  Scientific opportunities at INO</vt:lpstr>
      <vt:lpstr>Neutrino ()</vt:lpstr>
      <vt:lpstr>Unique features of neutrinos</vt:lpstr>
      <vt:lpstr>Standard model of particle physics</vt:lpstr>
      <vt:lpstr>Neutrino oscillations</vt:lpstr>
      <vt:lpstr>History of neutrino physics in India</vt:lpstr>
      <vt:lpstr>Tradition of underground physics</vt:lpstr>
      <vt:lpstr>India-based Neutrino Observatory (INO) project</vt:lpstr>
      <vt:lpstr>Possible new proposals at INO</vt:lpstr>
      <vt:lpstr>National Centre for  High Energy Physics (NCHEP)</vt:lpstr>
      <vt:lpstr>INO Collaboration</vt:lpstr>
      <vt:lpstr>INO coming soon:  Inside a mountain near you!</vt:lpstr>
      <vt:lpstr>INO coming soon:  Inside a mountain near you!</vt:lpstr>
      <vt:lpstr>Location and site for  National Centre for High Energy Physics</vt:lpstr>
      <vt:lpstr>Ownership and Management</vt:lpstr>
      <vt:lpstr>INO Management Structure </vt:lpstr>
      <vt:lpstr>Status of INO sites</vt:lpstr>
      <vt:lpstr>Civil construction activities</vt:lpstr>
      <vt:lpstr>Civil works carried out through TN government agencies</vt:lpstr>
      <vt:lpstr>Underground Laboratory Layout</vt:lpstr>
      <vt:lpstr>Neutrino sources and detector choice</vt:lpstr>
      <vt:lpstr>ICAL detector and construction</vt:lpstr>
      <vt:lpstr>Construction of ICAL Magnet</vt:lpstr>
      <vt:lpstr>Animation of ICAL construction</vt:lpstr>
      <vt:lpstr>Factsheet of ICAL detector</vt:lpstr>
      <vt:lpstr>Power requirement</vt:lpstr>
      <vt:lpstr>Mains power</vt:lpstr>
      <vt:lpstr>Air conditioning and Ventilation</vt:lpstr>
      <vt:lpstr>Schematic of a basic RPC</vt:lpstr>
      <vt:lpstr>Deployment of RPCs in  running experiments</vt:lpstr>
      <vt:lpstr>Materials for gas volume fabrication</vt:lpstr>
      <vt:lpstr>Development and characterisation of signal pickup panels</vt:lpstr>
      <vt:lpstr>Fully assembled large area RPC</vt:lpstr>
      <vt:lpstr>RPC parameter characterisation</vt:lpstr>
      <vt:lpstr>RPC tomography using  cosmic ray muons</vt:lpstr>
      <vt:lpstr>Studying long-term stability</vt:lpstr>
      <vt:lpstr>Requirement of gases in ICAL</vt:lpstr>
      <vt:lpstr>Schematic of gas system</vt:lpstr>
      <vt:lpstr>Constructional details of the gas system</vt:lpstr>
      <vt:lpstr>Closed-loop gas recirculation system</vt:lpstr>
      <vt:lpstr>Newly developed gas recirculation system</vt:lpstr>
      <vt:lpstr>1m × 1m RPC stack at TIFR, Mumbai</vt:lpstr>
      <vt:lpstr>2m × 2m RPC stack at TIFR, Mumbai</vt:lpstr>
      <vt:lpstr>ICAL prototype at VECC, Kolkata</vt:lpstr>
      <vt:lpstr>Design and implementation of the data acquisition system</vt:lpstr>
      <vt:lpstr>A couple of interesting events</vt:lpstr>
      <vt:lpstr>RPC strip rate time profile</vt:lpstr>
      <vt:lpstr>Overall scheme of ICAL electronics</vt:lpstr>
      <vt:lpstr>Functions &amp; integration of FE-DAQ</vt:lpstr>
      <vt:lpstr>Picking up the tiny charges</vt:lpstr>
      <vt:lpstr>Picking up the tiny charges</vt:lpstr>
      <vt:lpstr>Preamplifier Board</vt:lpstr>
      <vt:lpstr>RPCDAQ module – the workhorse</vt:lpstr>
      <vt:lpstr>Design considerations &amp; constraints</vt:lpstr>
      <vt:lpstr>Data sizes and rates – Event</vt:lpstr>
      <vt:lpstr>Data sizes and rates - Monitoring</vt:lpstr>
      <vt:lpstr>ASIC based TDC device</vt:lpstr>
      <vt:lpstr>Network interface specifications</vt:lpstr>
      <vt:lpstr>Data network schematic</vt:lpstr>
      <vt:lpstr>Front-end switches</vt:lpstr>
      <vt:lpstr>Back-end Ethernet switches</vt:lpstr>
      <vt:lpstr>N/W switches on the face of spacers</vt:lpstr>
      <vt:lpstr>Data collecting computers</vt:lpstr>
      <vt:lpstr>Features of ICAL trigger system</vt:lpstr>
      <vt:lpstr>ICAL Trigger Scheme</vt:lpstr>
      <vt:lpstr>Implementation layout</vt:lpstr>
      <vt:lpstr>Back-end communication for trigger modules</vt:lpstr>
      <vt:lpstr>Studying suitability of FPGAs</vt:lpstr>
      <vt:lpstr>Power supply options</vt:lpstr>
      <vt:lpstr>Slide 70</vt:lpstr>
      <vt:lpstr>DC-HVDC supply control &amp; monitoring</vt:lpstr>
      <vt:lpstr>Cable trays</vt:lpstr>
      <vt:lpstr>Software requirements</vt:lpstr>
      <vt:lpstr>Technology development for Industrial production of RPCs </vt:lpstr>
      <vt:lpstr>QC procedures for RPC gap</vt:lpstr>
      <vt:lpstr>Steps towards Industrial production of RPCs</vt:lpstr>
      <vt:lpstr>RPC fabrication at Asahi Float Glass</vt:lpstr>
      <vt:lpstr>Chamfering and engraving of glass</vt:lpstr>
      <vt:lpstr>Painting/curing of glass plates</vt:lpstr>
      <vt:lpstr>Animation of glass painting</vt:lpstr>
      <vt:lpstr>Automatic RPC gap making</vt:lpstr>
      <vt:lpstr>Animation of RPC gap fabrication</vt:lpstr>
      <vt:lpstr>RPC holding tray</vt:lpstr>
      <vt:lpstr>RPC fabrication facility</vt:lpstr>
      <vt:lpstr>Career opportunities in INO</vt:lpstr>
      <vt:lpstr>Current status</vt:lpstr>
      <vt:lpstr>Closing remarks</vt:lpstr>
      <vt:lpstr>Thank you</vt:lpstr>
      <vt:lpstr>Backup slides</vt:lpstr>
      <vt:lpstr>Slide 90</vt:lpstr>
      <vt:lpstr>ICAL detector construction</vt:lpstr>
      <vt:lpstr>ICAL detector construction</vt:lpstr>
      <vt:lpstr>ICAL detector construction</vt:lpstr>
      <vt:lpstr>ICAL detector construction</vt:lpstr>
      <vt:lpstr>ICAL detector construction</vt:lpstr>
      <vt:lpstr>ICAL detector construction</vt:lpstr>
      <vt:lpstr>ICAL detector construction</vt:lpstr>
      <vt:lpstr>ICAL detector construction</vt:lpstr>
      <vt:lpstr>ICAL detector construction</vt:lpstr>
      <vt:lpstr>ICAL detector construction</vt:lpstr>
    </vt:vector>
  </TitlesOfParts>
  <Company>TIFR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and characterisation studies of Resistive Plate Chambers (RPCs)</dc:title>
  <dc:creator>B.Satyanarayana</dc:creator>
  <cp:lastModifiedBy>admin</cp:lastModifiedBy>
  <cp:revision>587</cp:revision>
  <dcterms:created xsi:type="dcterms:W3CDTF">2008-09-25T08:04:45Z</dcterms:created>
  <dcterms:modified xsi:type="dcterms:W3CDTF">2012-12-18T04:42:07Z</dcterms:modified>
</cp:coreProperties>
</file>