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87" r:id="rId2"/>
    <p:sldId id="271" r:id="rId3"/>
    <p:sldId id="274" r:id="rId4"/>
    <p:sldId id="288" r:id="rId5"/>
    <p:sldId id="275" r:id="rId6"/>
    <p:sldId id="276" r:id="rId7"/>
    <p:sldId id="277" r:id="rId8"/>
    <p:sldId id="278" r:id="rId9"/>
    <p:sldId id="293" r:id="rId10"/>
    <p:sldId id="261" r:id="rId11"/>
    <p:sldId id="259" r:id="rId12"/>
    <p:sldId id="265" r:id="rId13"/>
    <p:sldId id="266" r:id="rId14"/>
    <p:sldId id="264" r:id="rId15"/>
    <p:sldId id="290" r:id="rId16"/>
    <p:sldId id="262" r:id="rId17"/>
    <p:sldId id="284" r:id="rId18"/>
    <p:sldId id="285" r:id="rId19"/>
    <p:sldId id="263" r:id="rId20"/>
    <p:sldId id="270" r:id="rId21"/>
    <p:sldId id="268" r:id="rId22"/>
    <p:sldId id="267" r:id="rId23"/>
    <p:sldId id="272" r:id="rId24"/>
    <p:sldId id="273" r:id="rId25"/>
    <p:sldId id="282" r:id="rId26"/>
    <p:sldId id="286" r:id="rId27"/>
    <p:sldId id="283" r:id="rId28"/>
    <p:sldId id="281" r:id="rId29"/>
    <p:sldId id="289" r:id="rId30"/>
    <p:sldId id="291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E17A0-841A-4C1C-A8E1-9B7533508D80}" type="datetimeFigureOut">
              <a:rPr lang="en-SG" smtClean="0"/>
              <a:pPr/>
              <a:t>27/4/2011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C7AA-5CCB-4BCC-9FAA-353207DC1E1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7A98B-4B55-4F9F-864F-1752BF66AE57}" type="slidenum">
              <a:rPr lang="de-DE"/>
              <a:pPr/>
              <a:t>17</a:t>
            </a:fld>
            <a:endParaRPr 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44624"/>
            <a:ext cx="9000000" cy="900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008000"/>
            <a:ext cx="9000000" cy="5400000"/>
          </a:xfrm>
        </p:spPr>
        <p:txBody>
          <a:bodyPr/>
          <a:lstStyle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" y="6489376"/>
            <a:ext cx="9000000" cy="324000"/>
          </a:xfrm>
        </p:spPr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ile:///F:\INO\presentation\DAE-DST-Detector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" y="1124744"/>
            <a:ext cx="90000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Status REPORT on </a:t>
            </a:r>
            <a:br>
              <a:rPr lang="en-US" dirty="0" smtClean="0"/>
            </a:br>
            <a:r>
              <a:rPr lang="en-US" dirty="0" smtClean="0"/>
              <a:t>ICAL electronics</a:t>
            </a:r>
            <a:endParaRPr lang="en-SG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" y="3535729"/>
            <a:ext cx="9000000" cy="3309392"/>
          </a:xfrm>
        </p:spPr>
        <p:txBody>
          <a:bodyPr>
            <a:normAutofit/>
          </a:bodyPr>
          <a:lstStyle/>
          <a:p>
            <a:r>
              <a:rPr lang="en-US" dirty="0" smtClean="0"/>
              <a:t>B.Satyanarayana, TIFR, Mumbai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SG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of ICAL</a:t>
            </a:r>
            <a:endParaRPr lang="en-SG" dirty="0"/>
          </a:p>
        </p:txBody>
      </p:sp>
      <p:pic>
        <p:nvPicPr>
          <p:cNvPr id="5" name="Content Placeholder 4" descr="cable_layout_view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49" t="9338" r="12750" b="9841"/>
          <a:stretch>
            <a:fillRect/>
          </a:stretch>
        </p:blipFill>
        <p:spPr>
          <a:xfrm>
            <a:off x="4283968" y="980728"/>
            <a:ext cx="4703632" cy="4320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58" t="6087" r="14085" b="71938"/>
          <a:stretch>
            <a:fillRect/>
          </a:stretch>
        </p:blipFill>
        <p:spPr bwMode="auto">
          <a:xfrm>
            <a:off x="107504" y="1700808"/>
            <a:ext cx="422036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diagram of RPC-DAQ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pic>
        <p:nvPicPr>
          <p:cNvPr id="11" name="Content Placeholder 10" descr="RPC_elec_layou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781" t="1963" r="10156" b="4250"/>
          <a:stretch>
            <a:fillRect/>
          </a:stretch>
        </p:blipFill>
        <p:spPr>
          <a:xfrm>
            <a:off x="1872000" y="1008000"/>
            <a:ext cx="540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diagram of FE ASIC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154230" y="1008000"/>
            <a:ext cx="8835541" cy="4968000"/>
            <a:chOff x="380284" y="465138"/>
            <a:chExt cx="8323244" cy="4679950"/>
          </a:xfrm>
        </p:grpSpPr>
        <p:sp>
          <p:nvSpPr>
            <p:cNvPr id="5" name="TextBox 4"/>
            <p:cNvSpPr txBox="1"/>
            <p:nvPr/>
          </p:nvSpPr>
          <p:spPr>
            <a:xfrm>
              <a:off x="7993077" y="2625112"/>
              <a:ext cx="7104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Amp_out</a:t>
              </a:r>
              <a:endParaRPr lang="en-US" sz="9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 flipH="1" flipV="1">
              <a:off x="1694793" y="2592449"/>
              <a:ext cx="3745379" cy="149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536609" y="3118268"/>
              <a:ext cx="1246672" cy="1490"/>
            </a:xfrm>
            <a:prstGeom prst="line">
              <a:avLst/>
            </a:prstGeom>
            <a:ln w="254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6034365" y="2593194"/>
              <a:ext cx="1000909" cy="936345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8:1 Analog Multiplexer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321778" y="2337899"/>
              <a:ext cx="850336" cy="74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746573" y="2743755"/>
              <a:ext cx="228779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066411" y="4040344"/>
              <a:ext cx="1361069" cy="74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746573" y="3359295"/>
              <a:ext cx="228779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571378" y="3064851"/>
              <a:ext cx="402152" cy="1490"/>
            </a:xfrm>
            <a:prstGeom prst="line">
              <a:avLst/>
            </a:prstGeom>
            <a:ln w="254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75353" y="2488388"/>
              <a:ext cx="7825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Channel-0</a:t>
              </a:r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75353" y="3103928"/>
              <a:ext cx="7825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Channel-7</a:t>
              </a:r>
              <a:endParaRPr lang="en-US" sz="9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321246" y="2678317"/>
              <a:ext cx="720000" cy="680978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Output </a:t>
              </a:r>
              <a:r>
                <a:rPr lang="en-US" sz="900" dirty="0" smtClean="0">
                  <a:solidFill>
                    <a:schemeClr val="tx1"/>
                  </a:solidFill>
                </a:rPr>
                <a:t>Buffer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8054841" y="3018806"/>
              <a:ext cx="357467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09"/>
            <p:cNvGrpSpPr/>
            <p:nvPr/>
          </p:nvGrpSpPr>
          <p:grpSpPr>
            <a:xfrm>
              <a:off x="886834" y="1060994"/>
              <a:ext cx="5219024" cy="1276834"/>
              <a:chOff x="457200" y="1143000"/>
              <a:chExt cx="5562600" cy="1143000"/>
            </a:xfrm>
          </p:grpSpPr>
          <p:grpSp>
            <p:nvGrpSpPr>
              <p:cNvPr id="19" name="Group 25"/>
              <p:cNvGrpSpPr/>
              <p:nvPr/>
            </p:nvGrpSpPr>
            <p:grpSpPr>
              <a:xfrm>
                <a:off x="457200" y="1143000"/>
                <a:ext cx="5562600" cy="1143000"/>
                <a:chOff x="457200" y="1143000"/>
                <a:chExt cx="5562600" cy="1143000"/>
              </a:xfrm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528934" y="1447800"/>
                  <a:ext cx="133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Regulated Cascode </a:t>
                  </a:r>
                  <a:r>
                    <a:rPr lang="en-US" sz="900" dirty="0" smtClean="0">
                      <a:solidFill>
                        <a:schemeClr val="tx1"/>
                      </a:solidFill>
                    </a:rPr>
                    <a:t>Transimpedance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 Amplifier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2209800" y="1447800"/>
                  <a:ext cx="972000" cy="6840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Differential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33800" y="1447800"/>
                  <a:ext cx="1044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Comparator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4953000" y="1447800"/>
                  <a:ext cx="9144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LVDS </a:t>
                  </a:r>
                  <a:r>
                    <a:rPr lang="en-US" sz="900" dirty="0" smtClean="0">
                      <a:solidFill>
                        <a:schemeClr val="tx1"/>
                      </a:solidFill>
                    </a:rPr>
                    <a:t>output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 driver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1847850" y="16764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3182134" y="1903412"/>
                  <a:ext cx="54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1847850" y="19050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>
                  <a:stCxn id="23" idx="3"/>
                  <a:endCxn id="24" idx="1"/>
                </p:cNvCxnSpPr>
                <p:nvPr/>
              </p:nvCxnSpPr>
              <p:spPr>
                <a:xfrm>
                  <a:off x="4777800" y="1790700"/>
                  <a:ext cx="1752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18"/>
                <p:cNvCxnSpPr/>
                <p:nvPr/>
              </p:nvCxnSpPr>
              <p:spPr>
                <a:xfrm>
                  <a:off x="3310154" y="1676400"/>
                  <a:ext cx="432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ectangle 29"/>
                <p:cNvSpPr/>
                <p:nvPr/>
              </p:nvSpPr>
              <p:spPr>
                <a:xfrm>
                  <a:off x="457200" y="1143000"/>
                  <a:ext cx="5562600" cy="1143000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533400" y="1371600"/>
                <a:ext cx="2667000" cy="83820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184"/>
            <p:cNvGrpSpPr/>
            <p:nvPr/>
          </p:nvGrpSpPr>
          <p:grpSpPr>
            <a:xfrm>
              <a:off x="886834" y="3868254"/>
              <a:ext cx="5219024" cy="1276834"/>
              <a:chOff x="572666" y="4113212"/>
              <a:chExt cx="5562600" cy="1143000"/>
            </a:xfrm>
          </p:grpSpPr>
          <p:grpSp>
            <p:nvGrpSpPr>
              <p:cNvPr id="32" name="Group 58"/>
              <p:cNvGrpSpPr/>
              <p:nvPr/>
            </p:nvGrpSpPr>
            <p:grpSpPr>
              <a:xfrm>
                <a:off x="572666" y="4113212"/>
                <a:ext cx="5562600" cy="1143000"/>
                <a:chOff x="457200" y="1143000"/>
                <a:chExt cx="5562600" cy="1143000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527444" y="1447800"/>
                  <a:ext cx="133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Regulated Cascode Transimpedance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2209800" y="1447800"/>
                  <a:ext cx="97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Differential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3733800" y="1447800"/>
                  <a:ext cx="1044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Comparator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4953000" y="1447800"/>
                  <a:ext cx="9144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LVDS output driver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1847850" y="16764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3181350" y="1903412"/>
                  <a:ext cx="54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1847850" y="19050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stCxn id="36" idx="3"/>
                  <a:endCxn id="37" idx="1"/>
                </p:cNvCxnSpPr>
                <p:nvPr/>
              </p:nvCxnSpPr>
              <p:spPr>
                <a:xfrm>
                  <a:off x="4777800" y="1790700"/>
                  <a:ext cx="1752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3302358" y="1676400"/>
                  <a:ext cx="432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tangle 42"/>
                <p:cNvSpPr/>
                <p:nvPr/>
              </p:nvSpPr>
              <p:spPr>
                <a:xfrm>
                  <a:off x="457200" y="1143000"/>
                  <a:ext cx="5562600" cy="1143000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648866" y="4341812"/>
                <a:ext cx="2667000" cy="83820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896482" y="465138"/>
              <a:ext cx="12907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Common threshold</a:t>
              </a:r>
              <a:endParaRPr lang="en-US" sz="9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962871" y="1656850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606312" y="1656850"/>
              <a:ext cx="8306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LVDS_out0</a:t>
              </a:r>
              <a:endParaRPr lang="en-US" sz="1000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962871" y="1912216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962871" y="4464110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606312" y="4464110"/>
              <a:ext cx="8306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LVDS_out7</a:t>
              </a:r>
              <a:endParaRPr lang="en-US" sz="900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5962871" y="4719477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68660" y="1741972"/>
              <a:ext cx="42896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80284" y="1466921"/>
              <a:ext cx="4651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Ch-0</a:t>
              </a:r>
              <a:endParaRPr lang="en-US" sz="1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9893" y="4293865"/>
              <a:ext cx="4651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Ch-7</a:t>
              </a:r>
              <a:endParaRPr lang="en-US" sz="1000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467131" y="4568916"/>
              <a:ext cx="42896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7035273" y="3018806"/>
              <a:ext cx="285974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of ICAL FE ASIC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IC Service: Europractice (MPW), Belgium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SG" dirty="0" smtClean="0"/>
              <a:t>Service agent:  IMEC, Belgium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Foundry: austriamicrosystems</a:t>
            </a:r>
            <a:endParaRPr lang="en-SG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SG" dirty="0" smtClean="0"/>
              <a:t>Process: AMSc35b4c3 (0.35</a:t>
            </a:r>
            <a:r>
              <a:rPr lang="el-GR" dirty="0" smtClean="0"/>
              <a:t>μ</a:t>
            </a:r>
            <a:r>
              <a:rPr lang="en-SG" dirty="0" smtClean="0"/>
              <a:t>m CMOS)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Input dynamic range:18fC – 1.36pC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Input impedance: 45</a:t>
            </a:r>
            <a:r>
              <a:rPr lang="el-GR" dirty="0" smtClean="0"/>
              <a:t>Ω</a:t>
            </a:r>
            <a:r>
              <a:rPr lang="en-US" dirty="0" smtClean="0"/>
              <a:t> @350MHz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Amplifier gain: 8mV/</a:t>
            </a:r>
            <a:r>
              <a:rPr lang="el-GR" dirty="0" smtClean="0"/>
              <a:t>μ</a:t>
            </a:r>
            <a:r>
              <a:rPr lang="en-US" dirty="0" smtClean="0"/>
              <a:t>A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3-dB Bandwidth: 274MHz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Rise time: 1.2ns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Comparator’s sensitivity: 2mV</a:t>
            </a:r>
            <a:endParaRPr lang="en-SG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LVDS drive: 4mA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Power per channel: &lt; 20mW</a:t>
            </a:r>
            <a:endParaRPr lang="en-SG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Package: </a:t>
            </a:r>
            <a:r>
              <a:rPr lang="en-SG" dirty="0" smtClean="0"/>
              <a:t>CLCC48(</a:t>
            </a:r>
            <a:r>
              <a:rPr lang="en-US" dirty="0" smtClean="0"/>
              <a:t>48-pin)</a:t>
            </a:r>
            <a:endParaRPr lang="en-SG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Chip area: 13mm</a:t>
            </a:r>
            <a:r>
              <a:rPr lang="en-US" baseline="30000" dirty="0" smtClean="0"/>
              <a:t>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pic>
        <p:nvPicPr>
          <p:cNvPr id="5" name="Picture 4" descr="dsc_2603.jpg"/>
          <p:cNvPicPr>
            <a:picLocks noChangeAspect="1"/>
          </p:cNvPicPr>
          <p:nvPr/>
        </p:nvPicPr>
        <p:blipFill>
          <a:blip r:embed="rId2" cstate="print"/>
          <a:srcRect l="11017" t="1276" r="10467" b="13271"/>
          <a:stretch>
            <a:fillRect/>
          </a:stretch>
        </p:blipFill>
        <p:spPr>
          <a:xfrm>
            <a:off x="4620384" y="2972958"/>
            <a:ext cx="4416112" cy="319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 ASIC evaluation board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812" t="2833" r="16816" b="15299"/>
          <a:stretch>
            <a:fillRect/>
          </a:stretch>
        </p:blipFill>
        <p:spPr bwMode="auto">
          <a:xfrm>
            <a:off x="1287300" y="1008000"/>
            <a:ext cx="65694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important issue on FE ASIC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chips for amplifier and discriminator</a:t>
            </a:r>
          </a:p>
          <a:p>
            <a:r>
              <a:rPr lang="en-US" dirty="0" smtClean="0"/>
              <a:t>Helps better to support FE for glass and bakelite versions of RPC</a:t>
            </a:r>
          </a:p>
          <a:p>
            <a:r>
              <a:rPr lang="en-US" dirty="0" smtClean="0"/>
              <a:t>Also helps trying out for example, different designs for comparator. For example: CFD</a:t>
            </a:r>
          </a:p>
          <a:p>
            <a:r>
              <a:rPr lang="en-US" dirty="0" smtClean="0"/>
              <a:t>Does not matter much for the FE board – it is matter of one versus two ASIC chips onboard.</a:t>
            </a:r>
          </a:p>
          <a:p>
            <a:r>
              <a:rPr lang="en-US" dirty="0" smtClean="0"/>
              <a:t>Alternative: Amplifier bypass option in the current ASIC (</a:t>
            </a:r>
            <a:r>
              <a:rPr lang="en-US" dirty="0" err="1" smtClean="0"/>
              <a:t>amp+comp</a:t>
            </a:r>
            <a:r>
              <a:rPr lang="en-US" dirty="0" smtClean="0"/>
              <a:t>) chip.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of RPC-DAQ controller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pic>
        <p:nvPicPr>
          <p:cNvPr id="7" name="Content Placeholder 4" descr="Block_diagram-v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166" y="1008000"/>
            <a:ext cx="9081668" cy="52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Pulse shape monitor</a:t>
            </a:r>
            <a:endParaRPr lang="en-SG" dirty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GB" dirty="0"/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1632988" y="4332635"/>
            <a:ext cx="6629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dirty="0"/>
              <a:t>Shift Register</a:t>
            </a:r>
          </a:p>
        </p:txBody>
      </p:sp>
      <p:sp>
        <p:nvSpPr>
          <p:cNvPr id="7175" name="Line 4"/>
          <p:cNvSpPr>
            <a:spLocks noChangeShapeType="1"/>
          </p:cNvSpPr>
          <p:nvPr/>
        </p:nvSpPr>
        <p:spPr bwMode="auto">
          <a:xfrm flipH="1">
            <a:off x="1344988" y="4485035"/>
            <a:ext cx="28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566188" y="4266318"/>
            <a:ext cx="8755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Clock</a:t>
            </a:r>
            <a:endParaRPr lang="en-US" sz="2000" dirty="0"/>
          </a:p>
        </p:txBody>
      </p:sp>
      <p:sp>
        <p:nvSpPr>
          <p:cNvPr id="7178" name="Line 7"/>
          <p:cNvSpPr>
            <a:spLocks noChangeShapeType="1"/>
          </p:cNvSpPr>
          <p:nvPr/>
        </p:nvSpPr>
        <p:spPr bwMode="auto">
          <a:xfrm>
            <a:off x="991638" y="2732435"/>
            <a:ext cx="6172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79" name="Line 8"/>
          <p:cNvSpPr>
            <a:spLocks noChangeShapeType="1"/>
          </p:cNvSpPr>
          <p:nvPr/>
        </p:nvSpPr>
        <p:spPr bwMode="auto">
          <a:xfrm>
            <a:off x="16774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0" name="Line 9"/>
          <p:cNvSpPr>
            <a:spLocks noChangeShapeType="1"/>
          </p:cNvSpPr>
          <p:nvPr/>
        </p:nvSpPr>
        <p:spPr bwMode="auto">
          <a:xfrm>
            <a:off x="16774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1" name="Line 10"/>
          <p:cNvSpPr>
            <a:spLocks noChangeShapeType="1"/>
          </p:cNvSpPr>
          <p:nvPr/>
        </p:nvSpPr>
        <p:spPr bwMode="auto">
          <a:xfrm>
            <a:off x="16774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2" name="Line 11"/>
          <p:cNvSpPr>
            <a:spLocks noChangeShapeType="1"/>
          </p:cNvSpPr>
          <p:nvPr/>
        </p:nvSpPr>
        <p:spPr bwMode="auto">
          <a:xfrm>
            <a:off x="15250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3" name="Line 12"/>
          <p:cNvSpPr>
            <a:spLocks noChangeShapeType="1"/>
          </p:cNvSpPr>
          <p:nvPr/>
        </p:nvSpPr>
        <p:spPr bwMode="auto">
          <a:xfrm>
            <a:off x="15250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4" name="Line 13"/>
          <p:cNvSpPr>
            <a:spLocks noChangeShapeType="1"/>
          </p:cNvSpPr>
          <p:nvPr/>
        </p:nvSpPr>
        <p:spPr bwMode="auto">
          <a:xfrm>
            <a:off x="16774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5" name="Line 14"/>
          <p:cNvSpPr>
            <a:spLocks noChangeShapeType="1"/>
          </p:cNvSpPr>
          <p:nvPr/>
        </p:nvSpPr>
        <p:spPr bwMode="auto">
          <a:xfrm>
            <a:off x="16774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6" name="Line 15"/>
          <p:cNvSpPr>
            <a:spLocks noChangeShapeType="1"/>
          </p:cNvSpPr>
          <p:nvPr/>
        </p:nvSpPr>
        <p:spPr bwMode="auto">
          <a:xfrm>
            <a:off x="19822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7" name="Line 16"/>
          <p:cNvSpPr>
            <a:spLocks noChangeShapeType="1"/>
          </p:cNvSpPr>
          <p:nvPr/>
        </p:nvSpPr>
        <p:spPr bwMode="auto">
          <a:xfrm>
            <a:off x="19822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8" name="Line 17"/>
          <p:cNvSpPr>
            <a:spLocks noChangeShapeType="1"/>
          </p:cNvSpPr>
          <p:nvPr/>
        </p:nvSpPr>
        <p:spPr bwMode="auto">
          <a:xfrm>
            <a:off x="19822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9" name="Line 18"/>
          <p:cNvSpPr>
            <a:spLocks noChangeShapeType="1"/>
          </p:cNvSpPr>
          <p:nvPr/>
        </p:nvSpPr>
        <p:spPr bwMode="auto">
          <a:xfrm>
            <a:off x="1982238" y="3951635"/>
            <a:ext cx="6324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753638" y="2199035"/>
            <a:ext cx="76200" cy="762000"/>
            <a:chOff x="1296" y="1488"/>
            <a:chExt cx="48" cy="480"/>
          </a:xfrm>
        </p:grpSpPr>
        <p:sp>
          <p:nvSpPr>
            <p:cNvPr id="7763" name="Line 20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64" name="Line 21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144038" y="2122835"/>
            <a:ext cx="685800" cy="152400"/>
            <a:chOff x="912" y="1440"/>
            <a:chExt cx="432" cy="96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759" name="Line 2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60" name="Line 25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61" name="Line 2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62" name="Oval 27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755" name="Line 2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56" name="Line 30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57" name="Line 3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58" name="Oval 32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752" name="Line 33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53" name="Line 34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54" name="Line 35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829838" y="2122835"/>
            <a:ext cx="685800" cy="152400"/>
            <a:chOff x="912" y="1440"/>
            <a:chExt cx="432" cy="96"/>
          </a:xfrm>
        </p:grpSpPr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746" name="Line 3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7" name="Line 39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8" name="Line 40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9" name="Oval 41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742" name="Line 4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3" name="Line 44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4" name="Line 4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5" name="Oval 46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739" name="Line 47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40" name="Line 48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41" name="Line 49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2515638" y="2122835"/>
            <a:ext cx="685800" cy="152400"/>
            <a:chOff x="912" y="1440"/>
            <a:chExt cx="432" cy="96"/>
          </a:xfrm>
        </p:grpSpPr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733" name="Line 52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4" name="Line 53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5" name="Line 5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6" name="Oval 55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729" name="Line 57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0" name="Line 58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1" name="Line 5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2" name="Oval 60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726" name="Line 61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27" name="Line 62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28" name="Line 63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3201438" y="2122835"/>
            <a:ext cx="685800" cy="152400"/>
            <a:chOff x="912" y="1440"/>
            <a:chExt cx="432" cy="96"/>
          </a:xfrm>
        </p:grpSpPr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720" name="Line 6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21" name="Line 67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22" name="Line 6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23" name="Oval 69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716" name="Line 7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17" name="Line 72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18" name="Line 7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19" name="Oval 74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713" name="Line 75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14" name="Line 76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15" name="Line 77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15" name="Group 78"/>
          <p:cNvGrpSpPr>
            <a:grpSpLocks/>
          </p:cNvGrpSpPr>
          <p:nvPr/>
        </p:nvGrpSpPr>
        <p:grpSpPr bwMode="auto">
          <a:xfrm>
            <a:off x="3887238" y="2122835"/>
            <a:ext cx="685800" cy="152400"/>
            <a:chOff x="912" y="1440"/>
            <a:chExt cx="432" cy="96"/>
          </a:xfrm>
        </p:grpSpPr>
        <p:grpSp>
          <p:nvGrpSpPr>
            <p:cNvPr id="16" name="Group 79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707" name="Line 80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08" name="Line 81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09" name="Line 82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10" name="Oval 83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17" name="Group 84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703" name="Line 8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04" name="Line 86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05" name="Line 87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06" name="Oval 88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700" name="Line 89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01" name="Line 90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02" name="Line 91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18" name="Group 92"/>
          <p:cNvGrpSpPr>
            <a:grpSpLocks/>
          </p:cNvGrpSpPr>
          <p:nvPr/>
        </p:nvGrpSpPr>
        <p:grpSpPr bwMode="auto">
          <a:xfrm>
            <a:off x="4573038" y="2122835"/>
            <a:ext cx="685800" cy="152400"/>
            <a:chOff x="912" y="1440"/>
            <a:chExt cx="432" cy="96"/>
          </a:xfrm>
        </p:grpSpPr>
        <p:grpSp>
          <p:nvGrpSpPr>
            <p:cNvPr id="19" name="Group 93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694" name="Line 9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5" name="Line 95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6" name="Line 9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7" name="Oval 97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20" name="Group 98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690" name="Line 9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1" name="Line 100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2" name="Line 10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3" name="Oval 102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687" name="Line 103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88" name="Line 104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89" name="Line 105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21" name="Group 106"/>
          <p:cNvGrpSpPr>
            <a:grpSpLocks/>
          </p:cNvGrpSpPr>
          <p:nvPr/>
        </p:nvGrpSpPr>
        <p:grpSpPr bwMode="auto">
          <a:xfrm>
            <a:off x="5258838" y="2122835"/>
            <a:ext cx="685800" cy="152400"/>
            <a:chOff x="912" y="1440"/>
            <a:chExt cx="432" cy="96"/>
          </a:xfrm>
        </p:grpSpPr>
        <p:grpSp>
          <p:nvGrpSpPr>
            <p:cNvPr id="22" name="Group 107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681" name="Line 10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82" name="Line 109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83" name="Line 110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84" name="Oval 111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23" name="Group 112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677" name="Line 11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78" name="Line 114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79" name="Line 11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80" name="Oval 116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674" name="Line 117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75" name="Line 118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76" name="Line 119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24" name="Group 120"/>
          <p:cNvGrpSpPr>
            <a:grpSpLocks/>
          </p:cNvGrpSpPr>
          <p:nvPr/>
        </p:nvGrpSpPr>
        <p:grpSpPr bwMode="auto">
          <a:xfrm>
            <a:off x="5944638" y="2122835"/>
            <a:ext cx="685800" cy="152400"/>
            <a:chOff x="912" y="1440"/>
            <a:chExt cx="432" cy="96"/>
          </a:xfrm>
        </p:grpSpPr>
        <p:grpSp>
          <p:nvGrpSpPr>
            <p:cNvPr id="25" name="Group 121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668" name="Line 122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69" name="Line 123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70" name="Line 12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71" name="Oval 125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26" name="Group 126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664" name="Line 127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65" name="Line 128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66" name="Line 12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67" name="Oval 130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661" name="Line 131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62" name="Line 132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63" name="Line 133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27" name="Group 134"/>
          <p:cNvGrpSpPr>
            <a:grpSpLocks/>
          </p:cNvGrpSpPr>
          <p:nvPr/>
        </p:nvGrpSpPr>
        <p:grpSpPr bwMode="auto">
          <a:xfrm>
            <a:off x="6630438" y="2122835"/>
            <a:ext cx="685800" cy="152400"/>
            <a:chOff x="912" y="1440"/>
            <a:chExt cx="432" cy="96"/>
          </a:xfrm>
        </p:grpSpPr>
        <p:grpSp>
          <p:nvGrpSpPr>
            <p:cNvPr id="28" name="Group 135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655" name="Line 13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6" name="Line 137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7" name="Line 13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8" name="Oval 139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29" name="Group 140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651" name="Line 14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2" name="Line 142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3" name="Line 14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4" name="Oval 144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648" name="Line 145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49" name="Line 146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50" name="Line 147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00" name="Line 148"/>
          <p:cNvSpPr>
            <a:spLocks noChangeShapeType="1"/>
          </p:cNvSpPr>
          <p:nvPr/>
        </p:nvSpPr>
        <p:spPr bwMode="auto">
          <a:xfrm>
            <a:off x="23632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1" name="Line 149"/>
          <p:cNvSpPr>
            <a:spLocks noChangeShapeType="1"/>
          </p:cNvSpPr>
          <p:nvPr/>
        </p:nvSpPr>
        <p:spPr bwMode="auto">
          <a:xfrm>
            <a:off x="23632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2" name="Line 150"/>
          <p:cNvSpPr>
            <a:spLocks noChangeShapeType="1"/>
          </p:cNvSpPr>
          <p:nvPr/>
        </p:nvSpPr>
        <p:spPr bwMode="auto">
          <a:xfrm>
            <a:off x="23632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3" name="Line 151"/>
          <p:cNvSpPr>
            <a:spLocks noChangeShapeType="1"/>
          </p:cNvSpPr>
          <p:nvPr/>
        </p:nvSpPr>
        <p:spPr bwMode="auto">
          <a:xfrm>
            <a:off x="22108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4" name="Line 152"/>
          <p:cNvSpPr>
            <a:spLocks noChangeShapeType="1"/>
          </p:cNvSpPr>
          <p:nvPr/>
        </p:nvSpPr>
        <p:spPr bwMode="auto">
          <a:xfrm>
            <a:off x="22108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5" name="Line 153"/>
          <p:cNvSpPr>
            <a:spLocks noChangeShapeType="1"/>
          </p:cNvSpPr>
          <p:nvPr/>
        </p:nvSpPr>
        <p:spPr bwMode="auto">
          <a:xfrm>
            <a:off x="23632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6" name="Line 154"/>
          <p:cNvSpPr>
            <a:spLocks noChangeShapeType="1"/>
          </p:cNvSpPr>
          <p:nvPr/>
        </p:nvSpPr>
        <p:spPr bwMode="auto">
          <a:xfrm>
            <a:off x="26680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7" name="Line 155"/>
          <p:cNvSpPr>
            <a:spLocks noChangeShapeType="1"/>
          </p:cNvSpPr>
          <p:nvPr/>
        </p:nvSpPr>
        <p:spPr bwMode="auto">
          <a:xfrm>
            <a:off x="26680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30" name="Group 156"/>
          <p:cNvGrpSpPr>
            <a:grpSpLocks/>
          </p:cNvGrpSpPr>
          <p:nvPr/>
        </p:nvGrpSpPr>
        <p:grpSpPr bwMode="auto">
          <a:xfrm>
            <a:off x="2439438" y="2199035"/>
            <a:ext cx="76200" cy="762000"/>
            <a:chOff x="1296" y="1488"/>
            <a:chExt cx="48" cy="480"/>
          </a:xfrm>
        </p:grpSpPr>
        <p:sp>
          <p:nvSpPr>
            <p:cNvPr id="7644" name="Line 157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45" name="Line 158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09" name="Line 159"/>
          <p:cNvSpPr>
            <a:spLocks noChangeShapeType="1"/>
          </p:cNvSpPr>
          <p:nvPr/>
        </p:nvSpPr>
        <p:spPr bwMode="auto">
          <a:xfrm>
            <a:off x="30490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0" name="Line 160"/>
          <p:cNvSpPr>
            <a:spLocks noChangeShapeType="1"/>
          </p:cNvSpPr>
          <p:nvPr/>
        </p:nvSpPr>
        <p:spPr bwMode="auto">
          <a:xfrm>
            <a:off x="30490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1" name="Line 161"/>
          <p:cNvSpPr>
            <a:spLocks noChangeShapeType="1"/>
          </p:cNvSpPr>
          <p:nvPr/>
        </p:nvSpPr>
        <p:spPr bwMode="auto">
          <a:xfrm>
            <a:off x="30490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2" name="Line 162"/>
          <p:cNvSpPr>
            <a:spLocks noChangeShapeType="1"/>
          </p:cNvSpPr>
          <p:nvPr/>
        </p:nvSpPr>
        <p:spPr bwMode="auto">
          <a:xfrm>
            <a:off x="28966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3" name="Line 163"/>
          <p:cNvSpPr>
            <a:spLocks noChangeShapeType="1"/>
          </p:cNvSpPr>
          <p:nvPr/>
        </p:nvSpPr>
        <p:spPr bwMode="auto">
          <a:xfrm>
            <a:off x="28966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4" name="Line 164"/>
          <p:cNvSpPr>
            <a:spLocks noChangeShapeType="1"/>
          </p:cNvSpPr>
          <p:nvPr/>
        </p:nvSpPr>
        <p:spPr bwMode="auto">
          <a:xfrm>
            <a:off x="30490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5" name="Line 165"/>
          <p:cNvSpPr>
            <a:spLocks noChangeShapeType="1"/>
          </p:cNvSpPr>
          <p:nvPr/>
        </p:nvSpPr>
        <p:spPr bwMode="auto">
          <a:xfrm>
            <a:off x="33538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6" name="Line 166"/>
          <p:cNvSpPr>
            <a:spLocks noChangeShapeType="1"/>
          </p:cNvSpPr>
          <p:nvPr/>
        </p:nvSpPr>
        <p:spPr bwMode="auto">
          <a:xfrm>
            <a:off x="33538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31" name="Group 167"/>
          <p:cNvGrpSpPr>
            <a:grpSpLocks/>
          </p:cNvGrpSpPr>
          <p:nvPr/>
        </p:nvGrpSpPr>
        <p:grpSpPr bwMode="auto">
          <a:xfrm>
            <a:off x="3125238" y="2199035"/>
            <a:ext cx="76200" cy="762000"/>
            <a:chOff x="1296" y="1488"/>
            <a:chExt cx="48" cy="480"/>
          </a:xfrm>
        </p:grpSpPr>
        <p:sp>
          <p:nvSpPr>
            <p:cNvPr id="7642" name="Line 168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43" name="Line 169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18" name="Line 170"/>
          <p:cNvSpPr>
            <a:spLocks noChangeShapeType="1"/>
          </p:cNvSpPr>
          <p:nvPr/>
        </p:nvSpPr>
        <p:spPr bwMode="auto">
          <a:xfrm>
            <a:off x="37348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9" name="Line 171"/>
          <p:cNvSpPr>
            <a:spLocks noChangeShapeType="1"/>
          </p:cNvSpPr>
          <p:nvPr/>
        </p:nvSpPr>
        <p:spPr bwMode="auto">
          <a:xfrm>
            <a:off x="37348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0" name="Line 172"/>
          <p:cNvSpPr>
            <a:spLocks noChangeShapeType="1"/>
          </p:cNvSpPr>
          <p:nvPr/>
        </p:nvSpPr>
        <p:spPr bwMode="auto">
          <a:xfrm>
            <a:off x="37348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1" name="Line 173"/>
          <p:cNvSpPr>
            <a:spLocks noChangeShapeType="1"/>
          </p:cNvSpPr>
          <p:nvPr/>
        </p:nvSpPr>
        <p:spPr bwMode="auto">
          <a:xfrm>
            <a:off x="35824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2" name="Line 174"/>
          <p:cNvSpPr>
            <a:spLocks noChangeShapeType="1"/>
          </p:cNvSpPr>
          <p:nvPr/>
        </p:nvSpPr>
        <p:spPr bwMode="auto">
          <a:xfrm>
            <a:off x="35824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3" name="Line 175"/>
          <p:cNvSpPr>
            <a:spLocks noChangeShapeType="1"/>
          </p:cNvSpPr>
          <p:nvPr/>
        </p:nvSpPr>
        <p:spPr bwMode="auto">
          <a:xfrm>
            <a:off x="37348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4" name="Line 176"/>
          <p:cNvSpPr>
            <a:spLocks noChangeShapeType="1"/>
          </p:cNvSpPr>
          <p:nvPr/>
        </p:nvSpPr>
        <p:spPr bwMode="auto">
          <a:xfrm>
            <a:off x="40396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5" name="Line 177"/>
          <p:cNvSpPr>
            <a:spLocks noChangeShapeType="1"/>
          </p:cNvSpPr>
          <p:nvPr/>
        </p:nvSpPr>
        <p:spPr bwMode="auto">
          <a:xfrm>
            <a:off x="40396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14" name="Group 178"/>
          <p:cNvGrpSpPr>
            <a:grpSpLocks/>
          </p:cNvGrpSpPr>
          <p:nvPr/>
        </p:nvGrpSpPr>
        <p:grpSpPr bwMode="auto">
          <a:xfrm>
            <a:off x="3811038" y="2199035"/>
            <a:ext cx="76200" cy="762000"/>
            <a:chOff x="1296" y="1488"/>
            <a:chExt cx="48" cy="480"/>
          </a:xfrm>
        </p:grpSpPr>
        <p:sp>
          <p:nvSpPr>
            <p:cNvPr id="7640" name="Line 179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41" name="Line 180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27" name="Line 181"/>
          <p:cNvSpPr>
            <a:spLocks noChangeShapeType="1"/>
          </p:cNvSpPr>
          <p:nvPr/>
        </p:nvSpPr>
        <p:spPr bwMode="auto">
          <a:xfrm>
            <a:off x="44206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8" name="Line 182"/>
          <p:cNvSpPr>
            <a:spLocks noChangeShapeType="1"/>
          </p:cNvSpPr>
          <p:nvPr/>
        </p:nvSpPr>
        <p:spPr bwMode="auto">
          <a:xfrm>
            <a:off x="44206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9" name="Line 183"/>
          <p:cNvSpPr>
            <a:spLocks noChangeShapeType="1"/>
          </p:cNvSpPr>
          <p:nvPr/>
        </p:nvSpPr>
        <p:spPr bwMode="auto">
          <a:xfrm>
            <a:off x="44206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0" name="Line 184"/>
          <p:cNvSpPr>
            <a:spLocks noChangeShapeType="1"/>
          </p:cNvSpPr>
          <p:nvPr/>
        </p:nvSpPr>
        <p:spPr bwMode="auto">
          <a:xfrm>
            <a:off x="42682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1" name="Line 185"/>
          <p:cNvSpPr>
            <a:spLocks noChangeShapeType="1"/>
          </p:cNvSpPr>
          <p:nvPr/>
        </p:nvSpPr>
        <p:spPr bwMode="auto">
          <a:xfrm>
            <a:off x="42682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2" name="Line 186"/>
          <p:cNvSpPr>
            <a:spLocks noChangeShapeType="1"/>
          </p:cNvSpPr>
          <p:nvPr/>
        </p:nvSpPr>
        <p:spPr bwMode="auto">
          <a:xfrm>
            <a:off x="44206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3" name="Line 187"/>
          <p:cNvSpPr>
            <a:spLocks noChangeShapeType="1"/>
          </p:cNvSpPr>
          <p:nvPr/>
        </p:nvSpPr>
        <p:spPr bwMode="auto">
          <a:xfrm>
            <a:off x="47254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4" name="Line 188"/>
          <p:cNvSpPr>
            <a:spLocks noChangeShapeType="1"/>
          </p:cNvSpPr>
          <p:nvPr/>
        </p:nvSpPr>
        <p:spPr bwMode="auto">
          <a:xfrm>
            <a:off x="47254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15" name="Group 189"/>
          <p:cNvGrpSpPr>
            <a:grpSpLocks/>
          </p:cNvGrpSpPr>
          <p:nvPr/>
        </p:nvGrpSpPr>
        <p:grpSpPr bwMode="auto">
          <a:xfrm>
            <a:off x="4496838" y="2199035"/>
            <a:ext cx="76200" cy="762000"/>
            <a:chOff x="1296" y="1488"/>
            <a:chExt cx="48" cy="480"/>
          </a:xfrm>
        </p:grpSpPr>
        <p:sp>
          <p:nvSpPr>
            <p:cNvPr id="7638" name="Line 190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39" name="Line 191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36" name="Line 192"/>
          <p:cNvSpPr>
            <a:spLocks noChangeShapeType="1"/>
          </p:cNvSpPr>
          <p:nvPr/>
        </p:nvSpPr>
        <p:spPr bwMode="auto">
          <a:xfrm>
            <a:off x="51064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7" name="Line 193"/>
          <p:cNvSpPr>
            <a:spLocks noChangeShapeType="1"/>
          </p:cNvSpPr>
          <p:nvPr/>
        </p:nvSpPr>
        <p:spPr bwMode="auto">
          <a:xfrm>
            <a:off x="51064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8" name="Line 194"/>
          <p:cNvSpPr>
            <a:spLocks noChangeShapeType="1"/>
          </p:cNvSpPr>
          <p:nvPr/>
        </p:nvSpPr>
        <p:spPr bwMode="auto">
          <a:xfrm>
            <a:off x="51064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9" name="Line 195"/>
          <p:cNvSpPr>
            <a:spLocks noChangeShapeType="1"/>
          </p:cNvSpPr>
          <p:nvPr/>
        </p:nvSpPr>
        <p:spPr bwMode="auto">
          <a:xfrm>
            <a:off x="49540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0" name="Line 196"/>
          <p:cNvSpPr>
            <a:spLocks noChangeShapeType="1"/>
          </p:cNvSpPr>
          <p:nvPr/>
        </p:nvSpPr>
        <p:spPr bwMode="auto">
          <a:xfrm>
            <a:off x="49540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1" name="Line 197"/>
          <p:cNvSpPr>
            <a:spLocks noChangeShapeType="1"/>
          </p:cNvSpPr>
          <p:nvPr/>
        </p:nvSpPr>
        <p:spPr bwMode="auto">
          <a:xfrm>
            <a:off x="51064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2" name="Line 198"/>
          <p:cNvSpPr>
            <a:spLocks noChangeShapeType="1"/>
          </p:cNvSpPr>
          <p:nvPr/>
        </p:nvSpPr>
        <p:spPr bwMode="auto">
          <a:xfrm>
            <a:off x="54112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3" name="Line 199"/>
          <p:cNvSpPr>
            <a:spLocks noChangeShapeType="1"/>
          </p:cNvSpPr>
          <p:nvPr/>
        </p:nvSpPr>
        <p:spPr bwMode="auto">
          <a:xfrm>
            <a:off x="54112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16" name="Group 200"/>
          <p:cNvGrpSpPr>
            <a:grpSpLocks/>
          </p:cNvGrpSpPr>
          <p:nvPr/>
        </p:nvGrpSpPr>
        <p:grpSpPr bwMode="auto">
          <a:xfrm>
            <a:off x="5182638" y="2199035"/>
            <a:ext cx="76200" cy="762000"/>
            <a:chOff x="1296" y="1488"/>
            <a:chExt cx="48" cy="480"/>
          </a:xfrm>
        </p:grpSpPr>
        <p:sp>
          <p:nvSpPr>
            <p:cNvPr id="7636" name="Line 201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37" name="Line 202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45" name="Line 203"/>
          <p:cNvSpPr>
            <a:spLocks noChangeShapeType="1"/>
          </p:cNvSpPr>
          <p:nvPr/>
        </p:nvSpPr>
        <p:spPr bwMode="auto">
          <a:xfrm>
            <a:off x="57922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6" name="Line 204"/>
          <p:cNvSpPr>
            <a:spLocks noChangeShapeType="1"/>
          </p:cNvSpPr>
          <p:nvPr/>
        </p:nvSpPr>
        <p:spPr bwMode="auto">
          <a:xfrm>
            <a:off x="57922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7" name="Line 205"/>
          <p:cNvSpPr>
            <a:spLocks noChangeShapeType="1"/>
          </p:cNvSpPr>
          <p:nvPr/>
        </p:nvSpPr>
        <p:spPr bwMode="auto">
          <a:xfrm>
            <a:off x="57922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8" name="Line 206"/>
          <p:cNvSpPr>
            <a:spLocks noChangeShapeType="1"/>
          </p:cNvSpPr>
          <p:nvPr/>
        </p:nvSpPr>
        <p:spPr bwMode="auto">
          <a:xfrm>
            <a:off x="56398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9" name="Line 207"/>
          <p:cNvSpPr>
            <a:spLocks noChangeShapeType="1"/>
          </p:cNvSpPr>
          <p:nvPr/>
        </p:nvSpPr>
        <p:spPr bwMode="auto">
          <a:xfrm>
            <a:off x="56398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0" name="Line 208"/>
          <p:cNvSpPr>
            <a:spLocks noChangeShapeType="1"/>
          </p:cNvSpPr>
          <p:nvPr/>
        </p:nvSpPr>
        <p:spPr bwMode="auto">
          <a:xfrm>
            <a:off x="57922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1" name="Line 209"/>
          <p:cNvSpPr>
            <a:spLocks noChangeShapeType="1"/>
          </p:cNvSpPr>
          <p:nvPr/>
        </p:nvSpPr>
        <p:spPr bwMode="auto">
          <a:xfrm>
            <a:off x="60970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2" name="Line 210"/>
          <p:cNvSpPr>
            <a:spLocks noChangeShapeType="1"/>
          </p:cNvSpPr>
          <p:nvPr/>
        </p:nvSpPr>
        <p:spPr bwMode="auto">
          <a:xfrm>
            <a:off x="60970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37" name="Group 211"/>
          <p:cNvGrpSpPr>
            <a:grpSpLocks/>
          </p:cNvGrpSpPr>
          <p:nvPr/>
        </p:nvGrpSpPr>
        <p:grpSpPr bwMode="auto">
          <a:xfrm>
            <a:off x="5868438" y="2199035"/>
            <a:ext cx="76200" cy="762000"/>
            <a:chOff x="1296" y="1488"/>
            <a:chExt cx="48" cy="480"/>
          </a:xfrm>
        </p:grpSpPr>
        <p:sp>
          <p:nvSpPr>
            <p:cNvPr id="7634" name="Line 212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35" name="Line 213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54" name="Line 214"/>
          <p:cNvSpPr>
            <a:spLocks noChangeShapeType="1"/>
          </p:cNvSpPr>
          <p:nvPr/>
        </p:nvSpPr>
        <p:spPr bwMode="auto">
          <a:xfrm>
            <a:off x="64780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5" name="Line 215"/>
          <p:cNvSpPr>
            <a:spLocks noChangeShapeType="1"/>
          </p:cNvSpPr>
          <p:nvPr/>
        </p:nvSpPr>
        <p:spPr bwMode="auto">
          <a:xfrm>
            <a:off x="64780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6" name="Line 216"/>
          <p:cNvSpPr>
            <a:spLocks noChangeShapeType="1"/>
          </p:cNvSpPr>
          <p:nvPr/>
        </p:nvSpPr>
        <p:spPr bwMode="auto">
          <a:xfrm>
            <a:off x="64780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7" name="Line 217"/>
          <p:cNvSpPr>
            <a:spLocks noChangeShapeType="1"/>
          </p:cNvSpPr>
          <p:nvPr/>
        </p:nvSpPr>
        <p:spPr bwMode="auto">
          <a:xfrm>
            <a:off x="63256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8" name="Line 218"/>
          <p:cNvSpPr>
            <a:spLocks noChangeShapeType="1"/>
          </p:cNvSpPr>
          <p:nvPr/>
        </p:nvSpPr>
        <p:spPr bwMode="auto">
          <a:xfrm>
            <a:off x="63256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9" name="Line 219"/>
          <p:cNvSpPr>
            <a:spLocks noChangeShapeType="1"/>
          </p:cNvSpPr>
          <p:nvPr/>
        </p:nvSpPr>
        <p:spPr bwMode="auto">
          <a:xfrm>
            <a:off x="64780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0" name="Line 220"/>
          <p:cNvSpPr>
            <a:spLocks noChangeShapeType="1"/>
          </p:cNvSpPr>
          <p:nvPr/>
        </p:nvSpPr>
        <p:spPr bwMode="auto">
          <a:xfrm>
            <a:off x="67828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1" name="Line 221"/>
          <p:cNvSpPr>
            <a:spLocks noChangeShapeType="1"/>
          </p:cNvSpPr>
          <p:nvPr/>
        </p:nvSpPr>
        <p:spPr bwMode="auto">
          <a:xfrm>
            <a:off x="67828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38" name="Group 222"/>
          <p:cNvGrpSpPr>
            <a:grpSpLocks/>
          </p:cNvGrpSpPr>
          <p:nvPr/>
        </p:nvGrpSpPr>
        <p:grpSpPr bwMode="auto">
          <a:xfrm>
            <a:off x="6554238" y="2199035"/>
            <a:ext cx="76200" cy="762000"/>
            <a:chOff x="1296" y="1488"/>
            <a:chExt cx="48" cy="480"/>
          </a:xfrm>
        </p:grpSpPr>
        <p:sp>
          <p:nvSpPr>
            <p:cNvPr id="7632" name="Line 223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33" name="Line 224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63" name="Line 225"/>
          <p:cNvSpPr>
            <a:spLocks noChangeShapeType="1"/>
          </p:cNvSpPr>
          <p:nvPr/>
        </p:nvSpPr>
        <p:spPr bwMode="auto">
          <a:xfrm>
            <a:off x="71638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4" name="Line 226"/>
          <p:cNvSpPr>
            <a:spLocks noChangeShapeType="1"/>
          </p:cNvSpPr>
          <p:nvPr/>
        </p:nvSpPr>
        <p:spPr bwMode="auto">
          <a:xfrm>
            <a:off x="71638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5" name="Line 227"/>
          <p:cNvSpPr>
            <a:spLocks noChangeShapeType="1"/>
          </p:cNvSpPr>
          <p:nvPr/>
        </p:nvSpPr>
        <p:spPr bwMode="auto">
          <a:xfrm>
            <a:off x="71638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6" name="Line 228"/>
          <p:cNvSpPr>
            <a:spLocks noChangeShapeType="1"/>
          </p:cNvSpPr>
          <p:nvPr/>
        </p:nvSpPr>
        <p:spPr bwMode="auto">
          <a:xfrm>
            <a:off x="70114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7" name="Line 229"/>
          <p:cNvSpPr>
            <a:spLocks noChangeShapeType="1"/>
          </p:cNvSpPr>
          <p:nvPr/>
        </p:nvSpPr>
        <p:spPr bwMode="auto">
          <a:xfrm>
            <a:off x="70114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8" name="Line 230"/>
          <p:cNvSpPr>
            <a:spLocks noChangeShapeType="1"/>
          </p:cNvSpPr>
          <p:nvPr/>
        </p:nvSpPr>
        <p:spPr bwMode="auto">
          <a:xfrm>
            <a:off x="71638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9" name="Line 231"/>
          <p:cNvSpPr>
            <a:spLocks noChangeShapeType="1"/>
          </p:cNvSpPr>
          <p:nvPr/>
        </p:nvSpPr>
        <p:spPr bwMode="auto">
          <a:xfrm>
            <a:off x="74686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70" name="Line 232"/>
          <p:cNvSpPr>
            <a:spLocks noChangeShapeType="1"/>
          </p:cNvSpPr>
          <p:nvPr/>
        </p:nvSpPr>
        <p:spPr bwMode="auto">
          <a:xfrm>
            <a:off x="74686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39" name="Group 233"/>
          <p:cNvGrpSpPr>
            <a:grpSpLocks/>
          </p:cNvGrpSpPr>
          <p:nvPr/>
        </p:nvGrpSpPr>
        <p:grpSpPr bwMode="auto">
          <a:xfrm>
            <a:off x="7240038" y="2199035"/>
            <a:ext cx="76200" cy="762000"/>
            <a:chOff x="1296" y="1488"/>
            <a:chExt cx="48" cy="480"/>
          </a:xfrm>
        </p:grpSpPr>
        <p:sp>
          <p:nvSpPr>
            <p:cNvPr id="7630" name="Line 234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31" name="Line 235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60" name="Group 236"/>
          <p:cNvGrpSpPr>
            <a:grpSpLocks/>
          </p:cNvGrpSpPr>
          <p:nvPr/>
        </p:nvGrpSpPr>
        <p:grpSpPr bwMode="auto">
          <a:xfrm>
            <a:off x="2058438" y="3570635"/>
            <a:ext cx="152400" cy="762000"/>
            <a:chOff x="1488" y="2352"/>
            <a:chExt cx="96" cy="480"/>
          </a:xfrm>
        </p:grpSpPr>
        <p:sp>
          <p:nvSpPr>
            <p:cNvPr id="7628" name="Line 237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29" name="Line 238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61" name="Group 239"/>
          <p:cNvGrpSpPr>
            <a:grpSpLocks/>
          </p:cNvGrpSpPr>
          <p:nvPr/>
        </p:nvGrpSpPr>
        <p:grpSpPr bwMode="auto">
          <a:xfrm>
            <a:off x="2744238" y="3570635"/>
            <a:ext cx="152400" cy="762000"/>
            <a:chOff x="1488" y="2352"/>
            <a:chExt cx="96" cy="480"/>
          </a:xfrm>
        </p:grpSpPr>
        <p:sp>
          <p:nvSpPr>
            <p:cNvPr id="7626" name="Line 240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27" name="Line 241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62" name="Group 242"/>
          <p:cNvGrpSpPr>
            <a:grpSpLocks/>
          </p:cNvGrpSpPr>
          <p:nvPr/>
        </p:nvGrpSpPr>
        <p:grpSpPr bwMode="auto">
          <a:xfrm>
            <a:off x="3430038" y="3570635"/>
            <a:ext cx="152400" cy="762000"/>
            <a:chOff x="1488" y="2352"/>
            <a:chExt cx="96" cy="480"/>
          </a:xfrm>
        </p:grpSpPr>
        <p:sp>
          <p:nvSpPr>
            <p:cNvPr id="7624" name="Line 243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25" name="Line 244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83" name="Group 245"/>
          <p:cNvGrpSpPr>
            <a:grpSpLocks/>
          </p:cNvGrpSpPr>
          <p:nvPr/>
        </p:nvGrpSpPr>
        <p:grpSpPr bwMode="auto">
          <a:xfrm>
            <a:off x="4115838" y="3570635"/>
            <a:ext cx="152400" cy="762000"/>
            <a:chOff x="1488" y="2352"/>
            <a:chExt cx="96" cy="480"/>
          </a:xfrm>
        </p:grpSpPr>
        <p:sp>
          <p:nvSpPr>
            <p:cNvPr id="7622" name="Line 246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23" name="Line 247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84" name="Group 248"/>
          <p:cNvGrpSpPr>
            <a:grpSpLocks/>
          </p:cNvGrpSpPr>
          <p:nvPr/>
        </p:nvGrpSpPr>
        <p:grpSpPr bwMode="auto">
          <a:xfrm>
            <a:off x="4801638" y="3570635"/>
            <a:ext cx="152400" cy="762000"/>
            <a:chOff x="1488" y="2352"/>
            <a:chExt cx="96" cy="480"/>
          </a:xfrm>
        </p:grpSpPr>
        <p:sp>
          <p:nvSpPr>
            <p:cNvPr id="7620" name="Line 249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21" name="Line 250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85" name="Group 251"/>
          <p:cNvGrpSpPr>
            <a:grpSpLocks/>
          </p:cNvGrpSpPr>
          <p:nvPr/>
        </p:nvGrpSpPr>
        <p:grpSpPr bwMode="auto">
          <a:xfrm>
            <a:off x="5487438" y="3570635"/>
            <a:ext cx="152400" cy="762000"/>
            <a:chOff x="1488" y="2352"/>
            <a:chExt cx="96" cy="480"/>
          </a:xfrm>
        </p:grpSpPr>
        <p:sp>
          <p:nvSpPr>
            <p:cNvPr id="7618" name="Line 252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19" name="Line 253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506" name="Group 254"/>
          <p:cNvGrpSpPr>
            <a:grpSpLocks/>
          </p:cNvGrpSpPr>
          <p:nvPr/>
        </p:nvGrpSpPr>
        <p:grpSpPr bwMode="auto">
          <a:xfrm>
            <a:off x="6173238" y="3570635"/>
            <a:ext cx="152400" cy="762000"/>
            <a:chOff x="1488" y="2352"/>
            <a:chExt cx="96" cy="480"/>
          </a:xfrm>
        </p:grpSpPr>
        <p:sp>
          <p:nvSpPr>
            <p:cNvPr id="7616" name="Line 255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17" name="Line 256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507" name="Group 257"/>
          <p:cNvGrpSpPr>
            <a:grpSpLocks/>
          </p:cNvGrpSpPr>
          <p:nvPr/>
        </p:nvGrpSpPr>
        <p:grpSpPr bwMode="auto">
          <a:xfrm>
            <a:off x="6859038" y="3570635"/>
            <a:ext cx="152400" cy="762000"/>
            <a:chOff x="1488" y="2352"/>
            <a:chExt cx="96" cy="480"/>
          </a:xfrm>
        </p:grpSpPr>
        <p:sp>
          <p:nvSpPr>
            <p:cNvPr id="7614" name="Line 258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15" name="Line 259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508" name="Group 260"/>
          <p:cNvGrpSpPr>
            <a:grpSpLocks/>
          </p:cNvGrpSpPr>
          <p:nvPr/>
        </p:nvGrpSpPr>
        <p:grpSpPr bwMode="auto">
          <a:xfrm>
            <a:off x="7544838" y="3570635"/>
            <a:ext cx="152400" cy="762000"/>
            <a:chOff x="1488" y="2352"/>
            <a:chExt cx="96" cy="480"/>
          </a:xfrm>
        </p:grpSpPr>
        <p:sp>
          <p:nvSpPr>
            <p:cNvPr id="7612" name="Line 261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13" name="Line 262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81" name="Text Box 263"/>
          <p:cNvSpPr txBox="1">
            <a:spLocks noChangeArrowheads="1"/>
          </p:cNvSpPr>
          <p:nvPr/>
        </p:nvSpPr>
        <p:spPr bwMode="auto">
          <a:xfrm>
            <a:off x="566188" y="2534356"/>
            <a:ext cx="449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7282" name="Text Box 264"/>
          <p:cNvSpPr txBox="1">
            <a:spLocks noChangeArrowheads="1"/>
          </p:cNvSpPr>
          <p:nvPr/>
        </p:nvSpPr>
        <p:spPr bwMode="auto">
          <a:xfrm>
            <a:off x="8301930" y="3742264"/>
            <a:ext cx="59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chemeClr val="hlink"/>
                </a:solidFill>
              </a:rPr>
              <a:t>Out</a:t>
            </a:r>
          </a:p>
        </p:txBody>
      </p:sp>
      <p:grpSp>
        <p:nvGrpSpPr>
          <p:cNvPr id="7529" name="Group 265"/>
          <p:cNvGrpSpPr>
            <a:grpSpLocks/>
          </p:cNvGrpSpPr>
          <p:nvPr/>
        </p:nvGrpSpPr>
        <p:grpSpPr bwMode="auto">
          <a:xfrm>
            <a:off x="1144038" y="2122835"/>
            <a:ext cx="685800" cy="1447800"/>
            <a:chOff x="192" y="768"/>
            <a:chExt cx="432" cy="912"/>
          </a:xfrm>
        </p:grpSpPr>
        <p:sp>
          <p:nvSpPr>
            <p:cNvPr id="7589" name="Rectangle 266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590" name="Line 267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1" name="Line 268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2" name="Line 269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3" name="Line 270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4" name="Line 271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5" name="Line 272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6" name="Line 273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7" name="Line 274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530" name="Group 275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531" name="Group 276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608" name="Line 27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0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10" name="Line 27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11" name="Oval 28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552" name="Group 281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604" name="Line 28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05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06" name="Line 28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07" name="Oval 28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601" name="Line 286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02" name="Line 287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03" name="Line 288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sp>
        <p:nvSpPr>
          <p:cNvPr id="7284" name="Line 289"/>
          <p:cNvSpPr>
            <a:spLocks noChangeShapeType="1"/>
          </p:cNvSpPr>
          <p:nvPr/>
        </p:nvSpPr>
        <p:spPr bwMode="auto">
          <a:xfrm>
            <a:off x="23632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85" name="Line 290"/>
          <p:cNvSpPr>
            <a:spLocks noChangeShapeType="1"/>
          </p:cNvSpPr>
          <p:nvPr/>
        </p:nvSpPr>
        <p:spPr bwMode="auto">
          <a:xfrm>
            <a:off x="26680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86" name="Line 291"/>
          <p:cNvSpPr>
            <a:spLocks noChangeShapeType="1"/>
          </p:cNvSpPr>
          <p:nvPr/>
        </p:nvSpPr>
        <p:spPr bwMode="auto">
          <a:xfrm>
            <a:off x="30490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87" name="Line 292"/>
          <p:cNvSpPr>
            <a:spLocks noChangeShapeType="1"/>
          </p:cNvSpPr>
          <p:nvPr/>
        </p:nvSpPr>
        <p:spPr bwMode="auto">
          <a:xfrm>
            <a:off x="33538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88" name="Line 293"/>
          <p:cNvSpPr>
            <a:spLocks noChangeShapeType="1"/>
          </p:cNvSpPr>
          <p:nvPr/>
        </p:nvSpPr>
        <p:spPr bwMode="auto">
          <a:xfrm>
            <a:off x="37348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89" name="Line 294"/>
          <p:cNvSpPr>
            <a:spLocks noChangeShapeType="1"/>
          </p:cNvSpPr>
          <p:nvPr/>
        </p:nvSpPr>
        <p:spPr bwMode="auto">
          <a:xfrm>
            <a:off x="40396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0" name="Line 295"/>
          <p:cNvSpPr>
            <a:spLocks noChangeShapeType="1"/>
          </p:cNvSpPr>
          <p:nvPr/>
        </p:nvSpPr>
        <p:spPr bwMode="auto">
          <a:xfrm>
            <a:off x="44206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1" name="Line 296"/>
          <p:cNvSpPr>
            <a:spLocks noChangeShapeType="1"/>
          </p:cNvSpPr>
          <p:nvPr/>
        </p:nvSpPr>
        <p:spPr bwMode="auto">
          <a:xfrm>
            <a:off x="47254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2" name="Line 297"/>
          <p:cNvSpPr>
            <a:spLocks noChangeShapeType="1"/>
          </p:cNvSpPr>
          <p:nvPr/>
        </p:nvSpPr>
        <p:spPr bwMode="auto">
          <a:xfrm>
            <a:off x="51064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3" name="Line 298"/>
          <p:cNvSpPr>
            <a:spLocks noChangeShapeType="1"/>
          </p:cNvSpPr>
          <p:nvPr/>
        </p:nvSpPr>
        <p:spPr bwMode="auto">
          <a:xfrm>
            <a:off x="54112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4" name="Line 299"/>
          <p:cNvSpPr>
            <a:spLocks noChangeShapeType="1"/>
          </p:cNvSpPr>
          <p:nvPr/>
        </p:nvSpPr>
        <p:spPr bwMode="auto">
          <a:xfrm>
            <a:off x="57922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5" name="Line 300"/>
          <p:cNvSpPr>
            <a:spLocks noChangeShapeType="1"/>
          </p:cNvSpPr>
          <p:nvPr/>
        </p:nvSpPr>
        <p:spPr bwMode="auto">
          <a:xfrm>
            <a:off x="60970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6" name="Line 301"/>
          <p:cNvSpPr>
            <a:spLocks noChangeShapeType="1"/>
          </p:cNvSpPr>
          <p:nvPr/>
        </p:nvSpPr>
        <p:spPr bwMode="auto">
          <a:xfrm>
            <a:off x="64780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7" name="Line 302"/>
          <p:cNvSpPr>
            <a:spLocks noChangeShapeType="1"/>
          </p:cNvSpPr>
          <p:nvPr/>
        </p:nvSpPr>
        <p:spPr bwMode="auto">
          <a:xfrm>
            <a:off x="67828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8" name="Line 303"/>
          <p:cNvSpPr>
            <a:spLocks noChangeShapeType="1"/>
          </p:cNvSpPr>
          <p:nvPr/>
        </p:nvSpPr>
        <p:spPr bwMode="auto">
          <a:xfrm>
            <a:off x="71638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9" name="Line 304"/>
          <p:cNvSpPr>
            <a:spLocks noChangeShapeType="1"/>
          </p:cNvSpPr>
          <p:nvPr/>
        </p:nvSpPr>
        <p:spPr bwMode="auto">
          <a:xfrm>
            <a:off x="74686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553" name="Group 305"/>
          <p:cNvGrpSpPr>
            <a:grpSpLocks/>
          </p:cNvGrpSpPr>
          <p:nvPr/>
        </p:nvGrpSpPr>
        <p:grpSpPr bwMode="auto">
          <a:xfrm>
            <a:off x="1829838" y="2122835"/>
            <a:ext cx="685800" cy="1447800"/>
            <a:chOff x="192" y="768"/>
            <a:chExt cx="432" cy="912"/>
          </a:xfrm>
        </p:grpSpPr>
        <p:sp>
          <p:nvSpPr>
            <p:cNvPr id="7566" name="Rectangle 306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567" name="Line 307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68" name="Line 308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69" name="Line 309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70" name="Line 310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71" name="Line 311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72" name="Line 312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73" name="Line 313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74" name="Line 314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554" name="Group 315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575" name="Group 316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585" name="Line 31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6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7" name="Line 31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8" name="Oval 32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576" name="Group 321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581" name="Line 32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2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3" name="Line 32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4" name="Oval 32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578" name="Line 326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79" name="Line 327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80" name="Line 328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577" name="Group 329"/>
          <p:cNvGrpSpPr>
            <a:grpSpLocks/>
          </p:cNvGrpSpPr>
          <p:nvPr/>
        </p:nvGrpSpPr>
        <p:grpSpPr bwMode="auto">
          <a:xfrm>
            <a:off x="2515638" y="2122835"/>
            <a:ext cx="685800" cy="1447800"/>
            <a:chOff x="192" y="768"/>
            <a:chExt cx="432" cy="912"/>
          </a:xfrm>
        </p:grpSpPr>
        <p:sp>
          <p:nvSpPr>
            <p:cNvPr id="7543" name="Rectangle 330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544" name="Line 331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45" name="Line 332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46" name="Line 333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47" name="Line 334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48" name="Line 335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49" name="Line 336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50" name="Line 337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51" name="Line 338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598" name="Group 339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599" name="Group 340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562" name="Line 34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63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64" name="Line 34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65" name="Oval 344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600" name="Group 345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558" name="Line 34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59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60" name="Line 34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61" name="Oval 349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555" name="Line 350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56" name="Line 351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57" name="Line 352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646" name="Group 353"/>
          <p:cNvGrpSpPr>
            <a:grpSpLocks/>
          </p:cNvGrpSpPr>
          <p:nvPr/>
        </p:nvGrpSpPr>
        <p:grpSpPr bwMode="auto">
          <a:xfrm>
            <a:off x="3201438" y="2122835"/>
            <a:ext cx="685800" cy="1447800"/>
            <a:chOff x="192" y="768"/>
            <a:chExt cx="432" cy="912"/>
          </a:xfrm>
        </p:grpSpPr>
        <p:sp>
          <p:nvSpPr>
            <p:cNvPr id="7520" name="Rectangle 354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521" name="Line 355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2" name="Line 356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3" name="Line 357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4" name="Line 358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5" name="Line 359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6" name="Line 360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7" name="Line 361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8" name="Line 362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647" name="Group 363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659" name="Group 364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539" name="Line 36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40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41" name="Line 36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42" name="Oval 368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660" name="Group 369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535" name="Line 37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36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37" name="Line 37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38" name="Oval 373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532" name="Line 374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33" name="Line 375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34" name="Line 376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672" name="Group 377"/>
          <p:cNvGrpSpPr>
            <a:grpSpLocks/>
          </p:cNvGrpSpPr>
          <p:nvPr/>
        </p:nvGrpSpPr>
        <p:grpSpPr bwMode="auto">
          <a:xfrm>
            <a:off x="3887238" y="2122835"/>
            <a:ext cx="685800" cy="1447800"/>
            <a:chOff x="192" y="768"/>
            <a:chExt cx="432" cy="912"/>
          </a:xfrm>
        </p:grpSpPr>
        <p:sp>
          <p:nvSpPr>
            <p:cNvPr id="7497" name="Rectangle 378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498" name="Line 379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99" name="Line 380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0" name="Line 381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1" name="Line 382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2" name="Line 383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3" name="Line 384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4" name="Line 385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5" name="Line 386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673" name="Group 387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685" name="Group 388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516" name="Line 38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7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8" name="Line 39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9" name="Oval 392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686" name="Group 393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512" name="Line 39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3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4" name="Line 39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5" name="Oval 397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509" name="Line 398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10" name="Line 399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11" name="Line 400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698" name="Group 401"/>
          <p:cNvGrpSpPr>
            <a:grpSpLocks/>
          </p:cNvGrpSpPr>
          <p:nvPr/>
        </p:nvGrpSpPr>
        <p:grpSpPr bwMode="auto">
          <a:xfrm>
            <a:off x="4573038" y="2122835"/>
            <a:ext cx="685800" cy="1447800"/>
            <a:chOff x="192" y="768"/>
            <a:chExt cx="432" cy="912"/>
          </a:xfrm>
        </p:grpSpPr>
        <p:sp>
          <p:nvSpPr>
            <p:cNvPr id="7474" name="Rectangle 402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475" name="Line 403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76" name="Line 404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77" name="Line 405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78" name="Line 406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79" name="Line 407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80" name="Line 408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81" name="Line 409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82" name="Line 410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699" name="Group 411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711" name="Group 412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493" name="Line 41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4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5" name="Line 41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6" name="Oval 416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712" name="Group 417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489" name="Line 41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0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1" name="Line 42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2" name="Oval 421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486" name="Line 422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87" name="Line 423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88" name="Line 424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724" name="Group 425"/>
          <p:cNvGrpSpPr>
            <a:grpSpLocks/>
          </p:cNvGrpSpPr>
          <p:nvPr/>
        </p:nvGrpSpPr>
        <p:grpSpPr bwMode="auto">
          <a:xfrm>
            <a:off x="5258838" y="2122835"/>
            <a:ext cx="685800" cy="1447800"/>
            <a:chOff x="192" y="768"/>
            <a:chExt cx="432" cy="912"/>
          </a:xfrm>
        </p:grpSpPr>
        <p:sp>
          <p:nvSpPr>
            <p:cNvPr id="7451" name="Rectangle 426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452" name="Line 427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3" name="Line 428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4" name="Line 429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5" name="Line 430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6" name="Line 431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7" name="Line 432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8" name="Line 433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9" name="Line 434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725" name="Group 435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737" name="Group 436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470" name="Line 43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71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72" name="Line 43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73" name="Oval 44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738" name="Group 441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466" name="Line 44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6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68" name="Line 44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69" name="Oval 44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463" name="Line 446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64" name="Line 447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65" name="Line 448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750" name="Group 449"/>
          <p:cNvGrpSpPr>
            <a:grpSpLocks/>
          </p:cNvGrpSpPr>
          <p:nvPr/>
        </p:nvGrpSpPr>
        <p:grpSpPr bwMode="auto">
          <a:xfrm>
            <a:off x="5944638" y="2122835"/>
            <a:ext cx="685800" cy="1447800"/>
            <a:chOff x="192" y="768"/>
            <a:chExt cx="432" cy="912"/>
          </a:xfrm>
        </p:grpSpPr>
        <p:sp>
          <p:nvSpPr>
            <p:cNvPr id="7428" name="Rectangle 450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429" name="Line 451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0" name="Line 452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1" name="Line 453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2" name="Line 454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3" name="Line 455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4" name="Line 456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5" name="Line 457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6" name="Line 458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751" name="Group 459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765" name="Group 460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447" name="Line 46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48" name="Line 462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49" name="Line 46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50" name="Oval 464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766" name="Group 465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443" name="Line 46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44" name="Line 467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45" name="Line 46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46" name="Oval 469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440" name="Line 470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41" name="Line 471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42" name="Line 472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767" name="Group 473"/>
          <p:cNvGrpSpPr>
            <a:grpSpLocks/>
          </p:cNvGrpSpPr>
          <p:nvPr/>
        </p:nvGrpSpPr>
        <p:grpSpPr bwMode="auto">
          <a:xfrm>
            <a:off x="6630438" y="2122835"/>
            <a:ext cx="685800" cy="1447800"/>
            <a:chOff x="192" y="768"/>
            <a:chExt cx="432" cy="912"/>
          </a:xfrm>
        </p:grpSpPr>
        <p:sp>
          <p:nvSpPr>
            <p:cNvPr id="7405" name="Rectangle 474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406" name="Line 475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7" name="Line 476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8" name="Line 477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9" name="Line 478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10" name="Line 479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11" name="Line 480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12" name="Line 481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13" name="Line 482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768" name="Group 483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769" name="Group 484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424" name="Line 48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5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6" name="Line 48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7" name="Oval 488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770" name="Group 489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420" name="Line 49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1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2" name="Line 49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3" name="Oval 493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417" name="Line 494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18" name="Line 495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19" name="Line 496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771" name="Group 497"/>
          <p:cNvGrpSpPr>
            <a:grpSpLocks/>
          </p:cNvGrpSpPr>
          <p:nvPr/>
        </p:nvGrpSpPr>
        <p:grpSpPr bwMode="auto">
          <a:xfrm>
            <a:off x="1525038" y="3037235"/>
            <a:ext cx="685800" cy="1295400"/>
            <a:chOff x="288" y="2016"/>
            <a:chExt cx="432" cy="816"/>
          </a:xfrm>
        </p:grpSpPr>
        <p:sp>
          <p:nvSpPr>
            <p:cNvPr id="7396" name="Rectangle 498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97" name="Line 499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8" name="Line 500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9" name="Line 501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0" name="Line 502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1" name="Line 503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2" name="Line 504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3" name="Line 505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4" name="Line 506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529915" name="Text Box 507"/>
          <p:cNvSpPr txBox="1">
            <a:spLocks noChangeArrowheads="1"/>
          </p:cNvSpPr>
          <p:nvPr/>
        </p:nvSpPr>
        <p:spPr bwMode="auto">
          <a:xfrm>
            <a:off x="2471188" y="4814863"/>
            <a:ext cx="4572000" cy="460375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/>
              <a:t>“Time stretcher” GHz </a:t>
            </a:r>
            <a:r>
              <a:rPr lang="en-US" sz="2400" dirty="0">
                <a:sym typeface="Symbol" pitchFamily="18" charset="2"/>
              </a:rPr>
              <a:t> MHz</a:t>
            </a:r>
          </a:p>
        </p:txBody>
      </p:sp>
      <p:sp>
        <p:nvSpPr>
          <p:cNvPr id="529916" name="Text Box 508"/>
          <p:cNvSpPr txBox="1">
            <a:spLocks noChangeArrowheads="1"/>
          </p:cNvSpPr>
          <p:nvPr/>
        </p:nvSpPr>
        <p:spPr bwMode="auto">
          <a:xfrm>
            <a:off x="7655247" y="2919983"/>
            <a:ext cx="116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/>
              <a:t>Waveform </a:t>
            </a:r>
          </a:p>
          <a:p>
            <a:pPr algn="ctr" eaLnBrk="1" hangingPunct="1"/>
            <a:r>
              <a:rPr lang="en-US" dirty="0"/>
              <a:t>stored</a:t>
            </a:r>
          </a:p>
        </p:txBody>
      </p:sp>
      <p:grpSp>
        <p:nvGrpSpPr>
          <p:cNvPr id="7772" name="Group 509"/>
          <p:cNvGrpSpPr>
            <a:grpSpLocks/>
          </p:cNvGrpSpPr>
          <p:nvPr/>
        </p:nvGrpSpPr>
        <p:grpSpPr bwMode="auto">
          <a:xfrm>
            <a:off x="2210838" y="3037235"/>
            <a:ext cx="685800" cy="1295400"/>
            <a:chOff x="288" y="2016"/>
            <a:chExt cx="432" cy="816"/>
          </a:xfrm>
        </p:grpSpPr>
        <p:sp>
          <p:nvSpPr>
            <p:cNvPr id="7387" name="Rectangle 51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88" name="Line 51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9" name="Line 51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0" name="Line 51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1" name="Line 51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2" name="Line 51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3" name="Line 51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4" name="Line 51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5" name="Line 51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773" name="Group 519"/>
          <p:cNvGrpSpPr>
            <a:grpSpLocks/>
          </p:cNvGrpSpPr>
          <p:nvPr/>
        </p:nvGrpSpPr>
        <p:grpSpPr bwMode="auto">
          <a:xfrm>
            <a:off x="2896638" y="3037235"/>
            <a:ext cx="685800" cy="1295400"/>
            <a:chOff x="288" y="2016"/>
            <a:chExt cx="432" cy="816"/>
          </a:xfrm>
        </p:grpSpPr>
        <p:sp>
          <p:nvSpPr>
            <p:cNvPr id="7378" name="Rectangle 52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79" name="Line 52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0" name="Line 52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1" name="Line 52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2" name="Line 52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3" name="Line 52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4" name="Line 52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5" name="Line 52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6" name="Line 52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774" name="Group 529"/>
          <p:cNvGrpSpPr>
            <a:grpSpLocks/>
          </p:cNvGrpSpPr>
          <p:nvPr/>
        </p:nvGrpSpPr>
        <p:grpSpPr bwMode="auto">
          <a:xfrm>
            <a:off x="3582438" y="3037235"/>
            <a:ext cx="685800" cy="1295400"/>
            <a:chOff x="288" y="2016"/>
            <a:chExt cx="432" cy="816"/>
          </a:xfrm>
        </p:grpSpPr>
        <p:sp>
          <p:nvSpPr>
            <p:cNvPr id="7369" name="Rectangle 53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70" name="Line 53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1" name="Line 53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2" name="Line 53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3" name="Line 53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4" name="Line 53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5" name="Line 53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6" name="Line 53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7" name="Line 53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775" name="Group 539"/>
          <p:cNvGrpSpPr>
            <a:grpSpLocks/>
          </p:cNvGrpSpPr>
          <p:nvPr/>
        </p:nvGrpSpPr>
        <p:grpSpPr bwMode="auto">
          <a:xfrm>
            <a:off x="4268238" y="3037235"/>
            <a:ext cx="685800" cy="1295400"/>
            <a:chOff x="288" y="2016"/>
            <a:chExt cx="432" cy="816"/>
          </a:xfrm>
        </p:grpSpPr>
        <p:sp>
          <p:nvSpPr>
            <p:cNvPr id="7360" name="Rectangle 54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61" name="Line 54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2" name="Line 54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3" name="Line 54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4" name="Line 54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5" name="Line 54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6" name="Line 54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7" name="Line 54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8" name="Line 54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168" name="Group 549"/>
          <p:cNvGrpSpPr>
            <a:grpSpLocks/>
          </p:cNvGrpSpPr>
          <p:nvPr/>
        </p:nvGrpSpPr>
        <p:grpSpPr bwMode="auto">
          <a:xfrm>
            <a:off x="4954038" y="3037235"/>
            <a:ext cx="685800" cy="1295400"/>
            <a:chOff x="288" y="2016"/>
            <a:chExt cx="432" cy="816"/>
          </a:xfrm>
        </p:grpSpPr>
        <p:sp>
          <p:nvSpPr>
            <p:cNvPr id="7351" name="Rectangle 55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52" name="Line 55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3" name="Line 55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4" name="Line 55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5" name="Line 55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6" name="Line 55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7" name="Line 55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8" name="Line 55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9" name="Line 55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169" name="Group 559"/>
          <p:cNvGrpSpPr>
            <a:grpSpLocks/>
          </p:cNvGrpSpPr>
          <p:nvPr/>
        </p:nvGrpSpPr>
        <p:grpSpPr bwMode="auto">
          <a:xfrm>
            <a:off x="5639838" y="3037235"/>
            <a:ext cx="685800" cy="1295400"/>
            <a:chOff x="288" y="2016"/>
            <a:chExt cx="432" cy="816"/>
          </a:xfrm>
        </p:grpSpPr>
        <p:sp>
          <p:nvSpPr>
            <p:cNvPr id="7342" name="Rectangle 56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43" name="Line 56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4" name="Line 56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5" name="Line 56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6" name="Line 56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7" name="Line 56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8" name="Line 56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9" name="Line 56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0" name="Line 56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170" name="Group 569"/>
          <p:cNvGrpSpPr>
            <a:grpSpLocks/>
          </p:cNvGrpSpPr>
          <p:nvPr/>
        </p:nvGrpSpPr>
        <p:grpSpPr bwMode="auto">
          <a:xfrm>
            <a:off x="6325638" y="3037235"/>
            <a:ext cx="685800" cy="1295400"/>
            <a:chOff x="288" y="2016"/>
            <a:chExt cx="432" cy="816"/>
          </a:xfrm>
        </p:grpSpPr>
        <p:sp>
          <p:nvSpPr>
            <p:cNvPr id="7333" name="Rectangle 57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34" name="Line 57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5" name="Line 57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6" name="Line 57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7" name="Line 57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8" name="Line 57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9" name="Line 57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0" name="Line 57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1" name="Line 57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172" name="Group 579"/>
          <p:cNvGrpSpPr>
            <a:grpSpLocks/>
          </p:cNvGrpSpPr>
          <p:nvPr/>
        </p:nvGrpSpPr>
        <p:grpSpPr bwMode="auto">
          <a:xfrm>
            <a:off x="7011438" y="3037235"/>
            <a:ext cx="685800" cy="1295400"/>
            <a:chOff x="288" y="2016"/>
            <a:chExt cx="432" cy="816"/>
          </a:xfrm>
        </p:grpSpPr>
        <p:sp>
          <p:nvSpPr>
            <p:cNvPr id="7324" name="Rectangle 58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25" name="Line 58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26" name="Line 58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27" name="Line 58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28" name="Line 58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29" name="Line 58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0" name="Line 58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1" name="Line 58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2" name="Line 58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319" name="Text Box 589"/>
          <p:cNvSpPr txBox="1">
            <a:spLocks noChangeArrowheads="1"/>
          </p:cNvSpPr>
          <p:nvPr/>
        </p:nvSpPr>
        <p:spPr bwMode="auto">
          <a:xfrm>
            <a:off x="2483768" y="1421160"/>
            <a:ext cx="4305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/>
              <a:t>Inverter “Domino” ring </a:t>
            </a:r>
            <a:r>
              <a:rPr lang="en-US" sz="2000" dirty="0" smtClean="0"/>
              <a:t>chain (SCA)</a:t>
            </a:r>
            <a:endParaRPr lang="en-US" sz="2000" dirty="0"/>
          </a:p>
        </p:txBody>
      </p:sp>
      <p:sp>
        <p:nvSpPr>
          <p:cNvPr id="7320" name="AutoShape 590"/>
          <p:cNvSpPr>
            <a:spLocks/>
          </p:cNvSpPr>
          <p:nvPr/>
        </p:nvSpPr>
        <p:spPr bwMode="auto">
          <a:xfrm rot="-5400000">
            <a:off x="1372638" y="133861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SG" dirty="0"/>
          </a:p>
        </p:txBody>
      </p:sp>
      <p:sp>
        <p:nvSpPr>
          <p:cNvPr id="7321" name="Text Box 591"/>
          <p:cNvSpPr txBox="1">
            <a:spLocks noChangeArrowheads="1"/>
          </p:cNvSpPr>
          <p:nvPr/>
        </p:nvSpPr>
        <p:spPr bwMode="auto">
          <a:xfrm>
            <a:off x="1061881" y="1268760"/>
            <a:ext cx="8707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0.2-2 ns</a:t>
            </a:r>
          </a:p>
        </p:txBody>
      </p:sp>
      <p:sp>
        <p:nvSpPr>
          <p:cNvPr id="7323" name="Freeform 593"/>
          <p:cNvSpPr>
            <a:spLocks/>
          </p:cNvSpPr>
          <p:nvPr/>
        </p:nvSpPr>
        <p:spPr bwMode="auto">
          <a:xfrm>
            <a:off x="988463" y="1897410"/>
            <a:ext cx="6480175" cy="301625"/>
          </a:xfrm>
          <a:custGeom>
            <a:avLst/>
            <a:gdLst>
              <a:gd name="T0" fmla="*/ 3988 w 4082"/>
              <a:gd name="T1" fmla="*/ 190 h 190"/>
              <a:gd name="T2" fmla="*/ 4082 w 4082"/>
              <a:gd name="T3" fmla="*/ 190 h 190"/>
              <a:gd name="T4" fmla="*/ 4082 w 4082"/>
              <a:gd name="T5" fmla="*/ 0 h 190"/>
              <a:gd name="T6" fmla="*/ 0 w 4082"/>
              <a:gd name="T7" fmla="*/ 0 h 190"/>
              <a:gd name="T8" fmla="*/ 1 w 4082"/>
              <a:gd name="T9" fmla="*/ 190 h 190"/>
              <a:gd name="T10" fmla="*/ 100 w 4082"/>
              <a:gd name="T11" fmla="*/ 190 h 1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82"/>
              <a:gd name="T19" fmla="*/ 0 h 190"/>
              <a:gd name="T20" fmla="*/ 4082 w 4082"/>
              <a:gd name="T21" fmla="*/ 190 h 1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82" h="190">
                <a:moveTo>
                  <a:pt x="3988" y="190"/>
                </a:moveTo>
                <a:lnTo>
                  <a:pt x="4082" y="190"/>
                </a:lnTo>
                <a:lnTo>
                  <a:pt x="4082" y="0"/>
                </a:lnTo>
                <a:lnTo>
                  <a:pt x="0" y="0"/>
                </a:lnTo>
                <a:lnTo>
                  <a:pt x="1" y="190"/>
                </a:lnTo>
                <a:lnTo>
                  <a:pt x="100" y="19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597" name="Rectangle 596"/>
          <p:cNvSpPr/>
          <p:nvPr/>
        </p:nvSpPr>
        <p:spPr>
          <a:xfrm rot="16200000">
            <a:off x="-1458449" y="2834752"/>
            <a:ext cx="3636000" cy="3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Stefan Ritt, Paul Scherrer Institute</a:t>
            </a: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600" name="Rectangle 599"/>
          <p:cNvSpPr/>
          <p:nvPr/>
        </p:nvSpPr>
        <p:spPr>
          <a:xfrm>
            <a:off x="35496" y="5518973"/>
            <a:ext cx="673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Also </a:t>
            </a:r>
            <a:r>
              <a:rPr lang="en-US" i="1" dirty="0" smtClean="0">
                <a:solidFill>
                  <a:srgbClr val="FFFF00"/>
                </a:solidFill>
              </a:rPr>
              <a:t>ANUSMRITI</a:t>
            </a:r>
            <a:r>
              <a:rPr lang="en-US" dirty="0" smtClean="0">
                <a:solidFill>
                  <a:srgbClr val="FFFF00"/>
                </a:solidFill>
              </a:rPr>
              <a:t> ASIC: 500MHz Transient Waveform Sampler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V.B.Chandratre </a:t>
            </a:r>
            <a:r>
              <a:rPr lang="en-US" i="1" dirty="0" smtClean="0">
                <a:solidFill>
                  <a:srgbClr val="FFFF00"/>
                </a:solidFill>
              </a:rPr>
              <a:t>et al</a:t>
            </a:r>
            <a:r>
              <a:rPr lang="en-US" dirty="0" smtClean="0">
                <a:solidFill>
                  <a:srgbClr val="FFFF00"/>
                </a:solidFill>
              </a:rPr>
              <a:t> (BARC)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29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29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9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915" grpId="0" animBg="1"/>
      <p:bldP spid="5299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ICAL timing device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ASIC (3-stage interpolation technique) – Pooja</a:t>
            </a:r>
          </a:p>
          <a:p>
            <a:pPr lvl="1"/>
            <a:r>
              <a:rPr lang="en-US" dirty="0" smtClean="0"/>
              <a:t>The new approach is to mix and match ASIC+FPGA techniques/architectures</a:t>
            </a:r>
          </a:p>
          <a:p>
            <a:pPr lvl="1"/>
            <a:r>
              <a:rPr lang="en-US" dirty="0" smtClean="0"/>
              <a:t>To be delivered in about 6 months</a:t>
            </a:r>
          </a:p>
          <a:p>
            <a:r>
              <a:rPr lang="en-US" dirty="0" smtClean="0"/>
              <a:t>FPGA (Vernier technique) – Hari</a:t>
            </a:r>
          </a:p>
          <a:p>
            <a:r>
              <a:rPr lang="en-US" dirty="0" smtClean="0"/>
              <a:t>FPGA (Differential delay line technique) – Sudeshna</a:t>
            </a:r>
          </a:p>
          <a:p>
            <a:pPr lvl="1"/>
            <a:r>
              <a:rPr lang="en-US" dirty="0" smtClean="0"/>
              <a:t>The FPGA efforts will continue</a:t>
            </a:r>
          </a:p>
          <a:p>
            <a:pPr lvl="1"/>
            <a:r>
              <a:rPr lang="en-US" dirty="0" smtClean="0"/>
              <a:t>Some issues (delay matching, routing etc.) to be solved</a:t>
            </a:r>
          </a:p>
          <a:p>
            <a:r>
              <a:rPr lang="en-US" dirty="0" smtClean="0"/>
              <a:t>Good and bad of an FPGA solution</a:t>
            </a:r>
          </a:p>
          <a:p>
            <a:r>
              <a:rPr lang="en-US" dirty="0" smtClean="0"/>
              <a:t>FPGA is a lesser travelled path (only used in CKM experiment, Fermilab)</a:t>
            </a: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TPH monitor module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pic>
        <p:nvPicPr>
          <p:cNvPr id="7" name="Content Placeholder 5" descr="TPHblo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461" y="1008000"/>
            <a:ext cx="8723078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ICAL detector and construction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pic>
        <p:nvPicPr>
          <p:cNvPr id="6" name="Picture 2" descr="http://www.ino.tifr.res.in/ino/gallery/Schematic%20view%20of%20the%20INO%20detector.JPG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00" y="1200518"/>
            <a:ext cx="4141161" cy="481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4" cstate="print"/>
          <a:srcRect l="25878" r="9585"/>
          <a:stretch>
            <a:fillRect/>
          </a:stretch>
        </p:blipFill>
        <p:spPr>
          <a:xfrm>
            <a:off x="4550208" y="1200518"/>
            <a:ext cx="4140000" cy="4820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752600" y="1671602"/>
            <a:ext cx="1529963" cy="42026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58" tIns="50929" rIns="101858" bIns="50929" anchor="ctr" anchorCtr="1">
            <a:spAutoFit/>
          </a:bodyPr>
          <a:lstStyle/>
          <a:p>
            <a:pPr defTabSz="1019175"/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Magnet coils</a:t>
            </a:r>
            <a:endParaRPr lang="en-US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65916" y="3856718"/>
            <a:ext cx="2952000" cy="34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58" tIns="50929" rIns="101858" bIns="50929" anchor="ctr" anchorCtr="1">
            <a:spAutoFit/>
          </a:bodyPr>
          <a:lstStyle/>
          <a:p>
            <a:pPr defTabSz="1019175"/>
            <a:r>
              <a:rPr lang="en-US" sz="1600" baseline="0" dirty="0" smtClean="0">
                <a:solidFill>
                  <a:schemeClr val="bg1"/>
                </a:solidFill>
                <a:latin typeface="Arial" charset="0"/>
              </a:rPr>
              <a:t>RPC handling trolleys</a:t>
            </a:r>
            <a:endParaRPr lang="en-US" sz="1600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3463024" y="3947790"/>
            <a:ext cx="360000" cy="198880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5" name="Striped Right Arrow 14"/>
          <p:cNvSpPr/>
          <p:nvPr/>
        </p:nvSpPr>
        <p:spPr>
          <a:xfrm rot="10800000">
            <a:off x="1118833" y="3922700"/>
            <a:ext cx="360000" cy="198880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83595" y="5228318"/>
            <a:ext cx="2421876" cy="42026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58" tIns="50929" rIns="101858" bIns="50929" anchor="ctr" anchorCtr="1">
            <a:spAutoFit/>
          </a:bodyPr>
          <a:lstStyle/>
          <a:p>
            <a:pPr defTabSz="1019175"/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Total weight: 50Ktons</a:t>
            </a:r>
            <a:endParaRPr lang="en-US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-1800000">
            <a:off x="5119961" y="3326954"/>
            <a:ext cx="237600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4000mm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2000mm</a:t>
            </a:r>
          </a:p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56mm low carbon iron sheets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Back-end issues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008000"/>
            <a:ext cx="4716024" cy="5400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VME is the ICAL’s backend standard</a:t>
            </a:r>
          </a:p>
          <a:p>
            <a:r>
              <a:rPr lang="en-US" dirty="0" smtClean="0"/>
              <a:t>Global services (trigger, clock etc.), calibration</a:t>
            </a:r>
          </a:p>
          <a:p>
            <a:r>
              <a:rPr lang="en-US" dirty="0" smtClean="0"/>
              <a:t>Data collector modules</a:t>
            </a:r>
          </a:p>
          <a:p>
            <a:r>
              <a:rPr lang="en-US" dirty="0" smtClean="0"/>
              <a:t>Computer and data archival</a:t>
            </a:r>
          </a:p>
          <a:p>
            <a:r>
              <a:rPr lang="en-US" dirty="0" smtClean="0"/>
              <a:t>On-line DAQ software</a:t>
            </a:r>
          </a:p>
          <a:p>
            <a:r>
              <a:rPr lang="en-US" dirty="0" smtClean="0"/>
              <a:t>On-line data quality monitors</a:t>
            </a:r>
          </a:p>
          <a:p>
            <a:r>
              <a:rPr lang="en-US" dirty="0" smtClean="0"/>
              <a:t>Networking and security issues</a:t>
            </a:r>
          </a:p>
          <a:p>
            <a:r>
              <a:rPr lang="en-US" dirty="0" smtClean="0"/>
              <a:t>Remote access protocols to detector sub-systems and data</a:t>
            </a:r>
          </a:p>
          <a:p>
            <a:r>
              <a:rPr lang="en-US" dirty="0" smtClean="0"/>
              <a:t>Voice and video communications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611" t="37629" r="14205" b="33397"/>
          <a:stretch>
            <a:fillRect/>
          </a:stretch>
        </p:blipFill>
        <p:spPr bwMode="auto">
          <a:xfrm>
            <a:off x="4932040" y="1008000"/>
            <a:ext cx="3780000" cy="210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8500" t="38183" r="17069" b="20115"/>
          <a:stretch>
            <a:fillRect/>
          </a:stretch>
        </p:blipFill>
        <p:spPr bwMode="auto">
          <a:xfrm>
            <a:off x="4932040" y="3144533"/>
            <a:ext cx="3780000" cy="316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7154109" y="2945789"/>
            <a:ext cx="34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Drawings courtesy: Gary Drake</a:t>
            </a:r>
            <a:endParaRPr lang="en-S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VME Interface Logic</a:t>
            </a: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514522" y="1008000"/>
            <a:ext cx="8114956" cy="5328000"/>
            <a:chOff x="304800" y="1600200"/>
            <a:chExt cx="7543800" cy="4953000"/>
          </a:xfrm>
        </p:grpSpPr>
        <p:sp>
          <p:nvSpPr>
            <p:cNvPr id="135172" name="Rectangle 4"/>
            <p:cNvSpPr>
              <a:spLocks noChangeArrowheads="1"/>
            </p:cNvSpPr>
            <p:nvPr/>
          </p:nvSpPr>
          <p:spPr bwMode="auto">
            <a:xfrm>
              <a:off x="2057400" y="1676400"/>
              <a:ext cx="4191000" cy="4724400"/>
            </a:xfrm>
            <a:prstGeom prst="rect">
              <a:avLst/>
            </a:prstGeom>
            <a:solidFill>
              <a:schemeClr val="bg2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135175" name="AutoShape 7"/>
            <p:cNvSpPr>
              <a:spLocks noChangeArrowheads="1"/>
            </p:cNvSpPr>
            <p:nvPr/>
          </p:nvSpPr>
          <p:spPr bwMode="auto">
            <a:xfrm>
              <a:off x="914400" y="2209800"/>
              <a:ext cx="1600200" cy="457200"/>
            </a:xfrm>
            <a:prstGeom prst="leftRightArrow">
              <a:avLst>
                <a:gd name="adj1" fmla="val 5000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Address</a:t>
              </a:r>
            </a:p>
          </p:txBody>
        </p:sp>
        <p:sp>
          <p:nvSpPr>
            <p:cNvPr id="135176" name="AutoShape 8"/>
            <p:cNvSpPr>
              <a:spLocks noChangeArrowheads="1"/>
            </p:cNvSpPr>
            <p:nvPr/>
          </p:nvSpPr>
          <p:spPr bwMode="auto">
            <a:xfrm>
              <a:off x="914400" y="2819400"/>
              <a:ext cx="1600200" cy="457200"/>
            </a:xfrm>
            <a:prstGeom prst="leftRightArrow">
              <a:avLst>
                <a:gd name="adj1" fmla="val 5000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Data</a:t>
              </a:r>
            </a:p>
          </p:txBody>
        </p:sp>
        <p:sp>
          <p:nvSpPr>
            <p:cNvPr id="135179" name="AutoShape 11"/>
            <p:cNvSpPr>
              <a:spLocks noChangeArrowheads="1"/>
            </p:cNvSpPr>
            <p:nvPr/>
          </p:nvSpPr>
          <p:spPr bwMode="auto">
            <a:xfrm>
              <a:off x="914400" y="3352800"/>
              <a:ext cx="1600200" cy="5334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/>
                <a:t>Addr. Modifier</a:t>
              </a:r>
            </a:p>
          </p:txBody>
        </p:sp>
        <p:grpSp>
          <p:nvGrpSpPr>
            <p:cNvPr id="2" name="Group 16"/>
            <p:cNvGrpSpPr>
              <a:grpSpLocks/>
            </p:cNvGrpSpPr>
            <p:nvPr/>
          </p:nvGrpSpPr>
          <p:grpSpPr bwMode="auto">
            <a:xfrm>
              <a:off x="2514600" y="1981200"/>
              <a:ext cx="1676400" cy="2895600"/>
              <a:chOff x="1584" y="1248"/>
              <a:chExt cx="1056" cy="1248"/>
            </a:xfrm>
          </p:grpSpPr>
          <p:sp>
            <p:nvSpPr>
              <p:cNvPr id="135177" name="Rectangle 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/>
                  <a:t>Address</a:t>
                </a:r>
              </a:p>
              <a:p>
                <a:pPr algn="ctr"/>
                <a:r>
                  <a:rPr lang="en-US" dirty="0"/>
                  <a:t>Decoder</a:t>
                </a:r>
              </a:p>
            </p:txBody>
          </p:sp>
          <p:sp>
            <p:nvSpPr>
              <p:cNvPr id="135178" name="Rectangle 10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/>
                  <a:t>Data</a:t>
                </a:r>
              </a:p>
              <a:p>
                <a:pPr algn="ctr"/>
                <a:r>
                  <a:rPr lang="en-US" dirty="0"/>
                  <a:t>Router</a:t>
                </a:r>
              </a:p>
            </p:txBody>
          </p:sp>
          <p:sp>
            <p:nvSpPr>
              <p:cNvPr id="135180" name="Rectangle 12"/>
              <p:cNvSpPr>
                <a:spLocks noChangeArrowheads="1"/>
              </p:cNvSpPr>
              <p:nvPr/>
            </p:nvSpPr>
            <p:spPr bwMode="auto">
              <a:xfrm>
                <a:off x="1584" y="1248"/>
                <a:ext cx="1056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135181" name="Text Box 13"/>
            <p:cNvSpPr txBox="1">
              <a:spLocks noChangeArrowheads="1"/>
            </p:cNvSpPr>
            <p:nvPr/>
          </p:nvSpPr>
          <p:spPr bwMode="auto">
            <a:xfrm>
              <a:off x="4267200" y="1752600"/>
              <a:ext cx="806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FPGA</a:t>
              </a:r>
            </a:p>
          </p:txBody>
        </p:sp>
        <p:sp>
          <p:nvSpPr>
            <p:cNvPr id="135182" name="AutoShape 14"/>
            <p:cNvSpPr>
              <a:spLocks noChangeArrowheads="1"/>
            </p:cNvSpPr>
            <p:nvPr/>
          </p:nvSpPr>
          <p:spPr bwMode="auto">
            <a:xfrm>
              <a:off x="4191000" y="2133600"/>
              <a:ext cx="2895600" cy="457200"/>
            </a:xfrm>
            <a:prstGeom prst="rightArrow">
              <a:avLst>
                <a:gd name="adj1" fmla="val 50000"/>
                <a:gd name="adj2" fmla="val 9966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Front Panel Out </a:t>
              </a:r>
            </a:p>
          </p:txBody>
        </p:sp>
        <p:sp>
          <p:nvSpPr>
            <p:cNvPr id="135183" name="AutoShape 15"/>
            <p:cNvSpPr>
              <a:spLocks noChangeArrowheads="1"/>
            </p:cNvSpPr>
            <p:nvPr/>
          </p:nvSpPr>
          <p:spPr bwMode="auto">
            <a:xfrm>
              <a:off x="4191000" y="2590800"/>
              <a:ext cx="2895600" cy="457200"/>
            </a:xfrm>
            <a:prstGeom prst="leftArrow">
              <a:avLst>
                <a:gd name="adj1" fmla="val 50000"/>
                <a:gd name="adj2" fmla="val 976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Front Panel In</a:t>
              </a:r>
            </a:p>
          </p:txBody>
        </p:sp>
        <p:sp>
          <p:nvSpPr>
            <p:cNvPr id="135186" name="AutoShape 18"/>
            <p:cNvSpPr>
              <a:spLocks noChangeArrowheads="1"/>
            </p:cNvSpPr>
            <p:nvPr/>
          </p:nvSpPr>
          <p:spPr bwMode="auto">
            <a:xfrm>
              <a:off x="4191000" y="3276600"/>
              <a:ext cx="2895600" cy="457200"/>
            </a:xfrm>
            <a:prstGeom prst="leftRightArrow">
              <a:avLst>
                <a:gd name="adj1" fmla="val 50000"/>
                <a:gd name="adj2" fmla="val 1018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Piggy Brd Data</a:t>
              </a:r>
            </a:p>
          </p:txBody>
        </p:sp>
        <p:sp>
          <p:nvSpPr>
            <p:cNvPr id="135187" name="AutoShape 19"/>
            <p:cNvSpPr>
              <a:spLocks noChangeArrowheads="1"/>
            </p:cNvSpPr>
            <p:nvPr/>
          </p:nvSpPr>
          <p:spPr bwMode="auto">
            <a:xfrm>
              <a:off x="4191000" y="3733800"/>
              <a:ext cx="2895600" cy="457200"/>
            </a:xfrm>
            <a:prstGeom prst="leftArrow">
              <a:avLst>
                <a:gd name="adj1" fmla="val 50000"/>
                <a:gd name="adj2" fmla="val 976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Piggy Board ID</a:t>
              </a:r>
            </a:p>
          </p:txBody>
        </p:sp>
        <p:sp>
          <p:nvSpPr>
            <p:cNvPr id="135188" name="Line 20"/>
            <p:cNvSpPr>
              <a:spLocks noChangeShapeType="1"/>
            </p:cNvSpPr>
            <p:nvPr/>
          </p:nvSpPr>
          <p:spPr bwMode="auto">
            <a:xfrm>
              <a:off x="4191000" y="43434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35189" name="Rectangle 21"/>
            <p:cNvSpPr>
              <a:spLocks noChangeArrowheads="1"/>
            </p:cNvSpPr>
            <p:nvPr/>
          </p:nvSpPr>
          <p:spPr bwMode="auto">
            <a:xfrm>
              <a:off x="7086600" y="1600200"/>
              <a:ext cx="762000" cy="152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LVDS</a:t>
              </a:r>
            </a:p>
            <a:p>
              <a:pPr algn="ctr"/>
              <a:r>
                <a:rPr lang="en-US" dirty="0"/>
                <a:t>I/O</a:t>
              </a:r>
            </a:p>
          </p:txBody>
        </p:sp>
        <p:sp>
          <p:nvSpPr>
            <p:cNvPr id="135190" name="Rectangle 22"/>
            <p:cNvSpPr>
              <a:spLocks noChangeArrowheads="1"/>
            </p:cNvSpPr>
            <p:nvPr/>
          </p:nvSpPr>
          <p:spPr bwMode="auto">
            <a:xfrm>
              <a:off x="7086600" y="3276600"/>
              <a:ext cx="762000" cy="152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Piggy</a:t>
              </a:r>
            </a:p>
            <a:p>
              <a:pPr algn="ctr"/>
              <a:r>
                <a:rPr lang="en-US" dirty="0"/>
                <a:t>Board</a:t>
              </a:r>
            </a:p>
            <a:p>
              <a:pPr algn="ctr"/>
              <a:r>
                <a:rPr lang="en-US" dirty="0"/>
                <a:t>Conn</a:t>
              </a:r>
            </a:p>
          </p:txBody>
        </p:sp>
        <p:sp>
          <p:nvSpPr>
            <p:cNvPr id="135191" name="Rectangle 23"/>
            <p:cNvSpPr>
              <a:spLocks noChangeArrowheads="1"/>
            </p:cNvSpPr>
            <p:nvPr/>
          </p:nvSpPr>
          <p:spPr bwMode="auto">
            <a:xfrm>
              <a:off x="2590800" y="5410200"/>
              <a:ext cx="1524000" cy="762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Interrupt Gen</a:t>
              </a:r>
            </a:p>
            <a:p>
              <a:pPr algn="ctr"/>
              <a:r>
                <a:rPr lang="en-US" dirty="0"/>
                <a:t>And Handler</a:t>
              </a:r>
            </a:p>
          </p:txBody>
        </p:sp>
        <p:sp>
          <p:nvSpPr>
            <p:cNvPr id="135192" name="AutoShape 24"/>
            <p:cNvSpPr>
              <a:spLocks noChangeArrowheads="1"/>
            </p:cNvSpPr>
            <p:nvPr/>
          </p:nvSpPr>
          <p:spPr bwMode="auto">
            <a:xfrm>
              <a:off x="3124200" y="4876800"/>
              <a:ext cx="381000" cy="533400"/>
            </a:xfrm>
            <a:prstGeom prst="upDownArrow">
              <a:avLst>
                <a:gd name="adj1" fmla="val 50000"/>
                <a:gd name="adj2" fmla="val 28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135193" name="Rectangle 25"/>
            <p:cNvSpPr>
              <a:spLocks noChangeArrowheads="1"/>
            </p:cNvSpPr>
            <p:nvPr/>
          </p:nvSpPr>
          <p:spPr bwMode="auto">
            <a:xfrm>
              <a:off x="5257800" y="4495800"/>
              <a:ext cx="762000" cy="1143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256</a:t>
              </a:r>
            </a:p>
            <a:p>
              <a:pPr algn="ctr"/>
              <a:r>
                <a:rPr lang="en-US" dirty="0"/>
                <a:t>Deep</a:t>
              </a:r>
            </a:p>
            <a:p>
              <a:pPr algn="ctr"/>
              <a:r>
                <a:rPr lang="en-US" dirty="0"/>
                <a:t>FIFO</a:t>
              </a:r>
            </a:p>
          </p:txBody>
        </p:sp>
        <p:sp>
          <p:nvSpPr>
            <p:cNvPr id="135194" name="AutoShape 26"/>
            <p:cNvSpPr>
              <a:spLocks noChangeArrowheads="1"/>
            </p:cNvSpPr>
            <p:nvPr/>
          </p:nvSpPr>
          <p:spPr bwMode="auto">
            <a:xfrm>
              <a:off x="4191000" y="4495800"/>
              <a:ext cx="1066800" cy="457200"/>
            </a:xfrm>
            <a:prstGeom prst="leftRightArrow">
              <a:avLst>
                <a:gd name="adj1" fmla="val 50000"/>
                <a:gd name="adj2" fmla="val 4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/>
            </a:p>
          </p:txBody>
        </p:sp>
        <p:sp>
          <p:nvSpPr>
            <p:cNvPr id="135195" name="Line 27"/>
            <p:cNvSpPr>
              <a:spLocks noChangeShapeType="1"/>
            </p:cNvSpPr>
            <p:nvPr/>
          </p:nvSpPr>
          <p:spPr bwMode="auto">
            <a:xfrm flipH="1">
              <a:off x="838200" y="59817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35196" name="Line 28"/>
            <p:cNvSpPr>
              <a:spLocks noChangeShapeType="1"/>
            </p:cNvSpPr>
            <p:nvPr/>
          </p:nvSpPr>
          <p:spPr bwMode="auto">
            <a:xfrm flipH="1">
              <a:off x="838200" y="58674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35197" name="Text Box 29"/>
            <p:cNvSpPr txBox="1">
              <a:spLocks noChangeArrowheads="1"/>
            </p:cNvSpPr>
            <p:nvPr/>
          </p:nvSpPr>
          <p:spPr bwMode="auto">
            <a:xfrm>
              <a:off x="990600" y="5957888"/>
              <a:ext cx="1073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Int1, Int2</a:t>
              </a:r>
            </a:p>
          </p:txBody>
        </p:sp>
        <p:sp>
          <p:nvSpPr>
            <p:cNvPr id="135198" name="AutoShape 30"/>
            <p:cNvSpPr>
              <a:spLocks noChangeArrowheads="1"/>
            </p:cNvSpPr>
            <p:nvPr/>
          </p:nvSpPr>
          <p:spPr bwMode="auto">
            <a:xfrm>
              <a:off x="914400" y="5410200"/>
              <a:ext cx="1676400" cy="381000"/>
            </a:xfrm>
            <a:prstGeom prst="leftRightArrow">
              <a:avLst>
                <a:gd name="adj1" fmla="val 50000"/>
                <a:gd name="adj2" fmla="val 7288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Interrupt Ctrl</a:t>
              </a:r>
            </a:p>
          </p:txBody>
        </p:sp>
        <p:sp>
          <p:nvSpPr>
            <p:cNvPr id="135199" name="AutoShape 11"/>
            <p:cNvSpPr>
              <a:spLocks noChangeArrowheads="1"/>
            </p:cNvSpPr>
            <p:nvPr/>
          </p:nvSpPr>
          <p:spPr bwMode="auto">
            <a:xfrm>
              <a:off x="304800" y="1676400"/>
              <a:ext cx="762000" cy="4876800"/>
            </a:xfrm>
            <a:prstGeom prst="upDownArrow">
              <a:avLst>
                <a:gd name="adj1" fmla="val 46667"/>
                <a:gd name="adj2" fmla="val 6563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V</a:t>
              </a:r>
            </a:p>
            <a:p>
              <a:pPr algn="ctr"/>
              <a:r>
                <a:rPr lang="en-US" dirty="0"/>
                <a:t>M</a:t>
              </a:r>
            </a:p>
            <a:p>
              <a:pPr algn="ctr"/>
              <a:r>
                <a:rPr lang="en-US" dirty="0"/>
                <a:t>E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B</a:t>
              </a:r>
            </a:p>
            <a:p>
              <a:pPr algn="ctr"/>
              <a:r>
                <a:rPr lang="en-US" dirty="0"/>
                <a:t>U</a:t>
              </a:r>
            </a:p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35200" name="Line 32"/>
            <p:cNvSpPr>
              <a:spLocks noChangeShapeType="1"/>
            </p:cNvSpPr>
            <p:nvPr/>
          </p:nvSpPr>
          <p:spPr bwMode="auto">
            <a:xfrm>
              <a:off x="3200400" y="32004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35201" name="Line 33"/>
            <p:cNvSpPr>
              <a:spLocks noChangeShapeType="1"/>
            </p:cNvSpPr>
            <p:nvPr/>
          </p:nvSpPr>
          <p:spPr bwMode="auto">
            <a:xfrm>
              <a:off x="3505200" y="32004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dirty="0" smtClean="0"/>
              <a:t>Custom VME Module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647700" y="1008000"/>
            <a:ext cx="7848600" cy="5524500"/>
            <a:chOff x="152400" y="1295400"/>
            <a:chExt cx="7848600" cy="5524500"/>
          </a:xfrm>
        </p:grpSpPr>
        <p:sp>
          <p:nvSpPr>
            <p:cNvPr id="24583" name="Rectangle 5"/>
            <p:cNvSpPr>
              <a:spLocks noChangeArrowheads="1"/>
            </p:cNvSpPr>
            <p:nvPr/>
          </p:nvSpPr>
          <p:spPr bwMode="auto">
            <a:xfrm>
              <a:off x="3429000" y="2667000"/>
              <a:ext cx="1676400" cy="3429000"/>
            </a:xfrm>
            <a:prstGeom prst="rect">
              <a:avLst/>
            </a:prstGeom>
            <a:solidFill>
              <a:schemeClr val="accent1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b="1" dirty="0"/>
                <a:t>VME Interface</a:t>
              </a:r>
            </a:p>
            <a:p>
              <a:pPr algn="ctr"/>
              <a:r>
                <a:rPr lang="en-IN" sz="1200" b="1" dirty="0"/>
                <a:t>Logic</a:t>
              </a:r>
            </a:p>
            <a:p>
              <a:pPr algn="ctr"/>
              <a:r>
                <a:rPr lang="en-IN" sz="1200" dirty="0"/>
                <a:t>(FPGA)</a:t>
              </a:r>
            </a:p>
          </p:txBody>
        </p:sp>
        <p:sp>
          <p:nvSpPr>
            <p:cNvPr id="24584" name="AutoShape 6"/>
            <p:cNvSpPr>
              <a:spLocks noChangeArrowheads="1"/>
            </p:cNvSpPr>
            <p:nvPr/>
          </p:nvSpPr>
          <p:spPr bwMode="auto">
            <a:xfrm>
              <a:off x="533400" y="2743200"/>
              <a:ext cx="838200" cy="381000"/>
            </a:xfrm>
            <a:prstGeom prst="leftRightArrow">
              <a:avLst>
                <a:gd name="adj1" fmla="val 50000"/>
                <a:gd name="adj2" fmla="val 44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VME Data</a:t>
              </a:r>
            </a:p>
          </p:txBody>
        </p:sp>
        <p:sp>
          <p:nvSpPr>
            <p:cNvPr id="24585" name="Rectangle 7"/>
            <p:cNvSpPr>
              <a:spLocks noChangeArrowheads="1"/>
            </p:cNvSpPr>
            <p:nvPr/>
          </p:nvSpPr>
          <p:spPr bwMode="auto">
            <a:xfrm>
              <a:off x="1371600" y="2438400"/>
              <a:ext cx="533400" cy="11430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r>
                <a:rPr lang="en-IN" sz="1200" dirty="0"/>
                <a:t>Transceiver</a:t>
              </a:r>
            </a:p>
          </p:txBody>
        </p:sp>
        <p:sp>
          <p:nvSpPr>
            <p:cNvPr id="24586" name="AutoShape 8"/>
            <p:cNvSpPr>
              <a:spLocks noChangeArrowheads="1"/>
            </p:cNvSpPr>
            <p:nvPr/>
          </p:nvSpPr>
          <p:spPr bwMode="auto">
            <a:xfrm>
              <a:off x="1905000" y="2590800"/>
              <a:ext cx="1524000" cy="381000"/>
            </a:xfrm>
            <a:prstGeom prst="leftRightArrow">
              <a:avLst>
                <a:gd name="adj1" fmla="val 50000"/>
                <a:gd name="adj2" fmla="val 49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Data Bus</a:t>
              </a:r>
            </a:p>
          </p:txBody>
        </p:sp>
        <p:sp>
          <p:nvSpPr>
            <p:cNvPr id="24587" name="Line 9"/>
            <p:cNvSpPr>
              <a:spLocks noChangeShapeType="1"/>
            </p:cNvSpPr>
            <p:nvPr/>
          </p:nvSpPr>
          <p:spPr bwMode="auto">
            <a:xfrm flipH="1">
              <a:off x="1905000" y="32004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588" name="Line 10"/>
            <p:cNvSpPr>
              <a:spLocks noChangeShapeType="1"/>
            </p:cNvSpPr>
            <p:nvPr/>
          </p:nvSpPr>
          <p:spPr bwMode="auto">
            <a:xfrm flipH="1">
              <a:off x="1905000" y="34290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589" name="AutoShape 11"/>
            <p:cNvSpPr>
              <a:spLocks noChangeArrowheads="1"/>
            </p:cNvSpPr>
            <p:nvPr/>
          </p:nvSpPr>
          <p:spPr bwMode="auto">
            <a:xfrm>
              <a:off x="533400" y="3886200"/>
              <a:ext cx="838200" cy="381000"/>
            </a:xfrm>
            <a:prstGeom prst="leftRightArrow">
              <a:avLst>
                <a:gd name="adj1" fmla="val 50000"/>
                <a:gd name="adj2" fmla="val 44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VME Addr</a:t>
              </a:r>
            </a:p>
          </p:txBody>
        </p:sp>
        <p:sp>
          <p:nvSpPr>
            <p:cNvPr id="24590" name="Rectangle 12"/>
            <p:cNvSpPr>
              <a:spLocks noChangeArrowheads="1"/>
            </p:cNvSpPr>
            <p:nvPr/>
          </p:nvSpPr>
          <p:spPr bwMode="auto">
            <a:xfrm>
              <a:off x="1371600" y="3657600"/>
              <a:ext cx="533400" cy="11430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r>
                <a:rPr lang="en-IN" sz="1200" dirty="0"/>
                <a:t>Transceiver</a:t>
              </a:r>
            </a:p>
          </p:txBody>
        </p:sp>
        <p:sp>
          <p:nvSpPr>
            <p:cNvPr id="24591" name="AutoShape 13"/>
            <p:cNvSpPr>
              <a:spLocks noChangeArrowheads="1"/>
            </p:cNvSpPr>
            <p:nvPr/>
          </p:nvSpPr>
          <p:spPr bwMode="auto">
            <a:xfrm>
              <a:off x="1905000" y="3810000"/>
              <a:ext cx="1524000" cy="381000"/>
            </a:xfrm>
            <a:prstGeom prst="leftRightArrow">
              <a:avLst>
                <a:gd name="adj1" fmla="val 50000"/>
                <a:gd name="adj2" fmla="val 49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Address Bus</a:t>
              </a:r>
            </a:p>
          </p:txBody>
        </p:sp>
        <p:sp>
          <p:nvSpPr>
            <p:cNvPr id="24592" name="Line 14"/>
            <p:cNvSpPr>
              <a:spLocks noChangeShapeType="1"/>
            </p:cNvSpPr>
            <p:nvPr/>
          </p:nvSpPr>
          <p:spPr bwMode="auto">
            <a:xfrm flipH="1">
              <a:off x="1905000" y="44196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593" name="Line 15"/>
            <p:cNvSpPr>
              <a:spLocks noChangeShapeType="1"/>
            </p:cNvSpPr>
            <p:nvPr/>
          </p:nvSpPr>
          <p:spPr bwMode="auto">
            <a:xfrm flipH="1">
              <a:off x="1905000" y="46482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2819400" y="1295400"/>
              <a:ext cx="1295400" cy="6858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JTAG</a:t>
              </a:r>
            </a:p>
          </p:txBody>
        </p:sp>
        <p:sp>
          <p:nvSpPr>
            <p:cNvPr id="24595" name="AutoShape 19"/>
            <p:cNvSpPr>
              <a:spLocks noChangeArrowheads="1"/>
            </p:cNvSpPr>
            <p:nvPr/>
          </p:nvSpPr>
          <p:spPr bwMode="auto">
            <a:xfrm rot="-5400000">
              <a:off x="3505200" y="2209800"/>
              <a:ext cx="685800" cy="228600"/>
            </a:xfrm>
            <a:prstGeom prst="leftRightArrow">
              <a:avLst>
                <a:gd name="adj1" fmla="val 31944"/>
                <a:gd name="adj2" fmla="val 4943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dirty="0"/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4343400" y="1295400"/>
              <a:ext cx="1447800" cy="6858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FPGA Configuration Logic</a:t>
              </a:r>
            </a:p>
          </p:txBody>
        </p:sp>
        <p:sp>
          <p:nvSpPr>
            <p:cNvPr id="24597" name="AutoShape 21"/>
            <p:cNvSpPr>
              <a:spLocks noChangeArrowheads="1"/>
            </p:cNvSpPr>
            <p:nvPr/>
          </p:nvSpPr>
          <p:spPr bwMode="auto">
            <a:xfrm rot="-5400000">
              <a:off x="4191000" y="2209800"/>
              <a:ext cx="685800" cy="228600"/>
            </a:xfrm>
            <a:prstGeom prst="leftRightArrow">
              <a:avLst>
                <a:gd name="adj1" fmla="val 31944"/>
                <a:gd name="adj2" fmla="val 4943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dirty="0"/>
            </a:p>
          </p:txBody>
        </p:sp>
        <p:sp>
          <p:nvSpPr>
            <p:cNvPr id="24598" name="Rectangle 23"/>
            <p:cNvSpPr>
              <a:spLocks noChangeArrowheads="1"/>
            </p:cNvSpPr>
            <p:nvPr/>
          </p:nvSpPr>
          <p:spPr bwMode="auto">
            <a:xfrm>
              <a:off x="6705600" y="2286000"/>
              <a:ext cx="1295400" cy="838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On board logic analyser port</a:t>
              </a:r>
            </a:p>
          </p:txBody>
        </p:sp>
        <p:sp>
          <p:nvSpPr>
            <p:cNvPr id="24599" name="AutoShape 24"/>
            <p:cNvSpPr>
              <a:spLocks noChangeArrowheads="1"/>
            </p:cNvSpPr>
            <p:nvPr/>
          </p:nvSpPr>
          <p:spPr bwMode="auto">
            <a:xfrm>
              <a:off x="5105400" y="2667000"/>
              <a:ext cx="1600200" cy="381000"/>
            </a:xfrm>
            <a:prstGeom prst="rightArrow">
              <a:avLst>
                <a:gd name="adj1" fmla="val 55833"/>
                <a:gd name="adj2" fmla="val 8625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0" name="AutoShape 25"/>
            <p:cNvSpPr>
              <a:spLocks noChangeArrowheads="1"/>
            </p:cNvSpPr>
            <p:nvPr/>
          </p:nvSpPr>
          <p:spPr bwMode="auto">
            <a:xfrm>
              <a:off x="533400" y="4953000"/>
              <a:ext cx="838200" cy="381000"/>
            </a:xfrm>
            <a:prstGeom prst="leftRightArrow">
              <a:avLst>
                <a:gd name="adj1" fmla="val 50000"/>
                <a:gd name="adj2" fmla="val 44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VME Control Signals</a:t>
              </a:r>
            </a:p>
          </p:txBody>
        </p:sp>
        <p:sp>
          <p:nvSpPr>
            <p:cNvPr id="24601" name="Rectangle 26"/>
            <p:cNvSpPr>
              <a:spLocks noChangeArrowheads="1"/>
            </p:cNvSpPr>
            <p:nvPr/>
          </p:nvSpPr>
          <p:spPr bwMode="auto">
            <a:xfrm>
              <a:off x="1371600" y="4876800"/>
              <a:ext cx="533400" cy="609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r>
                <a:rPr lang="en-IN" sz="1200" dirty="0"/>
                <a:t>Buffer</a:t>
              </a:r>
            </a:p>
          </p:txBody>
        </p:sp>
        <p:sp>
          <p:nvSpPr>
            <p:cNvPr id="24602" name="AutoShape 30"/>
            <p:cNvSpPr>
              <a:spLocks noChangeArrowheads="1"/>
            </p:cNvSpPr>
            <p:nvPr/>
          </p:nvSpPr>
          <p:spPr bwMode="auto">
            <a:xfrm>
              <a:off x="1905000" y="4953000"/>
              <a:ext cx="1524000" cy="381000"/>
            </a:xfrm>
            <a:prstGeom prst="rightArrow">
              <a:avLst>
                <a:gd name="adj1" fmla="val 54167"/>
                <a:gd name="adj2" fmla="val 5583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3" name="Text Box 31"/>
            <p:cNvSpPr txBox="1">
              <a:spLocks noChangeArrowheads="1"/>
            </p:cNvSpPr>
            <p:nvPr/>
          </p:nvSpPr>
          <p:spPr bwMode="auto">
            <a:xfrm>
              <a:off x="1981200" y="4800600"/>
              <a:ext cx="137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AM, DS, WR, SYSRST, IACK..</a:t>
              </a:r>
            </a:p>
          </p:txBody>
        </p:sp>
        <p:sp>
          <p:nvSpPr>
            <p:cNvPr id="24604" name="AutoShape 32"/>
            <p:cNvSpPr>
              <a:spLocks noChangeArrowheads="1"/>
            </p:cNvSpPr>
            <p:nvPr/>
          </p:nvSpPr>
          <p:spPr bwMode="auto">
            <a:xfrm>
              <a:off x="1905000" y="5562600"/>
              <a:ext cx="1524000" cy="381000"/>
            </a:xfrm>
            <a:prstGeom prst="leftArrow">
              <a:avLst>
                <a:gd name="adj1" fmla="val 55833"/>
                <a:gd name="adj2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5" name="Rectangle 33"/>
            <p:cNvSpPr>
              <a:spLocks noChangeArrowheads="1"/>
            </p:cNvSpPr>
            <p:nvPr/>
          </p:nvSpPr>
          <p:spPr bwMode="auto">
            <a:xfrm>
              <a:off x="1371600" y="5562600"/>
              <a:ext cx="533400" cy="609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r>
                <a:rPr lang="en-IN" sz="1200" dirty="0"/>
                <a:t>Buffer</a:t>
              </a:r>
            </a:p>
          </p:txBody>
        </p:sp>
        <p:sp>
          <p:nvSpPr>
            <p:cNvPr id="24606" name="AutoShape 35"/>
            <p:cNvSpPr>
              <a:spLocks noChangeArrowheads="1"/>
            </p:cNvSpPr>
            <p:nvPr/>
          </p:nvSpPr>
          <p:spPr bwMode="auto">
            <a:xfrm>
              <a:off x="533400" y="5638800"/>
              <a:ext cx="838200" cy="381000"/>
            </a:xfrm>
            <a:prstGeom prst="leftRightArrow">
              <a:avLst>
                <a:gd name="adj1" fmla="val 50000"/>
                <a:gd name="adj2" fmla="val 44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sp>
          <p:nvSpPr>
            <p:cNvPr id="24607" name="AutoShape 36"/>
            <p:cNvSpPr>
              <a:spLocks noChangeArrowheads="1"/>
            </p:cNvSpPr>
            <p:nvPr/>
          </p:nvSpPr>
          <p:spPr bwMode="auto">
            <a:xfrm rot="-5400000">
              <a:off x="-1638300" y="4152900"/>
              <a:ext cx="4038600" cy="457200"/>
            </a:xfrm>
            <a:prstGeom prst="leftRightArrow">
              <a:avLst>
                <a:gd name="adj1" fmla="val 43750"/>
                <a:gd name="adj2" fmla="val 61792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r>
                <a:rPr lang="en-IN" sz="1400" dirty="0"/>
                <a:t>VME</a:t>
              </a:r>
            </a:p>
            <a:p>
              <a:pPr algn="ctr"/>
              <a:r>
                <a:rPr lang="en-IN" sz="1400" dirty="0"/>
                <a:t> BUS</a:t>
              </a:r>
            </a:p>
          </p:txBody>
        </p:sp>
        <p:sp>
          <p:nvSpPr>
            <p:cNvPr id="24608" name="Rectangle 37"/>
            <p:cNvSpPr>
              <a:spLocks noChangeArrowheads="1"/>
            </p:cNvSpPr>
            <p:nvPr/>
          </p:nvSpPr>
          <p:spPr bwMode="auto">
            <a:xfrm>
              <a:off x="6705600" y="3276600"/>
              <a:ext cx="1295400" cy="609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LVDS Tx OUT</a:t>
              </a:r>
            </a:p>
          </p:txBody>
        </p:sp>
        <p:sp>
          <p:nvSpPr>
            <p:cNvPr id="24609" name="AutoShape 39"/>
            <p:cNvSpPr>
              <a:spLocks noChangeArrowheads="1"/>
            </p:cNvSpPr>
            <p:nvPr/>
          </p:nvSpPr>
          <p:spPr bwMode="auto">
            <a:xfrm>
              <a:off x="5105400" y="3429000"/>
              <a:ext cx="1600200" cy="381000"/>
            </a:xfrm>
            <a:prstGeom prst="rightArrow">
              <a:avLst>
                <a:gd name="adj1" fmla="val 54167"/>
                <a:gd name="adj2" fmla="val 5862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10" name="Rectangle 42"/>
            <p:cNvSpPr>
              <a:spLocks noChangeArrowheads="1"/>
            </p:cNvSpPr>
            <p:nvPr/>
          </p:nvSpPr>
          <p:spPr bwMode="auto">
            <a:xfrm>
              <a:off x="6705600" y="3962400"/>
              <a:ext cx="1295400" cy="609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LVDS Rx IN</a:t>
              </a:r>
            </a:p>
          </p:txBody>
        </p:sp>
        <p:sp>
          <p:nvSpPr>
            <p:cNvPr id="24611" name="AutoShape 43"/>
            <p:cNvSpPr>
              <a:spLocks noChangeArrowheads="1"/>
            </p:cNvSpPr>
            <p:nvPr/>
          </p:nvSpPr>
          <p:spPr bwMode="auto">
            <a:xfrm>
              <a:off x="5105400" y="4114800"/>
              <a:ext cx="1600200" cy="381000"/>
            </a:xfrm>
            <a:prstGeom prst="leftArrow">
              <a:avLst>
                <a:gd name="adj1" fmla="val 55833"/>
                <a:gd name="adj2" fmla="val 7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12" name="AutoShape 44"/>
            <p:cNvSpPr>
              <a:spLocks noChangeArrowheads="1"/>
            </p:cNvSpPr>
            <p:nvPr/>
          </p:nvSpPr>
          <p:spPr bwMode="auto">
            <a:xfrm>
              <a:off x="5105400" y="5257800"/>
              <a:ext cx="1600200" cy="381000"/>
            </a:xfrm>
            <a:prstGeom prst="leftRightArrow">
              <a:avLst>
                <a:gd name="adj1" fmla="val 50000"/>
                <a:gd name="adj2" fmla="val 6801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Data</a:t>
              </a:r>
            </a:p>
          </p:txBody>
        </p:sp>
        <p:sp>
          <p:nvSpPr>
            <p:cNvPr id="24613" name="Rectangle 45"/>
            <p:cNvSpPr>
              <a:spLocks noChangeArrowheads="1"/>
            </p:cNvSpPr>
            <p:nvPr/>
          </p:nvSpPr>
          <p:spPr bwMode="auto">
            <a:xfrm>
              <a:off x="6705600" y="5181600"/>
              <a:ext cx="12954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Interface for V1495s piggy boards</a:t>
              </a:r>
            </a:p>
          </p:txBody>
        </p:sp>
        <p:sp>
          <p:nvSpPr>
            <p:cNvPr id="24614" name="Line 46"/>
            <p:cNvSpPr>
              <a:spLocks noChangeShapeType="1"/>
            </p:cNvSpPr>
            <p:nvPr/>
          </p:nvSpPr>
          <p:spPr bwMode="auto">
            <a:xfrm>
              <a:off x="5105400" y="5791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615" name="Line 47"/>
            <p:cNvSpPr>
              <a:spLocks noChangeShapeType="1"/>
            </p:cNvSpPr>
            <p:nvPr/>
          </p:nvSpPr>
          <p:spPr bwMode="auto">
            <a:xfrm>
              <a:off x="5105400" y="60198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616" name="Text Box 48"/>
            <p:cNvSpPr txBox="1">
              <a:spLocks noChangeArrowheads="1"/>
            </p:cNvSpPr>
            <p:nvPr/>
          </p:nvSpPr>
          <p:spPr bwMode="auto">
            <a:xfrm>
              <a:off x="2057400" y="2971800"/>
              <a:ext cx="457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OE</a:t>
              </a:r>
            </a:p>
          </p:txBody>
        </p:sp>
        <p:sp>
          <p:nvSpPr>
            <p:cNvPr id="24617" name="Text Box 49"/>
            <p:cNvSpPr txBox="1">
              <a:spLocks noChangeArrowheads="1"/>
            </p:cNvSpPr>
            <p:nvPr/>
          </p:nvSpPr>
          <p:spPr bwMode="auto">
            <a:xfrm>
              <a:off x="2057400" y="3200400"/>
              <a:ext cx="457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DIR</a:t>
              </a:r>
            </a:p>
          </p:txBody>
        </p:sp>
        <p:sp>
          <p:nvSpPr>
            <p:cNvPr id="24618" name="Text Box 50"/>
            <p:cNvSpPr txBox="1">
              <a:spLocks noChangeArrowheads="1"/>
            </p:cNvSpPr>
            <p:nvPr/>
          </p:nvSpPr>
          <p:spPr bwMode="auto">
            <a:xfrm>
              <a:off x="2133600" y="4191000"/>
              <a:ext cx="457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OE</a:t>
              </a:r>
            </a:p>
          </p:txBody>
        </p:sp>
        <p:sp>
          <p:nvSpPr>
            <p:cNvPr id="24619" name="Text Box 51"/>
            <p:cNvSpPr txBox="1">
              <a:spLocks noChangeArrowheads="1"/>
            </p:cNvSpPr>
            <p:nvPr/>
          </p:nvSpPr>
          <p:spPr bwMode="auto">
            <a:xfrm>
              <a:off x="2133600" y="4419600"/>
              <a:ext cx="457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DIR</a:t>
              </a:r>
            </a:p>
          </p:txBody>
        </p:sp>
        <p:sp>
          <p:nvSpPr>
            <p:cNvPr id="24620" name="Text Box 34"/>
            <p:cNvSpPr txBox="1">
              <a:spLocks noChangeArrowheads="1"/>
            </p:cNvSpPr>
            <p:nvPr/>
          </p:nvSpPr>
          <p:spPr bwMode="auto">
            <a:xfrm>
              <a:off x="2133600" y="5410200"/>
              <a:ext cx="1371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DATCK, IACKOUT, IRQs, BERR</a:t>
              </a:r>
            </a:p>
          </p:txBody>
        </p:sp>
        <p:sp>
          <p:nvSpPr>
            <p:cNvPr id="24621" name="Line 46"/>
            <p:cNvSpPr>
              <a:spLocks noChangeShapeType="1"/>
            </p:cNvSpPr>
            <p:nvPr/>
          </p:nvSpPr>
          <p:spPr bwMode="auto">
            <a:xfrm>
              <a:off x="5105400" y="476885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622" name="Line 47"/>
            <p:cNvSpPr>
              <a:spLocks noChangeShapeType="1"/>
            </p:cNvSpPr>
            <p:nvPr/>
          </p:nvSpPr>
          <p:spPr bwMode="auto">
            <a:xfrm>
              <a:off x="5105400" y="4986338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623" name="AutoShape 44"/>
            <p:cNvSpPr>
              <a:spLocks noChangeArrowheads="1"/>
            </p:cNvSpPr>
            <p:nvPr/>
          </p:nvSpPr>
          <p:spPr bwMode="auto">
            <a:xfrm>
              <a:off x="6705600" y="4648200"/>
              <a:ext cx="228600" cy="228600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24" name="AutoShape 45"/>
            <p:cNvSpPr>
              <a:spLocks noChangeArrowheads="1"/>
            </p:cNvSpPr>
            <p:nvPr/>
          </p:nvSpPr>
          <p:spPr bwMode="auto">
            <a:xfrm>
              <a:off x="6705600" y="4876800"/>
              <a:ext cx="228600" cy="228600"/>
            </a:xfrm>
            <a:prstGeom prst="sun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25" name="Text Box 51"/>
            <p:cNvSpPr txBox="1">
              <a:spLocks noChangeArrowheads="1"/>
            </p:cNvSpPr>
            <p:nvPr/>
          </p:nvSpPr>
          <p:spPr bwMode="auto">
            <a:xfrm>
              <a:off x="6934200" y="4648200"/>
              <a:ext cx="1066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Front panel LEDs</a:t>
              </a:r>
            </a:p>
          </p:txBody>
        </p:sp>
        <p:sp>
          <p:nvSpPr>
            <p:cNvPr id="24673" name="AutoShape 97"/>
            <p:cNvSpPr>
              <a:spLocks noChangeArrowheads="1"/>
            </p:cNvSpPr>
            <p:nvPr/>
          </p:nvSpPr>
          <p:spPr bwMode="auto">
            <a:xfrm>
              <a:off x="4114800" y="6096000"/>
              <a:ext cx="304800" cy="381000"/>
            </a:xfrm>
            <a:prstGeom prst="upArrow">
              <a:avLst>
                <a:gd name="adj1" fmla="val 32287"/>
                <a:gd name="adj2" fmla="val 5781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 dirty="0"/>
            </a:p>
          </p:txBody>
        </p:sp>
        <p:pic>
          <p:nvPicPr>
            <p:cNvPr id="2467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5200" y="6443663"/>
              <a:ext cx="1524000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75" name="Text Box 99"/>
            <p:cNvSpPr txBox="1">
              <a:spLocks noChangeArrowheads="1"/>
            </p:cNvSpPr>
            <p:nvPr/>
          </p:nvSpPr>
          <p:spPr bwMode="auto">
            <a:xfrm>
              <a:off x="4419600" y="6172200"/>
              <a:ext cx="14065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Board Address </a:t>
              </a:r>
            </a:p>
          </p:txBody>
        </p:sp>
      </p:grp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of ICAL trigger system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Insitu</a:t>
            </a:r>
            <a:r>
              <a:rPr lang="en-US" dirty="0" smtClean="0"/>
              <a:t> trigger generation</a:t>
            </a:r>
            <a:endParaRPr lang="en-US" i="1" dirty="0" smtClean="0"/>
          </a:p>
          <a:p>
            <a:r>
              <a:rPr lang="en-US" dirty="0" smtClean="0"/>
              <a:t>Autonomous; shares data bus with readout system</a:t>
            </a:r>
          </a:p>
          <a:p>
            <a:r>
              <a:rPr lang="en-US" dirty="0" smtClean="0"/>
              <a:t>Distributed architecture</a:t>
            </a:r>
          </a:p>
          <a:p>
            <a:r>
              <a:rPr lang="en-US" dirty="0" smtClean="0"/>
              <a:t>For ICAL, trigger system is based only on topology of the event; no other measurement data is used</a:t>
            </a:r>
          </a:p>
          <a:p>
            <a:r>
              <a:rPr lang="en-US" dirty="0" smtClean="0"/>
              <a:t>Huge bank of combinatorial circuits</a:t>
            </a:r>
          </a:p>
          <a:p>
            <a:r>
              <a:rPr lang="en-US" dirty="0" smtClean="0"/>
              <a:t>Programmability is the game</a:t>
            </a:r>
            <a:r>
              <a:rPr lang="en-SG" dirty="0" smtClean="0"/>
              <a:t>, FPGAs, ASICs are the players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trigger scheme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98" y="1008000"/>
            <a:ext cx="381921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30" y="1008000"/>
            <a:ext cx="381874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supplies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voltage for RPCs</a:t>
            </a:r>
          </a:p>
          <a:p>
            <a:pPr lvl="1"/>
            <a:r>
              <a:rPr lang="en-US" dirty="0" smtClean="0"/>
              <a:t>Voltage: 10kV (nominal for Glass, less for Bakelite)</a:t>
            </a:r>
          </a:p>
          <a:p>
            <a:pPr lvl="1"/>
            <a:r>
              <a:rPr lang="en-US" dirty="0" smtClean="0"/>
              <a:t>Current: 6mA (approx., 200nA per chamber)</a:t>
            </a:r>
          </a:p>
          <a:p>
            <a:pPr lvl="1"/>
            <a:r>
              <a:rPr lang="en-US" dirty="0" smtClean="0"/>
              <a:t>Ramp up/down, on/off, monitoring</a:t>
            </a:r>
          </a:p>
          <a:p>
            <a:r>
              <a:rPr lang="en-US" dirty="0" smtClean="0"/>
              <a:t>Low voltage for electronics</a:t>
            </a:r>
          </a:p>
          <a:p>
            <a:pPr lvl="1"/>
            <a:r>
              <a:rPr lang="en-US" dirty="0" smtClean="0"/>
              <a:t>Voltages and current budgets still not available</a:t>
            </a:r>
          </a:p>
          <a:p>
            <a:r>
              <a:rPr lang="en-US" dirty="0" smtClean="0"/>
              <a:t>Commercial and/or semi-commercial solutions</a:t>
            </a:r>
          </a:p>
          <a:p>
            <a:pPr lvl="1"/>
            <a:r>
              <a:rPr lang="en-US" dirty="0" smtClean="0"/>
              <a:t>Buy supplies, design distribution( and control)?</a:t>
            </a:r>
          </a:p>
          <a:p>
            <a:r>
              <a:rPr lang="en-US" dirty="0" smtClean="0"/>
              <a:t>DC-DC and DC-HVDC converters; cost considerations</a:t>
            </a:r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 and interconnects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RPC to front-end boards – </a:t>
            </a:r>
            <a:r>
              <a:rPr lang="en-US" i="1" dirty="0" smtClean="0"/>
              <a:t>the toughest!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Integration with pickup panel fabrication</a:t>
            </a:r>
          </a:p>
          <a:p>
            <a:r>
              <a:rPr lang="en-US" dirty="0" smtClean="0"/>
              <a:t>Front-end boards to RPC-DAQ board</a:t>
            </a:r>
          </a:p>
          <a:p>
            <a:pPr lvl="1"/>
            <a:r>
              <a:rPr lang="en-US" dirty="0" smtClean="0"/>
              <a:t>LVDS signals (any alternatives?, prefer differential)</a:t>
            </a:r>
          </a:p>
          <a:p>
            <a:pPr lvl="1"/>
            <a:r>
              <a:rPr lang="en-US" dirty="0" smtClean="0"/>
              <a:t>Channel address</a:t>
            </a:r>
          </a:p>
          <a:p>
            <a:pPr lvl="1"/>
            <a:r>
              <a:rPr lang="en-US" dirty="0" smtClean="0"/>
              <a:t>Analog pulse</a:t>
            </a:r>
          </a:p>
          <a:p>
            <a:pPr lvl="1"/>
            <a:r>
              <a:rPr lang="en-US" dirty="0" smtClean="0"/>
              <a:t>Power</a:t>
            </a:r>
          </a:p>
          <a:p>
            <a:r>
              <a:rPr lang="en-US" dirty="0" smtClean="0"/>
              <a:t>RPC-DAQ boards to trigger sub-systems</a:t>
            </a:r>
          </a:p>
          <a:p>
            <a:pPr lvl="1"/>
            <a:r>
              <a:rPr lang="en-US" dirty="0" smtClean="0"/>
              <a:t>Four pairs, Copper, multi-line, flat cable?</a:t>
            </a:r>
          </a:p>
          <a:p>
            <a:r>
              <a:rPr lang="en-US" dirty="0" smtClean="0"/>
              <a:t>RPC-DAQ boards to back-end</a:t>
            </a:r>
          </a:p>
          <a:p>
            <a:pPr lvl="1"/>
            <a:r>
              <a:rPr lang="en-US" dirty="0" smtClean="0"/>
              <a:t>Master trigger</a:t>
            </a:r>
          </a:p>
          <a:p>
            <a:pPr lvl="1"/>
            <a:r>
              <a:rPr lang="en-US" dirty="0" smtClean="0"/>
              <a:t>Central clock</a:t>
            </a:r>
          </a:p>
          <a:p>
            <a:pPr lvl="1"/>
            <a:r>
              <a:rPr lang="en-US" dirty="0" smtClean="0"/>
              <a:t>Data cable (Ethernet: copper/fibre, …)</a:t>
            </a:r>
          </a:p>
          <a:p>
            <a:pPr lvl="1">
              <a:buNone/>
            </a:pP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critical issues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requirement and thermal management</a:t>
            </a:r>
          </a:p>
          <a:p>
            <a:pPr lvl="1"/>
            <a:r>
              <a:rPr lang="en-US" dirty="0" smtClean="0"/>
              <a:t>If 50mW/channel → 200KW/detector</a:t>
            </a:r>
          </a:p>
          <a:p>
            <a:pPr lvl="1"/>
            <a:r>
              <a:rPr lang="en-US" dirty="0" smtClean="0"/>
              <a:t>Magnet power (500KW?)</a:t>
            </a:r>
          </a:p>
          <a:p>
            <a:pPr lvl="1"/>
            <a:r>
              <a:rPr lang="en-US" dirty="0" smtClean="0"/>
              <a:t>Front-end positioning; use absorber to good use!</a:t>
            </a:r>
          </a:p>
          <a:p>
            <a:pPr lvl="1"/>
            <a:r>
              <a:rPr lang="en-US" dirty="0" smtClean="0"/>
              <a:t>Do we need forced, water cooled ventilation?</a:t>
            </a:r>
          </a:p>
          <a:p>
            <a:pPr lvl="1"/>
            <a:r>
              <a:rPr lang="en-US" dirty="0" smtClean="0"/>
              <a:t>UPS, generator power requirements</a:t>
            </a:r>
          </a:p>
          <a:p>
            <a:pPr lvl="2"/>
            <a:r>
              <a:rPr lang="en-US" dirty="0" smtClean="0"/>
              <a:t>High voltage supplies, critical controls, computers on UPS</a:t>
            </a:r>
          </a:p>
          <a:p>
            <a:r>
              <a:rPr lang="en-US" dirty="0" smtClean="0"/>
              <a:t>Suggested cavern conditions</a:t>
            </a:r>
          </a:p>
          <a:p>
            <a:pPr lvl="1"/>
            <a:r>
              <a:rPr lang="en-US" dirty="0" smtClean="0"/>
              <a:t>Temperature: 20±2</a:t>
            </a:r>
            <a:r>
              <a:rPr lang="en-US" baseline="30000" dirty="0" smtClean="0"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C</a:t>
            </a:r>
          </a:p>
          <a:p>
            <a:pPr lvl="1"/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Relative humidity: 50</a:t>
            </a:r>
            <a:r>
              <a:rPr lang="en-US" dirty="0" smtClean="0"/>
              <a:t>±5%</a:t>
            </a:r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of electronics industries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Chip fabrication</a:t>
            </a:r>
          </a:p>
          <a:p>
            <a:r>
              <a:rPr lang="en-SG" dirty="0" smtClean="0"/>
              <a:t>Board design, fabrication, assembly and testing</a:t>
            </a:r>
          </a:p>
          <a:p>
            <a:r>
              <a:rPr lang="en-US" dirty="0" smtClean="0"/>
              <a:t>Cabling and interconnects</a:t>
            </a:r>
          </a:p>
          <a:p>
            <a:r>
              <a:rPr lang="en-US" dirty="0" smtClean="0"/>
              <a:t>Crates and mechanics</a:t>
            </a:r>
            <a:endParaRPr lang="en-SG" dirty="0" smtClean="0"/>
          </a:p>
          <a:p>
            <a:r>
              <a:rPr lang="en-SG" dirty="0" smtClean="0"/>
              <a:t>Slow control and monitoring</a:t>
            </a:r>
          </a:p>
          <a:p>
            <a:pPr lvl="1"/>
            <a:r>
              <a:rPr lang="en-US" dirty="0" smtClean="0"/>
              <a:t>Control and monitoring systems for gas systems and magnet</a:t>
            </a:r>
            <a:endParaRPr lang="en-SG" dirty="0" smtClean="0"/>
          </a:p>
          <a:p>
            <a:r>
              <a:rPr lang="en-SG" dirty="0" smtClean="0"/>
              <a:t>Industries (both public and private) are looking forward to work with INO</a:t>
            </a:r>
          </a:p>
          <a:p>
            <a:endParaRPr lang="en-US" sz="1500" dirty="0" smtClean="0"/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VECC, IITM, BARC groups will send reports on their work and future plans  shortly.</a:t>
            </a:r>
          </a:p>
          <a:p>
            <a:r>
              <a:rPr lang="en-US" dirty="0" smtClean="0"/>
              <a:t>ICAL Electronics Report needs these inputs and will be finalised soon. </a:t>
            </a:r>
          </a:p>
          <a:p>
            <a:r>
              <a:rPr lang="en-US" dirty="0" smtClean="0"/>
              <a:t>ASIC and FPGA based TDC designs is the priority.</a:t>
            </a:r>
          </a:p>
          <a:p>
            <a:r>
              <a:rPr lang="en-US" dirty="0" smtClean="0"/>
              <a:t>Pilot RPC-DAQ (without TDC chip) board will be developed and tested on the RPC detector stack.</a:t>
            </a:r>
          </a:p>
          <a:p>
            <a:r>
              <a:rPr lang="en-US" dirty="0" smtClean="0"/>
              <a:t>VME interface development will naturally lead to development of data concentrator module</a:t>
            </a:r>
          </a:p>
          <a:p>
            <a:r>
              <a:rPr lang="en-US" dirty="0" smtClean="0"/>
              <a:t>Several technical issues including many interconnects etc. to be addressed immediately</a:t>
            </a:r>
          </a:p>
          <a:p>
            <a:r>
              <a:rPr lang="en-US" dirty="0" smtClean="0"/>
              <a:t>Interaction with industrial houses and figure out areas in which we can benefit by their expertise and abilities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RPC in the ICAL detector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30785" y="1008000"/>
            <a:ext cx="8682431" cy="5400000"/>
            <a:chOff x="395536" y="1087602"/>
            <a:chExt cx="8280000" cy="5149710"/>
          </a:xfrm>
        </p:grpSpPr>
        <p:grpSp>
          <p:nvGrpSpPr>
            <p:cNvPr id="3" name="Group 8"/>
            <p:cNvGrpSpPr/>
            <p:nvPr/>
          </p:nvGrpSpPr>
          <p:grpSpPr>
            <a:xfrm>
              <a:off x="395536" y="1087602"/>
              <a:ext cx="8280000" cy="2346325"/>
              <a:chOff x="61913" y="1697038"/>
              <a:chExt cx="8505614" cy="2346325"/>
            </a:xfrm>
          </p:grpSpPr>
          <p:pic>
            <p:nvPicPr>
              <p:cNvPr id="6" name="Picture 9" descr="utility_cables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96" b="12132"/>
              <a:stretch>
                <a:fillRect/>
              </a:stretch>
            </p:blipFill>
            <p:spPr bwMode="auto">
              <a:xfrm>
                <a:off x="61913" y="1700485"/>
                <a:ext cx="4662487" cy="2338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1" descr="utility_cables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7431" r="12415"/>
              <a:stretch>
                <a:fillRect/>
              </a:stretch>
            </p:blipFill>
            <p:spPr>
              <a:xfrm>
                <a:off x="4724400" y="1697038"/>
                <a:ext cx="3843127" cy="2346325"/>
              </a:xfrm>
              <a:prstGeom prst="rect">
                <a:avLst/>
              </a:prstGeom>
              <a:noFill/>
            </p:spPr>
          </p:pic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 rot="21540000">
              <a:off x="4387056" y="1602257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RPC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 rot="21540000">
              <a:off x="3827921" y="2352129"/>
              <a:ext cx="230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Iron </a:t>
              </a:r>
              <a:r>
                <a:rPr lang="en-US" sz="2400" dirty="0" smtClean="0">
                  <a:solidFill>
                    <a:srgbClr val="002060"/>
                  </a:solidFill>
                </a:rPr>
                <a:t>absorber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 rot="21480000">
              <a:off x="3869992" y="2921936"/>
              <a:ext cx="223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Gas, LV &amp; </a:t>
              </a:r>
              <a:r>
                <a:rPr lang="en-US" sz="2400" dirty="0" smtClean="0">
                  <a:solidFill>
                    <a:srgbClr val="002060"/>
                  </a:solidFill>
                </a:rPr>
                <a:t>HV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2478136" y="2296002"/>
              <a:ext cx="1447800" cy="914400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SG" dirty="0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>
              <a:off x="5983336" y="2143602"/>
              <a:ext cx="1516200" cy="990600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SG" dirty="0"/>
            </a:p>
          </p:txBody>
        </p:sp>
        <p:pic>
          <p:nvPicPr>
            <p:cNvPr id="15" name="Picture 6" descr="det_sch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3667609"/>
              <a:ext cx="8280000" cy="256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packages – Part 1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SG" dirty="0" smtClean="0"/>
              <a:t>Signal pickup panels </a:t>
            </a:r>
            <a:endParaRPr lang="en-SG" sz="2400" dirty="0" smtClean="0"/>
          </a:p>
          <a:p>
            <a:pPr lvl="0"/>
            <a:r>
              <a:rPr lang="en-SG" dirty="0" smtClean="0"/>
              <a:t>RPC to front-end interconnects</a:t>
            </a:r>
            <a:endParaRPr lang="en-SG" sz="2400" dirty="0" smtClean="0"/>
          </a:p>
          <a:p>
            <a:pPr lvl="0"/>
            <a:r>
              <a:rPr lang="en-SG" dirty="0" smtClean="0"/>
              <a:t>Front-end</a:t>
            </a:r>
            <a:endParaRPr lang="en-SG" sz="2400" dirty="0" smtClean="0"/>
          </a:p>
          <a:p>
            <a:pPr lvl="0"/>
            <a:r>
              <a:rPr lang="en-SG" dirty="0" smtClean="0"/>
              <a:t>RPC-DAQ module</a:t>
            </a:r>
            <a:endParaRPr lang="en-SG" sz="2400" dirty="0" smtClean="0"/>
          </a:p>
          <a:p>
            <a:pPr lvl="1"/>
            <a:r>
              <a:rPr lang="en-SG" dirty="0" smtClean="0"/>
              <a:t>TDC</a:t>
            </a:r>
          </a:p>
          <a:p>
            <a:pPr lvl="1"/>
            <a:r>
              <a:rPr lang="en-SG" dirty="0" smtClean="0"/>
              <a:t>Waveform sampler</a:t>
            </a:r>
            <a:endParaRPr lang="en-SG" sz="2000" dirty="0" smtClean="0"/>
          </a:p>
          <a:p>
            <a:pPr lvl="1"/>
            <a:r>
              <a:rPr lang="en-SG" dirty="0" smtClean="0"/>
              <a:t>Strip-hit latch and rate monitor</a:t>
            </a:r>
            <a:endParaRPr lang="en-SG" sz="2000" dirty="0" smtClean="0"/>
          </a:p>
          <a:p>
            <a:pPr lvl="1"/>
            <a:r>
              <a:rPr lang="en-SG" dirty="0" smtClean="0"/>
              <a:t>Controller + data transreceiver</a:t>
            </a:r>
            <a:endParaRPr lang="en-SG" sz="2000" dirty="0" smtClean="0"/>
          </a:p>
          <a:p>
            <a:pPr lvl="1"/>
            <a:r>
              <a:rPr lang="en-SG" dirty="0" smtClean="0"/>
              <a:t>Firmware for the above</a:t>
            </a:r>
            <a:endParaRPr lang="en-SG" sz="2000" dirty="0" smtClean="0"/>
          </a:p>
          <a:p>
            <a:pPr lvl="1"/>
            <a:r>
              <a:rPr lang="en-SG" dirty="0" smtClean="0"/>
              <a:t>Pre-trigger front-end</a:t>
            </a:r>
            <a:endParaRPr lang="en-SG" sz="2000" dirty="0" smtClean="0"/>
          </a:p>
          <a:p>
            <a:pPr lvl="1"/>
            <a:r>
              <a:rPr lang="en-SG" dirty="0" smtClean="0"/>
              <a:t>TPH monitoring</a:t>
            </a:r>
            <a:endParaRPr lang="en-SG" sz="2000" dirty="0" smtClean="0"/>
          </a:p>
          <a:p>
            <a:pPr lvl="1"/>
            <a:r>
              <a:rPr lang="en-SG" dirty="0" smtClean="0"/>
              <a:t>Pulse width monitoring</a:t>
            </a:r>
            <a:endParaRPr lang="en-SG" sz="2000" dirty="0" smtClean="0"/>
          </a:p>
          <a:p>
            <a:pPr lvl="1"/>
            <a:r>
              <a:rPr lang="en-SG" dirty="0" smtClean="0"/>
              <a:t>Front-end control</a:t>
            </a:r>
            <a:endParaRPr lang="en-SG" sz="2000" dirty="0" smtClean="0"/>
          </a:p>
          <a:p>
            <a:pPr lvl="1"/>
            <a:r>
              <a:rPr lang="en-SG" dirty="0" smtClean="0"/>
              <a:t>Signal buffering scheme</a:t>
            </a:r>
            <a:endParaRPr lang="en-SG" sz="2400" dirty="0" smtClean="0"/>
          </a:p>
          <a:p>
            <a:pPr lvl="0"/>
            <a:r>
              <a:rPr lang="en-SG" dirty="0" smtClean="0"/>
              <a:t>Trigger system</a:t>
            </a:r>
          </a:p>
          <a:p>
            <a:pPr lvl="0"/>
            <a:r>
              <a:rPr lang="en-SG" dirty="0" smtClean="0"/>
              <a:t>DAQ backend</a:t>
            </a:r>
            <a:endParaRPr lang="en-SG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packages – Part 2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SG" dirty="0" smtClean="0"/>
              <a:t>Software</a:t>
            </a:r>
          </a:p>
          <a:p>
            <a:pPr lvl="0"/>
            <a:r>
              <a:rPr lang="en-SG" dirty="0" smtClean="0"/>
              <a:t>Power supplies</a:t>
            </a:r>
            <a:endParaRPr lang="en-SG" sz="2400" dirty="0" smtClean="0"/>
          </a:p>
          <a:p>
            <a:pPr lvl="0"/>
            <a:r>
              <a:rPr lang="en-SG" dirty="0" smtClean="0"/>
              <a:t>Power requirement and thermal management</a:t>
            </a:r>
            <a:endParaRPr lang="en-SG" sz="2400" dirty="0" smtClean="0"/>
          </a:p>
          <a:p>
            <a:pPr lvl="0"/>
            <a:r>
              <a:rPr lang="en-SG" dirty="0" smtClean="0"/>
              <a:t>Integration issues</a:t>
            </a:r>
            <a:endParaRPr lang="en-SG" sz="2400" dirty="0" smtClean="0"/>
          </a:p>
          <a:p>
            <a:pPr lvl="1"/>
            <a:r>
              <a:rPr lang="en-SG" dirty="0" smtClean="0"/>
              <a:t>Routing of strip signals to the front-ends</a:t>
            </a:r>
            <a:endParaRPr lang="en-SG" sz="2000" dirty="0" smtClean="0"/>
          </a:p>
          <a:p>
            <a:pPr lvl="1"/>
            <a:r>
              <a:rPr lang="en-SG" dirty="0" smtClean="0"/>
              <a:t>Mounting of front-ends and RPC-DAQ module on the RPC unit</a:t>
            </a:r>
            <a:endParaRPr lang="en-SG" sz="2000" dirty="0" smtClean="0"/>
          </a:p>
          <a:p>
            <a:pPr lvl="1"/>
            <a:r>
              <a:rPr lang="en-SG" dirty="0" smtClean="0"/>
              <a:t>Routing of LV, HV (along with gas) lines to the RPC</a:t>
            </a:r>
            <a:endParaRPr lang="en-SG" sz="2000" dirty="0" smtClean="0"/>
          </a:p>
          <a:p>
            <a:pPr lvl="1"/>
            <a:r>
              <a:rPr lang="en-SG" dirty="0" smtClean="0"/>
              <a:t>Routing of LV, HV, data, trigger lines (along with gas) on the magnet</a:t>
            </a:r>
            <a:endParaRPr lang="en-SG" sz="2000" dirty="0" smtClean="0"/>
          </a:p>
          <a:p>
            <a:pPr lvl="1"/>
            <a:r>
              <a:rPr lang="en-SG" dirty="0" smtClean="0"/>
              <a:t>Locating and routing of pre-trigger lines into segment trigger stations</a:t>
            </a:r>
            <a:endParaRPr lang="en-SG" sz="2000" dirty="0" smtClean="0"/>
          </a:p>
          <a:p>
            <a:pPr lvl="1"/>
            <a:r>
              <a:rPr lang="en-SG" dirty="0" smtClean="0"/>
              <a:t>Location of backend VME crates and final trigger system</a:t>
            </a:r>
            <a:endParaRPr lang="en-SG" sz="2000" dirty="0" smtClean="0"/>
          </a:p>
          <a:p>
            <a:pPr lvl="1"/>
            <a:r>
              <a:rPr lang="en-SG" dirty="0" smtClean="0"/>
              <a:t>Power supplies’ mains and distribution</a:t>
            </a:r>
          </a:p>
          <a:p>
            <a:pPr lvl="0"/>
            <a:r>
              <a:rPr lang="en-SG" dirty="0" smtClean="0"/>
              <a:t>Production and QC </a:t>
            </a:r>
            <a:endParaRPr lang="en-SG" sz="2400" dirty="0" smtClean="0"/>
          </a:p>
          <a:p>
            <a:pPr lvl="1"/>
            <a:r>
              <a:rPr lang="en-SG" dirty="0" smtClean="0"/>
              <a:t>Board and module design</a:t>
            </a:r>
            <a:endParaRPr lang="en-SG" sz="2000" dirty="0" smtClean="0"/>
          </a:p>
          <a:p>
            <a:pPr lvl="1"/>
            <a:r>
              <a:rPr lang="en-SG" dirty="0" smtClean="0"/>
              <a:t>Production, QC, programming and calibration</a:t>
            </a:r>
            <a:endParaRPr lang="en-SG" sz="2000" dirty="0" smtClean="0"/>
          </a:p>
          <a:p>
            <a:pPr lvl="1"/>
            <a:r>
              <a:rPr lang="en-SG" dirty="0" smtClean="0"/>
              <a:t>Cabling and </a:t>
            </a:r>
            <a:r>
              <a:rPr lang="en-SG" dirty="0" err="1" smtClean="0"/>
              <a:t>connectorisation</a:t>
            </a:r>
            <a:r>
              <a:rPr lang="en-SG" dirty="0" smtClean="0"/>
              <a:t> etc. (specifications decided by the collaboration)</a:t>
            </a:r>
            <a:endParaRPr lang="en-SG" sz="2000" dirty="0" smtClean="0"/>
          </a:p>
          <a:p>
            <a:pPr lvl="1"/>
            <a:r>
              <a:rPr lang="en-SG" dirty="0" smtClean="0"/>
              <a:t>Crates, racks and other mechanics</a:t>
            </a:r>
          </a:p>
          <a:p>
            <a:r>
              <a:rPr lang="en-SG" dirty="0" smtClean="0"/>
              <a:t>Installation and </a:t>
            </a:r>
            <a:r>
              <a:rPr lang="en-SG" dirty="0" smtClean="0"/>
              <a:t>commissioning</a:t>
            </a:r>
          </a:p>
          <a:p>
            <a:r>
              <a:rPr lang="en-US" dirty="0" smtClean="0"/>
              <a:t>Operation considerations</a:t>
            </a:r>
            <a:endParaRPr lang="en-SG" dirty="0" smtClean="0"/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204353" y="1057011"/>
          <a:ext cx="8751123" cy="528806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4377251"/>
                <a:gridCol w="4373872"/>
              </a:tblGrid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modules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Module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16m × 16m × 14.5m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Detector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48.4m × 16m × 14.5m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layers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Iron plate thickness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56mm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Gap for RPC trays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40mm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Magnetic field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1.3Tesla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RPC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1,950mm × 1,840mm × 26mm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Readout strip pitch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30mm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RPCs/Road/Layer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Roads/Layer/Module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 units/Layer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192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 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28,800 (97,505m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)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readout strips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3,686,400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Factsheet of ICAL detector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Schematic of a basic RPC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pic>
        <p:nvPicPr>
          <p:cNvPr id="6" name="Content Placeholder 11" descr="rpc-p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1" t="22373" r="16351" b="23638"/>
          <a:stretch>
            <a:fillRect/>
          </a:stretch>
        </p:blipFill>
        <p:spPr>
          <a:xfrm>
            <a:off x="431800" y="1008000"/>
            <a:ext cx="8280400" cy="364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2000" y="4811668"/>
            <a:ext cx="8280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252000">
              <a:buFont typeface="Wingdings" pitchFamily="2" charset="2"/>
              <a:buChar char="v"/>
            </a:pPr>
            <a:r>
              <a:rPr lang="en-US" sz="1600" dirty="0" smtClean="0"/>
              <a:t>Glass (bakelite) for electrodes</a:t>
            </a:r>
          </a:p>
          <a:p>
            <a:pPr indent="252000">
              <a:buFont typeface="Wingdings" pitchFamily="2" charset="2"/>
              <a:buChar char="v"/>
            </a:pPr>
            <a:r>
              <a:rPr lang="en-US" sz="1600" dirty="0" smtClean="0"/>
              <a:t>Special paint mixture for semi-resistive coating</a:t>
            </a:r>
          </a:p>
          <a:p>
            <a:pPr indent="252000">
              <a:buFont typeface="Wingdings" pitchFamily="2" charset="2"/>
              <a:buChar char="v"/>
            </a:pPr>
            <a:r>
              <a:rPr lang="en-US" sz="1600" dirty="0" smtClean="0"/>
              <a:t>Plastic honey-comb laminations as pick-up panel</a:t>
            </a:r>
          </a:p>
          <a:p>
            <a:pPr indent="252000">
              <a:buFont typeface="Wingdings" pitchFamily="2" charset="2"/>
              <a:buChar char="v"/>
            </a:pPr>
            <a:r>
              <a:rPr lang="en-US" sz="1600" dirty="0" smtClean="0"/>
              <a:t>Special plastic films for insulation</a:t>
            </a:r>
          </a:p>
          <a:p>
            <a:pPr indent="252000">
              <a:buFont typeface="Wingdings" pitchFamily="2" charset="2"/>
              <a:buChar char="v"/>
            </a:pPr>
            <a:r>
              <a:rPr lang="en-US" sz="1600" dirty="0" smtClean="0"/>
              <a:t>Avalanche (streamer) mode of operation</a:t>
            </a:r>
          </a:p>
          <a:p>
            <a:pPr indent="252000">
              <a:buFont typeface="Wingdings" pitchFamily="2" charset="2"/>
              <a:buChar char="v"/>
            </a:pPr>
            <a:r>
              <a:rPr lang="en-US" sz="1600" dirty="0" smtClean="0"/>
              <a:t>Gas: R134a+Iso-butane+SF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= 95.5+4.2+0.3 (R134a+Iso-butane+Argon=56+7+37)</a:t>
            </a:r>
            <a:endParaRPr lang="en-SG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Honeycomb pickup panel</a:t>
            </a:r>
            <a:endParaRPr lang="en-SG" dirty="0"/>
          </a:p>
        </p:txBody>
      </p:sp>
      <p:pic>
        <p:nvPicPr>
          <p:cNvPr id="6" name="Content Placeholder 5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871" y="1008000"/>
            <a:ext cx="8748258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amplifier RPC pulse profile</a:t>
            </a:r>
            <a:endParaRPr lang="en-SG" dirty="0"/>
          </a:p>
        </p:txBody>
      </p:sp>
      <p:pic>
        <p:nvPicPr>
          <p:cNvPr id="7" name="Content Placeholder 6" descr="tek00005[1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550" y="100806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  <p:sp>
        <p:nvSpPr>
          <p:cNvPr id="8" name="Oval 7"/>
          <p:cNvSpPr/>
          <p:nvPr/>
        </p:nvSpPr>
        <p:spPr bwMode="auto">
          <a:xfrm>
            <a:off x="827584" y="5481296"/>
            <a:ext cx="1485904" cy="612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24400" y="5553304"/>
            <a:ext cx="1485904" cy="612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DAQ system requirements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Information to record on trigger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Strip hit (1-bit resolution)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Timing (200ps) LC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Pulse profile or Time Over Threshold (for time-walk correction). TDC can measure TOT as well.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Rates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Individual strip background rates on surface ~300Hz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Underground rates differ: depth, rock radiation etc.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Muon event rate ~10Hz (The ‘blue’ book says ~2Hz)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On-line monitor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RPC parameters (High voltage, current)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Ambient parameters (T, P, RH)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D.C. power supplies,  thresholds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Gas systems and magnet control and monitoring</a:t>
            </a:r>
          </a:p>
          <a:p>
            <a:pPr>
              <a:lnSpc>
                <a:spcPct val="110000"/>
              </a:lnSpc>
            </a:pP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data sizes and rates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SG" dirty="0" smtClean="0"/>
              <a:t>Pickup </a:t>
            </a:r>
            <a:r>
              <a:rPr lang="en-SG" dirty="0" smtClean="0"/>
              <a:t>strip data </a:t>
            </a:r>
            <a:r>
              <a:rPr lang="en-SG" dirty="0" smtClean="0"/>
              <a:t>– 128bits</a:t>
            </a:r>
            <a:endParaRPr lang="en-SG" dirty="0" smtClean="0"/>
          </a:p>
          <a:p>
            <a:pPr>
              <a:lnSpc>
                <a:spcPct val="120000"/>
              </a:lnSpc>
            </a:pPr>
            <a:r>
              <a:rPr lang="en-SG" dirty="0" smtClean="0"/>
              <a:t>TDC data: 16 channel s (8 strips </a:t>
            </a:r>
            <a:r>
              <a:rPr lang="en-SG" dirty="0" err="1" smtClean="0"/>
              <a:t>ORed</a:t>
            </a:r>
            <a:r>
              <a:rPr lang="en-SG" dirty="0" smtClean="0"/>
              <a:t>), dual edges, 16 hits /</a:t>
            </a:r>
            <a:r>
              <a:rPr lang="en-SG" dirty="0" err="1" smtClean="0"/>
              <a:t>ch</a:t>
            </a:r>
            <a:r>
              <a:rPr lang="en-SG" dirty="0" smtClean="0"/>
              <a:t>, 16-bits - 16 x 2 x 16 x 16 = </a:t>
            </a:r>
            <a:r>
              <a:rPr lang="en-SG" dirty="0" smtClean="0"/>
              <a:t>8192bits</a:t>
            </a:r>
            <a:endParaRPr lang="en-SG" dirty="0" smtClean="0"/>
          </a:p>
          <a:p>
            <a:pPr>
              <a:lnSpc>
                <a:spcPct val="120000"/>
              </a:lnSpc>
            </a:pPr>
            <a:r>
              <a:rPr lang="en-SG" dirty="0" smtClean="0"/>
              <a:t>RPC id - </a:t>
            </a:r>
            <a:r>
              <a:rPr lang="en-SG" dirty="0" smtClean="0"/>
              <a:t>16bits</a:t>
            </a:r>
            <a:endParaRPr lang="en-SG" dirty="0" smtClean="0"/>
          </a:p>
          <a:p>
            <a:pPr>
              <a:lnSpc>
                <a:spcPct val="120000"/>
              </a:lnSpc>
            </a:pPr>
            <a:r>
              <a:rPr lang="en-SG" dirty="0" smtClean="0"/>
              <a:t>Event id - </a:t>
            </a:r>
            <a:r>
              <a:rPr lang="en-SG" dirty="0" smtClean="0"/>
              <a:t>32bits</a:t>
            </a:r>
            <a:endParaRPr lang="en-SG" dirty="0" smtClean="0"/>
          </a:p>
          <a:p>
            <a:pPr>
              <a:lnSpc>
                <a:spcPct val="120000"/>
              </a:lnSpc>
            </a:pPr>
            <a:r>
              <a:rPr lang="en-SG" dirty="0" smtClean="0"/>
              <a:t>Ambient </a:t>
            </a:r>
            <a:r>
              <a:rPr lang="en-SG" dirty="0" smtClean="0"/>
              <a:t>sensors (TPH) - 3 x 16 = </a:t>
            </a:r>
            <a:r>
              <a:rPr lang="en-SG" dirty="0" smtClean="0"/>
              <a:t>48bits</a:t>
            </a:r>
            <a:endParaRPr lang="en-SG" dirty="0" smtClean="0"/>
          </a:p>
          <a:p>
            <a:pPr>
              <a:lnSpc>
                <a:spcPct val="120000"/>
              </a:lnSpc>
            </a:pPr>
            <a:r>
              <a:rPr lang="en-SG" dirty="0" smtClean="0"/>
              <a:t>Noise rate data (1 second, all channels: worst case) - 1kbps</a:t>
            </a:r>
          </a:p>
          <a:p>
            <a:pPr>
              <a:lnSpc>
                <a:spcPct val="120000"/>
              </a:lnSpc>
            </a:pPr>
            <a:r>
              <a:rPr lang="en-SG" dirty="0" smtClean="0"/>
              <a:t>Time stamp - </a:t>
            </a:r>
            <a:r>
              <a:rPr lang="en-SG" dirty="0" smtClean="0"/>
              <a:t>100bits</a:t>
            </a:r>
            <a:endParaRPr lang="en-SG" dirty="0" smtClean="0"/>
          </a:p>
          <a:p>
            <a:pPr>
              <a:lnSpc>
                <a:spcPct val="120000"/>
              </a:lnSpc>
            </a:pPr>
            <a:r>
              <a:rPr lang="en-SG" dirty="0" smtClean="0"/>
              <a:t>Event size </a:t>
            </a:r>
            <a:r>
              <a:rPr lang="en-SG" dirty="0" smtClean="0"/>
              <a:t>- 8516bits</a:t>
            </a:r>
            <a:endParaRPr lang="en-SG" dirty="0" smtClean="0"/>
          </a:p>
          <a:p>
            <a:pPr>
              <a:lnSpc>
                <a:spcPct val="120000"/>
              </a:lnSpc>
            </a:pPr>
            <a:r>
              <a:rPr lang="en-SG" dirty="0" smtClean="0"/>
              <a:t>Assume trigger rate to be 10Hz</a:t>
            </a:r>
          </a:p>
          <a:p>
            <a:pPr>
              <a:lnSpc>
                <a:spcPct val="120000"/>
              </a:lnSpc>
            </a:pPr>
            <a:r>
              <a:rPr lang="en-SG" dirty="0" smtClean="0"/>
              <a:t>Estimated data rate/RPC - 85160 bps + 1kbps = 84.16kbps</a:t>
            </a:r>
          </a:p>
          <a:p>
            <a:pPr>
              <a:lnSpc>
                <a:spcPct val="120000"/>
              </a:lnSpc>
            </a:pPr>
            <a:r>
              <a:rPr lang="en-SG" dirty="0" smtClean="0"/>
              <a:t>Add formatters, headers etc. </a:t>
            </a:r>
            <a:r>
              <a:rPr lang="en-SG" dirty="0" smtClean="0"/>
              <a:t>– 100kbps/RPC</a:t>
            </a:r>
            <a:endParaRPr lang="en-SG" dirty="0" smtClean="0"/>
          </a:p>
          <a:p>
            <a:pPr>
              <a:lnSpc>
                <a:spcPct val="120000"/>
              </a:lnSpc>
            </a:pPr>
            <a:r>
              <a:rPr lang="en-SG" dirty="0" smtClean="0"/>
              <a:t>Add data from at least 8 RPCs = 8 x 100kbps = </a:t>
            </a:r>
            <a:r>
              <a:rPr lang="en-SG" dirty="0" smtClean="0"/>
              <a:t>800kbps</a:t>
            </a:r>
            <a:endParaRPr lang="en-SG" dirty="0" smtClean="0"/>
          </a:p>
          <a:p>
            <a:pPr>
              <a:lnSpc>
                <a:spcPct val="120000"/>
              </a:lnSpc>
            </a:pPr>
            <a:r>
              <a:rPr lang="en-SG" dirty="0" smtClean="0"/>
              <a:t>No data compression or zero suppression considered. </a:t>
            </a:r>
          </a:p>
          <a:p>
            <a:pPr>
              <a:lnSpc>
                <a:spcPct val="120000"/>
              </a:lnSpc>
            </a:pPr>
            <a:r>
              <a:rPr lang="en-SG" dirty="0" smtClean="0"/>
              <a:t>Channel occupancy </a:t>
            </a:r>
            <a:r>
              <a:rPr lang="en-SG" dirty="0" smtClean="0"/>
              <a:t> </a:t>
            </a:r>
            <a:r>
              <a:rPr lang="en-SG" dirty="0" smtClean="0"/>
              <a:t>a few</a:t>
            </a:r>
            <a:r>
              <a:rPr lang="en-SG" dirty="0" smtClean="0"/>
              <a:t>%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BARC-ECIL-TIFR Meeting, Prabhadevi                               April 27, 2011</a:t>
            </a:r>
            <a:endParaRPr lang="en-S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1728</TotalTime>
  <Words>1851</Words>
  <Application>Microsoft Office PowerPoint</Application>
  <PresentationFormat>On-screen Show (4:3)</PresentationFormat>
  <Paragraphs>353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Status REPORT on  ICAL electronics</vt:lpstr>
      <vt:lpstr>ICAL detector and construction</vt:lpstr>
      <vt:lpstr>RPC in the ICAL detector</vt:lpstr>
      <vt:lpstr>Factsheet of ICAL detector</vt:lpstr>
      <vt:lpstr>Schematic of a basic RPC</vt:lpstr>
      <vt:lpstr>Honeycomb pickup panel</vt:lpstr>
      <vt:lpstr>Post amplifier RPC pulse profile</vt:lpstr>
      <vt:lpstr>DAQ system requirements</vt:lpstr>
      <vt:lpstr>Expected data sizes and rates</vt:lpstr>
      <vt:lpstr>Segmentation of ICAL</vt:lpstr>
      <vt:lpstr>Functional diagram of RPC-DAQ</vt:lpstr>
      <vt:lpstr>Functional diagram of FE ASIC</vt:lpstr>
      <vt:lpstr>Features of ICAL FE ASIC</vt:lpstr>
      <vt:lpstr>FE ASIC evaluation board</vt:lpstr>
      <vt:lpstr>An important issue on FE ASIC</vt:lpstr>
      <vt:lpstr>Scheme of RPC-DAQ controller</vt:lpstr>
      <vt:lpstr>Pulse shape monitor</vt:lpstr>
      <vt:lpstr>ICAL timing device</vt:lpstr>
      <vt:lpstr>TPH monitor module</vt:lpstr>
      <vt:lpstr>Back-end issues</vt:lpstr>
      <vt:lpstr>VME Interface Logic</vt:lpstr>
      <vt:lpstr>Custom VME Module</vt:lpstr>
      <vt:lpstr>Features of ICAL trigger system</vt:lpstr>
      <vt:lpstr>Proposed trigger scheme</vt:lpstr>
      <vt:lpstr>Power supplies</vt:lpstr>
      <vt:lpstr>Cables and interconnects</vt:lpstr>
      <vt:lpstr>Other critical issues</vt:lpstr>
      <vt:lpstr>Roll of electronics industries</vt:lpstr>
      <vt:lpstr>Future plan</vt:lpstr>
      <vt:lpstr>Work packages – Part 1</vt:lpstr>
      <vt:lpstr>Work packages – Part 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Satyanarayana Bheesette</dc:creator>
  <cp:lastModifiedBy>Satyanarayana Bheesette</cp:lastModifiedBy>
  <cp:revision>77</cp:revision>
  <dcterms:created xsi:type="dcterms:W3CDTF">2011-01-23T03:58:48Z</dcterms:created>
  <dcterms:modified xsi:type="dcterms:W3CDTF">2011-04-27T03:39:54Z</dcterms:modified>
</cp:coreProperties>
</file>