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71" r:id="rId6"/>
    <p:sldId id="274" r:id="rId7"/>
    <p:sldId id="275" r:id="rId8"/>
    <p:sldId id="276" r:id="rId9"/>
    <p:sldId id="277" r:id="rId10"/>
    <p:sldId id="278" r:id="rId11"/>
    <p:sldId id="261" r:id="rId12"/>
    <p:sldId id="259" r:id="rId13"/>
    <p:sldId id="265" r:id="rId14"/>
    <p:sldId id="266" r:id="rId15"/>
    <p:sldId id="264" r:id="rId16"/>
    <p:sldId id="262" r:id="rId17"/>
    <p:sldId id="284" r:id="rId18"/>
    <p:sldId id="285" r:id="rId19"/>
    <p:sldId id="263" r:id="rId20"/>
    <p:sldId id="270" r:id="rId21"/>
    <p:sldId id="268" r:id="rId22"/>
    <p:sldId id="267" r:id="rId23"/>
    <p:sldId id="272" r:id="rId24"/>
    <p:sldId id="273" r:id="rId25"/>
    <p:sldId id="282" r:id="rId26"/>
    <p:sldId id="286" r:id="rId27"/>
    <p:sldId id="283" r:id="rId28"/>
    <p:sldId id="281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23/1/2011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7A98B-4B55-4F9F-864F-1752BF66AE57}" type="slidenum">
              <a:rPr lang="de-DE"/>
              <a:pPr/>
              <a:t>17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400000"/>
          </a:xfrm>
        </p:spPr>
        <p:txBody>
          <a:bodyPr/>
          <a:lstStyle>
            <a:lvl2pP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89376"/>
            <a:ext cx="9000000" cy="324000"/>
          </a:xfrm>
        </p:spPr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F:\INO\presentation\DAE-DST-Detector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1124744"/>
            <a:ext cx="9000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ICAL Electronics meeting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3548608"/>
            <a:ext cx="9000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Hotel </a:t>
            </a:r>
            <a:r>
              <a:rPr lang="en-SG" dirty="0" smtClean="0"/>
              <a:t>Arasan Sapthagiri, </a:t>
            </a:r>
            <a:r>
              <a:rPr lang="en-US" dirty="0" smtClean="0"/>
              <a:t>Madurai</a:t>
            </a:r>
          </a:p>
          <a:p>
            <a:r>
              <a:rPr lang="en-US" dirty="0" smtClean="0"/>
              <a:t>January 23, 2011</a:t>
            </a:r>
            <a:endParaRPr lang="en-SG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DAQ system requirements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Information to record on trigger</a:t>
            </a:r>
          </a:p>
          <a:p>
            <a:pPr lvl="1"/>
            <a:r>
              <a:rPr lang="en-US" dirty="0" smtClean="0"/>
              <a:t>Strip hit (1-bit resolution)</a:t>
            </a:r>
          </a:p>
          <a:p>
            <a:pPr lvl="1"/>
            <a:r>
              <a:rPr lang="en-US" dirty="0" smtClean="0"/>
              <a:t>Timing </a:t>
            </a:r>
            <a:r>
              <a:rPr lang="en-US" dirty="0" smtClean="0"/>
              <a:t>(200ps) LC</a:t>
            </a:r>
            <a:endParaRPr lang="en-US" dirty="0" smtClean="0"/>
          </a:p>
          <a:p>
            <a:pPr lvl="1"/>
            <a:r>
              <a:rPr lang="en-US" dirty="0" smtClean="0"/>
              <a:t>Time Over Threshold (for time-walk correction)</a:t>
            </a:r>
          </a:p>
          <a:p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Individual strip background rates ~300Hz</a:t>
            </a:r>
          </a:p>
          <a:p>
            <a:pPr lvl="1"/>
            <a:r>
              <a:rPr lang="en-US" dirty="0" smtClean="0"/>
              <a:t>Event rate ~10Hz</a:t>
            </a:r>
          </a:p>
          <a:p>
            <a:r>
              <a:rPr lang="en-US" dirty="0" smtClean="0"/>
              <a:t>On-line monitor</a:t>
            </a:r>
          </a:p>
          <a:p>
            <a:pPr lvl="1"/>
            <a:r>
              <a:rPr lang="en-US" dirty="0" smtClean="0"/>
              <a:t>RPC parameters (High voltage, current)</a:t>
            </a:r>
          </a:p>
          <a:p>
            <a:pPr lvl="1"/>
            <a:r>
              <a:rPr lang="en-US" dirty="0" smtClean="0"/>
              <a:t>Ambient parameters (T, P, RH)</a:t>
            </a:r>
          </a:p>
          <a:p>
            <a:pPr lvl="1"/>
            <a:r>
              <a:rPr lang="en-US" dirty="0" smtClean="0"/>
              <a:t>Services, supplies (Gas systems, magnet, low voltage power supplies, thresholds)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of ICAL</a:t>
            </a:r>
            <a:endParaRPr lang="en-SG" dirty="0"/>
          </a:p>
        </p:txBody>
      </p:sp>
      <p:pic>
        <p:nvPicPr>
          <p:cNvPr id="5" name="Content Placeholder 4" descr="cable_layout_view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9" t="9338" r="12750" b="9841"/>
          <a:stretch>
            <a:fillRect/>
          </a:stretch>
        </p:blipFill>
        <p:spPr>
          <a:xfrm>
            <a:off x="1650689" y="1041904"/>
            <a:ext cx="5842623" cy="53660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diagram of RPC-DAQ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11" name="Content Placeholder 10" descr="RPC_elec_layou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1872000" y="1008000"/>
            <a:ext cx="54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diagram </a:t>
            </a:r>
            <a:r>
              <a:rPr lang="en-US" dirty="0" smtClean="0"/>
              <a:t>of FE </a:t>
            </a:r>
            <a:r>
              <a:rPr lang="en-US" dirty="0" smtClean="0"/>
              <a:t>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54230" y="1008000"/>
            <a:ext cx="8835541" cy="4968000"/>
            <a:chOff x="380284" y="465138"/>
            <a:chExt cx="8323244" cy="4679950"/>
          </a:xfrm>
        </p:grpSpPr>
        <p:sp>
          <p:nvSpPr>
            <p:cNvPr id="5" name="TextBox 4"/>
            <p:cNvSpPr txBox="1"/>
            <p:nvPr/>
          </p:nvSpPr>
          <p:spPr>
            <a:xfrm>
              <a:off x="7993077" y="2625112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Amp_out</a:t>
              </a:r>
              <a:endParaRPr lang="en-US" sz="9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1694793" y="2592449"/>
              <a:ext cx="3745379" cy="14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536609" y="3118268"/>
              <a:ext cx="124667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6034365" y="2593194"/>
              <a:ext cx="1000909" cy="93634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8:1 Analog Multiplexer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321778" y="2337899"/>
              <a:ext cx="850336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46573" y="274375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66411" y="4040344"/>
              <a:ext cx="1361069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6573" y="335929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571378" y="3064851"/>
              <a:ext cx="40215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75353" y="248838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Channel-0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75353" y="310392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Channel-7</a:t>
              </a:r>
              <a:endParaRPr lang="en-US" sz="9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21246" y="2678317"/>
              <a:ext cx="720000" cy="6809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</a:t>
              </a:r>
              <a:r>
                <a:rPr lang="en-US" sz="900" dirty="0" smtClean="0">
                  <a:solidFill>
                    <a:schemeClr val="tx1"/>
                  </a:solidFill>
                </a:rPr>
                <a:t>Buffer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054841" y="3018806"/>
              <a:ext cx="357467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09"/>
            <p:cNvGrpSpPr/>
            <p:nvPr/>
          </p:nvGrpSpPr>
          <p:grpSpPr>
            <a:xfrm>
              <a:off x="886834" y="1060994"/>
              <a:ext cx="5219024" cy="1276834"/>
              <a:chOff x="457200" y="1143000"/>
              <a:chExt cx="5562600" cy="1143000"/>
            </a:xfrm>
          </p:grpSpPr>
          <p:grpSp>
            <p:nvGrpSpPr>
              <p:cNvPr id="19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Regulated Cascode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Transimpedance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Amplifier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LVDS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output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driver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3" idx="3"/>
                  <a:endCxn id="24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184"/>
            <p:cNvGrpSpPr/>
            <p:nvPr/>
          </p:nvGrpSpPr>
          <p:grpSpPr>
            <a:xfrm>
              <a:off x="886834" y="3868254"/>
              <a:ext cx="5219024" cy="1276834"/>
              <a:chOff x="572666" y="4113212"/>
              <a:chExt cx="5562600" cy="1143000"/>
            </a:xfrm>
          </p:grpSpPr>
          <p:grpSp>
            <p:nvGrpSpPr>
              <p:cNvPr id="32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Regulated Cascode Transimpedance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LVDS output driver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 42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96482" y="465138"/>
              <a:ext cx="12907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Common threshold</a:t>
              </a:r>
              <a:endParaRPr lang="en-US" sz="9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962871" y="165685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06312" y="165685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LVDS_out0</a:t>
              </a:r>
              <a:endParaRPr lang="en-US" sz="10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962871" y="1912216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962871" y="446411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606312" y="446411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LVDS_out7</a:t>
              </a:r>
              <a:endParaRPr lang="en-US" sz="9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962871" y="4719477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8660" y="1741972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0284" y="1466921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Ch-0</a:t>
              </a:r>
              <a:endParaRPr 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9893" y="4293865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Ch-7</a:t>
              </a:r>
              <a:endParaRPr lang="en-US" sz="1000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67131" y="4568916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035273" y="3018806"/>
              <a:ext cx="285974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552504" y="6084004"/>
            <a:ext cx="2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V.B.Chandratre,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ICAL FE ASIC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Process: AMSc35b4c3 (0.35um CMOS)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dynamic range:18fC – 1.36pC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@350MHz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Amplifier gain: 8mV/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3-dB Bandwidth: 274MHz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Rise time: 1.2ns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Power per channel: &lt; 20mW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Chip area: 13mm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5" name="Picture 4" descr="dsc_2603.jpg"/>
          <p:cNvPicPr>
            <a:picLocks noChangeAspect="1"/>
          </p:cNvPicPr>
          <p:nvPr/>
        </p:nvPicPr>
        <p:blipFill>
          <a:blip r:embed="rId2" cstate="print"/>
          <a:srcRect l="11017" t="1276" r="10467" b="13271"/>
          <a:stretch>
            <a:fillRect/>
          </a:stretch>
        </p:blipFill>
        <p:spPr>
          <a:xfrm>
            <a:off x="4620384" y="2972958"/>
            <a:ext cx="4416112" cy="31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Front-end evaluation board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812" t="2833" r="16816" b="15299"/>
          <a:stretch>
            <a:fillRect/>
          </a:stretch>
        </p:blipFill>
        <p:spPr bwMode="auto">
          <a:xfrm>
            <a:off x="1287300" y="1008000"/>
            <a:ext cx="65694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RPC-DAQ controller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7" name="Content Placeholder 4" descr="Block_diagram-v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166" y="1008000"/>
            <a:ext cx="9081668" cy="52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76496" y="1052736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James Libby, Jan 24</a:t>
            </a:r>
            <a:endParaRPr lang="en-S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Switched Capacitor Array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SG" smtClean="0"/>
              <a:t>B.Satyanarayana, TIFR, Mumbai                               INO Collaboration Meeting, Madurai                               January 23-26, 2011</a:t>
            </a:r>
            <a:endParaRPr lang="en-GB" dirty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1632988" y="4674964"/>
            <a:ext cx="6629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/>
              <a:t>Shift Register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 flipH="1">
            <a:off x="1344988" y="4827364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566188" y="4608647"/>
            <a:ext cx="875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Clock</a:t>
            </a:r>
            <a:endParaRPr lang="en-US" sz="2000" dirty="0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991638" y="3074764"/>
            <a:ext cx="617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16774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>
            <a:off x="16774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1" name="Line 10"/>
          <p:cNvSpPr>
            <a:spLocks noChangeShapeType="1"/>
          </p:cNvSpPr>
          <p:nvPr/>
        </p:nvSpPr>
        <p:spPr bwMode="auto">
          <a:xfrm>
            <a:off x="16774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2" name="Line 11"/>
          <p:cNvSpPr>
            <a:spLocks noChangeShapeType="1"/>
          </p:cNvSpPr>
          <p:nvPr/>
        </p:nvSpPr>
        <p:spPr bwMode="auto">
          <a:xfrm>
            <a:off x="15250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3" name="Line 12"/>
          <p:cNvSpPr>
            <a:spLocks noChangeShapeType="1"/>
          </p:cNvSpPr>
          <p:nvPr/>
        </p:nvSpPr>
        <p:spPr bwMode="auto">
          <a:xfrm>
            <a:off x="15250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4" name="Line 13"/>
          <p:cNvSpPr>
            <a:spLocks noChangeShapeType="1"/>
          </p:cNvSpPr>
          <p:nvPr/>
        </p:nvSpPr>
        <p:spPr bwMode="auto">
          <a:xfrm>
            <a:off x="16774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5" name="Line 14"/>
          <p:cNvSpPr>
            <a:spLocks noChangeShapeType="1"/>
          </p:cNvSpPr>
          <p:nvPr/>
        </p:nvSpPr>
        <p:spPr bwMode="auto">
          <a:xfrm>
            <a:off x="16774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6" name="Line 15"/>
          <p:cNvSpPr>
            <a:spLocks noChangeShapeType="1"/>
          </p:cNvSpPr>
          <p:nvPr/>
        </p:nvSpPr>
        <p:spPr bwMode="auto">
          <a:xfrm>
            <a:off x="19822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7" name="Line 16"/>
          <p:cNvSpPr>
            <a:spLocks noChangeShapeType="1"/>
          </p:cNvSpPr>
          <p:nvPr/>
        </p:nvSpPr>
        <p:spPr bwMode="auto">
          <a:xfrm>
            <a:off x="19822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8" name="Line 17"/>
          <p:cNvSpPr>
            <a:spLocks noChangeShapeType="1"/>
          </p:cNvSpPr>
          <p:nvPr/>
        </p:nvSpPr>
        <p:spPr bwMode="auto">
          <a:xfrm>
            <a:off x="19822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9" name="Line 18"/>
          <p:cNvSpPr>
            <a:spLocks noChangeShapeType="1"/>
          </p:cNvSpPr>
          <p:nvPr/>
        </p:nvSpPr>
        <p:spPr bwMode="auto">
          <a:xfrm>
            <a:off x="1982238" y="4293964"/>
            <a:ext cx="6324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53638" y="2541364"/>
            <a:ext cx="76200" cy="762000"/>
            <a:chOff x="1296" y="1488"/>
            <a:chExt cx="48" cy="480"/>
          </a:xfrm>
        </p:grpSpPr>
        <p:sp>
          <p:nvSpPr>
            <p:cNvPr id="7763" name="Line 2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64" name="Line 2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4038" y="2465164"/>
            <a:ext cx="685800" cy="152400"/>
            <a:chOff x="912" y="1440"/>
            <a:chExt cx="432" cy="96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59" name="Line 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0" name="Line 2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1" name="Line 2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2" name="Oval 2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55" name="Line 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6" name="Line 3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7" name="Line 3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8" name="Oval 3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52" name="Line 3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53" name="Line 3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54" name="Line 3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829838" y="2465164"/>
            <a:ext cx="685800" cy="152400"/>
            <a:chOff x="912" y="1440"/>
            <a:chExt cx="432" cy="96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46" name="Line 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7" name="Line 3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8" name="Line 4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9" name="Oval 4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42" name="Line 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3" name="Line 4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4" name="Line 4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5" name="Oval 4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39" name="Line 4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40" name="Line 4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41" name="Line 4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515638" y="2465164"/>
            <a:ext cx="685800" cy="152400"/>
            <a:chOff x="912" y="1440"/>
            <a:chExt cx="432" cy="96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33" name="Line 5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4" name="Line 5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5" name="Line 5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6" name="Oval 5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29" name="Line 5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0" name="Line 5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1" name="Line 5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2" name="Oval 6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26" name="Line 6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27" name="Line 6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28" name="Line 6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201438" y="2465164"/>
            <a:ext cx="685800" cy="152400"/>
            <a:chOff x="912" y="1440"/>
            <a:chExt cx="432" cy="96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20" name="Line 6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1" name="Line 6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2" name="Line 6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3" name="Oval 6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16" name="Line 7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7" name="Line 7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8" name="Line 7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9" name="Oval 7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13" name="Line 7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14" name="Line 7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15" name="Line 7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3887238" y="2465164"/>
            <a:ext cx="685800" cy="152400"/>
            <a:chOff x="912" y="1440"/>
            <a:chExt cx="432" cy="96"/>
          </a:xfrm>
        </p:grpSpPr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07" name="Line 8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8" name="Line 81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9" name="Line 8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0" name="Oval 83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03" name="Line 8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4" name="Line 86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5" name="Line 8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6" name="Oval 88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00" name="Line 89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01" name="Line 90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02" name="Line 91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4573038" y="2465164"/>
            <a:ext cx="685800" cy="152400"/>
            <a:chOff x="912" y="1440"/>
            <a:chExt cx="432" cy="96"/>
          </a:xfrm>
        </p:grpSpPr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94" name="Line 9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5" name="Line 9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6" name="Line 9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7" name="Oval 9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90" name="Line 9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1" name="Line 10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2" name="Line 10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3" name="Oval 10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87" name="Line 10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88" name="Line 10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89" name="Line 10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1" name="Group 106"/>
          <p:cNvGrpSpPr>
            <a:grpSpLocks/>
          </p:cNvGrpSpPr>
          <p:nvPr/>
        </p:nvGrpSpPr>
        <p:grpSpPr bwMode="auto">
          <a:xfrm>
            <a:off x="5258838" y="2465164"/>
            <a:ext cx="685800" cy="152400"/>
            <a:chOff x="912" y="1440"/>
            <a:chExt cx="432" cy="96"/>
          </a:xfrm>
        </p:grpSpPr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81" name="Line 10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2" name="Line 10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3" name="Line 11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4" name="Oval 11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3" name="Group 11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77" name="Line 11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8" name="Line 11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9" name="Line 11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0" name="Oval 11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74" name="Line 11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75" name="Line 11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76" name="Line 11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5944638" y="2465164"/>
            <a:ext cx="685800" cy="152400"/>
            <a:chOff x="912" y="1440"/>
            <a:chExt cx="432" cy="96"/>
          </a:xfrm>
        </p:grpSpPr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68" name="Line 12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9" name="Line 12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0" name="Line 1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1" name="Oval 12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6" name="Group 12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64" name="Line 12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5" name="Line 12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6" name="Line 1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7" name="Oval 13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61" name="Line 13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62" name="Line 13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63" name="Line 13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6630438" y="2465164"/>
            <a:ext cx="685800" cy="152400"/>
            <a:chOff x="912" y="1440"/>
            <a:chExt cx="432" cy="96"/>
          </a:xfrm>
        </p:grpSpPr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55" name="Line 13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6" name="Line 13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7" name="Line 1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8" name="Oval 13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9" name="Group 14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51" name="Line 14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2" name="Line 14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3" name="Line 1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4" name="Oval 14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48" name="Line 14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9" name="Line 14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50" name="Line 14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00" name="Line 148"/>
          <p:cNvSpPr>
            <a:spLocks noChangeShapeType="1"/>
          </p:cNvSpPr>
          <p:nvPr/>
        </p:nvSpPr>
        <p:spPr bwMode="auto">
          <a:xfrm>
            <a:off x="23632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1" name="Line 149"/>
          <p:cNvSpPr>
            <a:spLocks noChangeShapeType="1"/>
          </p:cNvSpPr>
          <p:nvPr/>
        </p:nvSpPr>
        <p:spPr bwMode="auto">
          <a:xfrm>
            <a:off x="23632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2" name="Line 150"/>
          <p:cNvSpPr>
            <a:spLocks noChangeShapeType="1"/>
          </p:cNvSpPr>
          <p:nvPr/>
        </p:nvSpPr>
        <p:spPr bwMode="auto">
          <a:xfrm>
            <a:off x="23632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3" name="Line 151"/>
          <p:cNvSpPr>
            <a:spLocks noChangeShapeType="1"/>
          </p:cNvSpPr>
          <p:nvPr/>
        </p:nvSpPr>
        <p:spPr bwMode="auto">
          <a:xfrm>
            <a:off x="22108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4" name="Line 152"/>
          <p:cNvSpPr>
            <a:spLocks noChangeShapeType="1"/>
          </p:cNvSpPr>
          <p:nvPr/>
        </p:nvSpPr>
        <p:spPr bwMode="auto">
          <a:xfrm>
            <a:off x="22108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5" name="Line 153"/>
          <p:cNvSpPr>
            <a:spLocks noChangeShapeType="1"/>
          </p:cNvSpPr>
          <p:nvPr/>
        </p:nvSpPr>
        <p:spPr bwMode="auto">
          <a:xfrm>
            <a:off x="23632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6" name="Line 154"/>
          <p:cNvSpPr>
            <a:spLocks noChangeShapeType="1"/>
          </p:cNvSpPr>
          <p:nvPr/>
        </p:nvSpPr>
        <p:spPr bwMode="auto">
          <a:xfrm>
            <a:off x="26680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7" name="Line 155"/>
          <p:cNvSpPr>
            <a:spLocks noChangeShapeType="1"/>
          </p:cNvSpPr>
          <p:nvPr/>
        </p:nvSpPr>
        <p:spPr bwMode="auto">
          <a:xfrm>
            <a:off x="26680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30" name="Group 156"/>
          <p:cNvGrpSpPr>
            <a:grpSpLocks/>
          </p:cNvGrpSpPr>
          <p:nvPr/>
        </p:nvGrpSpPr>
        <p:grpSpPr bwMode="auto">
          <a:xfrm>
            <a:off x="2439438" y="2541364"/>
            <a:ext cx="76200" cy="762000"/>
            <a:chOff x="1296" y="1488"/>
            <a:chExt cx="48" cy="480"/>
          </a:xfrm>
        </p:grpSpPr>
        <p:sp>
          <p:nvSpPr>
            <p:cNvPr id="7644" name="Line 157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5" name="Line 158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09" name="Line 159"/>
          <p:cNvSpPr>
            <a:spLocks noChangeShapeType="1"/>
          </p:cNvSpPr>
          <p:nvPr/>
        </p:nvSpPr>
        <p:spPr bwMode="auto">
          <a:xfrm>
            <a:off x="30490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0" name="Line 160"/>
          <p:cNvSpPr>
            <a:spLocks noChangeShapeType="1"/>
          </p:cNvSpPr>
          <p:nvPr/>
        </p:nvSpPr>
        <p:spPr bwMode="auto">
          <a:xfrm>
            <a:off x="30490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1" name="Line 161"/>
          <p:cNvSpPr>
            <a:spLocks noChangeShapeType="1"/>
          </p:cNvSpPr>
          <p:nvPr/>
        </p:nvSpPr>
        <p:spPr bwMode="auto">
          <a:xfrm>
            <a:off x="30490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2" name="Line 162"/>
          <p:cNvSpPr>
            <a:spLocks noChangeShapeType="1"/>
          </p:cNvSpPr>
          <p:nvPr/>
        </p:nvSpPr>
        <p:spPr bwMode="auto">
          <a:xfrm>
            <a:off x="28966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3" name="Line 163"/>
          <p:cNvSpPr>
            <a:spLocks noChangeShapeType="1"/>
          </p:cNvSpPr>
          <p:nvPr/>
        </p:nvSpPr>
        <p:spPr bwMode="auto">
          <a:xfrm>
            <a:off x="28966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4" name="Line 164"/>
          <p:cNvSpPr>
            <a:spLocks noChangeShapeType="1"/>
          </p:cNvSpPr>
          <p:nvPr/>
        </p:nvSpPr>
        <p:spPr bwMode="auto">
          <a:xfrm>
            <a:off x="30490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5" name="Line 165"/>
          <p:cNvSpPr>
            <a:spLocks noChangeShapeType="1"/>
          </p:cNvSpPr>
          <p:nvPr/>
        </p:nvSpPr>
        <p:spPr bwMode="auto">
          <a:xfrm>
            <a:off x="33538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6" name="Line 166"/>
          <p:cNvSpPr>
            <a:spLocks noChangeShapeType="1"/>
          </p:cNvSpPr>
          <p:nvPr/>
        </p:nvSpPr>
        <p:spPr bwMode="auto">
          <a:xfrm>
            <a:off x="33538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31" name="Group 167"/>
          <p:cNvGrpSpPr>
            <a:grpSpLocks/>
          </p:cNvGrpSpPr>
          <p:nvPr/>
        </p:nvGrpSpPr>
        <p:grpSpPr bwMode="auto">
          <a:xfrm>
            <a:off x="3125238" y="2541364"/>
            <a:ext cx="76200" cy="762000"/>
            <a:chOff x="1296" y="1488"/>
            <a:chExt cx="48" cy="480"/>
          </a:xfrm>
        </p:grpSpPr>
        <p:sp>
          <p:nvSpPr>
            <p:cNvPr id="7642" name="Line 168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3" name="Line 169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18" name="Line 170"/>
          <p:cNvSpPr>
            <a:spLocks noChangeShapeType="1"/>
          </p:cNvSpPr>
          <p:nvPr/>
        </p:nvSpPr>
        <p:spPr bwMode="auto">
          <a:xfrm>
            <a:off x="37348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9" name="Line 171"/>
          <p:cNvSpPr>
            <a:spLocks noChangeShapeType="1"/>
          </p:cNvSpPr>
          <p:nvPr/>
        </p:nvSpPr>
        <p:spPr bwMode="auto">
          <a:xfrm>
            <a:off x="37348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0" name="Line 172"/>
          <p:cNvSpPr>
            <a:spLocks noChangeShapeType="1"/>
          </p:cNvSpPr>
          <p:nvPr/>
        </p:nvSpPr>
        <p:spPr bwMode="auto">
          <a:xfrm>
            <a:off x="37348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1" name="Line 173"/>
          <p:cNvSpPr>
            <a:spLocks noChangeShapeType="1"/>
          </p:cNvSpPr>
          <p:nvPr/>
        </p:nvSpPr>
        <p:spPr bwMode="auto">
          <a:xfrm>
            <a:off x="35824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2" name="Line 174"/>
          <p:cNvSpPr>
            <a:spLocks noChangeShapeType="1"/>
          </p:cNvSpPr>
          <p:nvPr/>
        </p:nvSpPr>
        <p:spPr bwMode="auto">
          <a:xfrm>
            <a:off x="35824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3" name="Line 175"/>
          <p:cNvSpPr>
            <a:spLocks noChangeShapeType="1"/>
          </p:cNvSpPr>
          <p:nvPr/>
        </p:nvSpPr>
        <p:spPr bwMode="auto">
          <a:xfrm>
            <a:off x="37348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4" name="Line 176"/>
          <p:cNvSpPr>
            <a:spLocks noChangeShapeType="1"/>
          </p:cNvSpPr>
          <p:nvPr/>
        </p:nvSpPr>
        <p:spPr bwMode="auto">
          <a:xfrm>
            <a:off x="40396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5" name="Line 177"/>
          <p:cNvSpPr>
            <a:spLocks noChangeShapeType="1"/>
          </p:cNvSpPr>
          <p:nvPr/>
        </p:nvSpPr>
        <p:spPr bwMode="auto">
          <a:xfrm>
            <a:off x="40396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4" name="Group 178"/>
          <p:cNvGrpSpPr>
            <a:grpSpLocks/>
          </p:cNvGrpSpPr>
          <p:nvPr/>
        </p:nvGrpSpPr>
        <p:grpSpPr bwMode="auto">
          <a:xfrm>
            <a:off x="3811038" y="2541364"/>
            <a:ext cx="76200" cy="762000"/>
            <a:chOff x="1296" y="1488"/>
            <a:chExt cx="48" cy="480"/>
          </a:xfrm>
        </p:grpSpPr>
        <p:sp>
          <p:nvSpPr>
            <p:cNvPr id="7640" name="Line 179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1" name="Line 180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27" name="Line 181"/>
          <p:cNvSpPr>
            <a:spLocks noChangeShapeType="1"/>
          </p:cNvSpPr>
          <p:nvPr/>
        </p:nvSpPr>
        <p:spPr bwMode="auto">
          <a:xfrm>
            <a:off x="44206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8" name="Line 182"/>
          <p:cNvSpPr>
            <a:spLocks noChangeShapeType="1"/>
          </p:cNvSpPr>
          <p:nvPr/>
        </p:nvSpPr>
        <p:spPr bwMode="auto">
          <a:xfrm>
            <a:off x="44206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9" name="Line 183"/>
          <p:cNvSpPr>
            <a:spLocks noChangeShapeType="1"/>
          </p:cNvSpPr>
          <p:nvPr/>
        </p:nvSpPr>
        <p:spPr bwMode="auto">
          <a:xfrm>
            <a:off x="44206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0" name="Line 184"/>
          <p:cNvSpPr>
            <a:spLocks noChangeShapeType="1"/>
          </p:cNvSpPr>
          <p:nvPr/>
        </p:nvSpPr>
        <p:spPr bwMode="auto">
          <a:xfrm>
            <a:off x="42682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1" name="Line 185"/>
          <p:cNvSpPr>
            <a:spLocks noChangeShapeType="1"/>
          </p:cNvSpPr>
          <p:nvPr/>
        </p:nvSpPr>
        <p:spPr bwMode="auto">
          <a:xfrm>
            <a:off x="42682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2" name="Line 186"/>
          <p:cNvSpPr>
            <a:spLocks noChangeShapeType="1"/>
          </p:cNvSpPr>
          <p:nvPr/>
        </p:nvSpPr>
        <p:spPr bwMode="auto">
          <a:xfrm>
            <a:off x="44206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3" name="Line 187"/>
          <p:cNvSpPr>
            <a:spLocks noChangeShapeType="1"/>
          </p:cNvSpPr>
          <p:nvPr/>
        </p:nvSpPr>
        <p:spPr bwMode="auto">
          <a:xfrm>
            <a:off x="47254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4" name="Line 188"/>
          <p:cNvSpPr>
            <a:spLocks noChangeShapeType="1"/>
          </p:cNvSpPr>
          <p:nvPr/>
        </p:nvSpPr>
        <p:spPr bwMode="auto">
          <a:xfrm>
            <a:off x="47254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5" name="Group 189"/>
          <p:cNvGrpSpPr>
            <a:grpSpLocks/>
          </p:cNvGrpSpPr>
          <p:nvPr/>
        </p:nvGrpSpPr>
        <p:grpSpPr bwMode="auto">
          <a:xfrm>
            <a:off x="4496838" y="2541364"/>
            <a:ext cx="76200" cy="762000"/>
            <a:chOff x="1296" y="1488"/>
            <a:chExt cx="48" cy="480"/>
          </a:xfrm>
        </p:grpSpPr>
        <p:sp>
          <p:nvSpPr>
            <p:cNvPr id="7638" name="Line 19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9" name="Line 19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36" name="Line 192"/>
          <p:cNvSpPr>
            <a:spLocks noChangeShapeType="1"/>
          </p:cNvSpPr>
          <p:nvPr/>
        </p:nvSpPr>
        <p:spPr bwMode="auto">
          <a:xfrm>
            <a:off x="51064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7" name="Line 193"/>
          <p:cNvSpPr>
            <a:spLocks noChangeShapeType="1"/>
          </p:cNvSpPr>
          <p:nvPr/>
        </p:nvSpPr>
        <p:spPr bwMode="auto">
          <a:xfrm>
            <a:off x="51064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8" name="Line 194"/>
          <p:cNvSpPr>
            <a:spLocks noChangeShapeType="1"/>
          </p:cNvSpPr>
          <p:nvPr/>
        </p:nvSpPr>
        <p:spPr bwMode="auto">
          <a:xfrm>
            <a:off x="51064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9" name="Line 195"/>
          <p:cNvSpPr>
            <a:spLocks noChangeShapeType="1"/>
          </p:cNvSpPr>
          <p:nvPr/>
        </p:nvSpPr>
        <p:spPr bwMode="auto">
          <a:xfrm>
            <a:off x="49540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0" name="Line 196"/>
          <p:cNvSpPr>
            <a:spLocks noChangeShapeType="1"/>
          </p:cNvSpPr>
          <p:nvPr/>
        </p:nvSpPr>
        <p:spPr bwMode="auto">
          <a:xfrm>
            <a:off x="49540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1" name="Line 197"/>
          <p:cNvSpPr>
            <a:spLocks noChangeShapeType="1"/>
          </p:cNvSpPr>
          <p:nvPr/>
        </p:nvSpPr>
        <p:spPr bwMode="auto">
          <a:xfrm>
            <a:off x="51064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2" name="Line 198"/>
          <p:cNvSpPr>
            <a:spLocks noChangeShapeType="1"/>
          </p:cNvSpPr>
          <p:nvPr/>
        </p:nvSpPr>
        <p:spPr bwMode="auto">
          <a:xfrm>
            <a:off x="54112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3" name="Line 199"/>
          <p:cNvSpPr>
            <a:spLocks noChangeShapeType="1"/>
          </p:cNvSpPr>
          <p:nvPr/>
        </p:nvSpPr>
        <p:spPr bwMode="auto">
          <a:xfrm>
            <a:off x="54112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6" name="Group 200"/>
          <p:cNvGrpSpPr>
            <a:grpSpLocks/>
          </p:cNvGrpSpPr>
          <p:nvPr/>
        </p:nvGrpSpPr>
        <p:grpSpPr bwMode="auto">
          <a:xfrm>
            <a:off x="5182638" y="2541364"/>
            <a:ext cx="76200" cy="762000"/>
            <a:chOff x="1296" y="1488"/>
            <a:chExt cx="48" cy="480"/>
          </a:xfrm>
        </p:grpSpPr>
        <p:sp>
          <p:nvSpPr>
            <p:cNvPr id="7636" name="Line 201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7" name="Line 202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45" name="Line 203"/>
          <p:cNvSpPr>
            <a:spLocks noChangeShapeType="1"/>
          </p:cNvSpPr>
          <p:nvPr/>
        </p:nvSpPr>
        <p:spPr bwMode="auto">
          <a:xfrm>
            <a:off x="57922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6" name="Line 204"/>
          <p:cNvSpPr>
            <a:spLocks noChangeShapeType="1"/>
          </p:cNvSpPr>
          <p:nvPr/>
        </p:nvSpPr>
        <p:spPr bwMode="auto">
          <a:xfrm>
            <a:off x="57922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7" name="Line 205"/>
          <p:cNvSpPr>
            <a:spLocks noChangeShapeType="1"/>
          </p:cNvSpPr>
          <p:nvPr/>
        </p:nvSpPr>
        <p:spPr bwMode="auto">
          <a:xfrm>
            <a:off x="57922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8" name="Line 206"/>
          <p:cNvSpPr>
            <a:spLocks noChangeShapeType="1"/>
          </p:cNvSpPr>
          <p:nvPr/>
        </p:nvSpPr>
        <p:spPr bwMode="auto">
          <a:xfrm>
            <a:off x="56398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9" name="Line 207"/>
          <p:cNvSpPr>
            <a:spLocks noChangeShapeType="1"/>
          </p:cNvSpPr>
          <p:nvPr/>
        </p:nvSpPr>
        <p:spPr bwMode="auto">
          <a:xfrm>
            <a:off x="56398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0" name="Line 208"/>
          <p:cNvSpPr>
            <a:spLocks noChangeShapeType="1"/>
          </p:cNvSpPr>
          <p:nvPr/>
        </p:nvSpPr>
        <p:spPr bwMode="auto">
          <a:xfrm>
            <a:off x="57922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1" name="Line 209"/>
          <p:cNvSpPr>
            <a:spLocks noChangeShapeType="1"/>
          </p:cNvSpPr>
          <p:nvPr/>
        </p:nvSpPr>
        <p:spPr bwMode="auto">
          <a:xfrm>
            <a:off x="60970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2" name="Line 210"/>
          <p:cNvSpPr>
            <a:spLocks noChangeShapeType="1"/>
          </p:cNvSpPr>
          <p:nvPr/>
        </p:nvSpPr>
        <p:spPr bwMode="auto">
          <a:xfrm>
            <a:off x="60970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7" name="Group 211"/>
          <p:cNvGrpSpPr>
            <a:grpSpLocks/>
          </p:cNvGrpSpPr>
          <p:nvPr/>
        </p:nvGrpSpPr>
        <p:grpSpPr bwMode="auto">
          <a:xfrm>
            <a:off x="5868438" y="2541364"/>
            <a:ext cx="76200" cy="762000"/>
            <a:chOff x="1296" y="1488"/>
            <a:chExt cx="48" cy="480"/>
          </a:xfrm>
        </p:grpSpPr>
        <p:sp>
          <p:nvSpPr>
            <p:cNvPr id="7634" name="Line 212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5" name="Line 213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54" name="Line 214"/>
          <p:cNvSpPr>
            <a:spLocks noChangeShapeType="1"/>
          </p:cNvSpPr>
          <p:nvPr/>
        </p:nvSpPr>
        <p:spPr bwMode="auto">
          <a:xfrm>
            <a:off x="64780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5" name="Line 215"/>
          <p:cNvSpPr>
            <a:spLocks noChangeShapeType="1"/>
          </p:cNvSpPr>
          <p:nvPr/>
        </p:nvSpPr>
        <p:spPr bwMode="auto">
          <a:xfrm>
            <a:off x="64780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6" name="Line 216"/>
          <p:cNvSpPr>
            <a:spLocks noChangeShapeType="1"/>
          </p:cNvSpPr>
          <p:nvPr/>
        </p:nvSpPr>
        <p:spPr bwMode="auto">
          <a:xfrm>
            <a:off x="64780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7" name="Line 217"/>
          <p:cNvSpPr>
            <a:spLocks noChangeShapeType="1"/>
          </p:cNvSpPr>
          <p:nvPr/>
        </p:nvSpPr>
        <p:spPr bwMode="auto">
          <a:xfrm>
            <a:off x="63256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8" name="Line 218"/>
          <p:cNvSpPr>
            <a:spLocks noChangeShapeType="1"/>
          </p:cNvSpPr>
          <p:nvPr/>
        </p:nvSpPr>
        <p:spPr bwMode="auto">
          <a:xfrm>
            <a:off x="63256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9" name="Line 219"/>
          <p:cNvSpPr>
            <a:spLocks noChangeShapeType="1"/>
          </p:cNvSpPr>
          <p:nvPr/>
        </p:nvSpPr>
        <p:spPr bwMode="auto">
          <a:xfrm>
            <a:off x="64780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0" name="Line 220"/>
          <p:cNvSpPr>
            <a:spLocks noChangeShapeType="1"/>
          </p:cNvSpPr>
          <p:nvPr/>
        </p:nvSpPr>
        <p:spPr bwMode="auto">
          <a:xfrm>
            <a:off x="67828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1" name="Line 221"/>
          <p:cNvSpPr>
            <a:spLocks noChangeShapeType="1"/>
          </p:cNvSpPr>
          <p:nvPr/>
        </p:nvSpPr>
        <p:spPr bwMode="auto">
          <a:xfrm>
            <a:off x="67828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8" name="Group 222"/>
          <p:cNvGrpSpPr>
            <a:grpSpLocks/>
          </p:cNvGrpSpPr>
          <p:nvPr/>
        </p:nvGrpSpPr>
        <p:grpSpPr bwMode="auto">
          <a:xfrm>
            <a:off x="6554238" y="2541364"/>
            <a:ext cx="76200" cy="762000"/>
            <a:chOff x="1296" y="1488"/>
            <a:chExt cx="48" cy="480"/>
          </a:xfrm>
        </p:grpSpPr>
        <p:sp>
          <p:nvSpPr>
            <p:cNvPr id="7632" name="Line 223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3" name="Line 224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63" name="Line 225"/>
          <p:cNvSpPr>
            <a:spLocks noChangeShapeType="1"/>
          </p:cNvSpPr>
          <p:nvPr/>
        </p:nvSpPr>
        <p:spPr bwMode="auto">
          <a:xfrm>
            <a:off x="7163838" y="307476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4" name="Line 226"/>
          <p:cNvSpPr>
            <a:spLocks noChangeShapeType="1"/>
          </p:cNvSpPr>
          <p:nvPr/>
        </p:nvSpPr>
        <p:spPr bwMode="auto">
          <a:xfrm>
            <a:off x="7163838" y="32271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5" name="Line 227"/>
          <p:cNvSpPr>
            <a:spLocks noChangeShapeType="1"/>
          </p:cNvSpPr>
          <p:nvPr/>
        </p:nvSpPr>
        <p:spPr bwMode="auto">
          <a:xfrm>
            <a:off x="7163838" y="33795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6" name="Line 228"/>
          <p:cNvSpPr>
            <a:spLocks noChangeShapeType="1"/>
          </p:cNvSpPr>
          <p:nvPr/>
        </p:nvSpPr>
        <p:spPr bwMode="auto">
          <a:xfrm>
            <a:off x="7011438" y="36081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7" name="Line 229"/>
          <p:cNvSpPr>
            <a:spLocks noChangeShapeType="1"/>
          </p:cNvSpPr>
          <p:nvPr/>
        </p:nvSpPr>
        <p:spPr bwMode="auto">
          <a:xfrm>
            <a:off x="7011438" y="36843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8" name="Line 230"/>
          <p:cNvSpPr>
            <a:spLocks noChangeShapeType="1"/>
          </p:cNvSpPr>
          <p:nvPr/>
        </p:nvSpPr>
        <p:spPr bwMode="auto">
          <a:xfrm>
            <a:off x="7163838" y="368436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9" name="Line 231"/>
          <p:cNvSpPr>
            <a:spLocks noChangeShapeType="1"/>
          </p:cNvSpPr>
          <p:nvPr/>
        </p:nvSpPr>
        <p:spPr bwMode="auto">
          <a:xfrm>
            <a:off x="7468638" y="3836764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70" name="Line 232"/>
          <p:cNvSpPr>
            <a:spLocks noChangeShapeType="1"/>
          </p:cNvSpPr>
          <p:nvPr/>
        </p:nvSpPr>
        <p:spPr bwMode="auto">
          <a:xfrm>
            <a:off x="7468638" y="39891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9" name="Group 233"/>
          <p:cNvGrpSpPr>
            <a:grpSpLocks/>
          </p:cNvGrpSpPr>
          <p:nvPr/>
        </p:nvGrpSpPr>
        <p:grpSpPr bwMode="auto">
          <a:xfrm>
            <a:off x="7240038" y="2541364"/>
            <a:ext cx="76200" cy="762000"/>
            <a:chOff x="1296" y="1488"/>
            <a:chExt cx="48" cy="480"/>
          </a:xfrm>
        </p:grpSpPr>
        <p:sp>
          <p:nvSpPr>
            <p:cNvPr id="7630" name="Line 234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1" name="Line 235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0" name="Group 236"/>
          <p:cNvGrpSpPr>
            <a:grpSpLocks/>
          </p:cNvGrpSpPr>
          <p:nvPr/>
        </p:nvGrpSpPr>
        <p:grpSpPr bwMode="auto">
          <a:xfrm>
            <a:off x="2058438" y="3912964"/>
            <a:ext cx="152400" cy="762000"/>
            <a:chOff x="1488" y="2352"/>
            <a:chExt cx="96" cy="480"/>
          </a:xfrm>
        </p:grpSpPr>
        <p:sp>
          <p:nvSpPr>
            <p:cNvPr id="7628" name="Line 237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9" name="Line 238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1" name="Group 239"/>
          <p:cNvGrpSpPr>
            <a:grpSpLocks/>
          </p:cNvGrpSpPr>
          <p:nvPr/>
        </p:nvGrpSpPr>
        <p:grpSpPr bwMode="auto">
          <a:xfrm>
            <a:off x="2744238" y="3912964"/>
            <a:ext cx="152400" cy="762000"/>
            <a:chOff x="1488" y="2352"/>
            <a:chExt cx="96" cy="480"/>
          </a:xfrm>
        </p:grpSpPr>
        <p:sp>
          <p:nvSpPr>
            <p:cNvPr id="7626" name="Line 240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7" name="Line 241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2" name="Group 242"/>
          <p:cNvGrpSpPr>
            <a:grpSpLocks/>
          </p:cNvGrpSpPr>
          <p:nvPr/>
        </p:nvGrpSpPr>
        <p:grpSpPr bwMode="auto">
          <a:xfrm>
            <a:off x="3430038" y="3912964"/>
            <a:ext cx="152400" cy="762000"/>
            <a:chOff x="1488" y="2352"/>
            <a:chExt cx="96" cy="480"/>
          </a:xfrm>
        </p:grpSpPr>
        <p:sp>
          <p:nvSpPr>
            <p:cNvPr id="7624" name="Line 243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5" name="Line 244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3" name="Group 245"/>
          <p:cNvGrpSpPr>
            <a:grpSpLocks/>
          </p:cNvGrpSpPr>
          <p:nvPr/>
        </p:nvGrpSpPr>
        <p:grpSpPr bwMode="auto">
          <a:xfrm>
            <a:off x="4115838" y="3912964"/>
            <a:ext cx="152400" cy="762000"/>
            <a:chOff x="1488" y="2352"/>
            <a:chExt cx="96" cy="480"/>
          </a:xfrm>
        </p:grpSpPr>
        <p:sp>
          <p:nvSpPr>
            <p:cNvPr id="7622" name="Line 246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3" name="Line 247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4" name="Group 248"/>
          <p:cNvGrpSpPr>
            <a:grpSpLocks/>
          </p:cNvGrpSpPr>
          <p:nvPr/>
        </p:nvGrpSpPr>
        <p:grpSpPr bwMode="auto">
          <a:xfrm>
            <a:off x="4801638" y="3912964"/>
            <a:ext cx="152400" cy="762000"/>
            <a:chOff x="1488" y="2352"/>
            <a:chExt cx="96" cy="480"/>
          </a:xfrm>
        </p:grpSpPr>
        <p:sp>
          <p:nvSpPr>
            <p:cNvPr id="7620" name="Line 249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1" name="Line 250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5" name="Group 251"/>
          <p:cNvGrpSpPr>
            <a:grpSpLocks/>
          </p:cNvGrpSpPr>
          <p:nvPr/>
        </p:nvGrpSpPr>
        <p:grpSpPr bwMode="auto">
          <a:xfrm>
            <a:off x="5487438" y="3912964"/>
            <a:ext cx="152400" cy="762000"/>
            <a:chOff x="1488" y="2352"/>
            <a:chExt cx="96" cy="480"/>
          </a:xfrm>
        </p:grpSpPr>
        <p:sp>
          <p:nvSpPr>
            <p:cNvPr id="7618" name="Line 252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9" name="Line 253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6" name="Group 254"/>
          <p:cNvGrpSpPr>
            <a:grpSpLocks/>
          </p:cNvGrpSpPr>
          <p:nvPr/>
        </p:nvGrpSpPr>
        <p:grpSpPr bwMode="auto">
          <a:xfrm>
            <a:off x="6173238" y="3912964"/>
            <a:ext cx="152400" cy="762000"/>
            <a:chOff x="1488" y="2352"/>
            <a:chExt cx="96" cy="480"/>
          </a:xfrm>
        </p:grpSpPr>
        <p:sp>
          <p:nvSpPr>
            <p:cNvPr id="7616" name="Line 255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7" name="Line 256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7" name="Group 257"/>
          <p:cNvGrpSpPr>
            <a:grpSpLocks/>
          </p:cNvGrpSpPr>
          <p:nvPr/>
        </p:nvGrpSpPr>
        <p:grpSpPr bwMode="auto">
          <a:xfrm>
            <a:off x="6859038" y="3912964"/>
            <a:ext cx="152400" cy="762000"/>
            <a:chOff x="1488" y="2352"/>
            <a:chExt cx="96" cy="480"/>
          </a:xfrm>
        </p:grpSpPr>
        <p:sp>
          <p:nvSpPr>
            <p:cNvPr id="7614" name="Line 258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5" name="Line 259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8" name="Group 260"/>
          <p:cNvGrpSpPr>
            <a:grpSpLocks/>
          </p:cNvGrpSpPr>
          <p:nvPr/>
        </p:nvGrpSpPr>
        <p:grpSpPr bwMode="auto">
          <a:xfrm>
            <a:off x="7544838" y="3912964"/>
            <a:ext cx="152400" cy="762000"/>
            <a:chOff x="1488" y="2352"/>
            <a:chExt cx="96" cy="480"/>
          </a:xfrm>
        </p:grpSpPr>
        <p:sp>
          <p:nvSpPr>
            <p:cNvPr id="7612" name="Line 261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3" name="Line 262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81" name="Text Box 263"/>
          <p:cNvSpPr txBox="1">
            <a:spLocks noChangeArrowheads="1"/>
          </p:cNvSpPr>
          <p:nvPr/>
        </p:nvSpPr>
        <p:spPr bwMode="auto">
          <a:xfrm>
            <a:off x="566188" y="2850927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7282" name="Text Box 264"/>
          <p:cNvSpPr txBox="1">
            <a:spLocks noChangeArrowheads="1"/>
          </p:cNvSpPr>
          <p:nvPr/>
        </p:nvSpPr>
        <p:spPr bwMode="auto">
          <a:xfrm>
            <a:off x="8229922" y="4071714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Out</a:t>
            </a:r>
          </a:p>
        </p:txBody>
      </p:sp>
      <p:grpSp>
        <p:nvGrpSpPr>
          <p:cNvPr id="7529" name="Group 265"/>
          <p:cNvGrpSpPr>
            <a:grpSpLocks/>
          </p:cNvGrpSpPr>
          <p:nvPr/>
        </p:nvGrpSpPr>
        <p:grpSpPr bwMode="auto">
          <a:xfrm>
            <a:off x="1144038" y="2465164"/>
            <a:ext cx="685800" cy="1447800"/>
            <a:chOff x="192" y="768"/>
            <a:chExt cx="432" cy="912"/>
          </a:xfrm>
        </p:grpSpPr>
        <p:sp>
          <p:nvSpPr>
            <p:cNvPr id="7589" name="Rectangle 26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90" name="Line 26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1" name="Line 26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2" name="Line 26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3" name="Line 27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4" name="Line 27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5" name="Line 27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6" name="Line 27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7" name="Line 27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30" name="Group 27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31" name="Group 27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608" name="Line 27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10" name="Line 27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11" name="Oval 28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552" name="Group 28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604" name="Line 28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5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6" name="Line 28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7" name="Oval 28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601" name="Line 28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02" name="Line 28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03" name="Line 28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sp>
        <p:nvSpPr>
          <p:cNvPr id="7284" name="Line 289"/>
          <p:cNvSpPr>
            <a:spLocks noChangeShapeType="1"/>
          </p:cNvSpPr>
          <p:nvPr/>
        </p:nvSpPr>
        <p:spPr bwMode="auto">
          <a:xfrm>
            <a:off x="23632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5" name="Line 290"/>
          <p:cNvSpPr>
            <a:spLocks noChangeShapeType="1"/>
          </p:cNvSpPr>
          <p:nvPr/>
        </p:nvSpPr>
        <p:spPr bwMode="auto">
          <a:xfrm>
            <a:off x="26680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6" name="Line 291"/>
          <p:cNvSpPr>
            <a:spLocks noChangeShapeType="1"/>
          </p:cNvSpPr>
          <p:nvPr/>
        </p:nvSpPr>
        <p:spPr bwMode="auto">
          <a:xfrm>
            <a:off x="30490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7" name="Line 292"/>
          <p:cNvSpPr>
            <a:spLocks noChangeShapeType="1"/>
          </p:cNvSpPr>
          <p:nvPr/>
        </p:nvSpPr>
        <p:spPr bwMode="auto">
          <a:xfrm>
            <a:off x="33538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8" name="Line 293"/>
          <p:cNvSpPr>
            <a:spLocks noChangeShapeType="1"/>
          </p:cNvSpPr>
          <p:nvPr/>
        </p:nvSpPr>
        <p:spPr bwMode="auto">
          <a:xfrm>
            <a:off x="37348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9" name="Line 294"/>
          <p:cNvSpPr>
            <a:spLocks noChangeShapeType="1"/>
          </p:cNvSpPr>
          <p:nvPr/>
        </p:nvSpPr>
        <p:spPr bwMode="auto">
          <a:xfrm>
            <a:off x="40396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0" name="Line 295"/>
          <p:cNvSpPr>
            <a:spLocks noChangeShapeType="1"/>
          </p:cNvSpPr>
          <p:nvPr/>
        </p:nvSpPr>
        <p:spPr bwMode="auto">
          <a:xfrm>
            <a:off x="44206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1" name="Line 296"/>
          <p:cNvSpPr>
            <a:spLocks noChangeShapeType="1"/>
          </p:cNvSpPr>
          <p:nvPr/>
        </p:nvSpPr>
        <p:spPr bwMode="auto">
          <a:xfrm>
            <a:off x="47254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2" name="Line 297"/>
          <p:cNvSpPr>
            <a:spLocks noChangeShapeType="1"/>
          </p:cNvSpPr>
          <p:nvPr/>
        </p:nvSpPr>
        <p:spPr bwMode="auto">
          <a:xfrm>
            <a:off x="51064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3" name="Line 298"/>
          <p:cNvSpPr>
            <a:spLocks noChangeShapeType="1"/>
          </p:cNvSpPr>
          <p:nvPr/>
        </p:nvSpPr>
        <p:spPr bwMode="auto">
          <a:xfrm>
            <a:off x="54112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4" name="Line 299"/>
          <p:cNvSpPr>
            <a:spLocks noChangeShapeType="1"/>
          </p:cNvSpPr>
          <p:nvPr/>
        </p:nvSpPr>
        <p:spPr bwMode="auto">
          <a:xfrm>
            <a:off x="57922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5" name="Line 300"/>
          <p:cNvSpPr>
            <a:spLocks noChangeShapeType="1"/>
          </p:cNvSpPr>
          <p:nvPr/>
        </p:nvSpPr>
        <p:spPr bwMode="auto">
          <a:xfrm>
            <a:off x="60970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6" name="Line 301"/>
          <p:cNvSpPr>
            <a:spLocks noChangeShapeType="1"/>
          </p:cNvSpPr>
          <p:nvPr/>
        </p:nvSpPr>
        <p:spPr bwMode="auto">
          <a:xfrm>
            <a:off x="64780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7" name="Line 302"/>
          <p:cNvSpPr>
            <a:spLocks noChangeShapeType="1"/>
          </p:cNvSpPr>
          <p:nvPr/>
        </p:nvSpPr>
        <p:spPr bwMode="auto">
          <a:xfrm>
            <a:off x="67828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8" name="Line 303"/>
          <p:cNvSpPr>
            <a:spLocks noChangeShapeType="1"/>
          </p:cNvSpPr>
          <p:nvPr/>
        </p:nvSpPr>
        <p:spPr bwMode="auto">
          <a:xfrm>
            <a:off x="7163838" y="35319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9" name="Line 304"/>
          <p:cNvSpPr>
            <a:spLocks noChangeShapeType="1"/>
          </p:cNvSpPr>
          <p:nvPr/>
        </p:nvSpPr>
        <p:spPr bwMode="auto">
          <a:xfrm>
            <a:off x="7468638" y="353196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553" name="Group 305"/>
          <p:cNvGrpSpPr>
            <a:grpSpLocks/>
          </p:cNvGrpSpPr>
          <p:nvPr/>
        </p:nvGrpSpPr>
        <p:grpSpPr bwMode="auto">
          <a:xfrm>
            <a:off x="1829838" y="2465164"/>
            <a:ext cx="685800" cy="1447800"/>
            <a:chOff x="192" y="768"/>
            <a:chExt cx="432" cy="912"/>
          </a:xfrm>
        </p:grpSpPr>
        <p:sp>
          <p:nvSpPr>
            <p:cNvPr id="7566" name="Rectangle 30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67" name="Line 30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68" name="Line 30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69" name="Line 30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0" name="Line 31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1" name="Line 31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2" name="Line 31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3" name="Line 31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4" name="Line 31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54" name="Group 31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75" name="Group 31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85" name="Line 31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6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7" name="Line 31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8" name="Oval 32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576" name="Group 32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81" name="Line 32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2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3" name="Line 32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4" name="Oval 32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78" name="Line 32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79" name="Line 32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80" name="Line 32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577" name="Group 329"/>
          <p:cNvGrpSpPr>
            <a:grpSpLocks/>
          </p:cNvGrpSpPr>
          <p:nvPr/>
        </p:nvGrpSpPr>
        <p:grpSpPr bwMode="auto">
          <a:xfrm>
            <a:off x="2515638" y="2465164"/>
            <a:ext cx="685800" cy="1447800"/>
            <a:chOff x="192" y="768"/>
            <a:chExt cx="432" cy="912"/>
          </a:xfrm>
        </p:grpSpPr>
        <p:sp>
          <p:nvSpPr>
            <p:cNvPr id="7543" name="Rectangle 33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44" name="Line 33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5" name="Line 33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6" name="Line 33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7" name="Line 33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8" name="Line 33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9" name="Line 33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50" name="Line 33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51" name="Line 33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98" name="Group 33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99" name="Group 34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62" name="Line 34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3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4" name="Line 3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5" name="Oval 34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00" name="Group 34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58" name="Line 34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59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0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1" name="Oval 34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55" name="Line 35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56" name="Line 35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57" name="Line 35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46" name="Group 353"/>
          <p:cNvGrpSpPr>
            <a:grpSpLocks/>
          </p:cNvGrpSpPr>
          <p:nvPr/>
        </p:nvGrpSpPr>
        <p:grpSpPr bwMode="auto">
          <a:xfrm>
            <a:off x="3201438" y="2465164"/>
            <a:ext cx="685800" cy="1447800"/>
            <a:chOff x="192" y="768"/>
            <a:chExt cx="432" cy="912"/>
          </a:xfrm>
        </p:grpSpPr>
        <p:sp>
          <p:nvSpPr>
            <p:cNvPr id="7520" name="Rectangle 35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21" name="Line 35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2" name="Line 35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3" name="Line 35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4" name="Line 35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5" name="Line 35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6" name="Line 36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7" name="Line 36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8" name="Line 36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47" name="Group 36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659" name="Group 36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39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1" name="Line 36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2" name="Oval 36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60" name="Group 36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35" name="Line 37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6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7" name="Line 37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8" name="Oval 37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32" name="Line 37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33" name="Line 37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34" name="Line 37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72" name="Group 377"/>
          <p:cNvGrpSpPr>
            <a:grpSpLocks/>
          </p:cNvGrpSpPr>
          <p:nvPr/>
        </p:nvGrpSpPr>
        <p:grpSpPr bwMode="auto">
          <a:xfrm>
            <a:off x="3887238" y="2465164"/>
            <a:ext cx="685800" cy="1447800"/>
            <a:chOff x="192" y="768"/>
            <a:chExt cx="432" cy="912"/>
          </a:xfrm>
        </p:grpSpPr>
        <p:sp>
          <p:nvSpPr>
            <p:cNvPr id="7497" name="Rectangle 378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98" name="Line 379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99" name="Line 380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0" name="Line 381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1" name="Line 382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2" name="Line 383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3" name="Line 384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4" name="Line 385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5" name="Line 386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73" name="Group 387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685" name="Group 388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16" name="Line 38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8" name="Line 39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9" name="Oval 392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86" name="Group 393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12" name="Line 39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4" name="Line 39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5" name="Oval 397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09" name="Line 398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10" name="Line 399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11" name="Line 400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98" name="Group 401"/>
          <p:cNvGrpSpPr>
            <a:grpSpLocks/>
          </p:cNvGrpSpPr>
          <p:nvPr/>
        </p:nvGrpSpPr>
        <p:grpSpPr bwMode="auto">
          <a:xfrm>
            <a:off x="4573038" y="2465164"/>
            <a:ext cx="685800" cy="1447800"/>
            <a:chOff x="192" y="768"/>
            <a:chExt cx="432" cy="912"/>
          </a:xfrm>
        </p:grpSpPr>
        <p:sp>
          <p:nvSpPr>
            <p:cNvPr id="7474" name="Rectangle 402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75" name="Line 403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6" name="Line 404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7" name="Line 405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8" name="Line 406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9" name="Line 407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0" name="Line 408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1" name="Line 409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2" name="Line 410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99" name="Group 411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11" name="Group 412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93" name="Line 41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4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5" name="Line 41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6" name="Oval 41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12" name="Group 417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89" name="Line 41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0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1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2" name="Oval 42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86" name="Line 422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87" name="Line 423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88" name="Line 424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24" name="Group 425"/>
          <p:cNvGrpSpPr>
            <a:grpSpLocks/>
          </p:cNvGrpSpPr>
          <p:nvPr/>
        </p:nvGrpSpPr>
        <p:grpSpPr bwMode="auto">
          <a:xfrm>
            <a:off x="5258838" y="2465164"/>
            <a:ext cx="685800" cy="1447800"/>
            <a:chOff x="192" y="768"/>
            <a:chExt cx="432" cy="912"/>
          </a:xfrm>
        </p:grpSpPr>
        <p:sp>
          <p:nvSpPr>
            <p:cNvPr id="7451" name="Rectangle 42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52" name="Line 42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3" name="Line 42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4" name="Line 42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5" name="Line 43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6" name="Line 43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7" name="Line 43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8" name="Line 43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9" name="Line 43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25" name="Group 43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37" name="Group 43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70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1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2" name="Line 43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3" name="Oval 44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38" name="Group 44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66" name="Line 44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8" name="Line 44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9" name="Oval 44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63" name="Line 44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64" name="Line 44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65" name="Line 44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50" name="Group 449"/>
          <p:cNvGrpSpPr>
            <a:grpSpLocks/>
          </p:cNvGrpSpPr>
          <p:nvPr/>
        </p:nvGrpSpPr>
        <p:grpSpPr bwMode="auto">
          <a:xfrm>
            <a:off x="5944638" y="2465164"/>
            <a:ext cx="685800" cy="1447800"/>
            <a:chOff x="192" y="768"/>
            <a:chExt cx="432" cy="912"/>
          </a:xfrm>
        </p:grpSpPr>
        <p:sp>
          <p:nvSpPr>
            <p:cNvPr id="7428" name="Rectangle 45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29" name="Line 45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0" name="Line 45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1" name="Line 45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2" name="Line 45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3" name="Line 45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4" name="Line 45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5" name="Line 45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6" name="Line 45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51" name="Group 45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65" name="Group 46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47" name="Line 46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8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9" name="Line 46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50" name="Oval 46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66" name="Group 46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43" name="Line 46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4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5" name="Line 46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6" name="Oval 46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40" name="Line 47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41" name="Line 47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42" name="Line 47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67" name="Group 473"/>
          <p:cNvGrpSpPr>
            <a:grpSpLocks/>
          </p:cNvGrpSpPr>
          <p:nvPr/>
        </p:nvGrpSpPr>
        <p:grpSpPr bwMode="auto">
          <a:xfrm>
            <a:off x="6630438" y="2465164"/>
            <a:ext cx="685800" cy="1447800"/>
            <a:chOff x="192" y="768"/>
            <a:chExt cx="432" cy="912"/>
          </a:xfrm>
        </p:grpSpPr>
        <p:sp>
          <p:nvSpPr>
            <p:cNvPr id="7405" name="Rectangle 47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06" name="Line 47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7" name="Line 47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8" name="Line 47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9" name="Line 47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0" name="Line 47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1" name="Line 48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2" name="Line 48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3" name="Line 48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68" name="Group 48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69" name="Group 48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24" name="Line 48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5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6" name="Line 48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7" name="Oval 48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70" name="Group 48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20" name="Line 49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1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2" name="Line 49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3" name="Oval 49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17" name="Line 49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18" name="Line 49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19" name="Line 49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71" name="Group 497"/>
          <p:cNvGrpSpPr>
            <a:grpSpLocks/>
          </p:cNvGrpSpPr>
          <p:nvPr/>
        </p:nvGrpSpPr>
        <p:grpSpPr bwMode="auto">
          <a:xfrm>
            <a:off x="1525038" y="3379564"/>
            <a:ext cx="685800" cy="1295400"/>
            <a:chOff x="288" y="2016"/>
            <a:chExt cx="432" cy="816"/>
          </a:xfrm>
        </p:grpSpPr>
        <p:sp>
          <p:nvSpPr>
            <p:cNvPr id="7396" name="Rectangle 498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97" name="Line 499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8" name="Line 500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9" name="Line 501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0" name="Line 502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1" name="Line 503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2" name="Line 504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3" name="Line 505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4" name="Line 506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529915" name="Text Box 507"/>
          <p:cNvSpPr txBox="1">
            <a:spLocks noChangeArrowheads="1"/>
          </p:cNvSpPr>
          <p:nvPr/>
        </p:nvSpPr>
        <p:spPr bwMode="auto">
          <a:xfrm>
            <a:off x="2471188" y="5344889"/>
            <a:ext cx="4572000" cy="460375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“Time stretcher” GHz </a:t>
            </a:r>
            <a:r>
              <a:rPr lang="en-US" sz="2400" dirty="0">
                <a:sym typeface="Symbol" pitchFamily="18" charset="2"/>
              </a:rPr>
              <a:t> MHz</a:t>
            </a:r>
          </a:p>
        </p:txBody>
      </p:sp>
      <p:sp>
        <p:nvSpPr>
          <p:cNvPr id="529916" name="Text Box 508"/>
          <p:cNvSpPr txBox="1">
            <a:spLocks noChangeArrowheads="1"/>
          </p:cNvSpPr>
          <p:nvPr/>
        </p:nvSpPr>
        <p:spPr bwMode="auto">
          <a:xfrm>
            <a:off x="7554363" y="3211289"/>
            <a:ext cx="116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Waveform </a:t>
            </a:r>
          </a:p>
          <a:p>
            <a:pPr algn="ctr" eaLnBrk="1" hangingPunct="1"/>
            <a:r>
              <a:rPr lang="en-US" dirty="0"/>
              <a:t>stored</a:t>
            </a:r>
          </a:p>
        </p:txBody>
      </p:sp>
      <p:grpSp>
        <p:nvGrpSpPr>
          <p:cNvPr id="7772" name="Group 509"/>
          <p:cNvGrpSpPr>
            <a:grpSpLocks/>
          </p:cNvGrpSpPr>
          <p:nvPr/>
        </p:nvGrpSpPr>
        <p:grpSpPr bwMode="auto">
          <a:xfrm>
            <a:off x="2210838" y="3379564"/>
            <a:ext cx="685800" cy="1295400"/>
            <a:chOff x="288" y="2016"/>
            <a:chExt cx="432" cy="816"/>
          </a:xfrm>
        </p:grpSpPr>
        <p:sp>
          <p:nvSpPr>
            <p:cNvPr id="7387" name="Rectangle 51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88" name="Line 51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9" name="Line 51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0" name="Line 51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1" name="Line 51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2" name="Line 51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3" name="Line 51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4" name="Line 51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5" name="Line 51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3" name="Group 519"/>
          <p:cNvGrpSpPr>
            <a:grpSpLocks/>
          </p:cNvGrpSpPr>
          <p:nvPr/>
        </p:nvGrpSpPr>
        <p:grpSpPr bwMode="auto">
          <a:xfrm>
            <a:off x="2896638" y="3379564"/>
            <a:ext cx="685800" cy="1295400"/>
            <a:chOff x="288" y="2016"/>
            <a:chExt cx="432" cy="816"/>
          </a:xfrm>
        </p:grpSpPr>
        <p:sp>
          <p:nvSpPr>
            <p:cNvPr id="7378" name="Rectangle 52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79" name="Line 52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0" name="Line 52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1" name="Line 52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2" name="Line 52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3" name="Line 52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4" name="Line 52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5" name="Line 52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6" name="Line 52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4" name="Group 529"/>
          <p:cNvGrpSpPr>
            <a:grpSpLocks/>
          </p:cNvGrpSpPr>
          <p:nvPr/>
        </p:nvGrpSpPr>
        <p:grpSpPr bwMode="auto">
          <a:xfrm>
            <a:off x="3582438" y="3379564"/>
            <a:ext cx="685800" cy="1295400"/>
            <a:chOff x="288" y="2016"/>
            <a:chExt cx="432" cy="816"/>
          </a:xfrm>
        </p:grpSpPr>
        <p:sp>
          <p:nvSpPr>
            <p:cNvPr id="7369" name="Rectangle 53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70" name="Line 53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1" name="Line 53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2" name="Line 53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3" name="Line 53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4" name="Line 53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5" name="Line 53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6" name="Line 53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7" name="Line 53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5" name="Group 539"/>
          <p:cNvGrpSpPr>
            <a:grpSpLocks/>
          </p:cNvGrpSpPr>
          <p:nvPr/>
        </p:nvGrpSpPr>
        <p:grpSpPr bwMode="auto">
          <a:xfrm>
            <a:off x="4268238" y="3379564"/>
            <a:ext cx="685800" cy="1295400"/>
            <a:chOff x="288" y="2016"/>
            <a:chExt cx="432" cy="816"/>
          </a:xfrm>
        </p:grpSpPr>
        <p:sp>
          <p:nvSpPr>
            <p:cNvPr id="7360" name="Rectangle 54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61" name="Line 54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2" name="Line 54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3" name="Line 54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4" name="Line 54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5" name="Line 54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6" name="Line 54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7" name="Line 54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8" name="Line 54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68" name="Group 549"/>
          <p:cNvGrpSpPr>
            <a:grpSpLocks/>
          </p:cNvGrpSpPr>
          <p:nvPr/>
        </p:nvGrpSpPr>
        <p:grpSpPr bwMode="auto">
          <a:xfrm>
            <a:off x="4954038" y="3379564"/>
            <a:ext cx="685800" cy="1295400"/>
            <a:chOff x="288" y="2016"/>
            <a:chExt cx="432" cy="816"/>
          </a:xfrm>
        </p:grpSpPr>
        <p:sp>
          <p:nvSpPr>
            <p:cNvPr id="7351" name="Rectangle 55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52" name="Line 55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3" name="Line 55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4" name="Line 55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5" name="Line 55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6" name="Line 55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7" name="Line 55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8" name="Line 55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9" name="Line 55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69" name="Group 559"/>
          <p:cNvGrpSpPr>
            <a:grpSpLocks/>
          </p:cNvGrpSpPr>
          <p:nvPr/>
        </p:nvGrpSpPr>
        <p:grpSpPr bwMode="auto">
          <a:xfrm>
            <a:off x="5639838" y="3379564"/>
            <a:ext cx="685800" cy="1295400"/>
            <a:chOff x="288" y="2016"/>
            <a:chExt cx="432" cy="816"/>
          </a:xfrm>
        </p:grpSpPr>
        <p:sp>
          <p:nvSpPr>
            <p:cNvPr id="7342" name="Rectangle 56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43" name="Line 56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4" name="Line 56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5" name="Line 56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6" name="Line 56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7" name="Line 56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8" name="Line 56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9" name="Line 56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0" name="Line 56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70" name="Group 569"/>
          <p:cNvGrpSpPr>
            <a:grpSpLocks/>
          </p:cNvGrpSpPr>
          <p:nvPr/>
        </p:nvGrpSpPr>
        <p:grpSpPr bwMode="auto">
          <a:xfrm>
            <a:off x="6325638" y="3379564"/>
            <a:ext cx="685800" cy="1295400"/>
            <a:chOff x="288" y="2016"/>
            <a:chExt cx="432" cy="816"/>
          </a:xfrm>
        </p:grpSpPr>
        <p:sp>
          <p:nvSpPr>
            <p:cNvPr id="7333" name="Rectangle 57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34" name="Line 57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5" name="Line 57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6" name="Line 57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7" name="Line 57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8" name="Line 57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9" name="Line 57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0" name="Line 57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1" name="Line 57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72" name="Group 579"/>
          <p:cNvGrpSpPr>
            <a:grpSpLocks/>
          </p:cNvGrpSpPr>
          <p:nvPr/>
        </p:nvGrpSpPr>
        <p:grpSpPr bwMode="auto">
          <a:xfrm>
            <a:off x="7011438" y="3379564"/>
            <a:ext cx="685800" cy="1295400"/>
            <a:chOff x="288" y="2016"/>
            <a:chExt cx="432" cy="816"/>
          </a:xfrm>
        </p:grpSpPr>
        <p:sp>
          <p:nvSpPr>
            <p:cNvPr id="7324" name="Rectangle 58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25" name="Line 58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6" name="Line 58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7" name="Line 58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8" name="Line 58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9" name="Line 58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0" name="Line 58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1" name="Line 58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2" name="Line 58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319" name="Text Box 589"/>
          <p:cNvSpPr txBox="1">
            <a:spLocks noChangeArrowheads="1"/>
          </p:cNvSpPr>
          <p:nvPr/>
        </p:nvSpPr>
        <p:spPr bwMode="auto">
          <a:xfrm>
            <a:off x="2234650" y="1763489"/>
            <a:ext cx="466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/>
              <a:t>Inverter “Domino” ring chain</a:t>
            </a:r>
          </a:p>
        </p:txBody>
      </p:sp>
      <p:sp>
        <p:nvSpPr>
          <p:cNvPr id="7320" name="AutoShape 590"/>
          <p:cNvSpPr>
            <a:spLocks/>
          </p:cNvSpPr>
          <p:nvPr/>
        </p:nvSpPr>
        <p:spPr bwMode="auto">
          <a:xfrm rot="-5400000">
            <a:off x="1372638" y="1680939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SG" dirty="0"/>
          </a:p>
        </p:txBody>
      </p:sp>
      <p:sp>
        <p:nvSpPr>
          <p:cNvPr id="7321" name="Text Box 591"/>
          <p:cNvSpPr txBox="1">
            <a:spLocks noChangeArrowheads="1"/>
          </p:cNvSpPr>
          <p:nvPr/>
        </p:nvSpPr>
        <p:spPr bwMode="auto">
          <a:xfrm>
            <a:off x="1083713" y="1611089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dirty="0"/>
              <a:t>0.2-2 ns</a:t>
            </a:r>
          </a:p>
        </p:txBody>
      </p:sp>
      <p:sp>
        <p:nvSpPr>
          <p:cNvPr id="7323" name="Freeform 593"/>
          <p:cNvSpPr>
            <a:spLocks/>
          </p:cNvSpPr>
          <p:nvPr/>
        </p:nvSpPr>
        <p:spPr bwMode="auto">
          <a:xfrm>
            <a:off x="988463" y="2239739"/>
            <a:ext cx="6480175" cy="301625"/>
          </a:xfrm>
          <a:custGeom>
            <a:avLst/>
            <a:gdLst>
              <a:gd name="T0" fmla="*/ 3988 w 4082"/>
              <a:gd name="T1" fmla="*/ 190 h 190"/>
              <a:gd name="T2" fmla="*/ 4082 w 4082"/>
              <a:gd name="T3" fmla="*/ 190 h 190"/>
              <a:gd name="T4" fmla="*/ 4082 w 4082"/>
              <a:gd name="T5" fmla="*/ 0 h 190"/>
              <a:gd name="T6" fmla="*/ 0 w 4082"/>
              <a:gd name="T7" fmla="*/ 0 h 190"/>
              <a:gd name="T8" fmla="*/ 1 w 4082"/>
              <a:gd name="T9" fmla="*/ 190 h 190"/>
              <a:gd name="T10" fmla="*/ 100 w 4082"/>
              <a:gd name="T11" fmla="*/ 190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2"/>
              <a:gd name="T19" fmla="*/ 0 h 190"/>
              <a:gd name="T20" fmla="*/ 4082 w 4082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2" h="190">
                <a:moveTo>
                  <a:pt x="3988" y="190"/>
                </a:moveTo>
                <a:lnTo>
                  <a:pt x="4082" y="190"/>
                </a:lnTo>
                <a:lnTo>
                  <a:pt x="4082" y="0"/>
                </a:lnTo>
                <a:lnTo>
                  <a:pt x="0" y="0"/>
                </a:lnTo>
                <a:lnTo>
                  <a:pt x="1" y="190"/>
                </a:lnTo>
                <a:lnTo>
                  <a:pt x="100" y="19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597" name="Rectangle 596"/>
          <p:cNvSpPr/>
          <p:nvPr/>
        </p:nvSpPr>
        <p:spPr>
          <a:xfrm rot="16200000">
            <a:off x="-1587723" y="3281518"/>
            <a:ext cx="385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Stefan Ritt, Paul Scherrer Institute, Switzerland</a:t>
            </a:r>
            <a:endParaRPr lang="en-SG" sz="1200" dirty="0"/>
          </a:p>
        </p:txBody>
      </p:sp>
      <p:sp>
        <p:nvSpPr>
          <p:cNvPr id="596" name="TextBox 595"/>
          <p:cNvSpPr txBox="1"/>
          <p:nvPr/>
        </p:nvSpPr>
        <p:spPr>
          <a:xfrm>
            <a:off x="6876504" y="6093336"/>
            <a:ext cx="22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S.S.Upadhya,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915" grpId="0" animBg="1"/>
      <p:bldP spid="5299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timing device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Most </a:t>
            </a:r>
            <a:r>
              <a:rPr lang="en-US" dirty="0" smtClean="0">
                <a:solidFill>
                  <a:srgbClr val="FFFF00"/>
                </a:solidFill>
              </a:rPr>
              <a:t>important component of ICAL electronics, but </a:t>
            </a:r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 smtClean="0">
                <a:solidFill>
                  <a:srgbClr val="FFFF00"/>
                </a:solidFill>
              </a:rPr>
              <a:t>clear </a:t>
            </a:r>
            <a:r>
              <a:rPr lang="en-US" dirty="0" smtClean="0">
                <a:solidFill>
                  <a:srgbClr val="FFFF00"/>
                </a:solidFill>
              </a:rPr>
              <a:t>roadmap yet </a:t>
            </a:r>
            <a:r>
              <a:rPr lang="en-US" dirty="0" smtClean="0">
                <a:solidFill>
                  <a:srgbClr val="FFFF00"/>
                </a:solidFill>
              </a:rPr>
              <a:t>on </a:t>
            </a:r>
            <a:r>
              <a:rPr lang="en-US" dirty="0" smtClean="0">
                <a:solidFill>
                  <a:srgbClr val="FFFF00"/>
                </a:solidFill>
              </a:rPr>
              <a:t>this.</a:t>
            </a:r>
            <a:endParaRPr lang="en-SG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ASIC (3-stage interpolation technique) – Pooja</a:t>
            </a:r>
          </a:p>
          <a:p>
            <a:r>
              <a:rPr lang="en-US" dirty="0" smtClean="0"/>
              <a:t>FPGA (Vernier technique) – Hari</a:t>
            </a:r>
          </a:p>
          <a:p>
            <a:r>
              <a:rPr lang="en-US" dirty="0" smtClean="0"/>
              <a:t>FPGA (Differential delay line technique) – Sudeshna</a:t>
            </a:r>
          </a:p>
          <a:p>
            <a:r>
              <a:rPr lang="en-US" dirty="0" smtClean="0"/>
              <a:t>May be we should continue both of the above approaches at least for now</a:t>
            </a:r>
          </a:p>
          <a:p>
            <a:r>
              <a:rPr lang="en-US" dirty="0" smtClean="0"/>
              <a:t>Advantages of FPGA solution</a:t>
            </a:r>
          </a:p>
          <a:p>
            <a:r>
              <a:rPr lang="en-US" dirty="0" smtClean="0"/>
              <a:t>But, do we know any successful deployment of these chips?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6552504" y="6084004"/>
            <a:ext cx="2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V.B.Chandratre,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TPH monitor module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7" name="Content Placeholder 5" descr="TPHb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461" y="1008000"/>
            <a:ext cx="872307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28184" y="59399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B.Satyanarayana, Jan 24</a:t>
            </a:r>
            <a:endParaRPr lang="en-S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ICAL Electronics meeting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Held at IIT Madras, Chennai</a:t>
            </a:r>
          </a:p>
          <a:p>
            <a:r>
              <a:rPr lang="en-SG" dirty="0" smtClean="0"/>
              <a:t>During August </a:t>
            </a:r>
            <a:r>
              <a:rPr lang="en-SG" dirty="0" smtClean="0"/>
              <a:t>9-11, </a:t>
            </a:r>
            <a:r>
              <a:rPr lang="en-SG" dirty="0" smtClean="0"/>
              <a:t>2010</a:t>
            </a:r>
          </a:p>
          <a:p>
            <a:r>
              <a:rPr lang="en-US" dirty="0" smtClean="0"/>
              <a:t>Groups attended: IITM, BARC, SINP and TIFR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Back-end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VME is the ICAL’s backend standard</a:t>
            </a:r>
          </a:p>
          <a:p>
            <a:r>
              <a:rPr lang="en-US" dirty="0" smtClean="0"/>
              <a:t>Global services (trigger, clock etc.), calibration</a:t>
            </a:r>
          </a:p>
          <a:p>
            <a:r>
              <a:rPr lang="en-US" dirty="0" smtClean="0"/>
              <a:t>Data collector modules</a:t>
            </a:r>
          </a:p>
          <a:p>
            <a:r>
              <a:rPr lang="en-US" dirty="0" smtClean="0"/>
              <a:t>Computer and data archival</a:t>
            </a:r>
          </a:p>
          <a:p>
            <a:r>
              <a:rPr lang="en-US" dirty="0" smtClean="0"/>
              <a:t>On-line DAQ software</a:t>
            </a:r>
          </a:p>
          <a:p>
            <a:r>
              <a:rPr lang="en-US" dirty="0" smtClean="0"/>
              <a:t>On-line data quality monitors</a:t>
            </a:r>
          </a:p>
          <a:p>
            <a:r>
              <a:rPr lang="en-US" dirty="0" smtClean="0"/>
              <a:t>Networking and security issues</a:t>
            </a:r>
          </a:p>
          <a:p>
            <a:r>
              <a:rPr lang="en-US" dirty="0" smtClean="0"/>
              <a:t>Remote access protocols to detector sub-systems and data</a:t>
            </a:r>
          </a:p>
          <a:p>
            <a:r>
              <a:rPr lang="en-US" dirty="0" smtClean="0"/>
              <a:t>Voice and video communications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Interface Logic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14522" y="1008000"/>
            <a:ext cx="8114956" cy="5328000"/>
            <a:chOff x="304800" y="1600200"/>
            <a:chExt cx="7543800" cy="4953000"/>
          </a:xfrm>
        </p:grpSpPr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2057400" y="1676400"/>
              <a:ext cx="4191000" cy="4724400"/>
            </a:xfrm>
            <a:prstGeom prst="rect">
              <a:avLst/>
            </a:prstGeom>
            <a:solidFill>
              <a:schemeClr val="bg2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135175" name="AutoShape 7"/>
            <p:cNvSpPr>
              <a:spLocks noChangeArrowheads="1"/>
            </p:cNvSpPr>
            <p:nvPr/>
          </p:nvSpPr>
          <p:spPr bwMode="auto">
            <a:xfrm>
              <a:off x="914400" y="2209800"/>
              <a:ext cx="1600200" cy="457200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Address</a:t>
              </a:r>
            </a:p>
          </p:txBody>
        </p:sp>
        <p:sp>
          <p:nvSpPr>
            <p:cNvPr id="135176" name="AutoShape 8"/>
            <p:cNvSpPr>
              <a:spLocks noChangeArrowheads="1"/>
            </p:cNvSpPr>
            <p:nvPr/>
          </p:nvSpPr>
          <p:spPr bwMode="auto">
            <a:xfrm>
              <a:off x="914400" y="2819400"/>
              <a:ext cx="1600200" cy="457200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Data</a:t>
              </a:r>
            </a:p>
          </p:txBody>
        </p:sp>
        <p:sp>
          <p:nvSpPr>
            <p:cNvPr id="135179" name="AutoShape 11"/>
            <p:cNvSpPr>
              <a:spLocks noChangeArrowheads="1"/>
            </p:cNvSpPr>
            <p:nvPr/>
          </p:nvSpPr>
          <p:spPr bwMode="auto">
            <a:xfrm>
              <a:off x="914400" y="3352800"/>
              <a:ext cx="1600200" cy="533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Addr</a:t>
              </a:r>
              <a:r>
                <a:rPr lang="en-US" sz="1400" dirty="0"/>
                <a:t>. Modifier</a:t>
              </a:r>
            </a:p>
          </p:txBody>
        </p:sp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2514600" y="1981200"/>
              <a:ext cx="1676400" cy="2895600"/>
              <a:chOff x="1584" y="1248"/>
              <a:chExt cx="1056" cy="1248"/>
            </a:xfrm>
          </p:grpSpPr>
          <p:sp>
            <p:nvSpPr>
              <p:cNvPr id="135177" name="Rectangle 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Address</a:t>
                </a:r>
              </a:p>
              <a:p>
                <a:pPr algn="ctr"/>
                <a:r>
                  <a:rPr lang="en-US" dirty="0"/>
                  <a:t>Decoder</a:t>
                </a:r>
              </a:p>
            </p:txBody>
          </p:sp>
          <p:sp>
            <p:nvSpPr>
              <p:cNvPr id="135178" name="Rectangle 1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Data</a:t>
                </a:r>
              </a:p>
              <a:p>
                <a:pPr algn="ctr"/>
                <a:r>
                  <a:rPr lang="en-US" dirty="0"/>
                  <a:t>Router</a:t>
                </a:r>
              </a:p>
            </p:txBody>
          </p:sp>
          <p:sp>
            <p:nvSpPr>
              <p:cNvPr id="135180" name="Rectangle 12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1056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4267200" y="1752600"/>
              <a:ext cx="806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FPGA</a:t>
              </a:r>
            </a:p>
          </p:txBody>
        </p:sp>
        <p:sp>
          <p:nvSpPr>
            <p:cNvPr id="135182" name="AutoShape 14"/>
            <p:cNvSpPr>
              <a:spLocks noChangeArrowheads="1"/>
            </p:cNvSpPr>
            <p:nvPr/>
          </p:nvSpPr>
          <p:spPr bwMode="auto">
            <a:xfrm>
              <a:off x="4191000" y="2133600"/>
              <a:ext cx="2895600" cy="457200"/>
            </a:xfrm>
            <a:prstGeom prst="rightArrow">
              <a:avLst>
                <a:gd name="adj1" fmla="val 50000"/>
                <a:gd name="adj2" fmla="val 996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Front Panel Out </a:t>
              </a:r>
            </a:p>
          </p:txBody>
        </p:sp>
        <p:sp>
          <p:nvSpPr>
            <p:cNvPr id="135183" name="AutoShape 15"/>
            <p:cNvSpPr>
              <a:spLocks noChangeArrowheads="1"/>
            </p:cNvSpPr>
            <p:nvPr/>
          </p:nvSpPr>
          <p:spPr bwMode="auto">
            <a:xfrm>
              <a:off x="4191000" y="2590800"/>
              <a:ext cx="2895600" cy="457200"/>
            </a:xfrm>
            <a:prstGeom prst="leftArrow">
              <a:avLst>
                <a:gd name="adj1" fmla="val 50000"/>
                <a:gd name="adj2" fmla="val 976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Front Panel In</a:t>
              </a:r>
            </a:p>
          </p:txBody>
        </p:sp>
        <p:sp>
          <p:nvSpPr>
            <p:cNvPr id="135186" name="AutoShape 18"/>
            <p:cNvSpPr>
              <a:spLocks noChangeArrowheads="1"/>
            </p:cNvSpPr>
            <p:nvPr/>
          </p:nvSpPr>
          <p:spPr bwMode="auto">
            <a:xfrm>
              <a:off x="4191000" y="3276600"/>
              <a:ext cx="2895600" cy="457200"/>
            </a:xfrm>
            <a:prstGeom prst="leftRightArrow">
              <a:avLst>
                <a:gd name="adj1" fmla="val 50000"/>
                <a:gd name="adj2" fmla="val 101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Piggy </a:t>
              </a:r>
              <a:r>
                <a:rPr lang="en-US" sz="1600" dirty="0"/>
                <a:t>Brd</a:t>
              </a:r>
              <a:r>
                <a:rPr lang="en-US" sz="1600" dirty="0"/>
                <a:t> Data</a:t>
              </a:r>
            </a:p>
          </p:txBody>
        </p:sp>
        <p:sp>
          <p:nvSpPr>
            <p:cNvPr id="135187" name="AutoShape 19"/>
            <p:cNvSpPr>
              <a:spLocks noChangeArrowheads="1"/>
            </p:cNvSpPr>
            <p:nvPr/>
          </p:nvSpPr>
          <p:spPr bwMode="auto">
            <a:xfrm>
              <a:off x="4191000" y="3733800"/>
              <a:ext cx="2895600" cy="457200"/>
            </a:xfrm>
            <a:prstGeom prst="leftArrow">
              <a:avLst>
                <a:gd name="adj1" fmla="val 50000"/>
                <a:gd name="adj2" fmla="val 976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Piggy Board ID</a:t>
              </a:r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>
              <a:off x="4191000" y="43434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89" name="Rectangle 21"/>
            <p:cNvSpPr>
              <a:spLocks noChangeArrowheads="1"/>
            </p:cNvSpPr>
            <p:nvPr/>
          </p:nvSpPr>
          <p:spPr bwMode="auto">
            <a:xfrm>
              <a:off x="7086600" y="1600200"/>
              <a:ext cx="7620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LVDS</a:t>
              </a:r>
            </a:p>
            <a:p>
              <a:pPr algn="ctr"/>
              <a:r>
                <a:rPr lang="en-US" dirty="0"/>
                <a:t>I/O</a:t>
              </a:r>
            </a:p>
          </p:txBody>
        </p:sp>
        <p:sp>
          <p:nvSpPr>
            <p:cNvPr id="135190" name="Rectangle 22"/>
            <p:cNvSpPr>
              <a:spLocks noChangeArrowheads="1"/>
            </p:cNvSpPr>
            <p:nvPr/>
          </p:nvSpPr>
          <p:spPr bwMode="auto">
            <a:xfrm>
              <a:off x="7086600" y="3276600"/>
              <a:ext cx="7620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Piggy</a:t>
              </a:r>
            </a:p>
            <a:p>
              <a:pPr algn="ctr"/>
              <a:r>
                <a:rPr lang="en-US" dirty="0"/>
                <a:t>Board</a:t>
              </a:r>
            </a:p>
            <a:p>
              <a:pPr algn="ctr"/>
              <a:r>
                <a:rPr lang="en-US" dirty="0"/>
                <a:t>Conn</a:t>
              </a:r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2590800" y="5410200"/>
              <a:ext cx="15240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Interrupt Gen</a:t>
              </a:r>
            </a:p>
            <a:p>
              <a:pPr algn="ctr"/>
              <a:r>
                <a:rPr lang="en-US" dirty="0"/>
                <a:t>And Handler</a:t>
              </a:r>
            </a:p>
          </p:txBody>
        </p:sp>
        <p:sp>
          <p:nvSpPr>
            <p:cNvPr id="135192" name="AutoShape 24"/>
            <p:cNvSpPr>
              <a:spLocks noChangeArrowheads="1"/>
            </p:cNvSpPr>
            <p:nvPr/>
          </p:nvSpPr>
          <p:spPr bwMode="auto">
            <a:xfrm>
              <a:off x="3124200" y="4876800"/>
              <a:ext cx="381000" cy="533400"/>
            </a:xfrm>
            <a:prstGeom prst="upDownArrow">
              <a:avLst>
                <a:gd name="adj1" fmla="val 50000"/>
                <a:gd name="adj2" fmla="val 28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5257800" y="4495800"/>
              <a:ext cx="7620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256</a:t>
              </a:r>
            </a:p>
            <a:p>
              <a:pPr algn="ctr"/>
              <a:r>
                <a:rPr lang="en-US" dirty="0"/>
                <a:t>Deep</a:t>
              </a:r>
            </a:p>
            <a:p>
              <a:pPr algn="ctr"/>
              <a:r>
                <a:rPr lang="en-US" dirty="0"/>
                <a:t>FIFO</a:t>
              </a:r>
            </a:p>
          </p:txBody>
        </p:sp>
        <p:sp>
          <p:nvSpPr>
            <p:cNvPr id="135194" name="AutoShape 26"/>
            <p:cNvSpPr>
              <a:spLocks noChangeArrowheads="1"/>
            </p:cNvSpPr>
            <p:nvPr/>
          </p:nvSpPr>
          <p:spPr bwMode="auto">
            <a:xfrm>
              <a:off x="4191000" y="4495800"/>
              <a:ext cx="1066800" cy="457200"/>
            </a:xfrm>
            <a:prstGeom prst="leftRight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/>
            </a:p>
          </p:txBody>
        </p:sp>
        <p:sp>
          <p:nvSpPr>
            <p:cNvPr id="135195" name="Line 27"/>
            <p:cNvSpPr>
              <a:spLocks noChangeShapeType="1"/>
            </p:cNvSpPr>
            <p:nvPr/>
          </p:nvSpPr>
          <p:spPr bwMode="auto">
            <a:xfrm flipH="1">
              <a:off x="838200" y="59817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auto">
            <a:xfrm flipH="1">
              <a:off x="838200" y="5867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97" name="Text Box 29"/>
            <p:cNvSpPr txBox="1">
              <a:spLocks noChangeArrowheads="1"/>
            </p:cNvSpPr>
            <p:nvPr/>
          </p:nvSpPr>
          <p:spPr bwMode="auto">
            <a:xfrm>
              <a:off x="990600" y="5957888"/>
              <a:ext cx="1073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Int1, Int2</a:t>
              </a:r>
            </a:p>
          </p:txBody>
        </p:sp>
        <p:sp>
          <p:nvSpPr>
            <p:cNvPr id="135198" name="AutoShape 30"/>
            <p:cNvSpPr>
              <a:spLocks noChangeArrowheads="1"/>
            </p:cNvSpPr>
            <p:nvPr/>
          </p:nvSpPr>
          <p:spPr bwMode="auto">
            <a:xfrm>
              <a:off x="914400" y="5410200"/>
              <a:ext cx="1676400" cy="381000"/>
            </a:xfrm>
            <a:prstGeom prst="leftRightArrow">
              <a:avLst>
                <a:gd name="adj1" fmla="val 50000"/>
                <a:gd name="adj2" fmla="val 728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Interrupt Ctrl</a:t>
              </a:r>
            </a:p>
          </p:txBody>
        </p:sp>
        <p:sp>
          <p:nvSpPr>
            <p:cNvPr id="135199" name="AutoShape 11"/>
            <p:cNvSpPr>
              <a:spLocks noChangeArrowheads="1"/>
            </p:cNvSpPr>
            <p:nvPr/>
          </p:nvSpPr>
          <p:spPr bwMode="auto">
            <a:xfrm>
              <a:off x="304800" y="1676400"/>
              <a:ext cx="762000" cy="4876800"/>
            </a:xfrm>
            <a:prstGeom prst="upDownArrow">
              <a:avLst>
                <a:gd name="adj1" fmla="val 46667"/>
                <a:gd name="adj2" fmla="val 65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</a:t>
              </a:r>
            </a:p>
            <a:p>
              <a:pPr algn="ctr"/>
              <a:r>
                <a:rPr lang="en-US" dirty="0"/>
                <a:t>M</a:t>
              </a:r>
            </a:p>
            <a:p>
              <a:pPr algn="ctr"/>
              <a:r>
                <a:rPr lang="en-US" dirty="0"/>
                <a:t>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B</a:t>
              </a:r>
            </a:p>
            <a:p>
              <a:pPr algn="ctr"/>
              <a:r>
                <a:rPr lang="en-US" dirty="0"/>
                <a:t>U</a:t>
              </a:r>
            </a:p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5200" name="Line 32"/>
            <p:cNvSpPr>
              <a:spLocks noChangeShapeType="1"/>
            </p:cNvSpPr>
            <p:nvPr/>
          </p:nvSpPr>
          <p:spPr bwMode="auto">
            <a:xfrm>
              <a:off x="32004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201" name="Line 33"/>
            <p:cNvSpPr>
              <a:spLocks noChangeShapeType="1"/>
            </p:cNvSpPr>
            <p:nvPr/>
          </p:nvSpPr>
          <p:spPr bwMode="auto">
            <a:xfrm>
              <a:off x="35052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33" name="TextBox 32"/>
          <p:cNvSpPr txBox="1"/>
          <p:nvPr/>
        </p:nvSpPr>
        <p:spPr>
          <a:xfrm>
            <a:off x="7344504" y="6021288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M.Saraf,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Custom VME Module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47700" y="1008000"/>
            <a:ext cx="7848600" cy="5524500"/>
            <a:chOff x="152400" y="1295400"/>
            <a:chExt cx="7848600" cy="5524500"/>
          </a:xfrm>
        </p:grpSpPr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3429000" y="2667000"/>
              <a:ext cx="1676400" cy="3429000"/>
            </a:xfrm>
            <a:prstGeom prst="rect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b="1" dirty="0"/>
                <a:t>VME Interface</a:t>
              </a:r>
            </a:p>
            <a:p>
              <a:pPr algn="ctr"/>
              <a:r>
                <a:rPr lang="en-IN" sz="1200" b="1" dirty="0"/>
                <a:t>Logic</a:t>
              </a:r>
            </a:p>
            <a:p>
              <a:pPr algn="ctr"/>
              <a:r>
                <a:rPr lang="en-IN" sz="1200" dirty="0"/>
                <a:t>(FPGA)</a:t>
              </a:r>
            </a:p>
          </p:txBody>
        </p:sp>
        <p:sp>
          <p:nvSpPr>
            <p:cNvPr id="24584" name="AutoShape 6"/>
            <p:cNvSpPr>
              <a:spLocks noChangeArrowheads="1"/>
            </p:cNvSpPr>
            <p:nvPr/>
          </p:nvSpPr>
          <p:spPr bwMode="auto">
            <a:xfrm>
              <a:off x="533400" y="27432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VME Data</a:t>
              </a:r>
            </a:p>
          </p:txBody>
        </p:sp>
        <p:sp>
          <p:nvSpPr>
            <p:cNvPr id="24585" name="Rectangle 7"/>
            <p:cNvSpPr>
              <a:spLocks noChangeArrowheads="1"/>
            </p:cNvSpPr>
            <p:nvPr/>
          </p:nvSpPr>
          <p:spPr bwMode="auto">
            <a:xfrm>
              <a:off x="1371600" y="2438400"/>
              <a:ext cx="5334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Transceiver</a:t>
              </a:r>
            </a:p>
          </p:txBody>
        </p:sp>
        <p:sp>
          <p:nvSpPr>
            <p:cNvPr id="24586" name="AutoShape 8"/>
            <p:cNvSpPr>
              <a:spLocks noChangeArrowheads="1"/>
            </p:cNvSpPr>
            <p:nvPr/>
          </p:nvSpPr>
          <p:spPr bwMode="auto">
            <a:xfrm>
              <a:off x="1905000" y="2590800"/>
              <a:ext cx="1524000" cy="381000"/>
            </a:xfrm>
            <a:prstGeom prst="leftRightArrow">
              <a:avLst>
                <a:gd name="adj1" fmla="val 50000"/>
                <a:gd name="adj2" fmla="val 49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Data Bus</a:t>
              </a:r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 flipH="1">
              <a:off x="1905000" y="3200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 flipH="1">
              <a:off x="1905000" y="34290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89" name="AutoShape 11"/>
            <p:cNvSpPr>
              <a:spLocks noChangeArrowheads="1"/>
            </p:cNvSpPr>
            <p:nvPr/>
          </p:nvSpPr>
          <p:spPr bwMode="auto">
            <a:xfrm>
              <a:off x="533400" y="38862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VME </a:t>
              </a:r>
              <a:r>
                <a:rPr lang="en-IN" sz="1200" dirty="0"/>
                <a:t>Addr</a:t>
              </a:r>
              <a:endParaRPr lang="en-IN" sz="1200" dirty="0"/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1371600" y="3657600"/>
              <a:ext cx="5334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Transceiver</a:t>
              </a:r>
            </a:p>
          </p:txBody>
        </p:sp>
        <p:sp>
          <p:nvSpPr>
            <p:cNvPr id="24591" name="AutoShape 13"/>
            <p:cNvSpPr>
              <a:spLocks noChangeArrowheads="1"/>
            </p:cNvSpPr>
            <p:nvPr/>
          </p:nvSpPr>
          <p:spPr bwMode="auto">
            <a:xfrm>
              <a:off x="1905000" y="3810000"/>
              <a:ext cx="1524000" cy="381000"/>
            </a:xfrm>
            <a:prstGeom prst="leftRightArrow">
              <a:avLst>
                <a:gd name="adj1" fmla="val 50000"/>
                <a:gd name="adj2" fmla="val 49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Address Bus</a:t>
              </a:r>
            </a:p>
          </p:txBody>
        </p:sp>
        <p:sp>
          <p:nvSpPr>
            <p:cNvPr id="24592" name="Line 14"/>
            <p:cNvSpPr>
              <a:spLocks noChangeShapeType="1"/>
            </p:cNvSpPr>
            <p:nvPr/>
          </p:nvSpPr>
          <p:spPr bwMode="auto">
            <a:xfrm flipH="1">
              <a:off x="1905000" y="4419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93" name="Line 15"/>
            <p:cNvSpPr>
              <a:spLocks noChangeShapeType="1"/>
            </p:cNvSpPr>
            <p:nvPr/>
          </p:nvSpPr>
          <p:spPr bwMode="auto">
            <a:xfrm flipH="1">
              <a:off x="1905000" y="4648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819400" y="1295400"/>
              <a:ext cx="1295400" cy="685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JTAG</a:t>
              </a:r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 rot="-5400000">
              <a:off x="3505200" y="2209800"/>
              <a:ext cx="685800" cy="228600"/>
            </a:xfrm>
            <a:prstGeom prst="leftRightArrow">
              <a:avLst>
                <a:gd name="adj1" fmla="val 31944"/>
                <a:gd name="adj2" fmla="val 4943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4343400" y="1295400"/>
              <a:ext cx="1447800" cy="685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FPGA Configuration Logic</a:t>
              </a:r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 rot="-5400000">
              <a:off x="4191000" y="2209800"/>
              <a:ext cx="685800" cy="228600"/>
            </a:xfrm>
            <a:prstGeom prst="leftRightArrow">
              <a:avLst>
                <a:gd name="adj1" fmla="val 31944"/>
                <a:gd name="adj2" fmla="val 4943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6705600" y="2286000"/>
              <a:ext cx="1295400" cy="838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On board logic analyser port</a:t>
              </a:r>
            </a:p>
          </p:txBody>
        </p:sp>
        <p:sp>
          <p:nvSpPr>
            <p:cNvPr id="24599" name="AutoShape 24"/>
            <p:cNvSpPr>
              <a:spLocks noChangeArrowheads="1"/>
            </p:cNvSpPr>
            <p:nvPr/>
          </p:nvSpPr>
          <p:spPr bwMode="auto">
            <a:xfrm>
              <a:off x="5105400" y="2667000"/>
              <a:ext cx="1600200" cy="381000"/>
            </a:xfrm>
            <a:prstGeom prst="rightArrow">
              <a:avLst>
                <a:gd name="adj1" fmla="val 55833"/>
                <a:gd name="adj2" fmla="val 862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0" name="AutoShape 25"/>
            <p:cNvSpPr>
              <a:spLocks noChangeArrowheads="1"/>
            </p:cNvSpPr>
            <p:nvPr/>
          </p:nvSpPr>
          <p:spPr bwMode="auto">
            <a:xfrm>
              <a:off x="533400" y="49530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VME Control Signals</a:t>
              </a:r>
            </a:p>
          </p:txBody>
        </p:sp>
        <p:sp>
          <p:nvSpPr>
            <p:cNvPr id="24601" name="Rectangle 26"/>
            <p:cNvSpPr>
              <a:spLocks noChangeArrowheads="1"/>
            </p:cNvSpPr>
            <p:nvPr/>
          </p:nvSpPr>
          <p:spPr bwMode="auto">
            <a:xfrm>
              <a:off x="1371600" y="4876800"/>
              <a:ext cx="533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Buffer</a:t>
              </a:r>
            </a:p>
          </p:txBody>
        </p:sp>
        <p:sp>
          <p:nvSpPr>
            <p:cNvPr id="24602" name="AutoShape 30"/>
            <p:cNvSpPr>
              <a:spLocks noChangeArrowheads="1"/>
            </p:cNvSpPr>
            <p:nvPr/>
          </p:nvSpPr>
          <p:spPr bwMode="auto">
            <a:xfrm>
              <a:off x="1905000" y="4953000"/>
              <a:ext cx="1524000" cy="381000"/>
            </a:xfrm>
            <a:prstGeom prst="rightArrow">
              <a:avLst>
                <a:gd name="adj1" fmla="val 54167"/>
                <a:gd name="adj2" fmla="val 558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3" name="Text Box 31"/>
            <p:cNvSpPr txBox="1">
              <a:spLocks noChangeArrowheads="1"/>
            </p:cNvSpPr>
            <p:nvPr/>
          </p:nvSpPr>
          <p:spPr bwMode="auto">
            <a:xfrm>
              <a:off x="1981200" y="48006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AM, DS, WR, SYSRST, IACK..</a:t>
              </a:r>
            </a:p>
          </p:txBody>
        </p:sp>
        <p:sp>
          <p:nvSpPr>
            <p:cNvPr id="24604" name="AutoShape 32"/>
            <p:cNvSpPr>
              <a:spLocks noChangeArrowheads="1"/>
            </p:cNvSpPr>
            <p:nvPr/>
          </p:nvSpPr>
          <p:spPr bwMode="auto">
            <a:xfrm>
              <a:off x="1905000" y="5562600"/>
              <a:ext cx="1524000" cy="381000"/>
            </a:xfrm>
            <a:prstGeom prst="leftArrow">
              <a:avLst>
                <a:gd name="adj1" fmla="val 55833"/>
                <a:gd name="adj2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5" name="Rectangle 33"/>
            <p:cNvSpPr>
              <a:spLocks noChangeArrowheads="1"/>
            </p:cNvSpPr>
            <p:nvPr/>
          </p:nvSpPr>
          <p:spPr bwMode="auto">
            <a:xfrm>
              <a:off x="1371600" y="5562600"/>
              <a:ext cx="533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Buffer</a:t>
              </a:r>
            </a:p>
          </p:txBody>
        </p:sp>
        <p:sp>
          <p:nvSpPr>
            <p:cNvPr id="24606" name="AutoShape 35"/>
            <p:cNvSpPr>
              <a:spLocks noChangeArrowheads="1"/>
            </p:cNvSpPr>
            <p:nvPr/>
          </p:nvSpPr>
          <p:spPr bwMode="auto">
            <a:xfrm>
              <a:off x="533400" y="56388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sp>
          <p:nvSpPr>
            <p:cNvPr id="24607" name="AutoShape 36"/>
            <p:cNvSpPr>
              <a:spLocks noChangeArrowheads="1"/>
            </p:cNvSpPr>
            <p:nvPr/>
          </p:nvSpPr>
          <p:spPr bwMode="auto">
            <a:xfrm rot="-5400000">
              <a:off x="-1638300" y="4152900"/>
              <a:ext cx="4038600" cy="457200"/>
            </a:xfrm>
            <a:prstGeom prst="leftRightArrow">
              <a:avLst>
                <a:gd name="adj1" fmla="val 43750"/>
                <a:gd name="adj2" fmla="val 6179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400" dirty="0"/>
                <a:t>VME</a:t>
              </a:r>
            </a:p>
            <a:p>
              <a:pPr algn="ctr"/>
              <a:r>
                <a:rPr lang="en-IN" sz="1400" dirty="0"/>
                <a:t> BUS</a:t>
              </a:r>
            </a:p>
          </p:txBody>
        </p:sp>
        <p:sp>
          <p:nvSpPr>
            <p:cNvPr id="24608" name="Rectangle 37"/>
            <p:cNvSpPr>
              <a:spLocks noChangeArrowheads="1"/>
            </p:cNvSpPr>
            <p:nvPr/>
          </p:nvSpPr>
          <p:spPr bwMode="auto">
            <a:xfrm>
              <a:off x="6705600" y="3276600"/>
              <a:ext cx="1295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LVDS </a:t>
              </a:r>
              <a:r>
                <a:rPr lang="en-IN" sz="1200" dirty="0"/>
                <a:t>Tx</a:t>
              </a:r>
              <a:r>
                <a:rPr lang="en-IN" sz="1200" dirty="0"/>
                <a:t> OUT</a:t>
              </a:r>
            </a:p>
          </p:txBody>
        </p:sp>
        <p:sp>
          <p:nvSpPr>
            <p:cNvPr id="24609" name="AutoShape 39"/>
            <p:cNvSpPr>
              <a:spLocks noChangeArrowheads="1"/>
            </p:cNvSpPr>
            <p:nvPr/>
          </p:nvSpPr>
          <p:spPr bwMode="auto">
            <a:xfrm>
              <a:off x="5105400" y="3429000"/>
              <a:ext cx="1600200" cy="381000"/>
            </a:xfrm>
            <a:prstGeom prst="rightArrow">
              <a:avLst>
                <a:gd name="adj1" fmla="val 54167"/>
                <a:gd name="adj2" fmla="val 5862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0" name="Rectangle 42"/>
            <p:cNvSpPr>
              <a:spLocks noChangeArrowheads="1"/>
            </p:cNvSpPr>
            <p:nvPr/>
          </p:nvSpPr>
          <p:spPr bwMode="auto">
            <a:xfrm>
              <a:off x="6705600" y="3962400"/>
              <a:ext cx="1295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LVDS Rx IN</a:t>
              </a:r>
            </a:p>
          </p:txBody>
        </p:sp>
        <p:sp>
          <p:nvSpPr>
            <p:cNvPr id="24611" name="AutoShape 43"/>
            <p:cNvSpPr>
              <a:spLocks noChangeArrowheads="1"/>
            </p:cNvSpPr>
            <p:nvPr/>
          </p:nvSpPr>
          <p:spPr bwMode="auto">
            <a:xfrm>
              <a:off x="5105400" y="4114800"/>
              <a:ext cx="1600200" cy="381000"/>
            </a:xfrm>
            <a:prstGeom prst="leftArrow">
              <a:avLst>
                <a:gd name="adj1" fmla="val 55833"/>
                <a:gd name="adj2" fmla="val 7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2" name="AutoShape 44"/>
            <p:cNvSpPr>
              <a:spLocks noChangeArrowheads="1"/>
            </p:cNvSpPr>
            <p:nvPr/>
          </p:nvSpPr>
          <p:spPr bwMode="auto">
            <a:xfrm>
              <a:off x="5105400" y="5257800"/>
              <a:ext cx="1600200" cy="381000"/>
            </a:xfrm>
            <a:prstGeom prst="leftRightArrow">
              <a:avLst>
                <a:gd name="adj1" fmla="val 50000"/>
                <a:gd name="adj2" fmla="val 6801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Data</a:t>
              </a:r>
            </a:p>
          </p:txBody>
        </p:sp>
        <p:sp>
          <p:nvSpPr>
            <p:cNvPr id="24613" name="Rectangle 45"/>
            <p:cNvSpPr>
              <a:spLocks noChangeArrowheads="1"/>
            </p:cNvSpPr>
            <p:nvPr/>
          </p:nvSpPr>
          <p:spPr bwMode="auto">
            <a:xfrm>
              <a:off x="6705600" y="5181600"/>
              <a:ext cx="12954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Interface for V1495s piggy boards</a:t>
              </a:r>
            </a:p>
          </p:txBody>
        </p:sp>
        <p:sp>
          <p:nvSpPr>
            <p:cNvPr id="24614" name="Line 46"/>
            <p:cNvSpPr>
              <a:spLocks noChangeShapeType="1"/>
            </p:cNvSpPr>
            <p:nvPr/>
          </p:nvSpPr>
          <p:spPr bwMode="auto">
            <a:xfrm>
              <a:off x="5105400" y="5791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15" name="Line 47"/>
            <p:cNvSpPr>
              <a:spLocks noChangeShapeType="1"/>
            </p:cNvSpPr>
            <p:nvPr/>
          </p:nvSpPr>
          <p:spPr bwMode="auto">
            <a:xfrm>
              <a:off x="5105400" y="60198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16" name="Text Box 48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OE</a:t>
              </a:r>
            </a:p>
          </p:txBody>
        </p:sp>
        <p:sp>
          <p:nvSpPr>
            <p:cNvPr id="24617" name="Text Box 49"/>
            <p:cNvSpPr txBox="1">
              <a:spLocks noChangeArrowheads="1"/>
            </p:cNvSpPr>
            <p:nvPr/>
          </p:nvSpPr>
          <p:spPr bwMode="auto">
            <a:xfrm>
              <a:off x="2057400" y="32004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DIR</a:t>
              </a:r>
            </a:p>
          </p:txBody>
        </p:sp>
        <p:sp>
          <p:nvSpPr>
            <p:cNvPr id="24618" name="Text Box 50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OE</a:t>
              </a:r>
            </a:p>
          </p:txBody>
        </p:sp>
        <p:sp>
          <p:nvSpPr>
            <p:cNvPr id="24619" name="Text Box 51"/>
            <p:cNvSpPr txBox="1">
              <a:spLocks noChangeArrowheads="1"/>
            </p:cNvSpPr>
            <p:nvPr/>
          </p:nvSpPr>
          <p:spPr bwMode="auto">
            <a:xfrm>
              <a:off x="2133600" y="44196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DIR</a:t>
              </a:r>
            </a:p>
          </p:txBody>
        </p:sp>
        <p:sp>
          <p:nvSpPr>
            <p:cNvPr id="24620" name="Text Box 34"/>
            <p:cNvSpPr txBox="1">
              <a:spLocks noChangeArrowheads="1"/>
            </p:cNvSpPr>
            <p:nvPr/>
          </p:nvSpPr>
          <p:spPr bwMode="auto">
            <a:xfrm>
              <a:off x="2133600" y="5410200"/>
              <a:ext cx="1371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DATCK, IACKOUT, IRQs, BERR</a:t>
              </a:r>
            </a:p>
          </p:txBody>
        </p:sp>
        <p:sp>
          <p:nvSpPr>
            <p:cNvPr id="24621" name="Line 46"/>
            <p:cNvSpPr>
              <a:spLocks noChangeShapeType="1"/>
            </p:cNvSpPr>
            <p:nvPr/>
          </p:nvSpPr>
          <p:spPr bwMode="auto">
            <a:xfrm>
              <a:off x="5105400" y="476885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22" name="Line 47"/>
            <p:cNvSpPr>
              <a:spLocks noChangeShapeType="1"/>
            </p:cNvSpPr>
            <p:nvPr/>
          </p:nvSpPr>
          <p:spPr bwMode="auto">
            <a:xfrm>
              <a:off x="5105400" y="4986338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23" name="AutoShape 44"/>
            <p:cNvSpPr>
              <a:spLocks noChangeArrowheads="1"/>
            </p:cNvSpPr>
            <p:nvPr/>
          </p:nvSpPr>
          <p:spPr bwMode="auto">
            <a:xfrm>
              <a:off x="6705600" y="46482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4" name="AutoShape 45"/>
            <p:cNvSpPr>
              <a:spLocks noChangeArrowheads="1"/>
            </p:cNvSpPr>
            <p:nvPr/>
          </p:nvSpPr>
          <p:spPr bwMode="auto">
            <a:xfrm>
              <a:off x="6705600" y="48768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5" name="Text Box 51"/>
            <p:cNvSpPr txBox="1">
              <a:spLocks noChangeArrowheads="1"/>
            </p:cNvSpPr>
            <p:nvPr/>
          </p:nvSpPr>
          <p:spPr bwMode="auto">
            <a:xfrm>
              <a:off x="6934200" y="4648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Front panel LEDs</a:t>
              </a:r>
            </a:p>
          </p:txBody>
        </p:sp>
        <p:sp>
          <p:nvSpPr>
            <p:cNvPr id="24673" name="AutoShape 97"/>
            <p:cNvSpPr>
              <a:spLocks noChangeArrowheads="1"/>
            </p:cNvSpPr>
            <p:nvPr/>
          </p:nvSpPr>
          <p:spPr bwMode="auto">
            <a:xfrm>
              <a:off x="4114800" y="6096000"/>
              <a:ext cx="304800" cy="381000"/>
            </a:xfrm>
            <a:prstGeom prst="upArrow">
              <a:avLst>
                <a:gd name="adj1" fmla="val 32287"/>
                <a:gd name="adj2" fmla="val 5781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pic>
          <p:nvPicPr>
            <p:cNvPr id="2467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6443663"/>
              <a:ext cx="15240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75" name="Text Box 99"/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1406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Board Address </a:t>
              </a:r>
            </a:p>
          </p:txBody>
        </p:sp>
      </p:grp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ICAL trigger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Physicist’s mind</a:t>
            </a:r>
            <a:r>
              <a:rPr lang="en-US" dirty="0" smtClean="0"/>
              <a:t> decoded!</a:t>
            </a:r>
          </a:p>
          <a:p>
            <a:r>
              <a:rPr lang="en-US" dirty="0" smtClean="0"/>
              <a:t>Autonomous; shares data bus with readout system</a:t>
            </a:r>
          </a:p>
          <a:p>
            <a:r>
              <a:rPr lang="en-US" dirty="0" smtClean="0"/>
              <a:t>Distributed architecture</a:t>
            </a:r>
          </a:p>
          <a:p>
            <a:r>
              <a:rPr lang="en-US" dirty="0" smtClean="0"/>
              <a:t>For ICAL, trigger system is based only on topology of the event; no other measurement data is used</a:t>
            </a:r>
          </a:p>
          <a:p>
            <a:r>
              <a:rPr lang="en-US" dirty="0" smtClean="0"/>
              <a:t>Huge bank of combinatorial circuits</a:t>
            </a:r>
          </a:p>
          <a:p>
            <a:r>
              <a:rPr lang="en-US" dirty="0" smtClean="0"/>
              <a:t>Programmability is the game</a:t>
            </a:r>
            <a:r>
              <a:rPr lang="en-SG" dirty="0" smtClean="0"/>
              <a:t>, FPGAs, ASICs are the players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trigger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98" y="1008000"/>
            <a:ext cx="381921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30" y="1008000"/>
            <a:ext cx="381874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645838" y="3478502"/>
            <a:ext cx="2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S.Dasgupta,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voltage for RPCs</a:t>
            </a:r>
          </a:p>
          <a:p>
            <a:pPr lvl="1"/>
            <a:r>
              <a:rPr lang="en-US" dirty="0" smtClean="0"/>
              <a:t>Voltage: 10kV (nominal)</a:t>
            </a:r>
          </a:p>
          <a:p>
            <a:pPr lvl="1"/>
            <a:r>
              <a:rPr lang="en-US" dirty="0" smtClean="0"/>
              <a:t>Current: 6mA (approx.)</a:t>
            </a:r>
          </a:p>
          <a:p>
            <a:pPr lvl="1"/>
            <a:r>
              <a:rPr lang="en-US" dirty="0" smtClean="0"/>
              <a:t>Ramp up/down, on/off, monitoring</a:t>
            </a:r>
          </a:p>
          <a:p>
            <a:r>
              <a:rPr lang="en-US" dirty="0" smtClean="0"/>
              <a:t>Low voltage for electronics</a:t>
            </a:r>
          </a:p>
          <a:p>
            <a:pPr lvl="1"/>
            <a:r>
              <a:rPr lang="en-US" dirty="0" smtClean="0"/>
              <a:t>Voltages and current budgets still not available at this time</a:t>
            </a:r>
          </a:p>
          <a:p>
            <a:r>
              <a:rPr lang="en-US" dirty="0" smtClean="0"/>
              <a:t>Commercial and/or semi-commercial solutions</a:t>
            </a:r>
          </a:p>
          <a:p>
            <a:r>
              <a:rPr lang="en-US" dirty="0" smtClean="0"/>
              <a:t>DC-DC and DC-HVDC converters; cost considerations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6011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S.Saha,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and interconnects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RPC to front-end boards – </a:t>
            </a:r>
            <a:r>
              <a:rPr lang="en-US" i="1" dirty="0" smtClean="0"/>
              <a:t>the toughest!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Integration with pickup panel fabrication</a:t>
            </a:r>
          </a:p>
          <a:p>
            <a:r>
              <a:rPr lang="en-US" dirty="0" smtClean="0"/>
              <a:t>Front-end boards to RPC-DAQ board</a:t>
            </a:r>
          </a:p>
          <a:p>
            <a:pPr lvl="1"/>
            <a:r>
              <a:rPr lang="en-US" dirty="0" smtClean="0"/>
              <a:t>LVDS signals</a:t>
            </a:r>
          </a:p>
          <a:p>
            <a:pPr lvl="1"/>
            <a:r>
              <a:rPr lang="en-US" dirty="0" smtClean="0"/>
              <a:t>Channel address</a:t>
            </a:r>
          </a:p>
          <a:p>
            <a:pPr lvl="1"/>
            <a:r>
              <a:rPr lang="en-US" dirty="0" smtClean="0"/>
              <a:t>Analog pulse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RPC-DAQ boards to trigger sub-systems</a:t>
            </a:r>
          </a:p>
          <a:p>
            <a:pPr lvl="1"/>
            <a:r>
              <a:rPr lang="en-US" dirty="0" smtClean="0"/>
              <a:t>Copper, multi-line, flat cable?</a:t>
            </a:r>
          </a:p>
          <a:p>
            <a:r>
              <a:rPr lang="en-US" dirty="0" smtClean="0"/>
              <a:t>RPC-DAQ boards to back-end</a:t>
            </a:r>
          </a:p>
          <a:p>
            <a:pPr lvl="1"/>
            <a:r>
              <a:rPr lang="en-US" dirty="0" smtClean="0"/>
              <a:t>Master trigger</a:t>
            </a:r>
          </a:p>
          <a:p>
            <a:pPr lvl="1"/>
            <a:r>
              <a:rPr lang="en-US" dirty="0" smtClean="0"/>
              <a:t>Central clock</a:t>
            </a:r>
          </a:p>
          <a:p>
            <a:pPr lvl="1"/>
            <a:r>
              <a:rPr lang="en-US" dirty="0" smtClean="0"/>
              <a:t>Data cable (Ethernet, fibre, …)</a:t>
            </a:r>
            <a:endParaRPr lang="en-US" dirty="0" smtClean="0"/>
          </a:p>
          <a:p>
            <a:pPr lvl="1">
              <a:buNone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critical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requirement and thermal management</a:t>
            </a:r>
          </a:p>
          <a:p>
            <a:pPr lvl="1"/>
            <a:r>
              <a:rPr lang="en-US" dirty="0" smtClean="0"/>
              <a:t>50mW/channel </a:t>
            </a:r>
            <a:r>
              <a:rPr lang="en-US" dirty="0" smtClean="0"/>
              <a:t>→ </a:t>
            </a:r>
            <a:r>
              <a:rPr lang="en-US" dirty="0" smtClean="0"/>
              <a:t>200KW/detector</a:t>
            </a:r>
            <a:endParaRPr lang="en-US" dirty="0" smtClean="0"/>
          </a:p>
          <a:p>
            <a:pPr lvl="1"/>
            <a:r>
              <a:rPr lang="en-US" dirty="0" smtClean="0"/>
              <a:t>Magnet power (500KW?)</a:t>
            </a:r>
          </a:p>
          <a:p>
            <a:pPr lvl="1"/>
            <a:r>
              <a:rPr lang="en-US" dirty="0" smtClean="0"/>
              <a:t>Front-end positioning; use absorber to good use!</a:t>
            </a:r>
          </a:p>
          <a:p>
            <a:pPr lvl="1"/>
            <a:r>
              <a:rPr lang="en-US" dirty="0" smtClean="0"/>
              <a:t>Do we need forced, water cooled ventilation?</a:t>
            </a:r>
          </a:p>
          <a:p>
            <a:pPr lvl="1"/>
            <a:r>
              <a:rPr lang="en-US" dirty="0" smtClean="0"/>
              <a:t>UPS, generator power requirements</a:t>
            </a:r>
          </a:p>
          <a:p>
            <a:r>
              <a:rPr lang="en-US" dirty="0" smtClean="0"/>
              <a:t>Suggested cavern conditions</a:t>
            </a:r>
          </a:p>
          <a:p>
            <a:pPr lvl="1"/>
            <a:r>
              <a:rPr lang="en-US" dirty="0" smtClean="0"/>
              <a:t>Temperature: 20±2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</a:t>
            </a:r>
          </a:p>
          <a:p>
            <a:pPr lvl="1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Relative humidity: 50</a:t>
            </a:r>
            <a:r>
              <a:rPr lang="en-US" dirty="0" smtClean="0"/>
              <a:t>±5%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of electronics industries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SG" dirty="0" smtClean="0"/>
              <a:t>Chip fabrication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Board design, fabrication, assembly and testing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Slow control and monitoring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Industries are looking forward to work with INO</a:t>
            </a:r>
          </a:p>
          <a:p>
            <a:pPr>
              <a:lnSpc>
                <a:spcPct val="120000"/>
              </a:lnSpc>
            </a:pPr>
            <a:endParaRPr lang="en-US" sz="1500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size for triggered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Assuming 8 channel grouping for Trigger and TDC in each RPC</a:t>
            </a:r>
          </a:p>
          <a:p>
            <a:r>
              <a:rPr lang="en-US" sz="2000" dirty="0" smtClean="0"/>
              <a:t>TDC:512nsec range &amp; 100ps resolution, 16Hit </a:t>
            </a:r>
          </a:p>
          <a:p>
            <a:pPr lvl="1"/>
            <a:r>
              <a:rPr lang="en-US" sz="1800" dirty="0" smtClean="0"/>
              <a:t>Start-Stop delay: Pulse width format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16x2x16x16+16x16(Channel identity)=8192bits+256 (worst case)</a:t>
            </a:r>
          </a:p>
          <a:p>
            <a:r>
              <a:rPr lang="en-US" sz="2000" dirty="0" smtClean="0"/>
              <a:t>Pickup strip Hit pattern (128 bits)</a:t>
            </a:r>
          </a:p>
          <a:p>
            <a:r>
              <a:rPr lang="en-US" sz="2000" dirty="0" smtClean="0"/>
              <a:t>Event  arrival time up to 100psec  resolution (50bit)</a:t>
            </a:r>
          </a:p>
          <a:p>
            <a:r>
              <a:rPr lang="en-US" sz="2000" dirty="0" smtClean="0"/>
              <a:t>RPC identity (16 bit)</a:t>
            </a:r>
          </a:p>
          <a:p>
            <a:r>
              <a:rPr lang="en-US" sz="2000" dirty="0" smtClean="0"/>
              <a:t>Event identity(32bit)</a:t>
            </a:r>
          </a:p>
          <a:p>
            <a:r>
              <a:rPr lang="en-US" sz="2000" dirty="0" smtClean="0"/>
              <a:t>Packet information(16bit)</a:t>
            </a:r>
          </a:p>
          <a:p>
            <a:r>
              <a:rPr lang="en-US" sz="2000" dirty="0" smtClean="0"/>
              <a:t>Event data per RPC</a:t>
            </a:r>
          </a:p>
          <a:p>
            <a:pPr lvl="1"/>
            <a:r>
              <a:rPr lang="en-US" sz="1800" dirty="0" smtClean="0"/>
              <a:t>Worst case =8192+256+128+50+16+32+16=8690 bits</a:t>
            </a:r>
          </a:p>
          <a:p>
            <a:pPr lvl="1"/>
            <a:r>
              <a:rPr lang="en-US" sz="1800" dirty="0" smtClean="0"/>
              <a:t>Typical case = 512+256+128+50+16+32+16=1010 bits</a:t>
            </a:r>
          </a:p>
          <a:p>
            <a:r>
              <a:rPr lang="en-US" sz="2000" dirty="0" smtClean="0"/>
              <a:t>Total data</a:t>
            </a:r>
          </a:p>
          <a:p>
            <a:pPr lvl="1"/>
            <a:r>
              <a:rPr lang="en-US" sz="1800" dirty="0" smtClean="0"/>
              <a:t>266Mb[16hit TDC] or 31Mb[1 Hit TDC] per event [ All data] or 20% data = 6Mb per event [Non-zero data]</a:t>
            </a:r>
          </a:p>
          <a:p>
            <a:pPr lvl="1"/>
            <a:r>
              <a:rPr lang="en-US" sz="1800" dirty="0" smtClean="0"/>
              <a:t>Assuming 500Hz trigger rate , Total data = 133 </a:t>
            </a:r>
            <a:r>
              <a:rPr lang="en-US" sz="1800" dirty="0" smtClean="0"/>
              <a:t>Gbps</a:t>
            </a:r>
            <a:r>
              <a:rPr lang="en-US" sz="1800" dirty="0" smtClean="0"/>
              <a:t> or 15.5 </a:t>
            </a:r>
            <a:r>
              <a:rPr lang="en-US" sz="1800" dirty="0" smtClean="0"/>
              <a:t>Gbps</a:t>
            </a:r>
            <a:r>
              <a:rPr lang="en-US" sz="1800" dirty="0" smtClean="0"/>
              <a:t> 0r 3.1Gbps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To do</a:t>
            </a:r>
            <a:r>
              <a:rPr lang="en-US" dirty="0" smtClean="0"/>
              <a:t> list – then!</a:t>
            </a:r>
            <a:endParaRPr lang="en-S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Interconnection between RPC strips and preamp inputs (SINP/TIFR)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Problems with FPGA TDC (</a:t>
            </a:r>
            <a:r>
              <a:rPr lang="en-SG" sz="1600" dirty="0" smtClean="0"/>
              <a:t>Hari, Sudeshna) </a:t>
            </a:r>
            <a:endParaRPr lang="en-SG" sz="1600" dirty="0" smtClean="0"/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 Problem </a:t>
            </a:r>
            <a:r>
              <a:rPr lang="en-SG" sz="1600" dirty="0" smtClean="0"/>
              <a:t>with ASIC TDC (3</a:t>
            </a:r>
            <a:r>
              <a:rPr lang="en-SG" sz="1600" baseline="30000" dirty="0" smtClean="0"/>
              <a:t>rd</a:t>
            </a:r>
            <a:r>
              <a:rPr lang="en-SG" sz="1600" dirty="0" smtClean="0"/>
              <a:t> stage interpolation, </a:t>
            </a:r>
            <a:r>
              <a:rPr lang="en-SG" sz="1600" dirty="0" smtClean="0"/>
              <a:t>Pooja)</a:t>
            </a:r>
            <a:endParaRPr lang="en-SG" sz="1600" dirty="0" smtClean="0"/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ASIC or FPGA TDC?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If FPGA TDC, can we include all other logic (+ data transmitter) into it?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Can the 8-in-one FE board have TDC as well? </a:t>
            </a:r>
            <a:endParaRPr lang="en-SG" sz="1600" dirty="0" smtClean="0"/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SG" sz="1400" dirty="0" smtClean="0"/>
              <a:t>This </a:t>
            </a:r>
            <a:r>
              <a:rPr lang="en-SG" sz="1400" dirty="0" smtClean="0"/>
              <a:t>automatically means we will have TDC data for all channels.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FE output in LVDS? Depends on above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Power supplies (LV and HV), distribution and </a:t>
            </a:r>
            <a:r>
              <a:rPr lang="en-SG" sz="1600" dirty="0" smtClean="0"/>
              <a:t>monitoring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SG" sz="1400" dirty="0" smtClean="0"/>
              <a:t>I</a:t>
            </a:r>
            <a:r>
              <a:rPr lang="en-SG" sz="1400" dirty="0" smtClean="0"/>
              <a:t>ndigenous</a:t>
            </a:r>
            <a:r>
              <a:rPr lang="en-SG" sz="1400" dirty="0" smtClean="0"/>
              <a:t>,  commercial, semi-commercial, dc-hvdc (SINP/VECC)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Controller </a:t>
            </a:r>
            <a:r>
              <a:rPr lang="en-SG" sz="1600" dirty="0" smtClean="0"/>
              <a:t>(MSP430 TI chip</a:t>
            </a:r>
            <a:r>
              <a:rPr lang="en-SG" sz="1600" dirty="0" smtClean="0"/>
              <a:t>) and data interface </a:t>
            </a:r>
            <a:r>
              <a:rPr lang="en-SG" sz="1600" dirty="0" smtClean="0"/>
              <a:t>from RPC to the </a:t>
            </a:r>
            <a:r>
              <a:rPr lang="en-SG" sz="1600" dirty="0" smtClean="0"/>
              <a:t>backend (IITM</a:t>
            </a:r>
            <a:r>
              <a:rPr lang="en-SG" sz="1600" dirty="0" smtClean="0"/>
              <a:t>)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SG" sz="1400" dirty="0" smtClean="0"/>
              <a:t>Data interface: Ethernet</a:t>
            </a:r>
            <a:r>
              <a:rPr lang="en-SG" sz="1400" dirty="0" smtClean="0"/>
              <a:t>, fibre, </a:t>
            </a:r>
            <a:r>
              <a:rPr lang="en-SG" sz="1400" dirty="0" smtClean="0"/>
              <a:t>wire-less</a:t>
            </a:r>
            <a:endParaRPr lang="en-SG" sz="1400" dirty="0" smtClean="0"/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Problem regarding FPGA as trigger element (Mandar)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Calibration/synchronisation of global signals and data paths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Backend standard, alternate to </a:t>
            </a:r>
            <a:r>
              <a:rPr lang="en-SG" sz="1600" dirty="0" smtClean="0"/>
              <a:t>VME, Distributed </a:t>
            </a:r>
            <a:r>
              <a:rPr lang="en-SG" sz="1600" dirty="0" smtClean="0"/>
              <a:t>backend?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Trigger system – segmentation (James, Mandar, Sudeshna, Pooja)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Trigger-less </a:t>
            </a:r>
            <a:r>
              <a:rPr lang="en-SG" sz="1600" dirty="0" smtClean="0"/>
              <a:t>system:  Any </a:t>
            </a:r>
            <a:r>
              <a:rPr lang="en-SG" sz="1600" dirty="0" smtClean="0"/>
              <a:t>takers, on back foot for now? 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Supernova trigger</a:t>
            </a:r>
            <a:r>
              <a:rPr lang="en-SG" sz="1600" dirty="0" smtClean="0"/>
              <a:t>? Proposed by M.V.N.Murthy</a:t>
            </a:r>
            <a:endParaRPr lang="en-SG" sz="1600" dirty="0" smtClean="0"/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Waveform sampler (Nagendra)</a:t>
            </a:r>
          </a:p>
          <a:p>
            <a:pPr lvl="0">
              <a:buFont typeface="Wingdings" pitchFamily="2" charset="2"/>
              <a:buChar char="v"/>
            </a:pPr>
            <a:r>
              <a:rPr lang="en-SG" sz="1600" dirty="0" smtClean="0"/>
              <a:t>GPS based </a:t>
            </a:r>
            <a:r>
              <a:rPr lang="en-SG" sz="1600" dirty="0" smtClean="0"/>
              <a:t>RTC</a:t>
            </a:r>
            <a:endParaRPr lang="en-SG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today’s meeting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Pickup from where we last left!</a:t>
            </a:r>
          </a:p>
          <a:p>
            <a:r>
              <a:rPr lang="en-US" dirty="0" smtClean="0"/>
              <a:t>Try to consolidate at least some areas</a:t>
            </a:r>
          </a:p>
          <a:p>
            <a:r>
              <a:rPr lang="en-US" dirty="0" smtClean="0"/>
              <a:t>Agree to responsibilities and timelines</a:t>
            </a:r>
          </a:p>
          <a:p>
            <a:r>
              <a:rPr lang="en-US" dirty="0" smtClean="0"/>
              <a:t>Form groups and means of communication</a:t>
            </a:r>
          </a:p>
          <a:p>
            <a:r>
              <a:rPr lang="en-US" dirty="0" smtClean="0"/>
              <a:t>Agree on methods and standards</a:t>
            </a:r>
          </a:p>
          <a:p>
            <a:r>
              <a:rPr lang="en-US" dirty="0" smtClean="0"/>
              <a:t>Listen</a:t>
            </a:r>
            <a:r>
              <a:rPr lang="en-US" dirty="0" smtClean="0"/>
              <a:t> to</a:t>
            </a:r>
            <a:r>
              <a:rPr lang="en-US" dirty="0" smtClean="0"/>
              <a:t> and discuss any new requirements</a:t>
            </a:r>
          </a:p>
          <a:p>
            <a:r>
              <a:rPr lang="en-US" dirty="0" smtClean="0"/>
              <a:t>Take more (younger) people on board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ICAL detector and construction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Picture 2" descr="http://www.ino.tifr.res.in/ino/gallery/Schematic%20view%20of%20the%20INO%20detector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1200518"/>
            <a:ext cx="4141161" cy="481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25878" r="9585"/>
          <a:stretch>
            <a:fillRect/>
          </a:stretch>
        </p:blipFill>
        <p:spPr>
          <a:xfrm>
            <a:off x="4550208" y="1200518"/>
            <a:ext cx="4140000" cy="482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52600" y="1671602"/>
            <a:ext cx="1529963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Magnet coils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65916" y="3856718"/>
            <a:ext cx="2952000" cy="3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chemeClr val="bg1"/>
                </a:solidFill>
                <a:latin typeface="Arial" charset="0"/>
              </a:rPr>
              <a:t>RPC handling trolleys</a:t>
            </a:r>
            <a:endParaRPr lang="en-US" sz="16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463024" y="3947790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1118833" y="3922700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83595" y="5228318"/>
            <a:ext cx="2421876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Total weight: 50Ktons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-1800000">
            <a:off x="5119961" y="3326954"/>
            <a:ext cx="23760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4000mm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2000mm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56mm low carbon iron sheets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RPC in the ICAL detector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30785" y="1008000"/>
            <a:ext cx="8682431" cy="5400000"/>
            <a:chOff x="395536" y="1087602"/>
            <a:chExt cx="8280000" cy="5149710"/>
          </a:xfrm>
        </p:grpSpPr>
        <p:grpSp>
          <p:nvGrpSpPr>
            <p:cNvPr id="3" name="Group 8"/>
            <p:cNvGrpSpPr/>
            <p:nvPr/>
          </p:nvGrpSpPr>
          <p:grpSpPr>
            <a:xfrm>
              <a:off x="395536" y="1087602"/>
              <a:ext cx="8280000" cy="2346325"/>
              <a:chOff x="61913" y="1697038"/>
              <a:chExt cx="8505614" cy="2346325"/>
            </a:xfrm>
          </p:grpSpPr>
          <p:pic>
            <p:nvPicPr>
              <p:cNvPr id="6" name="Picture 9" descr="utility_cables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96" b="12132"/>
              <a:stretch>
                <a:fillRect/>
              </a:stretch>
            </p:blipFill>
            <p:spPr bwMode="auto">
              <a:xfrm>
                <a:off x="61913" y="1700485"/>
                <a:ext cx="4662487" cy="2338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1" descr="utility_cables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431" r="12415"/>
              <a:stretch>
                <a:fillRect/>
              </a:stretch>
            </p:blipFill>
            <p:spPr>
              <a:xfrm>
                <a:off x="4724400" y="1697038"/>
                <a:ext cx="3843127" cy="2346325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21540000">
              <a:off x="4387056" y="1602257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RPC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 rot="21540000">
              <a:off x="3827921" y="2352129"/>
              <a:ext cx="230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Iron </a:t>
              </a:r>
              <a:r>
                <a:rPr lang="en-US" sz="2400" dirty="0" smtClean="0">
                  <a:solidFill>
                    <a:srgbClr val="002060"/>
                  </a:solidFill>
                </a:rPr>
                <a:t>absorber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21480000">
              <a:off x="3869992" y="2921936"/>
              <a:ext cx="223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Gas, LV &amp; </a:t>
              </a:r>
              <a:r>
                <a:rPr lang="en-US" sz="2400" dirty="0" smtClean="0">
                  <a:solidFill>
                    <a:srgbClr val="002060"/>
                  </a:solidFill>
                </a:rPr>
                <a:t>HV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2478136" y="2296002"/>
              <a:ext cx="1447800" cy="9144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G" dirty="0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5983336" y="2143602"/>
              <a:ext cx="1516200" cy="9906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G" dirty="0"/>
            </a:p>
          </p:txBody>
        </p:sp>
        <p:pic>
          <p:nvPicPr>
            <p:cNvPr id="15" name="Picture 6" descr="det_sch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667609"/>
              <a:ext cx="8280000" cy="256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Schematic of a basic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73" r="16351" b="23638"/>
          <a:stretch>
            <a:fillRect/>
          </a:stretch>
        </p:blipFill>
        <p:spPr>
          <a:xfrm>
            <a:off x="431800" y="1008000"/>
            <a:ext cx="8280400" cy="364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2000" y="4676965"/>
            <a:ext cx="82800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252000">
              <a:buFont typeface="Wingdings" pitchFamily="2" charset="2"/>
              <a:buChar char="v"/>
            </a:pPr>
            <a:r>
              <a:rPr lang="en-US" dirty="0" smtClean="0"/>
              <a:t>Glass or bakelite for electrodes</a:t>
            </a:r>
          </a:p>
          <a:p>
            <a:pPr indent="252000">
              <a:buFont typeface="Wingdings" pitchFamily="2" charset="2"/>
              <a:buChar char="v"/>
            </a:pPr>
            <a:r>
              <a:rPr lang="en-US" dirty="0" smtClean="0"/>
              <a:t>Special paint mixture for semi-resistive coating</a:t>
            </a:r>
          </a:p>
          <a:p>
            <a:pPr indent="252000">
              <a:buFont typeface="Wingdings" pitchFamily="2" charset="2"/>
              <a:buChar char="v"/>
            </a:pPr>
            <a:r>
              <a:rPr lang="en-US" dirty="0" smtClean="0"/>
              <a:t>Plastic honey-comb laminations as pick-up panel</a:t>
            </a:r>
          </a:p>
          <a:p>
            <a:pPr indent="252000">
              <a:buFont typeface="Wingdings" pitchFamily="2" charset="2"/>
              <a:buChar char="v"/>
            </a:pPr>
            <a:r>
              <a:rPr lang="en-US" dirty="0" smtClean="0"/>
              <a:t>Special plastic films for insulation</a:t>
            </a:r>
          </a:p>
          <a:p>
            <a:pPr indent="252000">
              <a:buFont typeface="Wingdings" pitchFamily="2" charset="2"/>
              <a:buChar char="v"/>
            </a:pPr>
            <a:r>
              <a:rPr lang="en-US" dirty="0" smtClean="0"/>
              <a:t>Avalanche (limited proportional) mode of operation</a:t>
            </a:r>
          </a:p>
          <a:p>
            <a:pPr indent="252000">
              <a:buFont typeface="Wingdings" pitchFamily="2" charset="2"/>
              <a:buChar char="v"/>
            </a:pPr>
            <a:r>
              <a:rPr lang="en-US" dirty="0" smtClean="0"/>
              <a:t>Standard gas mixture: R134a+Iso-butane+SF6 = 95.5+4.2+0.3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Honeycomb pickup panel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71" y="1008000"/>
            <a:ext cx="874825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amplifier RPC pulse profile</a:t>
            </a:r>
            <a:endParaRPr lang="en-SG" dirty="0"/>
          </a:p>
        </p:txBody>
      </p:sp>
      <p:pic>
        <p:nvPicPr>
          <p:cNvPr id="7" name="Content Placeholder 6" descr="tek00005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550" y="100806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8" name="Oval 7"/>
          <p:cNvSpPr/>
          <p:nvPr/>
        </p:nvSpPr>
        <p:spPr bwMode="auto">
          <a:xfrm>
            <a:off x="827584" y="5481296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5553304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762</TotalTime>
  <Words>1640</Words>
  <Application>Microsoft Office PowerPoint</Application>
  <PresentationFormat>On-screen Show (4:3)</PresentationFormat>
  <Paragraphs>296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ICAL Electronics meeting</vt:lpstr>
      <vt:lpstr>Last ICAL Electronics meeting</vt:lpstr>
      <vt:lpstr>To do list – then!</vt:lpstr>
      <vt:lpstr>Agenda for today’s meeting</vt:lpstr>
      <vt:lpstr>ICAL detector and construction</vt:lpstr>
      <vt:lpstr>RPC in the ICAL detector</vt:lpstr>
      <vt:lpstr>Schematic of a basic RPC</vt:lpstr>
      <vt:lpstr>Honeycomb pickup panel</vt:lpstr>
      <vt:lpstr>Post amplifier RPC pulse profile</vt:lpstr>
      <vt:lpstr>DAQ system requirements</vt:lpstr>
      <vt:lpstr>Segmentation of ICAL</vt:lpstr>
      <vt:lpstr>Functional diagram of RPC-DAQ</vt:lpstr>
      <vt:lpstr>Functional diagram of FE ASIC</vt:lpstr>
      <vt:lpstr>Features of ICAL FE ASIC</vt:lpstr>
      <vt:lpstr>Front-end evaluation board</vt:lpstr>
      <vt:lpstr>Scheme of RPC-DAQ controller</vt:lpstr>
      <vt:lpstr>Switched Capacitor Array</vt:lpstr>
      <vt:lpstr>ICAL timing device</vt:lpstr>
      <vt:lpstr>TPH monitor module</vt:lpstr>
      <vt:lpstr>Back-end issues</vt:lpstr>
      <vt:lpstr>VME Interface Logic</vt:lpstr>
      <vt:lpstr>Custom VME Module</vt:lpstr>
      <vt:lpstr>Features of ICAL trigger system</vt:lpstr>
      <vt:lpstr>Proposed trigger scheme</vt:lpstr>
      <vt:lpstr>Power supplies</vt:lpstr>
      <vt:lpstr>Cables and interconnects</vt:lpstr>
      <vt:lpstr>Other critical issues</vt:lpstr>
      <vt:lpstr>Roll of electronics industries</vt:lpstr>
      <vt:lpstr>Data size for triggered scheme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37</cp:revision>
  <dcterms:created xsi:type="dcterms:W3CDTF">2011-01-23T03:58:48Z</dcterms:created>
  <dcterms:modified xsi:type="dcterms:W3CDTF">2011-01-23T16:49:00Z</dcterms:modified>
</cp:coreProperties>
</file>