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sldIdLst>
    <p:sldId id="256" r:id="rId2"/>
    <p:sldId id="280" r:id="rId3"/>
    <p:sldId id="263" r:id="rId4"/>
    <p:sldId id="274" r:id="rId5"/>
    <p:sldId id="279" r:id="rId6"/>
    <p:sldId id="278" r:id="rId7"/>
    <p:sldId id="276" r:id="rId8"/>
    <p:sldId id="281" r:id="rId9"/>
    <p:sldId id="267" r:id="rId10"/>
    <p:sldId id="285" r:id="rId11"/>
    <p:sldId id="268" r:id="rId12"/>
    <p:sldId id="265" r:id="rId13"/>
    <p:sldId id="271" r:id="rId14"/>
    <p:sldId id="272" r:id="rId15"/>
    <p:sldId id="273" r:id="rId16"/>
    <p:sldId id="262" r:id="rId17"/>
    <p:sldId id="261" r:id="rId18"/>
    <p:sldId id="284" r:id="rId19"/>
    <p:sldId id="257" r:id="rId20"/>
    <p:sldId id="259" r:id="rId21"/>
    <p:sldId id="266" r:id="rId22"/>
    <p:sldId id="286" r:id="rId23"/>
    <p:sldId id="258" r:id="rId24"/>
    <p:sldId id="283" r:id="rId25"/>
    <p:sldId id="282" r:id="rId26"/>
    <p:sldId id="269" r:id="rId27"/>
    <p:sldId id="270" r:id="rId28"/>
    <p:sldId id="260" r:id="rId29"/>
    <p:sldId id="275" r:id="rId30"/>
    <p:sldId id="27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DEF1D-2333-4997-972B-1551D54EEF79}" type="datetimeFigureOut">
              <a:rPr lang="en-SG" smtClean="0"/>
              <a:pPr/>
              <a:t>12/8/2010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B38A9-965E-4457-A135-264205FC1695}" type="slidenum">
              <a:rPr lang="en-SG" smtClean="0"/>
              <a:pPr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AE6334-93BE-44F4-AC14-1C60C8D138D6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59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32000" y="1820206"/>
            <a:ext cx="8280000" cy="1828800"/>
          </a:xfrm>
        </p:spPr>
        <p:txBody>
          <a:bodyPr lIns="45720" rIns="45720" bIns="45720">
            <a:normAutofit/>
          </a:bodyPr>
          <a:lstStyle>
            <a:lvl1pPr algn="r">
              <a:defRPr sz="36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432000" y="3685032"/>
            <a:ext cx="82800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nn-NO" smtClean="0"/>
              <a:t>B.Satyanarayana, TIFR, Mumbai                                    ECIL, Hyderabad                                    August 12, 2010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D15AF-E795-499C-9B3B-DD0D9E47CEAB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nn-NO" smtClean="0"/>
              <a:t>B.Satyanarayana, TIFR, Mumbai                                    ECIL, Hyderabad                                    August 12, 2010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D15AF-E795-499C-9B3B-DD0D9E47CEAB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5180942"/>
            <a:ext cx="8280000" cy="720000"/>
          </a:xfrm>
        </p:spPr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464797"/>
            <a:ext cx="8280000" cy="4680000"/>
          </a:xfrm>
        </p:spPr>
        <p:txBody>
          <a:bodyPr/>
          <a:lstStyle>
            <a:lvl1pPr>
              <a:buClr>
                <a:srgbClr val="FF0000"/>
              </a:buClr>
              <a:defRPr>
                <a:solidFill>
                  <a:srgbClr val="FF0000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2000" y="6111875"/>
            <a:ext cx="7812000" cy="360000"/>
          </a:xfrm>
        </p:spPr>
        <p:txBody>
          <a:bodyPr/>
          <a:lstStyle>
            <a:extLst/>
          </a:lstStyle>
          <a:p>
            <a:r>
              <a:rPr lang="nn-NO" smtClean="0"/>
              <a:t>B.Satyanarayana, TIFR, Mumbai                                    ECIL, Hyderabad                                    August 12, 2010</a:t>
            </a: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8158" y="6111875"/>
            <a:ext cx="432000" cy="360000"/>
          </a:xfrm>
        </p:spPr>
        <p:txBody>
          <a:bodyPr/>
          <a:lstStyle>
            <a:extLst/>
          </a:lstStyle>
          <a:p>
            <a:fld id="{322D15AF-E795-499C-9B3B-DD0D9E47CEAB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nn-NO" smtClean="0"/>
              <a:t>B.Satyanarayana, TIFR, Mumbai                                    ECIL, Hyderabad                                    August 12, 2010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D15AF-E795-499C-9B3B-DD0D9E47CEAB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nn-NO" smtClean="0"/>
              <a:t>B.Satyanarayana, TIFR, Mumbai                                    ECIL, Hyderabad                                    August 12, 2010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D15AF-E795-499C-9B3B-DD0D9E47CEAB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nn-NO" smtClean="0"/>
              <a:t>B.Satyanarayana, TIFR, Mumbai                                    ECIL, Hyderabad                                    August 12, 2010</a:t>
            </a:r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D15AF-E795-499C-9B3B-DD0D9E47CEAB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nn-NO" smtClean="0"/>
              <a:t>B.Satyanarayana, TIFR, Mumbai                                    ECIL, Hyderabad                                    August 12, 2010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D15AF-E795-499C-9B3B-DD0D9E47CEAB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nn-NO" smtClean="0"/>
              <a:t>B.Satyanarayana, TIFR, Mumbai                                    ECIL, Hyderabad                                    August 12, 2010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D15AF-E795-499C-9B3B-DD0D9E47CEAB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nn-NO" smtClean="0"/>
              <a:t>B.Satyanarayana, TIFR, Mumbai                                    ECIL, Hyderabad                                    August 12, 2010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D15AF-E795-499C-9B3B-DD0D9E47CEAB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nn-NO" smtClean="0"/>
              <a:t>B.Satyanarayana, TIFR, Mumbai                                    ECIL, Hyderabad                                    August 12, 2010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D15AF-E795-499C-9B3B-DD0D9E47CEAB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SG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nn-NO" smtClean="0"/>
              <a:t>B.Satyanarayana, TIFR, Mumbai                                    ECIL, Hyderabad                                    August 12, 2010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22D15AF-E795-499C-9B3B-DD0D9E47CEAB}" type="slidenum">
              <a:rPr lang="en-SG" smtClean="0"/>
              <a:pPr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file:///F:\INO\presentation\DAE-DST-Detector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7080055.JPG"/>
          <p:cNvPicPr>
            <a:picLocks noChangeAspect="1"/>
          </p:cNvPicPr>
          <p:nvPr/>
        </p:nvPicPr>
        <p:blipFill>
          <a:blip r:embed="rId2" cstate="print"/>
          <a:srcRect t="2047" b="48950"/>
          <a:stretch>
            <a:fillRect/>
          </a:stretch>
        </p:blipFill>
        <p:spPr>
          <a:xfrm>
            <a:off x="395536" y="3429000"/>
            <a:ext cx="842493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1484784"/>
            <a:ext cx="8280000" cy="1828800"/>
          </a:xfrm>
        </p:spPr>
        <p:txBody>
          <a:bodyPr>
            <a:noAutofit/>
          </a:bodyPr>
          <a:lstStyle/>
          <a:p>
            <a:pPr algn="l"/>
            <a:r>
              <a:rPr lang="en-US" sz="4700" dirty="0" smtClean="0">
                <a:solidFill>
                  <a:srgbClr val="FF9900"/>
                </a:solidFill>
              </a:rPr>
              <a:t>ICAL Instrumentation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chemeClr val="bg1"/>
                </a:solidFill>
              </a:rPr>
              <a:t>Challenges</a:t>
            </a:r>
            <a:r>
              <a:rPr lang="en-US" dirty="0" smtClean="0"/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&amp;/ </a:t>
            </a:r>
            <a:r>
              <a:rPr lang="en-US" dirty="0" smtClean="0">
                <a:solidFill>
                  <a:srgbClr val="00B050"/>
                </a:solidFill>
              </a:rPr>
              <a:t>O</a:t>
            </a:r>
            <a:r>
              <a:rPr lang="en-US" sz="3600" dirty="0" smtClean="0">
                <a:solidFill>
                  <a:srgbClr val="00B050"/>
                </a:solidFill>
              </a:rPr>
              <a:t>pportunities</a:t>
            </a:r>
            <a:endParaRPr lang="en-SG" sz="3600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00" y="3356992"/>
            <a:ext cx="8280000" cy="914400"/>
          </a:xfrm>
        </p:spPr>
        <p:txBody>
          <a:bodyPr anchor="b" anchorCtr="0"/>
          <a:lstStyle/>
          <a:p>
            <a:r>
              <a:rPr lang="en-US" dirty="0" smtClean="0">
                <a:solidFill>
                  <a:srgbClr val="C00000"/>
                </a:solidFill>
              </a:rPr>
              <a:t>B.Satyanarayana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TIFR, Mumbai</a:t>
            </a:r>
            <a:endParaRPr lang="en-S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1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collector module</a:t>
            </a:r>
          </a:p>
        </p:txBody>
      </p:sp>
      <p:sp>
        <p:nvSpPr>
          <p:cNvPr id="584712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  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B.Satyanarayana, TIFR, Mumbai                                    ECIL, Hyderabad                                    August 12, 2010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A07A-54F4-4D00-8DA7-202A7DF199F3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584706" name="Rectangle 2"/>
          <p:cNvSpPr>
            <a:spLocks noChangeArrowheads="1"/>
          </p:cNvSpPr>
          <p:nvPr/>
        </p:nvSpPr>
        <p:spPr bwMode="auto">
          <a:xfrm>
            <a:off x="533400" y="228600"/>
            <a:ext cx="8115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3400" b="1" dirty="0">
              <a:solidFill>
                <a:schemeClr val="tx2"/>
              </a:solidFill>
            </a:endParaRPr>
          </a:p>
        </p:txBody>
      </p:sp>
      <p:sp>
        <p:nvSpPr>
          <p:cNvPr id="584707" name="Rectangle 3"/>
          <p:cNvSpPr>
            <a:spLocks noChangeArrowheads="1"/>
          </p:cNvSpPr>
          <p:nvPr/>
        </p:nvSpPr>
        <p:spPr bwMode="auto">
          <a:xfrm>
            <a:off x="467544" y="692696"/>
            <a:ext cx="33528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dirty="0">
                <a:solidFill>
                  <a:srgbClr val="CC0000"/>
                </a:solidFill>
              </a:rPr>
              <a:t>VME interface for </a:t>
            </a:r>
            <a:r>
              <a:rPr lang="en-US" sz="2000" dirty="0" smtClean="0">
                <a:solidFill>
                  <a:srgbClr val="CC0000"/>
                </a:solidFill>
              </a:rPr>
              <a:t>data readout </a:t>
            </a:r>
            <a:endParaRPr lang="en-US" sz="2000" dirty="0">
              <a:solidFill>
                <a:srgbClr val="CC0000"/>
              </a:solidFill>
            </a:endParaRPr>
          </a:p>
          <a:p>
            <a:pPr marL="285750" indent="-28575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CC0000"/>
                </a:solidFill>
              </a:rPr>
              <a:t>9U </a:t>
            </a:r>
            <a:r>
              <a:rPr lang="en-US" sz="2000" dirty="0" smtClean="0">
                <a:solidFill>
                  <a:srgbClr val="CC0000"/>
                </a:solidFill>
                <a:latin typeface="Arial"/>
                <a:cs typeface="Arial"/>
              </a:rPr>
              <a:t>×</a:t>
            </a:r>
            <a:r>
              <a:rPr lang="en-US" sz="2000" dirty="0" smtClean="0">
                <a:solidFill>
                  <a:srgbClr val="CC0000"/>
                </a:solidFill>
              </a:rPr>
              <a:t> </a:t>
            </a:r>
            <a:r>
              <a:rPr lang="en-US" sz="2000" dirty="0" smtClean="0">
                <a:solidFill>
                  <a:srgbClr val="CC0000"/>
                </a:solidFill>
              </a:rPr>
              <a:t>400mm modules for efficient packaging</a:t>
            </a: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CC0000"/>
                </a:solidFill>
              </a:rPr>
              <a:t>Receives </a:t>
            </a:r>
            <a:r>
              <a:rPr lang="en-US" sz="2000" dirty="0">
                <a:solidFill>
                  <a:srgbClr val="CC0000"/>
                </a:solidFill>
              </a:rPr>
              <a:t>data streams </a:t>
            </a:r>
            <a:r>
              <a:rPr lang="en-US" sz="2000" dirty="0" smtClean="0">
                <a:solidFill>
                  <a:srgbClr val="CC0000"/>
                </a:solidFill>
              </a:rPr>
              <a:t>from fiber </a:t>
            </a:r>
            <a:r>
              <a:rPr lang="en-US" sz="2000" dirty="0">
                <a:solidFill>
                  <a:srgbClr val="CC0000"/>
                </a:solidFill>
              </a:rPr>
              <a:t>optic cables</a:t>
            </a: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dirty="0">
                <a:solidFill>
                  <a:srgbClr val="CC0000"/>
                </a:solidFill>
              </a:rPr>
              <a:t>Saves data in one of the two buffers</a:t>
            </a: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dirty="0">
                <a:solidFill>
                  <a:srgbClr val="CC0000"/>
                </a:solidFill>
              </a:rPr>
              <a:t>Reads buffers via VME bus</a:t>
            </a: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CC0000"/>
                </a:solidFill>
              </a:rPr>
              <a:t>Also provides </a:t>
            </a:r>
            <a:r>
              <a:rPr lang="en-US" sz="2000" dirty="0">
                <a:solidFill>
                  <a:srgbClr val="CC0000"/>
                </a:solidFill>
              </a:rPr>
              <a:t>control for front-end systems</a:t>
            </a:r>
          </a:p>
        </p:txBody>
      </p:sp>
      <p:sp>
        <p:nvSpPr>
          <p:cNvPr id="584708" name="Text Box 4"/>
          <p:cNvSpPr txBox="1">
            <a:spLocks noChangeArrowheads="1"/>
          </p:cNvSpPr>
          <p:nvPr/>
        </p:nvSpPr>
        <p:spPr bwMode="auto">
          <a:xfrm>
            <a:off x="609600" y="106680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</a:rPr>
              <a:t>  </a:t>
            </a:r>
            <a:endParaRPr lang="en-US" sz="28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584709" name="Picture 5"/>
          <p:cNvPicPr>
            <a:picLocks noChangeAspect="1" noChangeArrowheads="1"/>
          </p:cNvPicPr>
          <p:nvPr/>
        </p:nvPicPr>
        <p:blipFill>
          <a:blip r:embed="rId3" cstate="print"/>
          <a:srcRect l="8034"/>
          <a:stretch>
            <a:fillRect/>
          </a:stretch>
        </p:blipFill>
        <p:spPr bwMode="auto">
          <a:xfrm>
            <a:off x="3876455" y="980728"/>
            <a:ext cx="4831057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system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i="1" dirty="0" smtClean="0"/>
              <a:t>Physicist’s mind</a:t>
            </a:r>
            <a:r>
              <a:rPr lang="en-US" dirty="0" smtClean="0"/>
              <a:t> decoded!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Autonomous; shares data bus with readout system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Modular and distributed </a:t>
            </a:r>
            <a:r>
              <a:rPr lang="en-US" dirty="0" smtClean="0"/>
              <a:t>architecture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For ICAL, trigger system is based only on topology of the event; no other measurement data is used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Huge bank of combinatorial circuits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Programmability is the </a:t>
            </a:r>
            <a:r>
              <a:rPr lang="en-US" dirty="0" smtClean="0"/>
              <a:t>key</a:t>
            </a:r>
            <a:r>
              <a:rPr lang="en-SG" dirty="0" smtClean="0"/>
              <a:t> -</a:t>
            </a:r>
            <a:r>
              <a:rPr lang="en-SG" dirty="0" smtClean="0"/>
              <a:t> </a:t>
            </a:r>
            <a:r>
              <a:rPr lang="en-SG" dirty="0" smtClean="0"/>
              <a:t>FPGAs, ASICs are the players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B.Satyanarayana, TIFR, Mumbai                                    ECIL, Hyderabad                                    August 12,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11</a:t>
            </a:fld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DAQ system requirements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Information to record on trigger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Strip hit (1-bit resolution)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Timing (&lt; 500ps)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Time Over Threshold (for time-walk correction)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Rates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Individual strip background rates ~300Hz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Event rate ~10Hz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On-line monitor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RPC parameters (High voltage, current)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Ambient parameters (T, P, RH)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Services, supplies (Gas systems, magnet, low voltage power supplies, thresholds)</a:t>
            </a:r>
          </a:p>
          <a:p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B.Satyanarayana, TIFR, Mumbai                                    ECIL, Hyderabad                                    August 12,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12</a:t>
            </a:fld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Front-end specifications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No input matching circuit needed, HCP strips </a:t>
            </a:r>
            <a:r>
              <a:rPr lang="en-US" dirty="0" smtClean="0"/>
              <a:t>provide </a:t>
            </a:r>
            <a:r>
              <a:rPr lang="en-US" dirty="0" smtClean="0"/>
              <a:t>~50</a:t>
            </a:r>
            <a:r>
              <a:rPr lang="el-GR" dirty="0" smtClean="0"/>
              <a:t>Ω</a:t>
            </a:r>
            <a:r>
              <a:rPr lang="en-US" dirty="0" smtClean="0"/>
              <a:t>  characteristic impedance</a:t>
            </a:r>
          </a:p>
          <a:p>
            <a:r>
              <a:rPr lang="en-US" dirty="0" smtClean="0"/>
              <a:t>Avalanche mode, pulse amplitude: 2.5 -3mV</a:t>
            </a:r>
          </a:p>
          <a:p>
            <a:r>
              <a:rPr lang="en-US" dirty="0" smtClean="0"/>
              <a:t>Gain (100-200, fixed) depends on the electronic noise obtainable</a:t>
            </a:r>
          </a:p>
          <a:p>
            <a:r>
              <a:rPr lang="en-US" dirty="0" smtClean="0"/>
              <a:t>No gain needed if operated in streamer mode, option to by-pass gain stage</a:t>
            </a:r>
          </a:p>
          <a:p>
            <a:r>
              <a:rPr lang="en-US" dirty="0" smtClean="0"/>
              <a:t>Rise time: &lt; 500ps</a:t>
            </a:r>
          </a:p>
          <a:p>
            <a:r>
              <a:rPr lang="en-US" dirty="0" smtClean="0"/>
              <a:t>Discriminator </a:t>
            </a:r>
            <a:r>
              <a:rPr lang="en-US" i="1" dirty="0" smtClean="0"/>
              <a:t>overhead</a:t>
            </a:r>
            <a:r>
              <a:rPr lang="en-US" dirty="0" smtClean="0"/>
              <a:t>: 3-4 preferable</a:t>
            </a:r>
          </a:p>
          <a:p>
            <a:r>
              <a:rPr lang="en-US" dirty="0" smtClean="0"/>
              <a:t>Variable </a:t>
            </a:r>
            <a:r>
              <a:rPr lang="en-US" dirty="0" err="1" smtClean="0"/>
              <a:t>V</a:t>
            </a:r>
            <a:r>
              <a:rPr lang="en-US" baseline="-25000" dirty="0" err="1" smtClean="0"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en-US" dirty="0" smtClean="0"/>
              <a:t> for discriminator </a:t>
            </a:r>
            <a:r>
              <a:rPr lang="en-US" dirty="0" smtClean="0"/>
              <a:t>- ±</a:t>
            </a:r>
            <a:r>
              <a:rPr lang="en-US" dirty="0" smtClean="0"/>
              <a:t>10mV to ±50mV</a:t>
            </a:r>
          </a:p>
          <a:p>
            <a:r>
              <a:rPr lang="en-US" dirty="0" smtClean="0"/>
              <a:t>Pulse shaping (fixed) 50-100nS</a:t>
            </a:r>
          </a:p>
          <a:p>
            <a:r>
              <a:rPr lang="en-US" dirty="0" smtClean="0"/>
              <a:t>Pulse shaping removes pulse height information; do we need the latter?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B.Satyanarayana, TIFR, Mumbai                                    ECIL, Hyderabad                                    August 12,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13</a:t>
            </a:fld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Functional diagram of the FE ASIC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B.Satyanarayana, TIFR, Mumbai                                    ECIL, Hyderabad                                    August 12,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14</a:t>
            </a:fld>
            <a:endParaRPr lang="en-SG" dirty="0"/>
          </a:p>
        </p:txBody>
      </p:sp>
      <p:sp>
        <p:nvSpPr>
          <p:cNvPr id="163" name="TextBox 162"/>
          <p:cNvSpPr txBox="1"/>
          <p:nvPr/>
        </p:nvSpPr>
        <p:spPr>
          <a:xfrm>
            <a:off x="7993077" y="2625112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Amp_out</a:t>
            </a:r>
            <a:endParaRPr lang="en-US" sz="900" dirty="0"/>
          </a:p>
        </p:txBody>
      </p:sp>
      <p:cxnSp>
        <p:nvCxnSpPr>
          <p:cNvPr id="164" name="Straight Connector 163"/>
          <p:cNvCxnSpPr/>
          <p:nvPr/>
        </p:nvCxnSpPr>
        <p:spPr>
          <a:xfrm rot="5400000" flipH="1" flipV="1">
            <a:off x="1694793" y="2592449"/>
            <a:ext cx="3745379" cy="149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rot="5400000">
            <a:off x="1536609" y="3118268"/>
            <a:ext cx="1246672" cy="1490"/>
          </a:xfrm>
          <a:prstGeom prst="line">
            <a:avLst/>
          </a:prstGeom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ounded Rectangle 165"/>
          <p:cNvSpPr/>
          <p:nvPr/>
        </p:nvSpPr>
        <p:spPr>
          <a:xfrm>
            <a:off x="6034365" y="2593194"/>
            <a:ext cx="1000909" cy="936345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8:1 Analog Multiplexer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67" name="Straight Connector 166"/>
          <p:cNvCxnSpPr/>
          <p:nvPr/>
        </p:nvCxnSpPr>
        <p:spPr>
          <a:xfrm rot="5400000">
            <a:off x="3321778" y="2337899"/>
            <a:ext cx="850336" cy="74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>
            <a:off x="3746573" y="2743755"/>
            <a:ext cx="2287791" cy="177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rot="5400000">
            <a:off x="3066411" y="4040344"/>
            <a:ext cx="1361069" cy="74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>
            <a:off x="3746573" y="3359295"/>
            <a:ext cx="2287791" cy="177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rot="5400000">
            <a:off x="4571378" y="3064851"/>
            <a:ext cx="402152" cy="1490"/>
          </a:xfrm>
          <a:prstGeom prst="line">
            <a:avLst/>
          </a:prstGeom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5175353" y="2488388"/>
            <a:ext cx="7825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Channel-0</a:t>
            </a:r>
            <a:endParaRPr lang="en-US" sz="1000" dirty="0"/>
          </a:p>
        </p:txBody>
      </p:sp>
      <p:sp>
        <p:nvSpPr>
          <p:cNvPr id="173" name="TextBox 172"/>
          <p:cNvSpPr txBox="1"/>
          <p:nvPr/>
        </p:nvSpPr>
        <p:spPr>
          <a:xfrm>
            <a:off x="5175353" y="3103928"/>
            <a:ext cx="7825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Channel-7</a:t>
            </a:r>
            <a:endParaRPr lang="en-US" sz="900" dirty="0"/>
          </a:p>
        </p:txBody>
      </p:sp>
      <p:sp>
        <p:nvSpPr>
          <p:cNvPr id="174" name="Rounded Rectangle 173"/>
          <p:cNvSpPr/>
          <p:nvPr/>
        </p:nvSpPr>
        <p:spPr>
          <a:xfrm>
            <a:off x="7321246" y="2678317"/>
            <a:ext cx="720000" cy="680978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Output </a:t>
            </a:r>
            <a:r>
              <a:rPr lang="en-US" sz="900" dirty="0" smtClean="0">
                <a:solidFill>
                  <a:schemeClr val="tx1"/>
                </a:solidFill>
              </a:rPr>
              <a:t>Buffer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75" name="Straight Arrow Connector 174"/>
          <p:cNvCxnSpPr/>
          <p:nvPr/>
        </p:nvCxnSpPr>
        <p:spPr>
          <a:xfrm>
            <a:off x="8054841" y="3018806"/>
            <a:ext cx="357467" cy="177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6" name="Group 109"/>
          <p:cNvGrpSpPr/>
          <p:nvPr/>
        </p:nvGrpSpPr>
        <p:grpSpPr>
          <a:xfrm>
            <a:off x="886834" y="1060994"/>
            <a:ext cx="5219024" cy="1276834"/>
            <a:chOff x="457200" y="1143000"/>
            <a:chExt cx="5562600" cy="1143000"/>
          </a:xfrm>
        </p:grpSpPr>
        <p:grpSp>
          <p:nvGrpSpPr>
            <p:cNvPr id="202" name="Group 25"/>
            <p:cNvGrpSpPr/>
            <p:nvPr/>
          </p:nvGrpSpPr>
          <p:grpSpPr>
            <a:xfrm>
              <a:off x="457200" y="1143000"/>
              <a:ext cx="5562600" cy="1143000"/>
              <a:chOff x="457200" y="1143000"/>
              <a:chExt cx="5562600" cy="1143000"/>
            </a:xfrm>
          </p:grpSpPr>
          <p:sp>
            <p:nvSpPr>
              <p:cNvPr id="204" name="Rounded Rectangle 203"/>
              <p:cNvSpPr/>
              <p:nvPr/>
            </p:nvSpPr>
            <p:spPr>
              <a:xfrm>
                <a:off x="528934" y="1447800"/>
                <a:ext cx="1332000" cy="685800"/>
              </a:xfrm>
              <a:prstGeom prst="round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</a:rPr>
                  <a:t>Regulated Cascode </a:t>
                </a:r>
                <a:r>
                  <a:rPr lang="en-US" sz="900" dirty="0" smtClean="0">
                    <a:solidFill>
                      <a:schemeClr val="tx1"/>
                    </a:solidFill>
                  </a:rPr>
                  <a:t>Transimpedance</a:t>
                </a:r>
                <a:r>
                  <a:rPr lang="en-US" sz="1000" dirty="0" smtClean="0">
                    <a:solidFill>
                      <a:schemeClr val="tx1"/>
                    </a:solidFill>
                  </a:rPr>
                  <a:t> Amplifier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Rounded Rectangle 204"/>
              <p:cNvSpPr/>
              <p:nvPr/>
            </p:nvSpPr>
            <p:spPr>
              <a:xfrm>
                <a:off x="2209800" y="1447800"/>
                <a:ext cx="972000" cy="684000"/>
              </a:xfrm>
              <a:prstGeom prst="round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</a:rPr>
                  <a:t>Differential Amplifier</a:t>
                </a:r>
                <a:endParaRPr lang="en-U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6" name="Rounded Rectangle 205"/>
              <p:cNvSpPr/>
              <p:nvPr/>
            </p:nvSpPr>
            <p:spPr>
              <a:xfrm>
                <a:off x="3733800" y="1447800"/>
                <a:ext cx="1044000" cy="685800"/>
              </a:xfrm>
              <a:prstGeom prst="round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</a:rPr>
                  <a:t>Comparator</a:t>
                </a:r>
                <a:endParaRPr lang="en-U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Rounded Rectangle 206"/>
              <p:cNvSpPr/>
              <p:nvPr/>
            </p:nvSpPr>
            <p:spPr>
              <a:xfrm>
                <a:off x="4953000" y="1447800"/>
                <a:ext cx="914400" cy="685800"/>
              </a:xfrm>
              <a:prstGeom prst="round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</a:rPr>
                  <a:t>LVDS </a:t>
                </a:r>
                <a:r>
                  <a:rPr lang="en-US" sz="900" dirty="0" smtClean="0">
                    <a:solidFill>
                      <a:schemeClr val="tx1"/>
                    </a:solidFill>
                  </a:rPr>
                  <a:t>output</a:t>
                </a:r>
                <a:r>
                  <a:rPr lang="en-US" sz="1000" dirty="0" smtClean="0">
                    <a:solidFill>
                      <a:schemeClr val="tx1"/>
                    </a:solidFill>
                  </a:rPr>
                  <a:t> driver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08" name="Straight Arrow Connector 207"/>
              <p:cNvCxnSpPr/>
              <p:nvPr/>
            </p:nvCxnSpPr>
            <p:spPr>
              <a:xfrm>
                <a:off x="1847850" y="1676400"/>
                <a:ext cx="360000" cy="1588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Arrow Connector 208"/>
              <p:cNvCxnSpPr/>
              <p:nvPr/>
            </p:nvCxnSpPr>
            <p:spPr>
              <a:xfrm>
                <a:off x="3182134" y="1903412"/>
                <a:ext cx="540000" cy="1588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Arrow Connector 209"/>
              <p:cNvCxnSpPr/>
              <p:nvPr/>
            </p:nvCxnSpPr>
            <p:spPr>
              <a:xfrm>
                <a:off x="1847850" y="1905000"/>
                <a:ext cx="360000" cy="1588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Arrow Connector 210"/>
              <p:cNvCxnSpPr>
                <a:stCxn id="206" idx="3"/>
                <a:endCxn id="207" idx="1"/>
              </p:cNvCxnSpPr>
              <p:nvPr/>
            </p:nvCxnSpPr>
            <p:spPr>
              <a:xfrm>
                <a:off x="4777800" y="1790700"/>
                <a:ext cx="175200" cy="1588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Arrow Connector 18"/>
              <p:cNvCxnSpPr/>
              <p:nvPr/>
            </p:nvCxnSpPr>
            <p:spPr>
              <a:xfrm>
                <a:off x="3310154" y="1676400"/>
                <a:ext cx="432000" cy="1588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Rectangle 212"/>
              <p:cNvSpPr/>
              <p:nvPr/>
            </p:nvSpPr>
            <p:spPr>
              <a:xfrm>
                <a:off x="457200" y="1143000"/>
                <a:ext cx="5562600" cy="1143000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03" name="Rectangle 202"/>
            <p:cNvSpPr/>
            <p:nvPr/>
          </p:nvSpPr>
          <p:spPr>
            <a:xfrm>
              <a:off x="533400" y="1371600"/>
              <a:ext cx="2667000" cy="838200"/>
            </a:xfrm>
            <a:prstGeom prst="rect">
              <a:avLst/>
            </a:prstGeom>
            <a:noFill/>
            <a:ln w="1270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7" name="Group 184"/>
          <p:cNvGrpSpPr/>
          <p:nvPr/>
        </p:nvGrpSpPr>
        <p:grpSpPr>
          <a:xfrm>
            <a:off x="886834" y="3868254"/>
            <a:ext cx="5219024" cy="1276834"/>
            <a:chOff x="572666" y="4113212"/>
            <a:chExt cx="5562600" cy="1143000"/>
          </a:xfrm>
        </p:grpSpPr>
        <p:grpSp>
          <p:nvGrpSpPr>
            <p:cNvPr id="190" name="Group 58"/>
            <p:cNvGrpSpPr/>
            <p:nvPr/>
          </p:nvGrpSpPr>
          <p:grpSpPr>
            <a:xfrm>
              <a:off x="572666" y="4113212"/>
              <a:ext cx="5562600" cy="1143000"/>
              <a:chOff x="457200" y="1143000"/>
              <a:chExt cx="5562600" cy="1143000"/>
            </a:xfrm>
          </p:grpSpPr>
          <p:sp>
            <p:nvSpPr>
              <p:cNvPr id="192" name="Rounded Rectangle 191"/>
              <p:cNvSpPr/>
              <p:nvPr/>
            </p:nvSpPr>
            <p:spPr>
              <a:xfrm>
                <a:off x="527444" y="1447800"/>
                <a:ext cx="1332000" cy="685800"/>
              </a:xfrm>
              <a:prstGeom prst="round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</a:rPr>
                  <a:t>Regulated Cascode Transimpedance Amplifier</a:t>
                </a:r>
                <a:endParaRPr lang="en-U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Rounded Rectangle 192"/>
              <p:cNvSpPr/>
              <p:nvPr/>
            </p:nvSpPr>
            <p:spPr>
              <a:xfrm>
                <a:off x="2209800" y="1447800"/>
                <a:ext cx="972000" cy="685800"/>
              </a:xfrm>
              <a:prstGeom prst="round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</a:rPr>
                  <a:t>Differential Amplifier</a:t>
                </a:r>
                <a:endParaRPr lang="en-U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Rounded Rectangle 193"/>
              <p:cNvSpPr/>
              <p:nvPr/>
            </p:nvSpPr>
            <p:spPr>
              <a:xfrm>
                <a:off x="3733800" y="1447800"/>
                <a:ext cx="1044000" cy="685800"/>
              </a:xfrm>
              <a:prstGeom prst="round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</a:rPr>
                  <a:t>Comparator</a:t>
                </a:r>
                <a:endParaRPr lang="en-U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Rounded Rectangle 194"/>
              <p:cNvSpPr/>
              <p:nvPr/>
            </p:nvSpPr>
            <p:spPr>
              <a:xfrm>
                <a:off x="4953000" y="1447800"/>
                <a:ext cx="914400" cy="685800"/>
              </a:xfrm>
              <a:prstGeom prst="round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</a:rPr>
                  <a:t>LVDS output driver</a:t>
                </a:r>
                <a:endParaRPr lang="en-US" sz="9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6" name="Straight Arrow Connector 195"/>
              <p:cNvCxnSpPr/>
              <p:nvPr/>
            </p:nvCxnSpPr>
            <p:spPr>
              <a:xfrm>
                <a:off x="1847850" y="1676400"/>
                <a:ext cx="360000" cy="1588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Arrow Connector 196"/>
              <p:cNvCxnSpPr/>
              <p:nvPr/>
            </p:nvCxnSpPr>
            <p:spPr>
              <a:xfrm>
                <a:off x="3181350" y="1903412"/>
                <a:ext cx="540000" cy="1588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Arrow Connector 197"/>
              <p:cNvCxnSpPr/>
              <p:nvPr/>
            </p:nvCxnSpPr>
            <p:spPr>
              <a:xfrm>
                <a:off x="1847850" y="1905000"/>
                <a:ext cx="360000" cy="1588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Arrow Connector 198"/>
              <p:cNvCxnSpPr>
                <a:stCxn id="194" idx="3"/>
                <a:endCxn id="195" idx="1"/>
              </p:cNvCxnSpPr>
              <p:nvPr/>
            </p:nvCxnSpPr>
            <p:spPr>
              <a:xfrm>
                <a:off x="4777800" y="1790700"/>
                <a:ext cx="175200" cy="1588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Arrow Connector 199"/>
              <p:cNvCxnSpPr/>
              <p:nvPr/>
            </p:nvCxnSpPr>
            <p:spPr>
              <a:xfrm>
                <a:off x="3302358" y="1676400"/>
                <a:ext cx="432000" cy="1588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Rectangle 200"/>
              <p:cNvSpPr/>
              <p:nvPr/>
            </p:nvSpPr>
            <p:spPr>
              <a:xfrm>
                <a:off x="457200" y="1143000"/>
                <a:ext cx="5562600" cy="1143000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1" name="Rectangle 190"/>
            <p:cNvSpPr/>
            <p:nvPr/>
          </p:nvSpPr>
          <p:spPr>
            <a:xfrm>
              <a:off x="648866" y="4341812"/>
              <a:ext cx="2667000" cy="838200"/>
            </a:xfrm>
            <a:prstGeom prst="rect">
              <a:avLst/>
            </a:prstGeom>
            <a:noFill/>
            <a:ln w="1270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178" name="TextBox 177"/>
          <p:cNvSpPr txBox="1"/>
          <p:nvPr/>
        </p:nvSpPr>
        <p:spPr>
          <a:xfrm>
            <a:off x="2896482" y="465138"/>
            <a:ext cx="12907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Common threshold</a:t>
            </a:r>
            <a:endParaRPr lang="en-US" sz="900" dirty="0"/>
          </a:p>
        </p:txBody>
      </p:sp>
      <p:cxnSp>
        <p:nvCxnSpPr>
          <p:cNvPr id="179" name="Straight Arrow Connector 178"/>
          <p:cNvCxnSpPr/>
          <p:nvPr/>
        </p:nvCxnSpPr>
        <p:spPr>
          <a:xfrm>
            <a:off x="5962871" y="1656850"/>
            <a:ext cx="643441" cy="177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6606312" y="1656850"/>
            <a:ext cx="8306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LVDS_out0</a:t>
            </a:r>
            <a:endParaRPr lang="en-US" sz="1000" dirty="0"/>
          </a:p>
        </p:txBody>
      </p:sp>
      <p:cxnSp>
        <p:nvCxnSpPr>
          <p:cNvPr id="181" name="Straight Arrow Connector 180"/>
          <p:cNvCxnSpPr/>
          <p:nvPr/>
        </p:nvCxnSpPr>
        <p:spPr>
          <a:xfrm>
            <a:off x="5962871" y="1912216"/>
            <a:ext cx="643441" cy="177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/>
          <p:nvPr/>
        </p:nvCxnSpPr>
        <p:spPr>
          <a:xfrm>
            <a:off x="5962871" y="4464110"/>
            <a:ext cx="643441" cy="177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6606312" y="4464110"/>
            <a:ext cx="8306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LVDS_out7</a:t>
            </a:r>
            <a:endParaRPr lang="en-US" sz="900" dirty="0"/>
          </a:p>
        </p:txBody>
      </p:sp>
      <p:cxnSp>
        <p:nvCxnSpPr>
          <p:cNvPr id="184" name="Straight Arrow Connector 183"/>
          <p:cNvCxnSpPr/>
          <p:nvPr/>
        </p:nvCxnSpPr>
        <p:spPr>
          <a:xfrm>
            <a:off x="5962871" y="4719477"/>
            <a:ext cx="643441" cy="177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>
            <a:off x="468660" y="1741972"/>
            <a:ext cx="428961" cy="177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6" name="TextBox 185"/>
          <p:cNvSpPr txBox="1"/>
          <p:nvPr/>
        </p:nvSpPr>
        <p:spPr>
          <a:xfrm>
            <a:off x="380284" y="1466921"/>
            <a:ext cx="4651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Ch-0</a:t>
            </a:r>
            <a:endParaRPr lang="en-US" sz="1000" dirty="0"/>
          </a:p>
        </p:txBody>
      </p:sp>
      <p:sp>
        <p:nvSpPr>
          <p:cNvPr id="187" name="TextBox 186"/>
          <p:cNvSpPr txBox="1"/>
          <p:nvPr/>
        </p:nvSpPr>
        <p:spPr>
          <a:xfrm>
            <a:off x="409893" y="4293865"/>
            <a:ext cx="4651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Ch-7</a:t>
            </a:r>
            <a:endParaRPr lang="en-US" sz="1000" dirty="0"/>
          </a:p>
        </p:txBody>
      </p:sp>
      <p:cxnSp>
        <p:nvCxnSpPr>
          <p:cNvPr id="188" name="Straight Arrow Connector 187"/>
          <p:cNvCxnSpPr/>
          <p:nvPr/>
        </p:nvCxnSpPr>
        <p:spPr>
          <a:xfrm>
            <a:off x="467131" y="4568916"/>
            <a:ext cx="428961" cy="177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/>
          <p:nvPr/>
        </p:nvCxnSpPr>
        <p:spPr>
          <a:xfrm>
            <a:off x="7035273" y="3018806"/>
            <a:ext cx="285974" cy="177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Information on FE ASIC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IC Service: Europractice (MPW), Belgium</a:t>
            </a:r>
          </a:p>
          <a:p>
            <a:pPr>
              <a:buFont typeface="Wingdings" pitchFamily="2" charset="2"/>
              <a:buChar char="v"/>
            </a:pPr>
            <a:r>
              <a:rPr lang="en-SG" dirty="0" smtClean="0"/>
              <a:t>Service agent:  IMEC, Belgium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Foundry: austriamicrosystems</a:t>
            </a:r>
            <a:endParaRPr lang="en-SG" dirty="0" smtClean="0"/>
          </a:p>
          <a:p>
            <a:pPr>
              <a:buFont typeface="Wingdings" pitchFamily="2" charset="2"/>
              <a:buChar char="v"/>
            </a:pPr>
            <a:r>
              <a:rPr lang="en-SG" dirty="0" smtClean="0"/>
              <a:t>Process: AMSc35b4c3 (0.35um CMOS)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Input dynamic range:18fC – 1.36pC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Input impedance: 45</a:t>
            </a:r>
            <a:r>
              <a:rPr lang="el-GR" dirty="0" smtClean="0"/>
              <a:t>Ω</a:t>
            </a:r>
            <a:r>
              <a:rPr lang="en-US" dirty="0" smtClean="0"/>
              <a:t> @350MHz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Amplifier gain: 8mV/</a:t>
            </a:r>
            <a:r>
              <a:rPr lang="el-GR" dirty="0" smtClean="0"/>
              <a:t>μ</a:t>
            </a:r>
            <a:r>
              <a:rPr lang="en-US" dirty="0" smtClean="0"/>
              <a:t>A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3-dB Bandwidth: 274MHz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Rise time: 1.2ns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Comparator’s sensitivity: 2mV</a:t>
            </a:r>
            <a:endParaRPr lang="en-SG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LVDS drive: 4mA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Power per channel: &lt; 20mW</a:t>
            </a:r>
            <a:endParaRPr lang="en-SG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Package: </a:t>
            </a:r>
            <a:r>
              <a:rPr lang="en-SG" dirty="0" smtClean="0"/>
              <a:t>CLCC48(</a:t>
            </a:r>
            <a:r>
              <a:rPr lang="en-US" dirty="0" smtClean="0"/>
              <a:t>48-pin)</a:t>
            </a:r>
            <a:endParaRPr lang="en-SG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Chip area: 13mm</a:t>
            </a:r>
            <a:r>
              <a:rPr lang="en-US" baseline="30000" dirty="0" smtClean="0"/>
              <a:t>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B.Satyanarayana, TIFR, Mumbai                                    ECIL, Hyderabad                                    August 12,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15</a:t>
            </a:fld>
            <a:endParaRPr lang="en-SG" dirty="0"/>
          </a:p>
        </p:txBody>
      </p:sp>
      <p:pic>
        <p:nvPicPr>
          <p:cNvPr id="6" name="Picture 5" descr="DSC_2604.JPG"/>
          <p:cNvPicPr>
            <a:picLocks noChangeAspect="1"/>
          </p:cNvPicPr>
          <p:nvPr/>
        </p:nvPicPr>
        <p:blipFill>
          <a:blip r:embed="rId2" cstate="print"/>
          <a:srcRect l="36613" t="58300" r="40550" b="8502"/>
          <a:stretch>
            <a:fillRect/>
          </a:stretch>
        </p:blipFill>
        <p:spPr>
          <a:xfrm>
            <a:off x="5796136" y="2636912"/>
            <a:ext cx="2088232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devices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ASIC chips</a:t>
            </a:r>
          </a:p>
          <a:p>
            <a:pPr lvl="1"/>
            <a:r>
              <a:rPr lang="en-US" dirty="0" smtClean="0"/>
              <a:t>HPTDC (</a:t>
            </a:r>
            <a:r>
              <a:rPr lang="en-US" dirty="0" err="1" smtClean="0"/>
              <a:t>J.Christiansen</a:t>
            </a:r>
            <a:r>
              <a:rPr lang="en-US" dirty="0" smtClean="0"/>
              <a:t>, CERN), 32/8 channels, </a:t>
            </a:r>
            <a:r>
              <a:rPr lang="en-SG" dirty="0" smtClean="0">
                <a:sym typeface="Symbol"/>
              </a:rPr>
              <a:t></a:t>
            </a:r>
            <a:r>
              <a:rPr lang="en-SG" baseline="-25000" dirty="0" smtClean="0">
                <a:sym typeface="Symbol"/>
              </a:rPr>
              <a:t>t</a:t>
            </a:r>
            <a:r>
              <a:rPr lang="en-SG" dirty="0" smtClean="0">
                <a:sym typeface="Symbol"/>
              </a:rPr>
              <a:t>: 261/64/48/40/17ps</a:t>
            </a:r>
            <a:endParaRPr lang="en-SG" baseline="-25000" dirty="0" smtClean="0"/>
          </a:p>
          <a:p>
            <a:pPr lvl="1"/>
            <a:r>
              <a:rPr lang="en-US" dirty="0" smtClean="0"/>
              <a:t>AMT (</a:t>
            </a:r>
            <a:r>
              <a:rPr lang="en-US" dirty="0" err="1" smtClean="0"/>
              <a:t>Yasuo</a:t>
            </a:r>
            <a:r>
              <a:rPr lang="en-US" dirty="0" smtClean="0"/>
              <a:t> Arai, KEK), 24 channels, </a:t>
            </a:r>
            <a:r>
              <a:rPr lang="en-SG" dirty="0" smtClean="0">
                <a:sym typeface="Symbol"/>
              </a:rPr>
              <a:t></a:t>
            </a:r>
            <a:r>
              <a:rPr lang="en-SG" baseline="-25000" dirty="0" smtClean="0">
                <a:sym typeface="Symbol"/>
              </a:rPr>
              <a:t>t</a:t>
            </a:r>
            <a:r>
              <a:rPr lang="en-SG" dirty="0" smtClean="0">
                <a:sym typeface="Symbol"/>
              </a:rPr>
              <a:t> = 305ps</a:t>
            </a:r>
          </a:p>
          <a:p>
            <a:pPr lvl="1"/>
            <a:r>
              <a:rPr lang="en-US" dirty="0" smtClean="0"/>
              <a:t>3-stage interpolated TDC </a:t>
            </a:r>
            <a:r>
              <a:rPr lang="en-US" dirty="0" smtClean="0"/>
              <a:t>ASIC</a:t>
            </a:r>
            <a:endParaRPr lang="en-SG" dirty="0" smtClean="0">
              <a:sym typeface="Symbol"/>
            </a:endParaRPr>
          </a:p>
          <a:p>
            <a:r>
              <a:rPr lang="en-US" dirty="0" smtClean="0"/>
              <a:t>FPGA based solutions</a:t>
            </a:r>
          </a:p>
          <a:p>
            <a:pPr lvl="1"/>
            <a:r>
              <a:rPr lang="en-US" dirty="0" smtClean="0"/>
              <a:t>Vernier TDC</a:t>
            </a:r>
          </a:p>
          <a:p>
            <a:pPr lvl="1"/>
            <a:r>
              <a:rPr lang="en-SG" dirty="0" smtClean="0"/>
              <a:t>Differential Delay Line TDC</a:t>
            </a:r>
            <a:endParaRPr lang="en-SG" baseline="-25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B.Satyanarayana, TIFR, Mumbai                                    ECIL, Hyderabad                                    August 12,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16</a:t>
            </a:fld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TPH monitor module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B.Satyanarayana, TIFR, Mumbai                                    ECIL, Hyderabad                                    August 12,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17</a:t>
            </a:fld>
            <a:endParaRPr lang="en-SG" dirty="0"/>
          </a:p>
        </p:txBody>
      </p:sp>
      <p:pic>
        <p:nvPicPr>
          <p:cNvPr id="6" name="Content Placeholder 5" descr="TPHblo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2040" y="465138"/>
            <a:ext cx="7559919" cy="467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 control and monitor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Gas system</a:t>
            </a:r>
          </a:p>
          <a:p>
            <a:pPr lvl="1"/>
            <a:r>
              <a:rPr lang="en-US" dirty="0" smtClean="0"/>
              <a:t>Channel on/off</a:t>
            </a:r>
          </a:p>
          <a:p>
            <a:pPr lvl="1"/>
            <a:r>
              <a:rPr lang="en-US" dirty="0" smtClean="0"/>
              <a:t>Flow </a:t>
            </a:r>
            <a:r>
              <a:rPr lang="en-US" dirty="0" smtClean="0"/>
              <a:t>rate monitors</a:t>
            </a:r>
            <a:endParaRPr lang="en-US" dirty="0" smtClean="0"/>
          </a:p>
          <a:p>
            <a:pPr lvl="1"/>
            <a:r>
              <a:rPr lang="en-US" dirty="0" smtClean="0"/>
              <a:t>On-line gas quality monitors</a:t>
            </a:r>
          </a:p>
          <a:p>
            <a:r>
              <a:rPr lang="en-US" dirty="0" smtClean="0"/>
              <a:t>Magnet</a:t>
            </a:r>
          </a:p>
          <a:p>
            <a:pPr lvl="1"/>
            <a:r>
              <a:rPr lang="en-US" dirty="0" smtClean="0"/>
              <a:t>Ramp up/down</a:t>
            </a:r>
          </a:p>
          <a:p>
            <a:pPr lvl="1"/>
            <a:r>
              <a:rPr lang="en-US" dirty="0" smtClean="0"/>
              <a:t>Monitoring voltages and currents</a:t>
            </a:r>
          </a:p>
          <a:p>
            <a:pPr lvl="1"/>
            <a:r>
              <a:rPr lang="en-US" dirty="0" smtClean="0"/>
              <a:t>Fringe field measurements outside detector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B.Satyanarayana, TIFR, Mumbai                                    ECIL, Hyderabad                                    August 12,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18</a:t>
            </a:fld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Back-end issues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VME is the ICAL’s backend</a:t>
            </a:r>
          </a:p>
          <a:p>
            <a:r>
              <a:rPr lang="en-US" dirty="0" smtClean="0"/>
              <a:t>Data </a:t>
            </a:r>
            <a:r>
              <a:rPr lang="en-US" dirty="0" smtClean="0"/>
              <a:t>collectors and frame transmitters</a:t>
            </a:r>
          </a:p>
          <a:p>
            <a:r>
              <a:rPr lang="en-US" dirty="0" smtClean="0"/>
              <a:t>Global services </a:t>
            </a:r>
            <a:r>
              <a:rPr lang="en-US" dirty="0" smtClean="0"/>
              <a:t> - trigger</a:t>
            </a:r>
            <a:r>
              <a:rPr lang="en-US" dirty="0" smtClean="0"/>
              <a:t>, clock 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Signal </a:t>
            </a:r>
            <a:r>
              <a:rPr lang="en-US" dirty="0" err="1" smtClean="0"/>
              <a:t>synchronisation</a:t>
            </a:r>
            <a:r>
              <a:rPr lang="en-US" dirty="0" smtClean="0"/>
              <a:t> and calibration</a:t>
            </a:r>
            <a:endParaRPr lang="en-US" dirty="0" smtClean="0"/>
          </a:p>
          <a:p>
            <a:r>
              <a:rPr lang="en-US" dirty="0" smtClean="0"/>
              <a:t>Computer </a:t>
            </a:r>
            <a:r>
              <a:rPr lang="en-US" dirty="0" smtClean="0"/>
              <a:t>and data archival</a:t>
            </a:r>
          </a:p>
          <a:p>
            <a:r>
              <a:rPr lang="en-US" dirty="0" smtClean="0"/>
              <a:t>On-line DAQ software</a:t>
            </a:r>
          </a:p>
          <a:p>
            <a:r>
              <a:rPr lang="en-US" dirty="0" smtClean="0"/>
              <a:t>On-line data quality monitors</a:t>
            </a:r>
          </a:p>
          <a:p>
            <a:r>
              <a:rPr lang="en-US" dirty="0" smtClean="0"/>
              <a:t>Networking and security issues</a:t>
            </a:r>
          </a:p>
          <a:p>
            <a:r>
              <a:rPr lang="en-US" dirty="0" smtClean="0"/>
              <a:t>Remote access protocols to detector sub-systems and data</a:t>
            </a:r>
          </a:p>
          <a:p>
            <a:r>
              <a:rPr lang="en-US" dirty="0" smtClean="0"/>
              <a:t>Voice and video communications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19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B.Satyanarayana, TIFR, Mumbai                                    ECIL, Hyderabad                                    August 12, 2010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ICAL detector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B.Satyanarayana, TIFR, Mumbai                                    ECIL, Hyderabad                                    August 12,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2</a:t>
            </a:fld>
            <a:endParaRPr lang="en-SG" dirty="0"/>
          </a:p>
        </p:txBody>
      </p:sp>
      <p:pic>
        <p:nvPicPr>
          <p:cNvPr id="6" name="Picture 2" descr="http://www.ino.tifr.res.in/ino/gallery/Schematic%20view%20of%20the%20INO%20detector.JPG">
            <a:hlinkClick r:id="rId2" action="ppaction://hlinkpres?slideindex=1&amp;slidetitle=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4024011" cy="4680520"/>
          </a:xfrm>
          <a:prstGeom prst="rect">
            <a:avLst/>
          </a:prstGeom>
          <a:noFill/>
        </p:spPr>
      </p:pic>
      <p:pic>
        <p:nvPicPr>
          <p:cNvPr id="7" name="Picture 6" descr="Picture1.png"/>
          <p:cNvPicPr>
            <a:picLocks noChangeAspect="1"/>
          </p:cNvPicPr>
          <p:nvPr/>
        </p:nvPicPr>
        <p:blipFill>
          <a:blip r:embed="rId4" cstate="print"/>
          <a:srcRect l="10530" r="31151"/>
          <a:stretch>
            <a:fillRect/>
          </a:stretch>
        </p:blipFill>
        <p:spPr>
          <a:xfrm>
            <a:off x="4533363" y="475200"/>
            <a:ext cx="4134464" cy="46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supplies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High voltage for RPCs</a:t>
            </a:r>
          </a:p>
          <a:p>
            <a:pPr lvl="1"/>
            <a:r>
              <a:rPr lang="en-US" dirty="0" smtClean="0"/>
              <a:t>Voltage: 10kV (nominal)</a:t>
            </a:r>
          </a:p>
          <a:p>
            <a:pPr lvl="1"/>
            <a:r>
              <a:rPr lang="en-US" dirty="0" smtClean="0"/>
              <a:t>Current: 6mA (approx.)</a:t>
            </a:r>
          </a:p>
          <a:p>
            <a:pPr lvl="1"/>
            <a:r>
              <a:rPr lang="en-US" dirty="0" smtClean="0"/>
              <a:t>Ramp up/down, on/off, monitoring</a:t>
            </a:r>
          </a:p>
          <a:p>
            <a:r>
              <a:rPr lang="en-US" dirty="0" smtClean="0"/>
              <a:t>Low voltage for electronics</a:t>
            </a:r>
          </a:p>
          <a:p>
            <a:pPr lvl="1"/>
            <a:r>
              <a:rPr lang="en-US" dirty="0" smtClean="0"/>
              <a:t>Voltages and current budgets still not available at this time</a:t>
            </a:r>
          </a:p>
          <a:p>
            <a:r>
              <a:rPr lang="en-US" dirty="0" smtClean="0"/>
              <a:t>Commercial and/or semi-commercial solutions</a:t>
            </a:r>
          </a:p>
          <a:p>
            <a:r>
              <a:rPr lang="en-US" dirty="0" smtClean="0"/>
              <a:t>DC-DC and DC-HVDC converters; cost considerations</a:t>
            </a:r>
          </a:p>
          <a:p>
            <a:r>
              <a:rPr lang="en-US" dirty="0" smtClean="0"/>
              <a:t>Modular solutions</a:t>
            </a:r>
          </a:p>
          <a:p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B.Satyanarayana, TIFR, Mumbai                                    ECIL, Hyderabad                                    August 12,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20</a:t>
            </a:fld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critical issues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Development of jigs and testing of various chips</a:t>
            </a:r>
          </a:p>
          <a:p>
            <a:r>
              <a:rPr lang="en-US" dirty="0" smtClean="0"/>
              <a:t>Fabrication, assembly, programming and testing of large number of boards and modules</a:t>
            </a:r>
          </a:p>
          <a:p>
            <a:r>
              <a:rPr lang="en-US" dirty="0" err="1" smtClean="0"/>
              <a:t>Connectorisation</a:t>
            </a:r>
            <a:r>
              <a:rPr lang="en-US" dirty="0" smtClean="0"/>
              <a:t> and cabling</a:t>
            </a:r>
          </a:p>
          <a:p>
            <a:r>
              <a:rPr lang="en-US" dirty="0" smtClean="0"/>
              <a:t>Design and fabrication of back-end crates, controllers</a:t>
            </a:r>
          </a:p>
          <a:p>
            <a:r>
              <a:rPr lang="en-US" dirty="0" smtClean="0"/>
              <a:t>GPS based Real Time Clock (RTC) module for centralised time stamping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B.Satyanarayana, TIFR, Mumbai                                    ECIL, Hyderabad                                    August 12,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21</a:t>
            </a:fld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SG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Massive hunt for a </a:t>
            </a:r>
            <a:r>
              <a:rPr lang="en-US" i="1" dirty="0" smtClean="0"/>
              <a:t>mass-less</a:t>
            </a:r>
            <a:r>
              <a:rPr lang="en-US" dirty="0" smtClean="0"/>
              <a:t> </a:t>
            </a:r>
            <a:r>
              <a:rPr lang="en-US" dirty="0" smtClean="0"/>
              <a:t>particle</a:t>
            </a:r>
          </a:p>
          <a:p>
            <a:r>
              <a:rPr lang="en-US" dirty="0" smtClean="0"/>
              <a:t>A basic </a:t>
            </a:r>
            <a:r>
              <a:rPr lang="en-US" dirty="0" smtClean="0"/>
              <a:t>research project on an unprecedented  </a:t>
            </a:r>
            <a:r>
              <a:rPr lang="en-US" dirty="0" smtClean="0"/>
              <a:t>scale</a:t>
            </a:r>
          </a:p>
          <a:p>
            <a:r>
              <a:rPr lang="en-US" dirty="0" smtClean="0"/>
              <a:t>Healthy collaboration among research </a:t>
            </a:r>
            <a:r>
              <a:rPr lang="en-US" dirty="0" smtClean="0"/>
              <a:t>i</a:t>
            </a:r>
            <a:r>
              <a:rPr lang="en-US" dirty="0" smtClean="0"/>
              <a:t>nstitutes, universities and local industries</a:t>
            </a:r>
          </a:p>
          <a:p>
            <a:r>
              <a:rPr lang="en-US" dirty="0" smtClean="0"/>
              <a:t>Gold mine of opportunities for world class science, scientific man power development and strengthening </a:t>
            </a:r>
            <a:r>
              <a:rPr lang="en-US" smtClean="0"/>
              <a:t>academia-industry relationship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B.Satyanarayana, TIFR, Mumbai                                    ECIL, Hyderabad                                    August 12,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22</a:t>
            </a:fld>
            <a:endParaRPr lang="en-SG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future outlook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1500" dirty="0" smtClean="0"/>
              <a:t>Almost all the RPC parameters and requirements understood.</a:t>
            </a:r>
          </a:p>
          <a:p>
            <a:pPr>
              <a:lnSpc>
                <a:spcPct val="120000"/>
              </a:lnSpc>
            </a:pPr>
            <a:r>
              <a:rPr lang="en-US" sz="1500" dirty="0" smtClean="0"/>
              <a:t>Overall electronics and DAQ specifications need to be firmed up.</a:t>
            </a:r>
          </a:p>
          <a:p>
            <a:pPr>
              <a:lnSpc>
                <a:spcPct val="120000"/>
              </a:lnSpc>
            </a:pPr>
            <a:r>
              <a:rPr lang="en-US" sz="1500" dirty="0" smtClean="0"/>
              <a:t>Design and prototyping of well defined sub-systems is already in progress (</a:t>
            </a:r>
            <a:r>
              <a:rPr lang="en-US" sz="1500" dirty="0" err="1" smtClean="0"/>
              <a:t>eg</a:t>
            </a:r>
            <a:r>
              <a:rPr lang="en-US" sz="1500" dirty="0" smtClean="0"/>
              <a:t>. FE, TDC, ambient parameter monitors etc.).</a:t>
            </a:r>
          </a:p>
          <a:p>
            <a:pPr>
              <a:lnSpc>
                <a:spcPct val="120000"/>
              </a:lnSpc>
            </a:pPr>
            <a:r>
              <a:rPr lang="en-US" sz="1500" dirty="0" smtClean="0"/>
              <a:t>Identification of off-the-shelf solutions (data links, power supplies, even some </a:t>
            </a:r>
            <a:r>
              <a:rPr lang="en-US" sz="1500" i="1" dirty="0" smtClean="0"/>
              <a:t>chips</a:t>
            </a:r>
            <a:r>
              <a:rPr lang="en-US" sz="1500" dirty="0" smtClean="0"/>
              <a:t>) – both from commercial and research groups should be exploited.</a:t>
            </a:r>
          </a:p>
          <a:p>
            <a:pPr>
              <a:lnSpc>
                <a:spcPct val="120000"/>
              </a:lnSpc>
            </a:pPr>
            <a:r>
              <a:rPr lang="en-US" sz="1500" dirty="0" smtClean="0"/>
              <a:t>Work and responsibilities by the ICAL collaborating institutes and universities.</a:t>
            </a:r>
          </a:p>
          <a:p>
            <a:pPr>
              <a:lnSpc>
                <a:spcPct val="120000"/>
              </a:lnSpc>
            </a:pPr>
            <a:r>
              <a:rPr lang="en-US" sz="1500" dirty="0" smtClean="0"/>
              <a:t>Roll of electronics industries is crucial:</a:t>
            </a:r>
          </a:p>
          <a:p>
            <a:pPr lvl="1">
              <a:lnSpc>
                <a:spcPct val="120000"/>
              </a:lnSpc>
            </a:pPr>
            <a:r>
              <a:rPr lang="en-US" sz="1500" dirty="0" smtClean="0"/>
              <a:t>Chip fabrication</a:t>
            </a:r>
          </a:p>
          <a:p>
            <a:pPr lvl="1">
              <a:lnSpc>
                <a:spcPct val="120000"/>
              </a:lnSpc>
            </a:pPr>
            <a:r>
              <a:rPr lang="en-US" sz="1500" dirty="0" smtClean="0"/>
              <a:t>Board design, fabrication, assembly and testing</a:t>
            </a:r>
          </a:p>
          <a:p>
            <a:pPr lvl="1">
              <a:lnSpc>
                <a:spcPct val="120000"/>
              </a:lnSpc>
            </a:pPr>
            <a:r>
              <a:rPr lang="en-US" sz="1500" dirty="0" smtClean="0"/>
              <a:t>Slow control and monitoring</a:t>
            </a:r>
          </a:p>
          <a:p>
            <a:pPr lvl="1">
              <a:lnSpc>
                <a:spcPct val="120000"/>
              </a:lnSpc>
            </a:pPr>
            <a:r>
              <a:rPr lang="en-US" sz="1500" dirty="0" smtClean="0"/>
              <a:t>Industries are looking forward to work with INO</a:t>
            </a:r>
          </a:p>
          <a:p>
            <a:pPr>
              <a:lnSpc>
                <a:spcPct val="120000"/>
              </a:lnSpc>
            </a:pPr>
            <a:r>
              <a:rPr lang="en-US" sz="1500" dirty="0" smtClean="0"/>
              <a:t>Truly exciting and challenging opportunities ahead in VLSI design, system integration, data communication, process control, power supplies, on-line software …</a:t>
            </a:r>
            <a:endParaRPr lang="en-SG" sz="1500" dirty="0" smtClean="0"/>
          </a:p>
          <a:p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B.Satyanarayana, TIFR, Mumbai                                    ECIL, Hyderabad                                    August 12,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23</a:t>
            </a:fld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size for triggered scheme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Assuming 8 channel grouping for Trigger and TDC in each RPC</a:t>
            </a:r>
          </a:p>
          <a:p>
            <a:r>
              <a:rPr lang="en-US" sz="1600" dirty="0" smtClean="0"/>
              <a:t>TDC:512nsec range &amp; 100ps resolution, 16Hit </a:t>
            </a:r>
          </a:p>
          <a:p>
            <a:pPr lvl="1"/>
            <a:r>
              <a:rPr lang="en-US" sz="1400" smtClean="0"/>
              <a:t>Start-Stop delay: </a:t>
            </a:r>
            <a:r>
              <a:rPr lang="en-US" sz="1400" dirty="0" smtClean="0"/>
              <a:t>Pulse width format</a:t>
            </a:r>
            <a:r>
              <a:rPr lang="en-US" sz="1600" dirty="0" smtClean="0"/>
              <a:t> </a:t>
            </a:r>
          </a:p>
          <a:p>
            <a:pPr lvl="1"/>
            <a:r>
              <a:rPr lang="en-US" sz="1400" dirty="0" smtClean="0"/>
              <a:t>16x2x16x16+16x16(Channel identity)=8192bits+256 (worst case)</a:t>
            </a:r>
          </a:p>
          <a:p>
            <a:r>
              <a:rPr lang="en-US" sz="1600" dirty="0" smtClean="0"/>
              <a:t>Pickup strip Hit pattern (128 bits)</a:t>
            </a:r>
          </a:p>
          <a:p>
            <a:r>
              <a:rPr lang="en-US" sz="1600" dirty="0" smtClean="0"/>
              <a:t>Event  arrival time up to 100psec  resolution (50bit)</a:t>
            </a:r>
          </a:p>
          <a:p>
            <a:r>
              <a:rPr lang="en-US" sz="1600" dirty="0" smtClean="0"/>
              <a:t>RPC identity (16 bit)</a:t>
            </a:r>
          </a:p>
          <a:p>
            <a:r>
              <a:rPr lang="en-US" sz="1600" dirty="0" smtClean="0"/>
              <a:t>Event identity(32bit)</a:t>
            </a:r>
          </a:p>
          <a:p>
            <a:r>
              <a:rPr lang="en-US" sz="1600" dirty="0" smtClean="0"/>
              <a:t>Packet information(16bit)</a:t>
            </a:r>
          </a:p>
          <a:p>
            <a:r>
              <a:rPr lang="en-US" sz="1600" dirty="0" smtClean="0"/>
              <a:t>Event data per RPC</a:t>
            </a:r>
          </a:p>
          <a:p>
            <a:pPr lvl="1"/>
            <a:r>
              <a:rPr lang="en-US" sz="1400" dirty="0" smtClean="0"/>
              <a:t>Worst case =8192+256+128+50+16+32+16=8690 bits</a:t>
            </a:r>
          </a:p>
          <a:p>
            <a:pPr lvl="1"/>
            <a:r>
              <a:rPr lang="en-US" sz="1400" dirty="0" smtClean="0"/>
              <a:t>Typical case = 512+256+128+50+16+32+16=1010 bits</a:t>
            </a:r>
          </a:p>
          <a:p>
            <a:r>
              <a:rPr lang="en-US" sz="1600" dirty="0" smtClean="0"/>
              <a:t>Total data</a:t>
            </a:r>
          </a:p>
          <a:p>
            <a:pPr lvl="1"/>
            <a:r>
              <a:rPr lang="en-US" sz="1400" dirty="0" smtClean="0"/>
              <a:t>266Mb[16hit TDC] or 31Mb[1 Hit TDC] per event [ All data] or 20% data = 6Mb per event [Non-zero data]</a:t>
            </a:r>
          </a:p>
          <a:p>
            <a:pPr lvl="1"/>
            <a:r>
              <a:rPr lang="en-US" sz="1400" dirty="0" smtClean="0"/>
              <a:t>Assuming 500Hz trigger rate , Total data = 133 </a:t>
            </a:r>
            <a:r>
              <a:rPr lang="en-US" sz="1400" dirty="0" err="1" smtClean="0"/>
              <a:t>Gbps</a:t>
            </a:r>
            <a:r>
              <a:rPr lang="en-US" sz="1400" dirty="0" smtClean="0"/>
              <a:t> or 15.5 </a:t>
            </a:r>
            <a:r>
              <a:rPr lang="en-US" sz="1400" dirty="0" err="1" smtClean="0"/>
              <a:t>Gbps</a:t>
            </a:r>
            <a:r>
              <a:rPr lang="en-US" sz="1400" dirty="0" smtClean="0"/>
              <a:t> 0r 3.1Gbps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B.Satyanarayana, TIFR, Mumbai                                    ECIL, Hyderabad                                    August 12,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24</a:t>
            </a:fld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size for trigger-less scheme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600" dirty="0" smtClean="0"/>
              <a:t>Pickup strip rate estimation</a:t>
            </a:r>
          </a:p>
          <a:p>
            <a:pPr lvl="1"/>
            <a:r>
              <a:rPr lang="en-US" sz="1400" dirty="0" smtClean="0"/>
              <a:t>Assuming Cosmic ray rate of 10K/min/ m</a:t>
            </a:r>
            <a:r>
              <a:rPr lang="en-US" sz="1400" baseline="30000" dirty="0" smtClean="0"/>
              <a:t>2</a:t>
            </a:r>
            <a:endParaRPr lang="en-US" sz="1400" dirty="0" smtClean="0"/>
          </a:p>
          <a:p>
            <a:pPr lvl="1"/>
            <a:r>
              <a:rPr lang="en-US" sz="1400" dirty="0" smtClean="0"/>
              <a:t>For RPC area of 4 m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, Rate is 40K/min</a:t>
            </a:r>
          </a:p>
          <a:p>
            <a:pPr lvl="1"/>
            <a:r>
              <a:rPr lang="en-US" sz="1400" dirty="0" smtClean="0"/>
              <a:t>Pick strip rate = 40K/64=10.4Hz</a:t>
            </a:r>
          </a:p>
          <a:p>
            <a:r>
              <a:rPr lang="en-US" sz="1600" dirty="0" smtClean="0"/>
              <a:t>Pickup signal data</a:t>
            </a:r>
          </a:p>
          <a:p>
            <a:pPr lvl="1"/>
            <a:r>
              <a:rPr lang="en-US" sz="1400" dirty="0" smtClean="0"/>
              <a:t>Signal arrival time-stamp up to 100psec  resolution (50bit)</a:t>
            </a:r>
          </a:p>
          <a:p>
            <a:pPr lvl="1"/>
            <a:r>
              <a:rPr lang="en-US" sz="1400" dirty="0" smtClean="0"/>
              <a:t>Pulse width information (10 bit for 100nsec)</a:t>
            </a:r>
          </a:p>
          <a:p>
            <a:pPr lvl="1"/>
            <a:r>
              <a:rPr lang="en-US" sz="1400" dirty="0" smtClean="0"/>
              <a:t>Channel identity(8 bit for 64 in X and Y planes )</a:t>
            </a:r>
          </a:p>
          <a:p>
            <a:pPr lvl="1"/>
            <a:r>
              <a:rPr lang="en-US" sz="1400" dirty="0" smtClean="0"/>
              <a:t>RPC identity (16 bit)</a:t>
            </a:r>
          </a:p>
          <a:p>
            <a:pPr lvl="1"/>
            <a:r>
              <a:rPr lang="en-US" sz="1400" dirty="0" smtClean="0"/>
              <a:t>Packet information(10bit)</a:t>
            </a:r>
          </a:p>
          <a:p>
            <a:pPr lvl="1"/>
            <a:r>
              <a:rPr lang="en-US" sz="1400" dirty="0" smtClean="0"/>
              <a:t>Total  = 94 … </a:t>
            </a:r>
            <a:r>
              <a:rPr lang="en-US" sz="1400" dirty="0" err="1" smtClean="0"/>
              <a:t>aprox</a:t>
            </a:r>
            <a:r>
              <a:rPr lang="en-US" sz="1400" dirty="0" smtClean="0"/>
              <a:t>. 100 bit</a:t>
            </a:r>
          </a:p>
          <a:p>
            <a:r>
              <a:rPr lang="en-US" sz="1600" dirty="0" smtClean="0"/>
              <a:t>Data rate</a:t>
            </a:r>
          </a:p>
          <a:p>
            <a:pPr lvl="1"/>
            <a:r>
              <a:rPr lang="en-US" sz="1400" dirty="0" smtClean="0"/>
              <a:t>RPC data = 10x128x100= 128Kbps</a:t>
            </a:r>
          </a:p>
          <a:p>
            <a:pPr lvl="1"/>
            <a:r>
              <a:rPr lang="en-US" sz="1400" dirty="0" smtClean="0"/>
              <a:t>Detector data = 128Kx30720 = 3.932 </a:t>
            </a:r>
            <a:r>
              <a:rPr lang="en-US" sz="1400" dirty="0" err="1" smtClean="0"/>
              <a:t>Gbps</a:t>
            </a:r>
            <a:endParaRPr lang="en-US" sz="1400" dirty="0" smtClean="0"/>
          </a:p>
          <a:p>
            <a:r>
              <a:rPr lang="en-US" sz="1600" dirty="0" smtClean="0"/>
              <a:t>Trigger rate  (Assuming 3/min/m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 of prototype detector)</a:t>
            </a:r>
          </a:p>
          <a:p>
            <a:pPr lvl="1"/>
            <a:r>
              <a:rPr lang="en-US" sz="1400" dirty="0" smtClean="0"/>
              <a:t>Trigger rate for whole detector is 500Hz </a:t>
            </a:r>
          </a:p>
          <a:p>
            <a:r>
              <a:rPr lang="en-US" sz="1600" dirty="0" smtClean="0"/>
              <a:t>Data collection per second is </a:t>
            </a:r>
            <a:r>
              <a:rPr lang="en-US" sz="1600" dirty="0" err="1" smtClean="0"/>
              <a:t>aprox</a:t>
            </a:r>
            <a:r>
              <a:rPr lang="en-US" sz="1600" dirty="0" smtClean="0"/>
              <a:t>.  </a:t>
            </a:r>
            <a:r>
              <a:rPr lang="en-US" sz="1600" dirty="0" smtClean="0">
                <a:solidFill>
                  <a:srgbClr val="0033CC"/>
                </a:solidFill>
              </a:rPr>
              <a:t>2000 </a:t>
            </a:r>
            <a:r>
              <a:rPr lang="en-US" sz="1600" dirty="0" err="1" smtClean="0">
                <a:solidFill>
                  <a:srgbClr val="0033CC"/>
                </a:solidFill>
              </a:rPr>
              <a:t>Gbps</a:t>
            </a:r>
            <a:endParaRPr lang="en-US" sz="1600" dirty="0" smtClean="0">
              <a:solidFill>
                <a:srgbClr val="0033CC"/>
              </a:solidFill>
            </a:endParaRPr>
          </a:p>
          <a:p>
            <a:r>
              <a:rPr lang="en-US" sz="1600" dirty="0" smtClean="0">
                <a:solidFill>
                  <a:srgbClr val="FF0066"/>
                </a:solidFill>
              </a:rPr>
              <a:t>Conventional Scheme: </a:t>
            </a:r>
          </a:p>
          <a:p>
            <a:pPr lvl="1"/>
            <a:r>
              <a:rPr lang="en-US" sz="1400" dirty="0" smtClean="0">
                <a:solidFill>
                  <a:srgbClr val="FF0066"/>
                </a:solidFill>
              </a:rPr>
              <a:t>Data collection : </a:t>
            </a:r>
            <a:r>
              <a:rPr lang="en-US" sz="1200" dirty="0" smtClean="0">
                <a:solidFill>
                  <a:srgbClr val="0033CC"/>
                </a:solidFill>
              </a:rPr>
              <a:t>133 </a:t>
            </a:r>
            <a:r>
              <a:rPr lang="en-US" sz="1200" dirty="0" err="1" smtClean="0">
                <a:solidFill>
                  <a:srgbClr val="0033CC"/>
                </a:solidFill>
              </a:rPr>
              <a:t>Gbps</a:t>
            </a:r>
            <a:r>
              <a:rPr lang="en-US" sz="1200" dirty="0" smtClean="0">
                <a:solidFill>
                  <a:srgbClr val="0033CC"/>
                </a:solidFill>
              </a:rPr>
              <a:t>(16hit TDC) or 15.5  </a:t>
            </a:r>
            <a:r>
              <a:rPr lang="en-US" sz="1200" dirty="0" err="1" smtClean="0">
                <a:solidFill>
                  <a:srgbClr val="0033CC"/>
                </a:solidFill>
              </a:rPr>
              <a:t>Gbps</a:t>
            </a:r>
            <a:r>
              <a:rPr lang="en-US" sz="1200" dirty="0" smtClean="0">
                <a:solidFill>
                  <a:srgbClr val="0033CC"/>
                </a:solidFill>
              </a:rPr>
              <a:t> (1Hit TDC) 0r 3.1Gbps(Non-zero data)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B.Satyanarayana, TIFR, Mumbai                                    ECIL, Hyderabad                                    August 12,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25</a:t>
            </a:fld>
            <a:endParaRPr lang="en-SG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Trigger-less DAQ scheme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B.Satyanarayana, TIFR, Mumbai                                    ECIL, Hyderabad                                    August 12,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26</a:t>
            </a:fld>
            <a:endParaRPr lang="en-SG" dirty="0"/>
          </a:p>
        </p:txBody>
      </p:sp>
      <p:pic>
        <p:nvPicPr>
          <p:cNvPr id="6" name="Picture 6" descr="bsn_ck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894"/>
            <a:ext cx="4890610" cy="4259943"/>
          </a:xfrm>
          <a:prstGeom prst="rect">
            <a:avLst/>
          </a:prstGeom>
          <a:noFill/>
        </p:spPr>
      </p:pic>
      <p:pic>
        <p:nvPicPr>
          <p:cNvPr id="7" name="Picture 6" descr="ino2"/>
          <p:cNvPicPr>
            <a:picLocks noChangeAspect="1" noChangeArrowheads="1"/>
          </p:cNvPicPr>
          <p:nvPr/>
        </p:nvPicPr>
        <p:blipFill>
          <a:blip r:embed="rId3" cstate="print"/>
          <a:srcRect l="879" t="1447" r="7030"/>
          <a:stretch>
            <a:fillRect/>
          </a:stretch>
        </p:blipFill>
        <p:spPr>
          <a:xfrm>
            <a:off x="5409516" y="476672"/>
            <a:ext cx="3276595" cy="4258800"/>
          </a:xfrm>
          <a:prstGeom prst="rect">
            <a:avLst/>
          </a:prstGeom>
          <a:noFill/>
          <a:ln/>
        </p:spPr>
      </p:pic>
      <p:sp>
        <p:nvSpPr>
          <p:cNvPr id="8" name="TextBox 7"/>
          <p:cNvSpPr txBox="1"/>
          <p:nvPr/>
        </p:nvSpPr>
        <p:spPr>
          <a:xfrm>
            <a:off x="5688000" y="4454894"/>
            <a:ext cx="237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Gary Drake &amp; Charlie Nelson</a:t>
            </a:r>
            <a:endParaRPr lang="en-SG" sz="1200" dirty="0">
              <a:solidFill>
                <a:srgbClr val="C000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32000" y="4721285"/>
            <a:ext cx="828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200" dirty="0">
                <a:solidFill>
                  <a:srgbClr val="FF0000"/>
                </a:solidFill>
              </a:rPr>
              <a:t>Suitable for low event rate and low background/noise </a:t>
            </a:r>
            <a:r>
              <a:rPr lang="en-US" sz="1200" dirty="0" smtClean="0">
                <a:solidFill>
                  <a:srgbClr val="FF0000"/>
                </a:solidFill>
              </a:rPr>
              <a:t>rates</a:t>
            </a:r>
          </a:p>
          <a:p>
            <a:pPr>
              <a:buFont typeface="Wingdings" pitchFamily="2" charset="2"/>
              <a:buChar char="§"/>
            </a:pPr>
            <a:r>
              <a:rPr lang="en-US" sz="1200" dirty="0" smtClean="0">
                <a:solidFill>
                  <a:srgbClr val="FF0000"/>
                </a:solidFill>
              </a:rPr>
              <a:t>On-off control and </a:t>
            </a:r>
            <a:r>
              <a:rPr lang="en-US" sz="1200" dirty="0" err="1" smtClean="0">
                <a:solidFill>
                  <a:srgbClr val="FF0000"/>
                </a:solidFill>
              </a:rPr>
              <a:t>V</a:t>
            </a:r>
            <a:r>
              <a:rPr lang="en-US" sz="1200" baseline="-25000" dirty="0" err="1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en-US" sz="1200" dirty="0" smtClean="0">
                <a:solidFill>
                  <a:srgbClr val="FF0000"/>
                </a:solidFill>
              </a:rPr>
              <a:t> control to disable noisy channels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Implementing trigger-less scheme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B.Satyanarayana, TIFR, Mumbai                                    ECIL, Hyderabad                                    August 12,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27</a:t>
            </a:fld>
            <a:endParaRPr lang="en-SG" dirty="0"/>
          </a:p>
        </p:txBody>
      </p:sp>
      <p:pic>
        <p:nvPicPr>
          <p:cNvPr id="8" name="Content Placeholder 7" descr="Pictur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3979" y="465138"/>
            <a:ext cx="8216042" cy="4679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RPC strip rate monitoring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B.Satyanarayana, TIFR, Mumbai                                    ECIL, Hyderabad                                    August 12,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28</a:t>
            </a:fld>
            <a:endParaRPr lang="en-SG" dirty="0"/>
          </a:p>
        </p:txBody>
      </p:sp>
      <p:pic>
        <p:nvPicPr>
          <p:cNvPr id="14" name="Content Placeholder 7" descr="noise-ra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2966" y="497298"/>
            <a:ext cx="4162302" cy="4545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b="4724"/>
          <a:stretch>
            <a:fillRect/>
          </a:stretch>
        </p:blipFill>
        <p:spPr bwMode="auto">
          <a:xfrm>
            <a:off x="4706601" y="3033723"/>
            <a:ext cx="3563456" cy="137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>
            <a:spLocks noChangeAspect="1"/>
          </p:cNvSpPr>
          <p:nvPr/>
        </p:nvSpPr>
        <p:spPr>
          <a:xfrm>
            <a:off x="6022148" y="3556358"/>
            <a:ext cx="1836000" cy="342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Temperature</a:t>
            </a: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17" name="Content Placeholder 7" descr="rate-profi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732" y="497164"/>
            <a:ext cx="3787794" cy="2247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Content Placeholder 6" descr="rate-his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9942" y="2821694"/>
            <a:ext cx="3787794" cy="2247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>
            <a:spLocks noChangeAspect="1"/>
          </p:cNvSpPr>
          <p:nvPr/>
        </p:nvSpPr>
        <p:spPr>
          <a:xfrm>
            <a:off x="2802020" y="2096896"/>
            <a:ext cx="1049900" cy="39600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 anchorCtr="1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Strip noise rate profile</a:t>
            </a:r>
            <a:endParaRPr lang="en-SG" sz="1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>
            <a:spLocks noChangeAspect="1"/>
          </p:cNvSpPr>
          <p:nvPr/>
        </p:nvSpPr>
        <p:spPr>
          <a:xfrm>
            <a:off x="492150" y="2822631"/>
            <a:ext cx="2414285" cy="25718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 anchorCtr="1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Strip noise rate histogram</a:t>
            </a:r>
            <a:endParaRPr lang="en-SG" sz="1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>
            <a:spLocks noChangeAspect="1"/>
          </p:cNvSpPr>
          <p:nvPr/>
        </p:nvSpPr>
        <p:spPr>
          <a:xfrm>
            <a:off x="4533363" y="513988"/>
            <a:ext cx="2531463" cy="428633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 anchorCtr="1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Temperature dependence on noise rate</a:t>
            </a:r>
            <a:endParaRPr lang="en-SG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development in an RPC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B.Satyanarayana, TIFR, Mumbai                                    ECIL, Hyderabad                                    August 12,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29</a:t>
            </a:fld>
            <a:endParaRPr lang="en-SG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00" y="481938"/>
            <a:ext cx="8208000" cy="31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68000" y="3645024"/>
            <a:ext cx="8208000" cy="160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lvl="1" indent="-216000" eaLnBrk="1"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/>
              <a:t>Each primary electron produced in the gas gap starts an avalanche  until it hits the electrode</a:t>
            </a:r>
            <a:r>
              <a:rPr lang="en-US" sz="1400" dirty="0" smtClean="0"/>
              <a:t>.</a:t>
            </a:r>
            <a:endParaRPr lang="en-US" sz="1400" dirty="0"/>
          </a:p>
          <a:p>
            <a:pPr lvl="1" indent="-216000" eaLnBrk="1"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sz="1400" dirty="0"/>
              <a:t> Avalanche </a:t>
            </a:r>
            <a:r>
              <a:rPr lang="en-US" sz="1400" dirty="0" smtClean="0"/>
              <a:t>development </a:t>
            </a:r>
            <a:r>
              <a:rPr lang="en-US" sz="1400" dirty="0"/>
              <a:t>is </a:t>
            </a:r>
            <a:r>
              <a:rPr lang="en-US" sz="1400" dirty="0" smtClean="0"/>
              <a:t>characterized </a:t>
            </a:r>
            <a:r>
              <a:rPr lang="en-US" sz="1400" dirty="0"/>
              <a:t>by two gas parameters,   Townsend  Coefficient </a:t>
            </a:r>
            <a:r>
              <a:rPr lang="en-US" sz="1400" dirty="0" smtClean="0"/>
              <a:t>(</a:t>
            </a:r>
            <a:r>
              <a:rPr lang="en-US" sz="1400" b="1" dirty="0" smtClean="0">
                <a:latin typeface="Symbol" pitchFamily="18" charset="2"/>
              </a:rPr>
              <a:t>a</a:t>
            </a:r>
            <a:r>
              <a:rPr lang="en-US" sz="1400" dirty="0" smtClean="0"/>
              <a:t>) and Attachment coefficient </a:t>
            </a:r>
            <a:r>
              <a:rPr lang="en-US" sz="1400" dirty="0"/>
              <a:t>(</a:t>
            </a:r>
            <a:r>
              <a:rPr lang="el-GR" sz="1400" dirty="0"/>
              <a:t>η</a:t>
            </a:r>
            <a:r>
              <a:rPr lang="en-US" sz="1400" dirty="0" smtClean="0"/>
              <a:t>).</a:t>
            </a:r>
          </a:p>
          <a:p>
            <a:pPr lvl="1" indent="-216000" eaLnBrk="1"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sz="1400" dirty="0" smtClean="0"/>
              <a:t>Average number of electrons produced at a distance </a:t>
            </a:r>
            <a:r>
              <a:rPr lang="en-US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</a:t>
            </a:r>
            <a:r>
              <a:rPr lang="en-US" sz="1400" dirty="0" smtClean="0"/>
              <a:t>, n(x) = e</a:t>
            </a:r>
            <a:r>
              <a:rPr lang="en-US" sz="1400" baseline="30000" dirty="0" smtClean="0"/>
              <a:t>(</a:t>
            </a:r>
            <a:r>
              <a:rPr lang="en-US" sz="1400" b="1" baseline="30000" dirty="0" smtClean="0">
                <a:latin typeface="Symbol" pitchFamily="18" charset="2"/>
              </a:rPr>
              <a:t>a-</a:t>
            </a:r>
            <a:r>
              <a:rPr lang="el-GR" sz="1400" baseline="30000" dirty="0" smtClean="0"/>
              <a:t> η</a:t>
            </a:r>
            <a:r>
              <a:rPr lang="en-US" sz="1400" baseline="30000" dirty="0" smtClean="0"/>
              <a:t>)x</a:t>
            </a:r>
            <a:endParaRPr lang="en-US" sz="1400" dirty="0" smtClean="0"/>
          </a:p>
          <a:p>
            <a:pPr lvl="1" indent="-216000" eaLnBrk="1"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sz="1400" dirty="0" smtClean="0"/>
              <a:t>Current  signal induced on the electrode, i(t) = E</a:t>
            </a:r>
            <a:r>
              <a:rPr lang="en-US" sz="1400" baseline="-25000" dirty="0" smtClean="0"/>
              <a:t>w</a:t>
            </a:r>
            <a:r>
              <a:rPr lang="en-US" sz="1400" dirty="0" smtClean="0"/>
              <a:t> • v • e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 • N(t) / V</a:t>
            </a:r>
            <a:r>
              <a:rPr lang="en-US" sz="1400" baseline="-25000" dirty="0" smtClean="0"/>
              <a:t>w</a:t>
            </a:r>
            <a:r>
              <a:rPr lang="en-US" sz="1400" dirty="0" smtClean="0"/>
              <a:t>, where E</a:t>
            </a:r>
            <a:r>
              <a:rPr lang="en-US" sz="1400" baseline="-25000" dirty="0" smtClean="0"/>
              <a:t>w</a:t>
            </a:r>
            <a:r>
              <a:rPr lang="en-US" sz="1400" dirty="0" smtClean="0"/>
              <a:t> / V</a:t>
            </a:r>
            <a:r>
              <a:rPr lang="en-US" sz="1400" baseline="-25000" dirty="0" smtClean="0"/>
              <a:t>w</a:t>
            </a:r>
            <a:r>
              <a:rPr lang="en-US" sz="1400" dirty="0" smtClean="0"/>
              <a:t> = </a:t>
            </a:r>
            <a:r>
              <a:rPr lang="en-US" sz="1400" dirty="0" smtClean="0">
                <a:sym typeface="Symbol"/>
              </a:rPr>
              <a:t></a:t>
            </a:r>
            <a:r>
              <a:rPr lang="en-US" sz="1400" baseline="-25000" dirty="0" smtClean="0"/>
              <a:t>r</a:t>
            </a:r>
            <a:r>
              <a:rPr lang="en-US" sz="1400" dirty="0" smtClean="0"/>
              <a:t> / (2b + d</a:t>
            </a:r>
            <a:r>
              <a:rPr lang="en-US" sz="1400" dirty="0" smtClean="0">
                <a:sym typeface="Symbol"/>
              </a:rPr>
              <a:t></a:t>
            </a:r>
            <a:r>
              <a:rPr lang="en-US" sz="1400" baseline="-25000" dirty="0" smtClean="0"/>
              <a:t>r</a:t>
            </a:r>
            <a:r>
              <a:rPr lang="en-US" sz="1400" dirty="0" smtClean="0"/>
              <a:t>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Factsheet of ICAL detector</a:t>
            </a:r>
            <a:endParaRPr lang="en-SG" dirty="0"/>
          </a:p>
        </p:txBody>
      </p:sp>
      <p:pic>
        <p:nvPicPr>
          <p:cNvPr id="6" name="Content Placeholder 5" descr="Pictur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1260" y="548680"/>
            <a:ext cx="7641480" cy="46799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B.Satyanarayana, TIFR, Mumbai                                    ECIL, Hyderabad                                    August 12,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3</a:t>
            </a:fld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RPC pulse</a:t>
            </a:r>
            <a:endParaRPr lang="en-SG" dirty="0"/>
          </a:p>
        </p:txBody>
      </p:sp>
      <p:pic>
        <p:nvPicPr>
          <p:cNvPr id="6" name="Content Placeholder 5" descr="Pictur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9779" y="465138"/>
            <a:ext cx="7224441" cy="46799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B.Satyanarayana, TIFR, Mumbai                                    ECIL, Hyderabad                                    August 12,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30</a:t>
            </a:fld>
            <a:endParaRPr lang="en-SG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 of a basic RPC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B.Satyanarayana, TIFR, Mumbai                                    ECIL, Hyderabad                                    August 12,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4</a:t>
            </a:fld>
            <a:endParaRPr lang="en-SG" dirty="0"/>
          </a:p>
        </p:txBody>
      </p:sp>
      <p:pic>
        <p:nvPicPr>
          <p:cNvPr id="6" name="Content Placeholder 11" descr="rpc-po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1" t="22373" r="16351" b="23638"/>
          <a:stretch>
            <a:fillRect/>
          </a:stretch>
        </p:blipFill>
        <p:spPr>
          <a:xfrm>
            <a:off x="431800" y="981431"/>
            <a:ext cx="8280400" cy="3647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Honeycomb pickup panel</a:t>
            </a:r>
            <a:endParaRPr lang="en-SG" dirty="0"/>
          </a:p>
        </p:txBody>
      </p:sp>
      <p:pic>
        <p:nvPicPr>
          <p:cNvPr id="6" name="Content Placeholder 5" descr="Pictur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1132" y="465138"/>
            <a:ext cx="7581737" cy="46799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B.Satyanarayana, TIFR, Mumbai                                    ECIL, Hyderabad                                    August 12,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5</a:t>
            </a:fld>
            <a:endParaRPr lang="en-SG" dirty="0"/>
          </a:p>
        </p:txBody>
      </p:sp>
      <p:sp>
        <p:nvSpPr>
          <p:cNvPr id="7" name="Rectangle 6"/>
          <p:cNvSpPr/>
          <p:nvPr/>
        </p:nvSpPr>
        <p:spPr>
          <a:xfrm>
            <a:off x="827584" y="539388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dirty="0" smtClean="0">
                <a:solidFill>
                  <a:srgbClr val="C00000"/>
                </a:solidFill>
                <a:latin typeface="Arial"/>
                <a:cs typeface="Arial"/>
              </a:rPr>
              <a:t>►</a:t>
            </a:r>
            <a:r>
              <a:rPr lang="en-SG" dirty="0" smtClean="0">
                <a:solidFill>
                  <a:srgbClr val="C00000"/>
                </a:solidFill>
              </a:rPr>
              <a:t>Interconnection between RPC strips and preamp inputs </a:t>
            </a:r>
            <a:endParaRPr lang="en-S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HMC based preamplifier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B.Satyanarayana, TIFR, Mumbai                                    ECIL, Hyderabad                                    August 12,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6</a:t>
            </a:fld>
            <a:endParaRPr lang="en-SG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51" t="18155" r="23216" b="24744"/>
          <a:stretch>
            <a:fillRect/>
          </a:stretch>
        </p:blipFill>
        <p:spPr bwMode="auto">
          <a:xfrm>
            <a:off x="468000" y="476672"/>
            <a:ext cx="8208000" cy="440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 amplifier RPC pulse profile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B.Satyanarayana, TIFR, Mumbai                                    ECIL, Hyderabad                                    August 12,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7</a:t>
            </a:fld>
            <a:endParaRPr lang="en-SG" dirty="0"/>
          </a:p>
        </p:txBody>
      </p:sp>
      <p:pic>
        <p:nvPicPr>
          <p:cNvPr id="7" name="Content Placeholder 6" descr="tek00005[1]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2000" y="567192"/>
            <a:ext cx="6120000" cy="45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1331640" y="4329168"/>
            <a:ext cx="1485904" cy="612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598264" y="4365104"/>
            <a:ext cx="1485904" cy="612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Cables &amp; services routing </a:t>
            </a:r>
            <a:endParaRPr lang="en-SG" dirty="0"/>
          </a:p>
        </p:txBody>
      </p:sp>
      <p:pic>
        <p:nvPicPr>
          <p:cNvPr id="7" name="Content Placeholder 6" descr="Pictur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000" y="607685"/>
            <a:ext cx="8100000" cy="444114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B.Satyanarayana, TIFR, Mumbai                                    ECIL, Hyderabad                                    August 12,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8</a:t>
            </a:fld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Triggered DAQ scheme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B.Satyanarayana, TIFR, Mumbai                                    ECIL, Hyderabad                                    August 12,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9</a:t>
            </a:fld>
            <a:endParaRPr lang="en-SG" dirty="0"/>
          </a:p>
        </p:txBody>
      </p:sp>
      <p:pic>
        <p:nvPicPr>
          <p:cNvPr id="7" name="Picture 6" descr="RPC_elec_layout.bmp"/>
          <p:cNvPicPr>
            <a:picLocks noChangeAspect="1"/>
          </p:cNvPicPr>
          <p:nvPr/>
        </p:nvPicPr>
        <p:blipFill>
          <a:blip r:embed="rId2" cstate="print"/>
          <a:srcRect l="25781" t="1963" r="10156" b="4250"/>
          <a:stretch>
            <a:fillRect/>
          </a:stretch>
        </p:blipFill>
        <p:spPr>
          <a:xfrm>
            <a:off x="3947121" y="468000"/>
            <a:ext cx="4679995" cy="4680000"/>
          </a:xfrm>
          <a:prstGeom prst="rect">
            <a:avLst/>
          </a:prstGeom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19060" y="468000"/>
            <a:ext cx="3312368" cy="4680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000" i="1" dirty="0">
                <a:solidFill>
                  <a:srgbClr val="FF3300"/>
                </a:solidFill>
              </a:rPr>
              <a:t>Conventional</a:t>
            </a:r>
            <a:r>
              <a:rPr lang="en-US" sz="2000" dirty="0">
                <a:solidFill>
                  <a:srgbClr val="FF3300"/>
                </a:solidFill>
              </a:rPr>
              <a:t> architecture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000" dirty="0">
                <a:solidFill>
                  <a:srgbClr val="FF3300"/>
                </a:solidFill>
              </a:rPr>
              <a:t>Dedicated sub-system blocks for performing various data readout tasks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000" dirty="0">
                <a:solidFill>
                  <a:srgbClr val="FF3300"/>
                </a:solidFill>
              </a:rPr>
              <a:t>Need for </a:t>
            </a:r>
            <a:r>
              <a:rPr lang="en-US" sz="2000" i="1" dirty="0">
                <a:solidFill>
                  <a:srgbClr val="FF3300"/>
                </a:solidFill>
              </a:rPr>
              <a:t>Hardware</a:t>
            </a:r>
            <a:r>
              <a:rPr lang="en-US" sz="2000" dirty="0">
                <a:solidFill>
                  <a:srgbClr val="FF3300"/>
                </a:solidFill>
              </a:rPr>
              <a:t> based </a:t>
            </a:r>
            <a:r>
              <a:rPr lang="en-US" sz="2000" i="1" dirty="0">
                <a:solidFill>
                  <a:srgbClr val="FF3300"/>
                </a:solidFill>
              </a:rPr>
              <a:t>on-line</a:t>
            </a:r>
            <a:r>
              <a:rPr lang="en-US" sz="2000" dirty="0">
                <a:solidFill>
                  <a:srgbClr val="FF3300"/>
                </a:solidFill>
              </a:rPr>
              <a:t> trigger system</a:t>
            </a:r>
            <a:endParaRPr lang="en-US" sz="2000" i="1" dirty="0">
              <a:solidFill>
                <a:srgbClr val="FF3300"/>
              </a:solidFill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000" dirty="0">
                <a:solidFill>
                  <a:srgbClr val="FF3300"/>
                </a:solidFill>
              </a:rPr>
              <a:t>Trigger latency issues and how do we take care in </a:t>
            </a:r>
            <a:r>
              <a:rPr lang="en-US" sz="2000" dirty="0" smtClean="0">
                <a:solidFill>
                  <a:srgbClr val="FF3300"/>
                </a:solidFill>
              </a:rPr>
              <a:t>implementation</a:t>
            </a:r>
            <a:endParaRPr lang="en-US" sz="20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543</TotalTime>
  <Words>1645</Words>
  <Application>Microsoft Office PowerPoint</Application>
  <PresentationFormat>On-screen Show (4:3)</PresentationFormat>
  <Paragraphs>261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Aspect</vt:lpstr>
      <vt:lpstr>ICAL Instrumentation Challenges &amp;/ Opportunities</vt:lpstr>
      <vt:lpstr>ICAL detector</vt:lpstr>
      <vt:lpstr>Factsheet of ICAL detector</vt:lpstr>
      <vt:lpstr>Schematic of a basic RPC</vt:lpstr>
      <vt:lpstr>Honeycomb pickup panel</vt:lpstr>
      <vt:lpstr>HMC based preamplifier</vt:lpstr>
      <vt:lpstr>Post amplifier RPC pulse profile</vt:lpstr>
      <vt:lpstr>Cables &amp; services routing </vt:lpstr>
      <vt:lpstr>Triggered DAQ scheme</vt:lpstr>
      <vt:lpstr>Data collector module</vt:lpstr>
      <vt:lpstr>Trigger system</vt:lpstr>
      <vt:lpstr>DAQ system requirements</vt:lpstr>
      <vt:lpstr>Front-end specifications</vt:lpstr>
      <vt:lpstr>Functional diagram of the FE ASIC</vt:lpstr>
      <vt:lpstr>Information on FE ASIC</vt:lpstr>
      <vt:lpstr>Timing devices</vt:lpstr>
      <vt:lpstr>TPH monitor module</vt:lpstr>
      <vt:lpstr>Slow control and monitor</vt:lpstr>
      <vt:lpstr>Back-end issues</vt:lpstr>
      <vt:lpstr>Power supplies</vt:lpstr>
      <vt:lpstr>Other critical issues</vt:lpstr>
      <vt:lpstr>Summary</vt:lpstr>
      <vt:lpstr>Summary and future outlook</vt:lpstr>
      <vt:lpstr>Data size for triggered scheme</vt:lpstr>
      <vt:lpstr>Data size for trigger-less scheme</vt:lpstr>
      <vt:lpstr>Trigger-less DAQ scheme</vt:lpstr>
      <vt:lpstr>Implementing trigger-less scheme</vt:lpstr>
      <vt:lpstr>RPC strip rate monitoring</vt:lpstr>
      <vt:lpstr>Signal development in an RPC</vt:lpstr>
      <vt:lpstr>Characteristics of RPC pulse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Satyanarayana Bheesette</dc:creator>
  <cp:lastModifiedBy>Satyanarayana Bheesette</cp:lastModifiedBy>
  <cp:revision>47</cp:revision>
  <dcterms:created xsi:type="dcterms:W3CDTF">2010-08-08T04:39:58Z</dcterms:created>
  <dcterms:modified xsi:type="dcterms:W3CDTF">2010-08-12T02:59:09Z</dcterms:modified>
</cp:coreProperties>
</file>