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61" r:id="rId4"/>
    <p:sldId id="258" r:id="rId5"/>
    <p:sldId id="259" r:id="rId6"/>
    <p:sldId id="256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6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2/18/2009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History of Indo-Japanese Collaboration in Cosmic Rays &amp; Particle physics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" y="2215148"/>
            <a:ext cx="9000000" cy="4500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FFCC"/>
                </a:solidFill>
              </a:rPr>
              <a:t>Prof. </a:t>
            </a:r>
            <a:r>
              <a:rPr lang="en-US" dirty="0" err="1" smtClean="0">
                <a:solidFill>
                  <a:srgbClr val="FFFFCC"/>
                </a:solidFill>
              </a:rPr>
              <a:t>S.Miyake</a:t>
            </a:r>
            <a:r>
              <a:rPr lang="en-US" dirty="0" smtClean="0">
                <a:solidFill>
                  <a:srgbClr val="FFFFCC"/>
                </a:solidFill>
              </a:rPr>
              <a:t> from Osaka City University visited TIFR in 1960.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FFCC"/>
                </a:solidFill>
              </a:rPr>
              <a:t>Null experiment of MNR on the flux of cosmic ray muons deep underground.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FFCC"/>
                </a:solidFill>
              </a:rPr>
              <a:t>First Detection of Atmospheric Neutrinos at Kolar Gold Fields in 1965.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FFCC"/>
                </a:solidFill>
              </a:rPr>
              <a:t>Muon angular distribution : Limits on direct production of muons.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FFCC"/>
                </a:solidFill>
              </a:rPr>
              <a:t>Muon Depth-Intensity curve.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FFCC"/>
                </a:solidFill>
              </a:rPr>
              <a:t>Nucleon Decay and Monopole search experiments.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FFCC"/>
                </a:solidFill>
              </a:rPr>
              <a:t>Closure of KGF mines in 1992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FFCC"/>
                </a:solidFill>
              </a:rPr>
              <a:t>Indo-Japanese Collaboration continuing at Ooty on Extensive Air Shower (EAS) experiments.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FFCC"/>
                </a:solidFill>
              </a:rPr>
              <a:t>Participation in Belle Experiment by Indian groups.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NUFACT07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9th </a:t>
            </a:r>
            <a:r>
              <a:rPr lang="en-US" dirty="0" smtClean="0"/>
              <a:t>International Workshop on Neutrino Factories, </a:t>
            </a:r>
            <a:r>
              <a:rPr lang="en-US" dirty="0" smtClean="0"/>
              <a:t>Superbeams</a:t>
            </a:r>
            <a:r>
              <a:rPr lang="en-US" dirty="0" smtClean="0"/>
              <a:t>, and </a:t>
            </a:r>
            <a:r>
              <a:rPr lang="en-US" dirty="0" smtClean="0"/>
              <a:t>Betabeams (NUFACT07), held at Okayama</a:t>
            </a:r>
            <a:r>
              <a:rPr lang="en-US" dirty="0" smtClean="0"/>
              <a:t>, Japan during 6-11 August, </a:t>
            </a:r>
            <a:r>
              <a:rPr lang="en-US" dirty="0" smtClean="0"/>
              <a:t>2007.</a:t>
            </a:r>
          </a:p>
          <a:p>
            <a:r>
              <a:rPr lang="en-US" dirty="0" smtClean="0"/>
              <a:t>Jointly </a:t>
            </a:r>
            <a:r>
              <a:rPr lang="en-US" dirty="0" smtClean="0"/>
              <a:t>sponsored by DST and JSPS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delegation </a:t>
            </a:r>
            <a:r>
              <a:rPr lang="en-US" dirty="0" smtClean="0"/>
              <a:t>of 12 </a:t>
            </a:r>
            <a:r>
              <a:rPr lang="en-US" dirty="0" smtClean="0"/>
              <a:t>Indian </a:t>
            </a:r>
            <a:r>
              <a:rPr lang="en-US" dirty="0" smtClean="0"/>
              <a:t>neutrino physicists attended this </a:t>
            </a:r>
            <a:r>
              <a:rPr lang="en-US" dirty="0" smtClean="0"/>
              <a:t>meeting</a:t>
            </a:r>
          </a:p>
          <a:p>
            <a:r>
              <a:rPr lang="en-US" dirty="0" smtClean="0"/>
              <a:t>N.K.Mondal </a:t>
            </a:r>
            <a:r>
              <a:rPr lang="en-US" dirty="0" smtClean="0"/>
              <a:t>from TIFR </a:t>
            </a:r>
            <a:r>
              <a:rPr lang="en-US" dirty="0" smtClean="0"/>
              <a:t>and M.Sakuda </a:t>
            </a:r>
            <a:r>
              <a:rPr lang="en-US" dirty="0" smtClean="0"/>
              <a:t>from Okayama University </a:t>
            </a:r>
            <a:r>
              <a:rPr lang="en-US" dirty="0" smtClean="0"/>
              <a:t>were </a:t>
            </a:r>
            <a:r>
              <a:rPr lang="en-US" dirty="0" smtClean="0"/>
              <a:t>the co-chairs of this workshop.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Beginning of KEK-INO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000" y="1460834"/>
            <a:ext cx="8388000" cy="5040000"/>
          </a:xfrm>
        </p:spPr>
        <p:txBody>
          <a:bodyPr/>
          <a:lstStyle/>
          <a:p>
            <a:r>
              <a:rPr lang="en-US" dirty="0" smtClean="0"/>
              <a:t>Date?</a:t>
            </a:r>
          </a:p>
          <a:p>
            <a:r>
              <a:rPr lang="en-US" dirty="0" smtClean="0"/>
              <a:t>Visit of KEK delegation to SINP/VECC, Kolkata</a:t>
            </a:r>
          </a:p>
          <a:p>
            <a:r>
              <a:rPr lang="en-US" dirty="0" smtClean="0"/>
              <a:t>Agreed to continue the interactions in the context of INO experiment</a:t>
            </a:r>
          </a:p>
          <a:p>
            <a:r>
              <a:rPr lang="en-US" dirty="0" smtClean="0"/>
              <a:t>A follow up meeting was suggested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 of INO delegation to KEK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357298"/>
            <a:ext cx="8820000" cy="5328000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 smtClean="0"/>
              <a:t>November 27-28, 2007</a:t>
            </a:r>
          </a:p>
          <a:p>
            <a:r>
              <a:rPr lang="en-US" sz="2400" dirty="0" smtClean="0"/>
              <a:t>Talks from INO side</a:t>
            </a:r>
          </a:p>
          <a:p>
            <a:pPr lvl="1"/>
            <a:r>
              <a:rPr lang="en-US" sz="2000" dirty="0" smtClean="0"/>
              <a:t>INO: </a:t>
            </a:r>
            <a:r>
              <a:rPr lang="en-US" sz="2000" dirty="0" smtClean="0"/>
              <a:t>Plan &amp; </a:t>
            </a:r>
            <a:r>
              <a:rPr lang="en-US" sz="2000" dirty="0" smtClean="0"/>
              <a:t>Status	Naba</a:t>
            </a:r>
            <a:r>
              <a:rPr lang="en-US" sz="2000" dirty="0" smtClean="0"/>
              <a:t>  K Mondal </a:t>
            </a:r>
            <a:endParaRPr lang="en-US" sz="2000" dirty="0" smtClean="0"/>
          </a:p>
          <a:p>
            <a:pPr lvl="1"/>
            <a:r>
              <a:rPr lang="en-US" sz="2000" dirty="0" smtClean="0"/>
              <a:t>Physics </a:t>
            </a:r>
            <a:r>
              <a:rPr lang="en-US" sz="2000" dirty="0" smtClean="0"/>
              <a:t>with </a:t>
            </a:r>
            <a:r>
              <a:rPr lang="en-US" sz="2000" dirty="0" smtClean="0"/>
              <a:t>INO	Amitava Raychaudhuri</a:t>
            </a:r>
          </a:p>
          <a:p>
            <a:pPr lvl="1"/>
            <a:r>
              <a:rPr lang="en-US" sz="2000" dirty="0" smtClean="0"/>
              <a:t>INO magnet	Vivek Datar</a:t>
            </a:r>
          </a:p>
          <a:p>
            <a:pPr lvl="1"/>
            <a:r>
              <a:rPr lang="en-US" sz="2000" dirty="0" smtClean="0"/>
              <a:t>INO RPCs		Sudeb Bhattacharya</a:t>
            </a:r>
          </a:p>
          <a:p>
            <a:pPr lvl="1"/>
            <a:r>
              <a:rPr lang="en-US" sz="2000" dirty="0" smtClean="0"/>
              <a:t>INO electronics	B. </a:t>
            </a:r>
            <a:r>
              <a:rPr lang="en-US" sz="2000" dirty="0" smtClean="0"/>
              <a:t>Satyanarayana </a:t>
            </a:r>
            <a:endParaRPr lang="en-US" sz="2000" dirty="0" smtClean="0"/>
          </a:p>
          <a:p>
            <a:r>
              <a:rPr lang="en-US" dirty="0" smtClean="0"/>
              <a:t>Held extensive discussions on technical and collaboration issues with and visited facilities of: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A.Suzuki (</a:t>
            </a:r>
            <a:r>
              <a:rPr lang="en-US" dirty="0" smtClean="0"/>
              <a:t>KEK, Director General)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F.Takasaki(KEK, </a:t>
            </a:r>
            <a:r>
              <a:rPr lang="en-US" dirty="0" smtClean="0"/>
              <a:t>Director </a:t>
            </a:r>
            <a:r>
              <a:rPr lang="en-US" dirty="0" smtClean="0"/>
              <a:t>of Institute of Particle and Nuclear Studies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</a:t>
            </a:r>
            <a:r>
              <a:rPr lang="en-US" dirty="0" smtClean="0"/>
              <a:t>K.Nakamura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</a:t>
            </a:r>
            <a:r>
              <a:rPr lang="en-US" dirty="0" smtClean="0"/>
              <a:t>S.Kurokawa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K.Nishikawa(T2K spokesperson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</a:t>
            </a:r>
            <a:r>
              <a:rPr lang="en-US" dirty="0" smtClean="0"/>
              <a:t>K.Abe(Belle </a:t>
            </a:r>
            <a:r>
              <a:rPr lang="en-US" dirty="0" smtClean="0"/>
              <a:t>experiment, expert of RPCs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K.Kaneyuki(expert of atmospheric neutrino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T.Nakamoto(expert of superconducting </a:t>
            </a:r>
            <a:r>
              <a:rPr lang="en-US" dirty="0" smtClean="0"/>
              <a:t>magnet)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M.Masuzawa(expert of normal </a:t>
            </a:r>
            <a:r>
              <a:rPr lang="en-US" dirty="0" smtClean="0"/>
              <a:t>conducting magnet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Y.Arai(expert of micro electronics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Prof</a:t>
            </a:r>
            <a:r>
              <a:rPr lang="en-US" dirty="0" smtClean="0"/>
              <a:t>. T.Taniguchi(expert of electronics general)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 Kazuo Abe visited INO RPC labs at TIFR and made invaluable suggestions on various aspects of detector development and characterisation</a:t>
            </a:r>
          </a:p>
          <a:p>
            <a:r>
              <a:rPr lang="en-US" dirty="0" smtClean="0"/>
              <a:t>Prof Yasuo Arai shared his TDC hardware and helped in integrating in the VME based INO RPC test stand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Visit of </a:t>
            </a:r>
            <a:r>
              <a:rPr lang="en-US" dirty="0" smtClean="0"/>
              <a:t>KEK </a:t>
            </a:r>
            <a:r>
              <a:rPr lang="en-US" dirty="0" smtClean="0"/>
              <a:t>delegation to </a:t>
            </a:r>
            <a:r>
              <a:rPr lang="en-US" dirty="0" smtClean="0"/>
              <a:t>TIFR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2000" y="1285860"/>
            <a:ext cx="8820000" cy="5400000"/>
          </a:xfrm>
        </p:spPr>
        <p:txBody>
          <a:bodyPr>
            <a:normAutofit/>
          </a:bodyPr>
          <a:lstStyle/>
          <a:p>
            <a:r>
              <a:rPr lang="en-US" dirty="0" smtClean="0"/>
              <a:t>January 28-29, 2009</a:t>
            </a:r>
          </a:p>
          <a:p>
            <a:r>
              <a:rPr lang="en-US" dirty="0" smtClean="0"/>
              <a:t>Status reports</a:t>
            </a:r>
          </a:p>
          <a:p>
            <a:pPr lvl="1"/>
            <a:r>
              <a:rPr lang="en-US" dirty="0" smtClean="0"/>
              <a:t>Status </a:t>
            </a:r>
            <a:r>
              <a:rPr lang="en-US" dirty="0" smtClean="0"/>
              <a:t>of </a:t>
            </a:r>
            <a:r>
              <a:rPr lang="en-US" dirty="0" smtClean="0"/>
              <a:t>INO - Naba</a:t>
            </a:r>
            <a:r>
              <a:rPr lang="en-US" dirty="0" smtClean="0"/>
              <a:t> </a:t>
            </a:r>
            <a:r>
              <a:rPr lang="en-US" dirty="0" smtClean="0"/>
              <a:t>Mondal</a:t>
            </a:r>
          </a:p>
          <a:p>
            <a:pPr lvl="1"/>
            <a:r>
              <a:rPr lang="en-US" dirty="0" smtClean="0"/>
              <a:t>Comments </a:t>
            </a:r>
            <a:r>
              <a:rPr lang="en-US" dirty="0" smtClean="0"/>
              <a:t>on INO </a:t>
            </a:r>
            <a:r>
              <a:rPr lang="en-US" dirty="0" smtClean="0"/>
              <a:t>Proposal - Yuichi </a:t>
            </a:r>
            <a:r>
              <a:rPr lang="en-US" dirty="0" err="1" smtClean="0"/>
              <a:t>Oyama</a:t>
            </a:r>
            <a:endParaRPr lang="en-US" dirty="0" smtClean="0"/>
          </a:p>
          <a:p>
            <a:pPr lvl="1"/>
            <a:r>
              <a:rPr lang="en-US" dirty="0" smtClean="0"/>
              <a:t>Introduction </a:t>
            </a:r>
            <a:r>
              <a:rPr lang="en-US" dirty="0" smtClean="0"/>
              <a:t>to </a:t>
            </a:r>
            <a:r>
              <a:rPr lang="en-US" dirty="0" smtClean="0"/>
              <a:t>ICAL electronics</a:t>
            </a:r>
            <a:r>
              <a:rPr lang="en-US" dirty="0" smtClean="0"/>
              <a:t> </a:t>
            </a:r>
            <a:r>
              <a:rPr lang="en-US" dirty="0" smtClean="0"/>
              <a:t>- B.Satyanarayana</a:t>
            </a:r>
          </a:p>
          <a:p>
            <a:pPr lvl="1"/>
            <a:r>
              <a:rPr lang="en-US" dirty="0" smtClean="0"/>
              <a:t>Introduction </a:t>
            </a:r>
            <a:r>
              <a:rPr lang="en-US" dirty="0" smtClean="0"/>
              <a:t>to ICAL Magnet  </a:t>
            </a:r>
            <a:r>
              <a:rPr lang="en-US" dirty="0" smtClean="0"/>
              <a:t>- M.S.Bhatia</a:t>
            </a:r>
          </a:p>
          <a:p>
            <a:pPr lvl="1"/>
            <a:r>
              <a:rPr lang="en-US" dirty="0" smtClean="0"/>
              <a:t>Introduction </a:t>
            </a:r>
            <a:r>
              <a:rPr lang="en-US" dirty="0" smtClean="0"/>
              <a:t>to ICAL </a:t>
            </a:r>
            <a:r>
              <a:rPr lang="en-US" dirty="0" smtClean="0"/>
              <a:t>Simulations - G</a:t>
            </a:r>
            <a:r>
              <a:rPr lang="en-US" dirty="0" smtClean="0"/>
              <a:t>. </a:t>
            </a:r>
            <a:r>
              <a:rPr lang="en-US" dirty="0" err="1" smtClean="0"/>
              <a:t>Majumder</a:t>
            </a:r>
            <a:endParaRPr lang="en-US" dirty="0" smtClean="0"/>
          </a:p>
          <a:p>
            <a:r>
              <a:rPr lang="en-US" dirty="0" smtClean="0"/>
              <a:t>Parallel sessions on the above areas for detailed discussions between INO-KEK experts and designers</a:t>
            </a:r>
          </a:p>
          <a:p>
            <a:r>
              <a:rPr lang="en-US" dirty="0" smtClean="0"/>
              <a:t>Summaries and action plans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Prof Yusuo Arai and his </a:t>
            </a:r>
            <a:r>
              <a:rPr lang="en-US" dirty="0" smtClean="0"/>
              <a:t>g</a:t>
            </a:r>
            <a:r>
              <a:rPr lang="en-US" dirty="0" smtClean="0"/>
              <a:t>roup will help in the design and fabrication of ICAL electronics </a:t>
            </a:r>
          </a:p>
          <a:p>
            <a:r>
              <a:rPr lang="en-US" dirty="0" smtClean="0"/>
              <a:t>Interface to the Japanese electronics and chip fabrication industry</a:t>
            </a:r>
          </a:p>
          <a:p>
            <a:r>
              <a:rPr lang="en-US" dirty="0" smtClean="0"/>
              <a:t>Invitation to join KEK led Multi Project Wafer (MPW) initiative to test out our prototype electronics designs</a:t>
            </a:r>
          </a:p>
          <a:p>
            <a:r>
              <a:rPr lang="en-US" dirty="0" smtClean="0"/>
              <a:t>Possibility of Japanese industry’s involvement in supply of materials for and fabrication of ICAL magnet</a:t>
            </a:r>
          </a:p>
          <a:p>
            <a:r>
              <a:rPr lang="en-US" dirty="0" smtClean="0"/>
              <a:t>Exchange of expertise in mutually beneficial areas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125</TotalTime>
  <Words>333</Words>
  <Application>Microsoft Office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History of Indo-Japanese Collaboration in Cosmic Rays &amp; Particle physics</vt:lpstr>
      <vt:lpstr>NUFACT07</vt:lpstr>
      <vt:lpstr>Beginning of KEK-INO interaction</vt:lpstr>
      <vt:lpstr>Visit of INO delegation to KEK</vt:lpstr>
      <vt:lpstr>Continued interaction</vt:lpstr>
      <vt:lpstr>Visit of KEK delegation to TIFR</vt:lpstr>
      <vt:lpstr>Future plans</vt:lpstr>
    </vt:vector>
  </TitlesOfParts>
  <Company>TIFR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Visit of KEK delegation to TIFR</dc:title>
  <dc:creator>B.Satyanarayana</dc:creator>
  <cp:lastModifiedBy>B.Satyanarayana</cp:lastModifiedBy>
  <cp:revision>3</cp:revision>
  <dcterms:created xsi:type="dcterms:W3CDTF">2009-02-18T04:37:30Z</dcterms:created>
  <dcterms:modified xsi:type="dcterms:W3CDTF">2009-02-18T06:43:21Z</dcterms:modified>
</cp:coreProperties>
</file>