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21" r:id="rId6"/>
  </p:sldMasterIdLst>
  <p:notesMasterIdLst>
    <p:notesMasterId r:id="rId73"/>
  </p:notesMasterIdLst>
  <p:sldIdLst>
    <p:sldId id="256" r:id="rId7"/>
    <p:sldId id="348" r:id="rId8"/>
    <p:sldId id="349" r:id="rId9"/>
    <p:sldId id="350" r:id="rId10"/>
    <p:sldId id="351" r:id="rId11"/>
    <p:sldId id="364" r:id="rId12"/>
    <p:sldId id="363" r:id="rId13"/>
    <p:sldId id="353" r:id="rId14"/>
    <p:sldId id="352" r:id="rId15"/>
    <p:sldId id="354" r:id="rId16"/>
    <p:sldId id="355" r:id="rId17"/>
    <p:sldId id="301"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62" r:id="rId42"/>
    <p:sldId id="296" r:id="rId43"/>
    <p:sldId id="300" r:id="rId44"/>
    <p:sldId id="302" r:id="rId45"/>
    <p:sldId id="303" r:id="rId46"/>
    <p:sldId id="292" r:id="rId47"/>
    <p:sldId id="322" r:id="rId48"/>
    <p:sldId id="305" r:id="rId49"/>
    <p:sldId id="293" r:id="rId50"/>
    <p:sldId id="275" r:id="rId51"/>
    <p:sldId id="312" r:id="rId52"/>
    <p:sldId id="279" r:id="rId53"/>
    <p:sldId id="310" r:id="rId54"/>
    <p:sldId id="298" r:id="rId55"/>
    <p:sldId id="283" r:id="rId56"/>
    <p:sldId id="294" r:id="rId57"/>
    <p:sldId id="295" r:id="rId58"/>
    <p:sldId id="356" r:id="rId59"/>
    <p:sldId id="357" r:id="rId60"/>
    <p:sldId id="358" r:id="rId61"/>
    <p:sldId id="359" r:id="rId62"/>
    <p:sldId id="299" r:id="rId63"/>
    <p:sldId id="324" r:id="rId64"/>
    <p:sldId id="321" r:id="rId65"/>
    <p:sldId id="297" r:id="rId66"/>
    <p:sldId id="360" r:id="rId67"/>
    <p:sldId id="309" r:id="rId68"/>
    <p:sldId id="361" r:id="rId69"/>
    <p:sldId id="323" r:id="rId70"/>
    <p:sldId id="290" r:id="rId71"/>
    <p:sldId id="291" r:id="rId72"/>
  </p:sldIdLst>
  <p:sldSz cx="9144000" cy="6858000" type="screen4x3"/>
  <p:notesSz cx="7099300" cy="1022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93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D:\Walchand\Surface%20plot_walchand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Walchand\Surface%20plot_walchand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sz="1200" b="1" i="0" u="none" strike="noStrike" baseline="0">
                <a:solidFill>
                  <a:srgbClr val="000000"/>
                </a:solidFill>
                <a:latin typeface="Arial"/>
                <a:ea typeface="Arial"/>
                <a:cs typeface="Arial"/>
              </a:defRPr>
            </a:pPr>
            <a:r>
              <a:rPr lang="en-IN" dirty="0"/>
              <a:t>Glass-5 (2m x2m) Vertical</a:t>
            </a:r>
          </a:p>
        </c:rich>
      </c:tx>
      <c:layout>
        <c:manualLayout>
          <c:xMode val="edge"/>
          <c:yMode val="edge"/>
          <c:x val="0.34248815384579034"/>
          <c:y val="3.2500039672900015E-2"/>
        </c:manualLayout>
      </c:layout>
      <c:spPr>
        <a:noFill/>
        <a:ln w="25400">
          <a:noFill/>
        </a:ln>
      </c:spPr>
    </c:title>
    <c:view3D>
      <c:rotX val="90"/>
      <c:hPercent val="100"/>
      <c:rotY val="0"/>
      <c:depthPercent val="100"/>
      <c:perspective val="0"/>
    </c:view3D>
    <c:floor>
      <c:spPr>
        <a:noFill/>
        <a:ln w="9525">
          <a:noFill/>
        </a:ln>
      </c:spPr>
    </c:floor>
    <c:sideWall>
      <c:spPr>
        <a:noFill/>
        <a:ln w="25400">
          <a:noFill/>
        </a:ln>
      </c:spPr>
    </c:sideWall>
    <c:backWall>
      <c:spPr>
        <a:noFill/>
        <a:ln w="25400">
          <a:noFill/>
        </a:ln>
      </c:spPr>
    </c:backWall>
    <c:plotArea>
      <c:layout>
        <c:manualLayout>
          <c:layoutTarget val="inner"/>
          <c:xMode val="edge"/>
          <c:yMode val="edge"/>
          <c:x val="3.0694693033349086E-2"/>
          <c:y val="0.16000019531273846"/>
          <c:w val="0.81744814078287553"/>
          <c:h val="0.73750090026965354"/>
        </c:manualLayout>
      </c:layout>
      <c:surfaceChart>
        <c:ser>
          <c:idx val="0"/>
          <c:order val="0"/>
          <c:tx>
            <c:v>1</c:v>
          </c:tx>
          <c:spPr>
            <a:solidFill>
              <a:srgbClr val="9999FF"/>
            </a:solidFill>
            <a:ln w="12700">
              <a:solidFill>
                <a:srgbClr val="000000"/>
              </a:solidFill>
              <a:prstDash val="solid"/>
            </a:ln>
            <a:sp3d prstMaterial="flat"/>
          </c:spPr>
          <c:val>
            <c:numRef>
              <c:f>'G-5'!$B$2:$I$2</c:f>
              <c:numCache>
                <c:formatCode>General</c:formatCode>
                <c:ptCount val="8"/>
                <c:pt idx="0">
                  <c:v>0.76000000000000056</c:v>
                </c:pt>
                <c:pt idx="1">
                  <c:v>0.62000000000000055</c:v>
                </c:pt>
                <c:pt idx="2">
                  <c:v>0.60000000000000053</c:v>
                </c:pt>
                <c:pt idx="3">
                  <c:v>0.58000000000000007</c:v>
                </c:pt>
                <c:pt idx="4">
                  <c:v>0.53</c:v>
                </c:pt>
                <c:pt idx="5">
                  <c:v>0.59</c:v>
                </c:pt>
                <c:pt idx="6">
                  <c:v>0.56999999999999995</c:v>
                </c:pt>
                <c:pt idx="7">
                  <c:v>0.96000000000000052</c:v>
                </c:pt>
              </c:numCache>
            </c:numRef>
          </c:val>
        </c:ser>
        <c:ser>
          <c:idx val="1"/>
          <c:order val="1"/>
          <c:tx>
            <c:v>2</c:v>
          </c:tx>
          <c:spPr>
            <a:solidFill>
              <a:srgbClr val="993366"/>
            </a:solidFill>
            <a:ln w="12700">
              <a:solidFill>
                <a:srgbClr val="000000"/>
              </a:solidFill>
              <a:prstDash val="solid"/>
            </a:ln>
            <a:sp3d prstMaterial="flat"/>
          </c:spPr>
          <c:val>
            <c:numRef>
              <c:f>'G-5'!$B$3:$I$3</c:f>
              <c:numCache>
                <c:formatCode>General</c:formatCode>
                <c:ptCount val="8"/>
                <c:pt idx="0">
                  <c:v>0.48000000000000026</c:v>
                </c:pt>
                <c:pt idx="1">
                  <c:v>0.62000000000000055</c:v>
                </c:pt>
                <c:pt idx="2">
                  <c:v>0.36000000000000026</c:v>
                </c:pt>
                <c:pt idx="3">
                  <c:v>0.32000000000000034</c:v>
                </c:pt>
                <c:pt idx="4">
                  <c:v>0.32000000000000034</c:v>
                </c:pt>
                <c:pt idx="5">
                  <c:v>0.3300000000000004</c:v>
                </c:pt>
                <c:pt idx="6">
                  <c:v>0.55000000000000004</c:v>
                </c:pt>
                <c:pt idx="7">
                  <c:v>0.54</c:v>
                </c:pt>
              </c:numCache>
            </c:numRef>
          </c:val>
        </c:ser>
        <c:ser>
          <c:idx val="2"/>
          <c:order val="2"/>
          <c:tx>
            <c:v>3</c:v>
          </c:tx>
          <c:spPr>
            <a:solidFill>
              <a:srgbClr val="FFFFCC"/>
            </a:solidFill>
            <a:ln w="12700">
              <a:solidFill>
                <a:srgbClr val="000000"/>
              </a:solidFill>
              <a:prstDash val="solid"/>
            </a:ln>
            <a:sp3d prstMaterial="flat"/>
          </c:spPr>
          <c:val>
            <c:numRef>
              <c:f>'G-5'!$B$4:$I$4</c:f>
              <c:numCache>
                <c:formatCode>General</c:formatCode>
                <c:ptCount val="8"/>
                <c:pt idx="0">
                  <c:v>0.47000000000000008</c:v>
                </c:pt>
                <c:pt idx="1">
                  <c:v>0.36000000000000026</c:v>
                </c:pt>
                <c:pt idx="2">
                  <c:v>0.3300000000000004</c:v>
                </c:pt>
                <c:pt idx="3">
                  <c:v>0.29000000000000026</c:v>
                </c:pt>
                <c:pt idx="4">
                  <c:v>0.27</c:v>
                </c:pt>
                <c:pt idx="5">
                  <c:v>0.30000000000000027</c:v>
                </c:pt>
                <c:pt idx="6">
                  <c:v>0.28000000000000008</c:v>
                </c:pt>
                <c:pt idx="7">
                  <c:v>0.49000000000000027</c:v>
                </c:pt>
              </c:numCache>
            </c:numRef>
          </c:val>
        </c:ser>
        <c:ser>
          <c:idx val="3"/>
          <c:order val="3"/>
          <c:tx>
            <c:v>4</c:v>
          </c:tx>
          <c:spPr>
            <a:solidFill>
              <a:srgbClr val="CCFFFF"/>
            </a:solidFill>
            <a:ln w="12700">
              <a:solidFill>
                <a:srgbClr val="000000"/>
              </a:solidFill>
              <a:prstDash val="solid"/>
            </a:ln>
            <a:sp3d prstMaterial="flat"/>
          </c:spPr>
          <c:val>
            <c:numRef>
              <c:f>'G-5'!$B$5:$I$5</c:f>
              <c:numCache>
                <c:formatCode>General</c:formatCode>
                <c:ptCount val="8"/>
                <c:pt idx="0">
                  <c:v>0.38000000000000034</c:v>
                </c:pt>
                <c:pt idx="1">
                  <c:v>0.29000000000000026</c:v>
                </c:pt>
                <c:pt idx="2">
                  <c:v>0.29000000000000026</c:v>
                </c:pt>
                <c:pt idx="3">
                  <c:v>0.26</c:v>
                </c:pt>
                <c:pt idx="4">
                  <c:v>0.37000000000000027</c:v>
                </c:pt>
                <c:pt idx="5">
                  <c:v>0.25</c:v>
                </c:pt>
                <c:pt idx="6">
                  <c:v>0.26</c:v>
                </c:pt>
                <c:pt idx="7">
                  <c:v>0.32000000000000034</c:v>
                </c:pt>
              </c:numCache>
            </c:numRef>
          </c:val>
        </c:ser>
        <c:ser>
          <c:idx val="4"/>
          <c:order val="4"/>
          <c:tx>
            <c:v>5</c:v>
          </c:tx>
          <c:spPr>
            <a:solidFill>
              <a:srgbClr val="660066"/>
            </a:solidFill>
            <a:ln w="12700">
              <a:solidFill>
                <a:srgbClr val="000000"/>
              </a:solidFill>
              <a:prstDash val="solid"/>
            </a:ln>
            <a:sp3d prstMaterial="flat"/>
          </c:spPr>
          <c:val>
            <c:numRef>
              <c:f>'G-5'!$B$6:$I$6</c:f>
              <c:numCache>
                <c:formatCode>General</c:formatCode>
                <c:ptCount val="8"/>
                <c:pt idx="0">
                  <c:v>0.36000000000000026</c:v>
                </c:pt>
                <c:pt idx="1">
                  <c:v>0.29000000000000026</c:v>
                </c:pt>
                <c:pt idx="2">
                  <c:v>0.32000000000000034</c:v>
                </c:pt>
                <c:pt idx="3">
                  <c:v>0.25</c:v>
                </c:pt>
                <c:pt idx="4">
                  <c:v>0.24000000000000013</c:v>
                </c:pt>
                <c:pt idx="5">
                  <c:v>0.24000000000000013</c:v>
                </c:pt>
                <c:pt idx="6">
                  <c:v>0.23</c:v>
                </c:pt>
                <c:pt idx="7">
                  <c:v>0.37000000000000027</c:v>
                </c:pt>
              </c:numCache>
            </c:numRef>
          </c:val>
        </c:ser>
        <c:ser>
          <c:idx val="5"/>
          <c:order val="5"/>
          <c:tx>
            <c:v>6</c:v>
          </c:tx>
          <c:spPr>
            <a:solidFill>
              <a:srgbClr val="FF8080"/>
            </a:solidFill>
            <a:ln w="12700">
              <a:solidFill>
                <a:srgbClr val="000000"/>
              </a:solidFill>
              <a:prstDash val="solid"/>
            </a:ln>
            <a:sp3d prstMaterial="flat"/>
          </c:spPr>
          <c:val>
            <c:numRef>
              <c:f>'G-5'!$B$7:$I$7</c:f>
              <c:numCache>
                <c:formatCode>General</c:formatCode>
                <c:ptCount val="8"/>
                <c:pt idx="0">
                  <c:v>0.46</c:v>
                </c:pt>
                <c:pt idx="1">
                  <c:v>0.4</c:v>
                </c:pt>
                <c:pt idx="2">
                  <c:v>0.31000000000000028</c:v>
                </c:pt>
                <c:pt idx="3">
                  <c:v>0.31000000000000028</c:v>
                </c:pt>
                <c:pt idx="4">
                  <c:v>0.34</c:v>
                </c:pt>
                <c:pt idx="5">
                  <c:v>0.34</c:v>
                </c:pt>
                <c:pt idx="6">
                  <c:v>0.32000000000000034</c:v>
                </c:pt>
                <c:pt idx="7">
                  <c:v>0.29000000000000026</c:v>
                </c:pt>
              </c:numCache>
            </c:numRef>
          </c:val>
        </c:ser>
        <c:bandFmts>
          <c:bandFmt>
            <c:idx val="0"/>
            <c:spPr>
              <a:solidFill>
                <a:srgbClr val="9999FF"/>
              </a:solidFill>
              <a:ln w="12700">
                <a:solidFill>
                  <a:srgbClr val="000000"/>
                </a:solidFill>
                <a:prstDash val="solid"/>
              </a:ln>
              <a:sp3d prstMaterial="flat"/>
            </c:spPr>
          </c:bandFmt>
          <c:bandFmt>
            <c:idx val="1"/>
            <c:spPr>
              <a:solidFill>
                <a:srgbClr val="993366"/>
              </a:solidFill>
              <a:ln w="12700">
                <a:solidFill>
                  <a:srgbClr val="000000"/>
                </a:solidFill>
                <a:prstDash val="solid"/>
              </a:ln>
              <a:sp3d prstMaterial="flat"/>
            </c:spPr>
          </c:bandFmt>
          <c:bandFmt>
            <c:idx val="2"/>
            <c:spPr>
              <a:solidFill>
                <a:srgbClr val="FFFFCC"/>
              </a:solidFill>
              <a:ln w="12700">
                <a:solidFill>
                  <a:srgbClr val="000000"/>
                </a:solidFill>
                <a:prstDash val="solid"/>
              </a:ln>
              <a:sp3d prstMaterial="flat"/>
            </c:spPr>
          </c:bandFmt>
          <c:bandFmt>
            <c:idx val="3"/>
            <c:spPr>
              <a:solidFill>
                <a:srgbClr val="CCFFFF"/>
              </a:solidFill>
              <a:ln w="12700">
                <a:solidFill>
                  <a:srgbClr val="000000"/>
                </a:solidFill>
                <a:prstDash val="solid"/>
              </a:ln>
              <a:sp3d prstMaterial="flat"/>
            </c:spPr>
          </c:bandFmt>
          <c:bandFmt>
            <c:idx val="4"/>
            <c:spPr>
              <a:solidFill>
                <a:srgbClr val="660066"/>
              </a:solidFill>
              <a:ln w="12700">
                <a:solidFill>
                  <a:srgbClr val="000000"/>
                </a:solidFill>
                <a:prstDash val="solid"/>
              </a:ln>
              <a:sp3d prstMaterial="flat"/>
            </c:spPr>
          </c:bandFmt>
        </c:bandFmts>
        <c:axId val="81654912"/>
        <c:axId val="81656448"/>
        <c:axId val="215455936"/>
      </c:surfaceChart>
      <c:catAx>
        <c:axId val="81654912"/>
        <c:scaling>
          <c:orientation val="minMax"/>
        </c:scaling>
        <c:axPos val="b"/>
        <c:numFmt formatCode="General" sourceLinked="1"/>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1656448"/>
        <c:crosses val="autoZero"/>
        <c:auto val="1"/>
        <c:lblAlgn val="ctr"/>
        <c:lblOffset val="100"/>
        <c:tickLblSkip val="1"/>
        <c:tickMarkSkip val="1"/>
        <c:noMultiLvlLbl val="1"/>
      </c:catAx>
      <c:valAx>
        <c:axId val="81656448"/>
        <c:scaling>
          <c:orientation val="minMax"/>
        </c:scaling>
        <c:axPos val="l"/>
        <c:majorGridlines>
          <c:spPr>
            <a:ln w="3175">
              <a:solidFill>
                <a:srgbClr val="000000"/>
              </a:solidFill>
              <a:prstDash val="solid"/>
            </a:ln>
          </c:spPr>
        </c:majorGridlines>
        <c:numFmt formatCode="General" sourceLinked="1"/>
        <c:majorTickMark val="none"/>
        <c:tickLblPos val="none"/>
        <c:spPr>
          <a:ln w="3175">
            <a:solidFill>
              <a:srgbClr val="000000"/>
            </a:solidFill>
            <a:prstDash val="solid"/>
          </a:ln>
        </c:spPr>
        <c:crossAx val="81654912"/>
        <c:crosses val="autoZero"/>
        <c:crossBetween val="midCat"/>
      </c:valAx>
      <c:serAx>
        <c:axId val="215455936"/>
        <c:scaling>
          <c:orientation val="minMax"/>
        </c:scaling>
        <c:axPos val="b"/>
        <c:numFmt formatCode="General" sourceLinked="1"/>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1656448"/>
        <c:crosses val="autoZero"/>
        <c:tickLblSkip val="1"/>
        <c:tickMarkSkip val="1"/>
      </c:serAx>
      <c:spPr>
        <a:noFill/>
        <a:ln w="25400">
          <a:noFill/>
        </a:ln>
      </c:spPr>
    </c:plotArea>
    <c:legend>
      <c:legendPos val="r"/>
      <c:legendEntry>
        <c:idx val="0"/>
        <c:txPr>
          <a:bodyPr/>
          <a:lstStyle/>
          <a:p>
            <a:pPr rtl="0">
              <a:defRPr sz="920" b="0" i="0" u="none" strike="noStrike" baseline="0">
                <a:solidFill>
                  <a:srgbClr val="000000"/>
                </a:solidFill>
                <a:latin typeface="Arial"/>
                <a:ea typeface="Arial"/>
                <a:cs typeface="Arial"/>
              </a:defRPr>
            </a:pPr>
            <a:endParaRPr lang="en-US"/>
          </a:p>
        </c:txPr>
      </c:legendEntry>
      <c:legendEntry>
        <c:idx val="1"/>
        <c:txPr>
          <a:bodyPr/>
          <a:lstStyle/>
          <a:p>
            <a:pPr rtl="0">
              <a:defRPr sz="920" b="0" i="0" u="none" strike="noStrike" baseline="0">
                <a:solidFill>
                  <a:srgbClr val="000000"/>
                </a:solidFill>
                <a:latin typeface="Arial"/>
                <a:ea typeface="Arial"/>
                <a:cs typeface="Arial"/>
              </a:defRPr>
            </a:pPr>
            <a:endParaRPr lang="en-US"/>
          </a:p>
        </c:txPr>
      </c:legendEntry>
      <c:legendEntry>
        <c:idx val="2"/>
        <c:txPr>
          <a:bodyPr/>
          <a:lstStyle/>
          <a:p>
            <a:pPr rtl="0">
              <a:defRPr sz="920" b="0" i="0" u="none" strike="noStrike" baseline="0">
                <a:solidFill>
                  <a:srgbClr val="000000"/>
                </a:solidFill>
                <a:latin typeface="Arial"/>
                <a:ea typeface="Arial"/>
                <a:cs typeface="Arial"/>
              </a:defRPr>
            </a:pPr>
            <a:endParaRPr lang="en-US"/>
          </a:p>
        </c:txPr>
      </c:legendEntry>
      <c:legendEntry>
        <c:idx val="3"/>
        <c:txPr>
          <a:bodyPr/>
          <a:lstStyle/>
          <a:p>
            <a:pPr rtl="0">
              <a:defRPr sz="920" b="0" i="0" u="none" strike="noStrike" baseline="0">
                <a:solidFill>
                  <a:srgbClr val="000000"/>
                </a:solidFill>
                <a:latin typeface="Arial"/>
                <a:ea typeface="Arial"/>
                <a:cs typeface="Arial"/>
              </a:defRPr>
            </a:pPr>
            <a:endParaRPr lang="en-US"/>
          </a:p>
        </c:txPr>
      </c:legendEntry>
      <c:legendEntry>
        <c:idx val="4"/>
        <c:txPr>
          <a:bodyPr/>
          <a:lstStyle/>
          <a:p>
            <a:pPr rtl="0">
              <a:defRPr sz="920" b="0" i="0" u="none" strike="noStrike" baseline="0">
                <a:solidFill>
                  <a:srgbClr val="000000"/>
                </a:solidFill>
                <a:latin typeface="Arial"/>
                <a:ea typeface="Arial"/>
                <a:cs typeface="Arial"/>
              </a:defRPr>
            </a:pPr>
            <a:endParaRPr lang="en-US"/>
          </a:p>
        </c:txPr>
      </c:legendEntry>
      <c:layout>
        <c:manualLayout>
          <c:xMode val="edge"/>
          <c:yMode val="edge"/>
          <c:x val="0.78983544372244652"/>
          <c:y val="0.31547553791437916"/>
          <c:w val="0.18115244487839144"/>
          <c:h val="0.44118813541287155"/>
        </c:manualLayout>
      </c:layout>
      <c:spPr>
        <a:solidFill>
          <a:srgbClr val="FFFFFF"/>
        </a:solidFill>
        <a:ln w="3175">
          <a:solidFill>
            <a:srgbClr val="000000"/>
          </a:solidFill>
          <a:prstDash val="solid"/>
        </a:ln>
      </c:spPr>
      <c:txPr>
        <a:bodyPr/>
        <a:lstStyle/>
        <a:p>
          <a:pPr rtl="0">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IN"/>
  <c:chart>
    <c:title>
      <c:tx>
        <c:rich>
          <a:bodyPr/>
          <a:lstStyle/>
          <a:p>
            <a:pPr>
              <a:defRPr sz="1200" b="1" i="0" u="none" strike="noStrike" baseline="0">
                <a:solidFill>
                  <a:srgbClr val="000000"/>
                </a:solidFill>
                <a:latin typeface="Arial"/>
                <a:ea typeface="Arial"/>
                <a:cs typeface="Arial"/>
              </a:defRPr>
            </a:pPr>
            <a:r>
              <a:rPr lang="en-IN" dirty="0"/>
              <a:t>Glass_8 (1mx1m) Vertical</a:t>
            </a:r>
          </a:p>
        </c:rich>
      </c:tx>
      <c:layout>
        <c:manualLayout>
          <c:xMode val="edge"/>
          <c:yMode val="edge"/>
          <c:x val="0.37067209775967502"/>
          <c:y val="3.6666666666666681E-2"/>
        </c:manualLayout>
      </c:layout>
      <c:spPr>
        <a:noFill/>
        <a:ln w="25400">
          <a:noFill/>
        </a:ln>
      </c:spPr>
    </c:title>
    <c:view3D>
      <c:rotX val="90"/>
      <c:hPercent val="100"/>
      <c:rotY val="0"/>
      <c:depthPercent val="100"/>
      <c:perspective val="0"/>
    </c:view3D>
    <c:floor>
      <c:spPr>
        <a:noFill/>
        <a:ln w="9525">
          <a:noFill/>
        </a:ln>
      </c:spPr>
    </c:floor>
    <c:sideWall>
      <c:spPr>
        <a:noFill/>
        <a:ln w="25400">
          <a:noFill/>
        </a:ln>
      </c:spPr>
    </c:sideWall>
    <c:backWall>
      <c:spPr>
        <a:noFill/>
        <a:ln w="25400">
          <a:noFill/>
        </a:ln>
      </c:spPr>
    </c:backWall>
    <c:plotArea>
      <c:layout>
        <c:manualLayout>
          <c:layoutTarget val="inner"/>
          <c:xMode val="edge"/>
          <c:yMode val="edge"/>
          <c:x val="3.8696537678207785E-2"/>
          <c:y val="0.20000065104378587"/>
          <c:w val="0.79429735234215881"/>
          <c:h val="0.66666883681262068"/>
        </c:manualLayout>
      </c:layout>
      <c:surfaceChart>
        <c:ser>
          <c:idx val="0"/>
          <c:order val="0"/>
          <c:tx>
            <c:v>1</c:v>
          </c:tx>
          <c:spPr>
            <a:solidFill>
              <a:srgbClr val="9999FF"/>
            </a:solidFill>
            <a:ln w="12700">
              <a:solidFill>
                <a:srgbClr val="000000"/>
              </a:solidFill>
              <a:prstDash val="solid"/>
            </a:ln>
            <a:sp3d prstMaterial="flat"/>
          </c:spPr>
          <c:val>
            <c:numRef>
              <c:f>'G8'!$B$2:$F$2</c:f>
              <c:numCache>
                <c:formatCode>General</c:formatCode>
                <c:ptCount val="5"/>
                <c:pt idx="0">
                  <c:v>0.71000000000000052</c:v>
                </c:pt>
                <c:pt idx="1">
                  <c:v>0.56999999999999995</c:v>
                </c:pt>
                <c:pt idx="2">
                  <c:v>0.51</c:v>
                </c:pt>
                <c:pt idx="3">
                  <c:v>0.86000000000000054</c:v>
                </c:pt>
                <c:pt idx="4">
                  <c:v>1.8</c:v>
                </c:pt>
              </c:numCache>
            </c:numRef>
          </c:val>
        </c:ser>
        <c:ser>
          <c:idx val="1"/>
          <c:order val="1"/>
          <c:tx>
            <c:v>2</c:v>
          </c:tx>
          <c:spPr>
            <a:solidFill>
              <a:srgbClr val="993366"/>
            </a:solidFill>
            <a:ln w="12700">
              <a:solidFill>
                <a:srgbClr val="000000"/>
              </a:solidFill>
              <a:prstDash val="solid"/>
            </a:ln>
            <a:sp3d prstMaterial="flat"/>
          </c:spPr>
          <c:val>
            <c:numRef>
              <c:f>'G8'!$B$3:$F$3</c:f>
              <c:numCache>
                <c:formatCode>General</c:formatCode>
                <c:ptCount val="5"/>
                <c:pt idx="0">
                  <c:v>0.52</c:v>
                </c:pt>
                <c:pt idx="1">
                  <c:v>0.45</c:v>
                </c:pt>
                <c:pt idx="2">
                  <c:v>0.42000000000000026</c:v>
                </c:pt>
                <c:pt idx="3">
                  <c:v>0.52</c:v>
                </c:pt>
                <c:pt idx="4">
                  <c:v>1.2</c:v>
                </c:pt>
              </c:numCache>
            </c:numRef>
          </c:val>
        </c:ser>
        <c:ser>
          <c:idx val="2"/>
          <c:order val="2"/>
          <c:tx>
            <c:v>3</c:v>
          </c:tx>
          <c:spPr>
            <a:solidFill>
              <a:srgbClr val="FFFFCC"/>
            </a:solidFill>
            <a:ln w="12700">
              <a:solidFill>
                <a:srgbClr val="000000"/>
              </a:solidFill>
              <a:prstDash val="solid"/>
            </a:ln>
            <a:sp3d prstMaterial="flat"/>
          </c:spPr>
          <c:val>
            <c:numRef>
              <c:f>'G8'!$B$4:$F$4</c:f>
              <c:numCache>
                <c:formatCode>General</c:formatCode>
                <c:ptCount val="5"/>
                <c:pt idx="0">
                  <c:v>0.54</c:v>
                </c:pt>
                <c:pt idx="1">
                  <c:v>0.45</c:v>
                </c:pt>
                <c:pt idx="2">
                  <c:v>0.43000000000000027</c:v>
                </c:pt>
                <c:pt idx="3">
                  <c:v>0.56999999999999995</c:v>
                </c:pt>
                <c:pt idx="4">
                  <c:v>1.3</c:v>
                </c:pt>
              </c:numCache>
            </c:numRef>
          </c:val>
        </c:ser>
        <c:ser>
          <c:idx val="3"/>
          <c:order val="3"/>
          <c:tx>
            <c:v>4</c:v>
          </c:tx>
          <c:spPr>
            <a:solidFill>
              <a:srgbClr val="CCFFFF"/>
            </a:solidFill>
            <a:ln w="12700">
              <a:solidFill>
                <a:srgbClr val="000000"/>
              </a:solidFill>
              <a:prstDash val="solid"/>
            </a:ln>
            <a:sp3d prstMaterial="flat"/>
          </c:spPr>
          <c:val>
            <c:numRef>
              <c:f>'G8'!$B$5:$F$5</c:f>
              <c:numCache>
                <c:formatCode>General</c:formatCode>
                <c:ptCount val="5"/>
                <c:pt idx="0">
                  <c:v>0.52</c:v>
                </c:pt>
                <c:pt idx="1">
                  <c:v>0.45</c:v>
                </c:pt>
                <c:pt idx="2">
                  <c:v>0.4</c:v>
                </c:pt>
                <c:pt idx="3">
                  <c:v>0.58000000000000007</c:v>
                </c:pt>
                <c:pt idx="4">
                  <c:v>1.3</c:v>
                </c:pt>
              </c:numCache>
            </c:numRef>
          </c:val>
        </c:ser>
        <c:ser>
          <c:idx val="4"/>
          <c:order val="4"/>
          <c:tx>
            <c:v>5</c:v>
          </c:tx>
          <c:spPr>
            <a:solidFill>
              <a:srgbClr val="660066"/>
            </a:solidFill>
            <a:ln w="12700">
              <a:solidFill>
                <a:srgbClr val="000000"/>
              </a:solidFill>
              <a:prstDash val="solid"/>
            </a:ln>
            <a:sp3d prstMaterial="flat"/>
          </c:spPr>
          <c:val>
            <c:numRef>
              <c:f>'G8'!$B$6:$F$6</c:f>
              <c:numCache>
                <c:formatCode>General</c:formatCode>
                <c:ptCount val="5"/>
                <c:pt idx="0">
                  <c:v>0.75000000000000056</c:v>
                </c:pt>
                <c:pt idx="1">
                  <c:v>0.64000000000000068</c:v>
                </c:pt>
                <c:pt idx="2">
                  <c:v>0.54</c:v>
                </c:pt>
                <c:pt idx="3">
                  <c:v>1</c:v>
                </c:pt>
                <c:pt idx="4">
                  <c:v>1.9000000000000001</c:v>
                </c:pt>
              </c:numCache>
            </c:numRef>
          </c:val>
        </c:ser>
        <c:bandFmts>
          <c:bandFmt>
            <c:idx val="0"/>
            <c:spPr>
              <a:solidFill>
                <a:srgbClr val="9999FF"/>
              </a:solidFill>
              <a:ln w="12700">
                <a:solidFill>
                  <a:srgbClr val="000000"/>
                </a:solidFill>
                <a:prstDash val="solid"/>
              </a:ln>
              <a:sp3d prstMaterial="flat"/>
            </c:spPr>
          </c:bandFmt>
          <c:bandFmt>
            <c:idx val="1"/>
            <c:spPr>
              <a:solidFill>
                <a:srgbClr val="993366"/>
              </a:solidFill>
              <a:ln w="12700">
                <a:solidFill>
                  <a:srgbClr val="000000"/>
                </a:solidFill>
                <a:prstDash val="solid"/>
              </a:ln>
              <a:sp3d prstMaterial="flat"/>
            </c:spPr>
          </c:bandFmt>
          <c:bandFmt>
            <c:idx val="2"/>
            <c:spPr>
              <a:solidFill>
                <a:srgbClr val="FFFFCC"/>
              </a:solidFill>
              <a:ln w="12700">
                <a:solidFill>
                  <a:srgbClr val="000000"/>
                </a:solidFill>
                <a:prstDash val="solid"/>
              </a:ln>
              <a:sp3d prstMaterial="flat"/>
            </c:spPr>
          </c:bandFmt>
          <c:bandFmt>
            <c:idx val="3"/>
            <c:spPr>
              <a:solidFill>
                <a:srgbClr val="CCFFFF"/>
              </a:solidFill>
              <a:ln w="12700">
                <a:solidFill>
                  <a:srgbClr val="000000"/>
                </a:solidFill>
                <a:prstDash val="solid"/>
              </a:ln>
              <a:sp3d prstMaterial="flat"/>
            </c:spPr>
          </c:bandFmt>
        </c:bandFmts>
        <c:axId val="102176256"/>
        <c:axId val="102177792"/>
        <c:axId val="215668928"/>
      </c:surfaceChart>
      <c:catAx>
        <c:axId val="102176256"/>
        <c:scaling>
          <c:orientation val="minMax"/>
        </c:scaling>
        <c:axPos val="b"/>
        <c:numFmt formatCode="General" sourceLinked="1"/>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2177792"/>
        <c:crosses val="autoZero"/>
        <c:auto val="1"/>
        <c:lblAlgn val="ctr"/>
        <c:lblOffset val="100"/>
        <c:tickLblSkip val="1"/>
        <c:tickMarkSkip val="1"/>
        <c:noMultiLvlLbl val="1"/>
      </c:catAx>
      <c:valAx>
        <c:axId val="102177792"/>
        <c:scaling>
          <c:orientation val="minMax"/>
        </c:scaling>
        <c:axPos val="l"/>
        <c:majorGridlines>
          <c:spPr>
            <a:ln w="3175">
              <a:solidFill>
                <a:srgbClr val="000000"/>
              </a:solidFill>
              <a:prstDash val="solid"/>
            </a:ln>
          </c:spPr>
        </c:majorGridlines>
        <c:numFmt formatCode="General" sourceLinked="1"/>
        <c:majorTickMark val="none"/>
        <c:tickLblPos val="none"/>
        <c:spPr>
          <a:ln w="3175">
            <a:solidFill>
              <a:srgbClr val="000000"/>
            </a:solidFill>
            <a:prstDash val="solid"/>
          </a:ln>
        </c:spPr>
        <c:crossAx val="102176256"/>
        <c:crosses val="autoZero"/>
        <c:crossBetween val="midCat"/>
      </c:valAx>
      <c:serAx>
        <c:axId val="215668928"/>
        <c:scaling>
          <c:orientation val="minMax"/>
        </c:scaling>
        <c:axPos val="b"/>
        <c:numFmt formatCode="General" sourceLinked="1"/>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2177792"/>
        <c:crosses val="autoZero"/>
        <c:tickLblSkip val="1"/>
        <c:tickMarkSkip val="1"/>
      </c:serAx>
      <c:spPr>
        <a:noFill/>
        <a:ln w="25400">
          <a:noFill/>
        </a:ln>
      </c:spPr>
    </c:plotArea>
    <c:legend>
      <c:legendPos val="r"/>
      <c:legendEntry>
        <c:idx val="0"/>
        <c:txPr>
          <a:bodyPr/>
          <a:lstStyle/>
          <a:p>
            <a:pPr rtl="0">
              <a:defRPr sz="920" b="0" i="0" u="none" strike="noStrike" baseline="0">
                <a:solidFill>
                  <a:srgbClr val="000000"/>
                </a:solidFill>
                <a:latin typeface="Arial"/>
                <a:ea typeface="Arial"/>
                <a:cs typeface="Arial"/>
              </a:defRPr>
            </a:pPr>
            <a:endParaRPr lang="en-US"/>
          </a:p>
        </c:txPr>
      </c:legendEntry>
      <c:legendEntry>
        <c:idx val="1"/>
        <c:txPr>
          <a:bodyPr/>
          <a:lstStyle/>
          <a:p>
            <a:pPr rtl="0">
              <a:defRPr sz="920" b="0" i="0" u="none" strike="noStrike" baseline="0">
                <a:solidFill>
                  <a:srgbClr val="000000"/>
                </a:solidFill>
                <a:latin typeface="Arial"/>
                <a:ea typeface="Arial"/>
                <a:cs typeface="Arial"/>
              </a:defRPr>
            </a:pPr>
            <a:endParaRPr lang="en-US"/>
          </a:p>
        </c:txPr>
      </c:legendEntry>
      <c:legendEntry>
        <c:idx val="2"/>
        <c:txPr>
          <a:bodyPr/>
          <a:lstStyle/>
          <a:p>
            <a:pPr rtl="0">
              <a:defRPr sz="920" b="0" i="0" u="none" strike="noStrike" baseline="0">
                <a:solidFill>
                  <a:srgbClr val="000000"/>
                </a:solidFill>
                <a:latin typeface="Arial"/>
                <a:ea typeface="Arial"/>
                <a:cs typeface="Arial"/>
              </a:defRPr>
            </a:pPr>
            <a:endParaRPr lang="en-US"/>
          </a:p>
        </c:txPr>
      </c:legendEntry>
      <c:legendEntry>
        <c:idx val="3"/>
        <c:txPr>
          <a:bodyPr/>
          <a:lstStyle/>
          <a:p>
            <a:pPr rtl="0">
              <a:defRPr sz="920" b="0" i="0" u="none" strike="noStrike" baseline="0">
                <a:solidFill>
                  <a:srgbClr val="000000"/>
                </a:solidFill>
                <a:latin typeface="Arial"/>
                <a:ea typeface="Arial"/>
                <a:cs typeface="Arial"/>
              </a:defRPr>
            </a:pPr>
            <a:endParaRPr lang="en-US"/>
          </a:p>
        </c:txPr>
      </c:legendEntry>
      <c:layout>
        <c:manualLayout>
          <c:xMode val="edge"/>
          <c:yMode val="edge"/>
          <c:x val="0.712138003184832"/>
          <c:y val="0.35903525150332588"/>
          <c:w val="0.15270710661778336"/>
          <c:h val="0.32179773732564715"/>
        </c:manualLayout>
      </c:layout>
      <c:spPr>
        <a:solidFill>
          <a:srgbClr val="FFFFFF"/>
        </a:solidFill>
        <a:ln w="3175">
          <a:solidFill>
            <a:srgbClr val="000000"/>
          </a:solidFill>
          <a:prstDash val="solid"/>
        </a:ln>
      </c:spPr>
      <c:txPr>
        <a:bodyPr/>
        <a:lstStyle/>
        <a:p>
          <a:pPr rtl="0">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91036-4956-434D-BBD3-441F643DBDA7}"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BCC0BC5A-28DE-49A6-89BF-9A2270EC1D7F}">
      <dgm:prSet phldrT="[Text]"/>
      <dgm:spPr/>
      <dgm:t>
        <a:bodyPr/>
        <a:lstStyle/>
        <a:p>
          <a:r>
            <a:rPr lang="en-US" dirty="0" smtClean="0"/>
            <a:t>VME Back-end</a:t>
          </a:r>
          <a:endParaRPr lang="en-US" dirty="0"/>
        </a:p>
      </dgm:t>
    </dgm:pt>
    <dgm:pt modelId="{6D5B738F-C260-4E62-B46C-7691368C933C}" type="parTrans" cxnId="{FF6352C3-25A9-46D6-AB87-5ED9F03B6C54}">
      <dgm:prSet/>
      <dgm:spPr/>
      <dgm:t>
        <a:bodyPr/>
        <a:lstStyle/>
        <a:p>
          <a:endParaRPr lang="en-US"/>
        </a:p>
      </dgm:t>
    </dgm:pt>
    <dgm:pt modelId="{139E2B04-DF45-40A6-BF9F-38ECAC8F6C59}" type="sibTrans" cxnId="{FF6352C3-25A9-46D6-AB87-5ED9F03B6C54}">
      <dgm:prSet/>
      <dgm:spPr/>
      <dgm:t>
        <a:bodyPr/>
        <a:lstStyle/>
        <a:p>
          <a:endParaRPr lang="en-US"/>
        </a:p>
      </dgm:t>
    </dgm:pt>
    <dgm:pt modelId="{1B471F98-F7CA-40CA-9C85-D560388BB34E}">
      <dgm:prSet phldrT="[Text]"/>
      <dgm:spPr/>
      <dgm:t>
        <a:bodyPr/>
        <a:lstStyle/>
        <a:p>
          <a:r>
            <a:rPr lang="en-US" dirty="0" smtClean="0"/>
            <a:t>Standard electrical and mechanical specifications</a:t>
          </a:r>
          <a:endParaRPr lang="en-US" dirty="0"/>
        </a:p>
      </dgm:t>
    </dgm:pt>
    <dgm:pt modelId="{2A8E6141-8481-4E2F-8D66-32BCB69DE11F}" type="parTrans" cxnId="{D091008D-D7A9-4485-9920-881E349D36AE}">
      <dgm:prSet/>
      <dgm:spPr/>
      <dgm:t>
        <a:bodyPr/>
        <a:lstStyle/>
        <a:p>
          <a:endParaRPr lang="en-US"/>
        </a:p>
      </dgm:t>
    </dgm:pt>
    <dgm:pt modelId="{F1F24BE0-7A71-4979-B7D5-7BC74D5E0E76}" type="sibTrans" cxnId="{D091008D-D7A9-4485-9920-881E349D36AE}">
      <dgm:prSet/>
      <dgm:spPr/>
      <dgm:t>
        <a:bodyPr/>
        <a:lstStyle/>
        <a:p>
          <a:endParaRPr lang="en-US"/>
        </a:p>
      </dgm:t>
    </dgm:pt>
    <dgm:pt modelId="{89D2512E-2667-4B51-B0EE-AC45F1FBED9E}">
      <dgm:prSet phldrT="[Text]"/>
      <dgm:spPr/>
      <dgm:t>
        <a:bodyPr/>
        <a:lstStyle/>
        <a:p>
          <a:r>
            <a:rPr lang="en-US" dirty="0" smtClean="0"/>
            <a:t>Custom Back-end</a:t>
          </a:r>
          <a:endParaRPr lang="en-US" dirty="0"/>
        </a:p>
      </dgm:t>
    </dgm:pt>
    <dgm:pt modelId="{25300BCC-F6D1-46DE-ABEB-088C628924E4}" type="parTrans" cxnId="{3E0ACAA5-C484-4FEB-8E28-312C738BDFE3}">
      <dgm:prSet/>
      <dgm:spPr/>
      <dgm:t>
        <a:bodyPr/>
        <a:lstStyle/>
        <a:p>
          <a:endParaRPr lang="en-US"/>
        </a:p>
      </dgm:t>
    </dgm:pt>
    <dgm:pt modelId="{D1EC9E11-28F8-4F65-8CF6-E828A46798DE}" type="sibTrans" cxnId="{3E0ACAA5-C484-4FEB-8E28-312C738BDFE3}">
      <dgm:prSet/>
      <dgm:spPr/>
      <dgm:t>
        <a:bodyPr/>
        <a:lstStyle/>
        <a:p>
          <a:endParaRPr lang="en-US"/>
        </a:p>
      </dgm:t>
    </dgm:pt>
    <dgm:pt modelId="{09367DBB-ADB9-42B3-9EB0-C0B864BDE7DB}">
      <dgm:prSet phldrT="[Text]"/>
      <dgm:spPr/>
      <dgm:t>
        <a:bodyPr/>
        <a:lstStyle/>
        <a:p>
          <a:r>
            <a:rPr lang="en-US" dirty="0" smtClean="0"/>
            <a:t>Custom specifications</a:t>
          </a:r>
          <a:endParaRPr lang="en-US" dirty="0"/>
        </a:p>
      </dgm:t>
    </dgm:pt>
    <dgm:pt modelId="{F6AB9051-93D2-4AD7-ADBC-2F7CE39A28D8}" type="parTrans" cxnId="{C5BFC720-E7D1-4F7B-AB91-832897221CE6}">
      <dgm:prSet/>
      <dgm:spPr/>
      <dgm:t>
        <a:bodyPr/>
        <a:lstStyle/>
        <a:p>
          <a:endParaRPr lang="en-US"/>
        </a:p>
      </dgm:t>
    </dgm:pt>
    <dgm:pt modelId="{30F8D474-0DCA-4782-84A2-608B3E5D1420}" type="sibTrans" cxnId="{C5BFC720-E7D1-4F7B-AB91-832897221CE6}">
      <dgm:prSet/>
      <dgm:spPr/>
      <dgm:t>
        <a:bodyPr/>
        <a:lstStyle/>
        <a:p>
          <a:endParaRPr lang="en-US"/>
        </a:p>
      </dgm:t>
    </dgm:pt>
    <dgm:pt modelId="{5165B981-C3A1-44EA-8629-E0A3BCCFCB10}">
      <dgm:prSet/>
      <dgm:spPr/>
      <dgm:t>
        <a:bodyPr/>
        <a:lstStyle/>
        <a:p>
          <a:r>
            <a:rPr lang="en-US" dirty="0" smtClean="0"/>
            <a:t>Standard data transfer protocol</a:t>
          </a:r>
          <a:endParaRPr lang="en-US" dirty="0"/>
        </a:p>
      </dgm:t>
    </dgm:pt>
    <dgm:pt modelId="{7E2973E5-190C-4878-8A9C-E0ABB2896B1B}" type="parTrans" cxnId="{AD6764A7-87C3-466C-A153-9CB03BADC073}">
      <dgm:prSet/>
      <dgm:spPr/>
      <dgm:t>
        <a:bodyPr/>
        <a:lstStyle/>
        <a:p>
          <a:endParaRPr lang="en-US"/>
        </a:p>
      </dgm:t>
    </dgm:pt>
    <dgm:pt modelId="{611D055A-1711-4321-801D-EDCFB736A731}" type="sibTrans" cxnId="{AD6764A7-87C3-466C-A153-9CB03BADC073}">
      <dgm:prSet/>
      <dgm:spPr/>
      <dgm:t>
        <a:bodyPr/>
        <a:lstStyle/>
        <a:p>
          <a:endParaRPr lang="en-US"/>
        </a:p>
      </dgm:t>
    </dgm:pt>
    <dgm:pt modelId="{6CC97BFB-01B2-45E8-B242-B421043E393F}">
      <dgm:prSet/>
      <dgm:spPr/>
      <dgm:t>
        <a:bodyPr/>
        <a:lstStyle/>
        <a:p>
          <a:r>
            <a:rPr lang="en-US" dirty="0" smtClean="0"/>
            <a:t>Custom processor, interface</a:t>
          </a:r>
          <a:endParaRPr lang="en-US" dirty="0"/>
        </a:p>
      </dgm:t>
    </dgm:pt>
    <dgm:pt modelId="{B4D5CEAE-C773-4900-9714-55E79D11F403}" type="parTrans" cxnId="{2F80747C-BD51-4713-8CDD-3FF60EFB4652}">
      <dgm:prSet/>
      <dgm:spPr/>
      <dgm:t>
        <a:bodyPr/>
        <a:lstStyle/>
        <a:p>
          <a:endParaRPr lang="en-US"/>
        </a:p>
      </dgm:t>
    </dgm:pt>
    <dgm:pt modelId="{D3C5F2AA-389D-4D85-B0E6-EE0D4F1F7667}" type="sibTrans" cxnId="{2F80747C-BD51-4713-8CDD-3FF60EFB4652}">
      <dgm:prSet/>
      <dgm:spPr/>
      <dgm:t>
        <a:bodyPr/>
        <a:lstStyle/>
        <a:p>
          <a:endParaRPr lang="en-US"/>
        </a:p>
      </dgm:t>
    </dgm:pt>
    <dgm:pt modelId="{D27D1E49-6437-4C0C-A586-097B5208357A}">
      <dgm:prSet/>
      <dgm:spPr/>
      <dgm:t>
        <a:bodyPr/>
        <a:lstStyle/>
        <a:p>
          <a:r>
            <a:rPr lang="en-US" dirty="0" smtClean="0"/>
            <a:t>Standard controller, PCI-VME bridge</a:t>
          </a:r>
          <a:endParaRPr lang="en-US" dirty="0"/>
        </a:p>
      </dgm:t>
    </dgm:pt>
    <dgm:pt modelId="{3BD664AB-9269-4596-AEA0-B25634C316C1}" type="parTrans" cxnId="{FDAE1488-029F-48EA-9DD9-F17B831AD933}">
      <dgm:prSet/>
      <dgm:spPr/>
      <dgm:t>
        <a:bodyPr/>
        <a:lstStyle/>
        <a:p>
          <a:endParaRPr lang="en-US"/>
        </a:p>
      </dgm:t>
    </dgm:pt>
    <dgm:pt modelId="{846213DF-03BE-4A17-BD06-428A9DB94C54}" type="sibTrans" cxnId="{FDAE1488-029F-48EA-9DD9-F17B831AD933}">
      <dgm:prSet/>
      <dgm:spPr/>
      <dgm:t>
        <a:bodyPr/>
        <a:lstStyle/>
        <a:p>
          <a:endParaRPr lang="en-US"/>
        </a:p>
      </dgm:t>
    </dgm:pt>
    <dgm:pt modelId="{462FF7D4-9C49-4A35-8206-6BFFB6B832B7}">
      <dgm:prSet/>
      <dgm:spPr/>
      <dgm:t>
        <a:bodyPr/>
        <a:lstStyle/>
        <a:p>
          <a:r>
            <a:rPr lang="en-US" dirty="0" smtClean="0"/>
            <a:t>Custom data transfer protocol</a:t>
          </a:r>
          <a:endParaRPr lang="en-US" dirty="0"/>
        </a:p>
      </dgm:t>
    </dgm:pt>
    <dgm:pt modelId="{9D3FB749-3D68-4E21-B44C-01B28CC7FBAA}" type="parTrans" cxnId="{200F64DD-CFEB-4B5A-9507-2581B8C6CCC2}">
      <dgm:prSet/>
      <dgm:spPr/>
      <dgm:t>
        <a:bodyPr/>
        <a:lstStyle/>
        <a:p>
          <a:endParaRPr lang="en-US"/>
        </a:p>
      </dgm:t>
    </dgm:pt>
    <dgm:pt modelId="{CC6CA75B-F528-43A6-8167-74CB8BAC29C4}" type="sibTrans" cxnId="{200F64DD-CFEB-4B5A-9507-2581B8C6CCC2}">
      <dgm:prSet/>
      <dgm:spPr/>
      <dgm:t>
        <a:bodyPr/>
        <a:lstStyle/>
        <a:p>
          <a:endParaRPr lang="en-US"/>
        </a:p>
      </dgm:t>
    </dgm:pt>
    <dgm:pt modelId="{A2E9B486-BFCC-4610-A585-FD7AA1983DD2}" type="pres">
      <dgm:prSet presAssocID="{B2C91036-4956-434D-BBD3-441F643DBDA7}" presName="diagram" presStyleCnt="0">
        <dgm:presLayoutVars>
          <dgm:chPref val="1"/>
          <dgm:dir/>
          <dgm:animOne val="branch"/>
          <dgm:animLvl val="lvl"/>
          <dgm:resizeHandles/>
        </dgm:presLayoutVars>
      </dgm:prSet>
      <dgm:spPr/>
      <dgm:t>
        <a:bodyPr/>
        <a:lstStyle/>
        <a:p>
          <a:endParaRPr lang="en-US"/>
        </a:p>
      </dgm:t>
    </dgm:pt>
    <dgm:pt modelId="{43D90D58-F14B-4344-9AA7-AEC53F0F6AF6}" type="pres">
      <dgm:prSet presAssocID="{BCC0BC5A-28DE-49A6-89BF-9A2270EC1D7F}" presName="root" presStyleCnt="0"/>
      <dgm:spPr/>
    </dgm:pt>
    <dgm:pt modelId="{CDD6FBBD-DA53-4B5E-BC51-9229AA9A2D17}" type="pres">
      <dgm:prSet presAssocID="{BCC0BC5A-28DE-49A6-89BF-9A2270EC1D7F}" presName="rootComposite" presStyleCnt="0"/>
      <dgm:spPr/>
    </dgm:pt>
    <dgm:pt modelId="{3BB02920-B877-4D1B-832F-AB09A6602ABE}" type="pres">
      <dgm:prSet presAssocID="{BCC0BC5A-28DE-49A6-89BF-9A2270EC1D7F}" presName="rootText" presStyleLbl="node1" presStyleIdx="0" presStyleCnt="2"/>
      <dgm:spPr/>
      <dgm:t>
        <a:bodyPr/>
        <a:lstStyle/>
        <a:p>
          <a:endParaRPr lang="en-US"/>
        </a:p>
      </dgm:t>
    </dgm:pt>
    <dgm:pt modelId="{C8BD6831-4F7A-47A7-ADF8-4724AF4E22B2}" type="pres">
      <dgm:prSet presAssocID="{BCC0BC5A-28DE-49A6-89BF-9A2270EC1D7F}" presName="rootConnector" presStyleLbl="node1" presStyleIdx="0" presStyleCnt="2"/>
      <dgm:spPr/>
      <dgm:t>
        <a:bodyPr/>
        <a:lstStyle/>
        <a:p>
          <a:endParaRPr lang="en-US"/>
        </a:p>
      </dgm:t>
    </dgm:pt>
    <dgm:pt modelId="{54E574C5-C09A-47CF-8050-2B20A7FD2FAC}" type="pres">
      <dgm:prSet presAssocID="{BCC0BC5A-28DE-49A6-89BF-9A2270EC1D7F}" presName="childShape" presStyleCnt="0"/>
      <dgm:spPr/>
    </dgm:pt>
    <dgm:pt modelId="{0CEC341B-6EA0-451E-90C6-23C5EFC71B6D}" type="pres">
      <dgm:prSet presAssocID="{2A8E6141-8481-4E2F-8D66-32BCB69DE11F}" presName="Name13" presStyleLbl="parChTrans1D2" presStyleIdx="0" presStyleCnt="6"/>
      <dgm:spPr/>
      <dgm:t>
        <a:bodyPr/>
        <a:lstStyle/>
        <a:p>
          <a:endParaRPr lang="en-US"/>
        </a:p>
      </dgm:t>
    </dgm:pt>
    <dgm:pt modelId="{4FA6F33A-B87D-465C-A543-EB11F24C3BB6}" type="pres">
      <dgm:prSet presAssocID="{1B471F98-F7CA-40CA-9C85-D560388BB34E}" presName="childText" presStyleLbl="bgAcc1" presStyleIdx="0" presStyleCnt="6">
        <dgm:presLayoutVars>
          <dgm:bulletEnabled val="1"/>
        </dgm:presLayoutVars>
      </dgm:prSet>
      <dgm:spPr/>
      <dgm:t>
        <a:bodyPr/>
        <a:lstStyle/>
        <a:p>
          <a:endParaRPr lang="en-US"/>
        </a:p>
      </dgm:t>
    </dgm:pt>
    <dgm:pt modelId="{6A309C36-EC47-4E92-BD9F-F5F8393979BE}" type="pres">
      <dgm:prSet presAssocID="{3BD664AB-9269-4596-AEA0-B25634C316C1}" presName="Name13" presStyleLbl="parChTrans1D2" presStyleIdx="1" presStyleCnt="6"/>
      <dgm:spPr/>
      <dgm:t>
        <a:bodyPr/>
        <a:lstStyle/>
        <a:p>
          <a:endParaRPr lang="en-US"/>
        </a:p>
      </dgm:t>
    </dgm:pt>
    <dgm:pt modelId="{65F1729C-12F1-4D6E-88FE-8BEB039AC41E}" type="pres">
      <dgm:prSet presAssocID="{D27D1E49-6437-4C0C-A586-097B5208357A}" presName="childText" presStyleLbl="bgAcc1" presStyleIdx="1" presStyleCnt="6">
        <dgm:presLayoutVars>
          <dgm:bulletEnabled val="1"/>
        </dgm:presLayoutVars>
      </dgm:prSet>
      <dgm:spPr/>
      <dgm:t>
        <a:bodyPr/>
        <a:lstStyle/>
        <a:p>
          <a:endParaRPr lang="en-US"/>
        </a:p>
      </dgm:t>
    </dgm:pt>
    <dgm:pt modelId="{B547BB6E-954E-4A80-97B3-36C7096777C5}" type="pres">
      <dgm:prSet presAssocID="{7E2973E5-190C-4878-8A9C-E0ABB2896B1B}" presName="Name13" presStyleLbl="parChTrans1D2" presStyleIdx="2" presStyleCnt="6"/>
      <dgm:spPr/>
      <dgm:t>
        <a:bodyPr/>
        <a:lstStyle/>
        <a:p>
          <a:endParaRPr lang="en-US"/>
        </a:p>
      </dgm:t>
    </dgm:pt>
    <dgm:pt modelId="{30D42084-B111-4ECD-905D-7B23DC14ACE0}" type="pres">
      <dgm:prSet presAssocID="{5165B981-C3A1-44EA-8629-E0A3BCCFCB10}" presName="childText" presStyleLbl="bgAcc1" presStyleIdx="2" presStyleCnt="6">
        <dgm:presLayoutVars>
          <dgm:bulletEnabled val="1"/>
        </dgm:presLayoutVars>
      </dgm:prSet>
      <dgm:spPr/>
      <dgm:t>
        <a:bodyPr/>
        <a:lstStyle/>
        <a:p>
          <a:endParaRPr lang="en-US"/>
        </a:p>
      </dgm:t>
    </dgm:pt>
    <dgm:pt modelId="{A1C604C0-FB35-48F4-AFF3-B92E5ED7F7DB}" type="pres">
      <dgm:prSet presAssocID="{89D2512E-2667-4B51-B0EE-AC45F1FBED9E}" presName="root" presStyleCnt="0"/>
      <dgm:spPr/>
    </dgm:pt>
    <dgm:pt modelId="{0D454491-26D2-4B16-B23F-78E1C2DEFC2B}" type="pres">
      <dgm:prSet presAssocID="{89D2512E-2667-4B51-B0EE-AC45F1FBED9E}" presName="rootComposite" presStyleCnt="0"/>
      <dgm:spPr/>
    </dgm:pt>
    <dgm:pt modelId="{1E904BEA-E760-4A1F-B3B5-9FDDB2E5AA5D}" type="pres">
      <dgm:prSet presAssocID="{89D2512E-2667-4B51-B0EE-AC45F1FBED9E}" presName="rootText" presStyleLbl="node1" presStyleIdx="1" presStyleCnt="2"/>
      <dgm:spPr/>
      <dgm:t>
        <a:bodyPr/>
        <a:lstStyle/>
        <a:p>
          <a:endParaRPr lang="en-US"/>
        </a:p>
      </dgm:t>
    </dgm:pt>
    <dgm:pt modelId="{BAD25FA7-0A70-4B92-B8D5-9E5AC6F8E63E}" type="pres">
      <dgm:prSet presAssocID="{89D2512E-2667-4B51-B0EE-AC45F1FBED9E}" presName="rootConnector" presStyleLbl="node1" presStyleIdx="1" presStyleCnt="2"/>
      <dgm:spPr/>
      <dgm:t>
        <a:bodyPr/>
        <a:lstStyle/>
        <a:p>
          <a:endParaRPr lang="en-US"/>
        </a:p>
      </dgm:t>
    </dgm:pt>
    <dgm:pt modelId="{E0607E71-4A00-417D-97C6-58BB0F671658}" type="pres">
      <dgm:prSet presAssocID="{89D2512E-2667-4B51-B0EE-AC45F1FBED9E}" presName="childShape" presStyleCnt="0"/>
      <dgm:spPr/>
    </dgm:pt>
    <dgm:pt modelId="{AB1355B5-BFDF-4B97-A8A8-B2FC8FEE4B08}" type="pres">
      <dgm:prSet presAssocID="{F6AB9051-93D2-4AD7-ADBC-2F7CE39A28D8}" presName="Name13" presStyleLbl="parChTrans1D2" presStyleIdx="3" presStyleCnt="6"/>
      <dgm:spPr/>
      <dgm:t>
        <a:bodyPr/>
        <a:lstStyle/>
        <a:p>
          <a:endParaRPr lang="en-US"/>
        </a:p>
      </dgm:t>
    </dgm:pt>
    <dgm:pt modelId="{92CA597C-4358-45ED-8B6B-5C6D4F95E83A}" type="pres">
      <dgm:prSet presAssocID="{09367DBB-ADB9-42B3-9EB0-C0B864BDE7DB}" presName="childText" presStyleLbl="bgAcc1" presStyleIdx="3" presStyleCnt="6">
        <dgm:presLayoutVars>
          <dgm:bulletEnabled val="1"/>
        </dgm:presLayoutVars>
      </dgm:prSet>
      <dgm:spPr/>
      <dgm:t>
        <a:bodyPr/>
        <a:lstStyle/>
        <a:p>
          <a:endParaRPr lang="en-US"/>
        </a:p>
      </dgm:t>
    </dgm:pt>
    <dgm:pt modelId="{22F4CDFB-6BE8-4646-86F0-D8993F71DF39}" type="pres">
      <dgm:prSet presAssocID="{B4D5CEAE-C773-4900-9714-55E79D11F403}" presName="Name13" presStyleLbl="parChTrans1D2" presStyleIdx="4" presStyleCnt="6"/>
      <dgm:spPr/>
      <dgm:t>
        <a:bodyPr/>
        <a:lstStyle/>
        <a:p>
          <a:endParaRPr lang="en-US"/>
        </a:p>
      </dgm:t>
    </dgm:pt>
    <dgm:pt modelId="{F55E8DF0-AB4A-4421-913E-D9890FD7B6C0}" type="pres">
      <dgm:prSet presAssocID="{6CC97BFB-01B2-45E8-B242-B421043E393F}" presName="childText" presStyleLbl="bgAcc1" presStyleIdx="4" presStyleCnt="6">
        <dgm:presLayoutVars>
          <dgm:bulletEnabled val="1"/>
        </dgm:presLayoutVars>
      </dgm:prSet>
      <dgm:spPr/>
      <dgm:t>
        <a:bodyPr/>
        <a:lstStyle/>
        <a:p>
          <a:endParaRPr lang="en-US"/>
        </a:p>
      </dgm:t>
    </dgm:pt>
    <dgm:pt modelId="{A3F9E554-5440-4384-92A9-6286CBEC43C8}" type="pres">
      <dgm:prSet presAssocID="{9D3FB749-3D68-4E21-B44C-01B28CC7FBAA}" presName="Name13" presStyleLbl="parChTrans1D2" presStyleIdx="5" presStyleCnt="6"/>
      <dgm:spPr/>
      <dgm:t>
        <a:bodyPr/>
        <a:lstStyle/>
        <a:p>
          <a:endParaRPr lang="en-US"/>
        </a:p>
      </dgm:t>
    </dgm:pt>
    <dgm:pt modelId="{BB4BBB5B-3802-4E77-8C9A-4BFC36E8A579}" type="pres">
      <dgm:prSet presAssocID="{462FF7D4-9C49-4A35-8206-6BFFB6B832B7}" presName="childText" presStyleLbl="bgAcc1" presStyleIdx="5" presStyleCnt="6">
        <dgm:presLayoutVars>
          <dgm:bulletEnabled val="1"/>
        </dgm:presLayoutVars>
      </dgm:prSet>
      <dgm:spPr/>
      <dgm:t>
        <a:bodyPr/>
        <a:lstStyle/>
        <a:p>
          <a:endParaRPr lang="en-US"/>
        </a:p>
      </dgm:t>
    </dgm:pt>
  </dgm:ptLst>
  <dgm:cxnLst>
    <dgm:cxn modelId="{C5BFC720-E7D1-4F7B-AB91-832897221CE6}" srcId="{89D2512E-2667-4B51-B0EE-AC45F1FBED9E}" destId="{09367DBB-ADB9-42B3-9EB0-C0B864BDE7DB}" srcOrd="0" destOrd="0" parTransId="{F6AB9051-93D2-4AD7-ADBC-2F7CE39A28D8}" sibTransId="{30F8D474-0DCA-4782-84A2-608B3E5D1420}"/>
    <dgm:cxn modelId="{20588821-4D7B-445D-AD39-1753BDE0C9EC}" type="presOf" srcId="{1B471F98-F7CA-40CA-9C85-D560388BB34E}" destId="{4FA6F33A-B87D-465C-A543-EB11F24C3BB6}" srcOrd="0" destOrd="0" presId="urn:microsoft.com/office/officeart/2005/8/layout/hierarchy3"/>
    <dgm:cxn modelId="{AD6764A7-87C3-466C-A153-9CB03BADC073}" srcId="{BCC0BC5A-28DE-49A6-89BF-9A2270EC1D7F}" destId="{5165B981-C3A1-44EA-8629-E0A3BCCFCB10}" srcOrd="2" destOrd="0" parTransId="{7E2973E5-190C-4878-8A9C-E0ABB2896B1B}" sibTransId="{611D055A-1711-4321-801D-EDCFB736A731}"/>
    <dgm:cxn modelId="{69A70450-9819-4314-B6EE-D001C55EE640}" type="presOf" srcId="{9D3FB749-3D68-4E21-B44C-01B28CC7FBAA}" destId="{A3F9E554-5440-4384-92A9-6286CBEC43C8}" srcOrd="0" destOrd="0" presId="urn:microsoft.com/office/officeart/2005/8/layout/hierarchy3"/>
    <dgm:cxn modelId="{D091008D-D7A9-4485-9920-881E349D36AE}" srcId="{BCC0BC5A-28DE-49A6-89BF-9A2270EC1D7F}" destId="{1B471F98-F7CA-40CA-9C85-D560388BB34E}" srcOrd="0" destOrd="0" parTransId="{2A8E6141-8481-4E2F-8D66-32BCB69DE11F}" sibTransId="{F1F24BE0-7A71-4979-B7D5-7BC74D5E0E76}"/>
    <dgm:cxn modelId="{A0D7F2DE-DD7E-4B0C-9F50-3C444B46F9F8}" type="presOf" srcId="{09367DBB-ADB9-42B3-9EB0-C0B864BDE7DB}" destId="{92CA597C-4358-45ED-8B6B-5C6D4F95E83A}" srcOrd="0" destOrd="0" presId="urn:microsoft.com/office/officeart/2005/8/layout/hierarchy3"/>
    <dgm:cxn modelId="{FDF69251-CCC4-46F1-8F23-06787317F4A7}" type="presOf" srcId="{89D2512E-2667-4B51-B0EE-AC45F1FBED9E}" destId="{BAD25FA7-0A70-4B92-B8D5-9E5AC6F8E63E}" srcOrd="1" destOrd="0" presId="urn:microsoft.com/office/officeart/2005/8/layout/hierarchy3"/>
    <dgm:cxn modelId="{FDAE1488-029F-48EA-9DD9-F17B831AD933}" srcId="{BCC0BC5A-28DE-49A6-89BF-9A2270EC1D7F}" destId="{D27D1E49-6437-4C0C-A586-097B5208357A}" srcOrd="1" destOrd="0" parTransId="{3BD664AB-9269-4596-AEA0-B25634C316C1}" sibTransId="{846213DF-03BE-4A17-BD06-428A9DB94C54}"/>
    <dgm:cxn modelId="{4C98E29D-C24B-49F0-95C0-2D02E7A651CE}" type="presOf" srcId="{B4D5CEAE-C773-4900-9714-55E79D11F403}" destId="{22F4CDFB-6BE8-4646-86F0-D8993F71DF39}" srcOrd="0" destOrd="0" presId="urn:microsoft.com/office/officeart/2005/8/layout/hierarchy3"/>
    <dgm:cxn modelId="{259ABF9B-09BB-469C-BD86-9625F5CF9012}" type="presOf" srcId="{D27D1E49-6437-4C0C-A586-097B5208357A}" destId="{65F1729C-12F1-4D6E-88FE-8BEB039AC41E}" srcOrd="0" destOrd="0" presId="urn:microsoft.com/office/officeart/2005/8/layout/hierarchy3"/>
    <dgm:cxn modelId="{76F56D0A-E8F3-44DD-AFC5-32703E8AF036}" type="presOf" srcId="{2A8E6141-8481-4E2F-8D66-32BCB69DE11F}" destId="{0CEC341B-6EA0-451E-90C6-23C5EFC71B6D}" srcOrd="0" destOrd="0" presId="urn:microsoft.com/office/officeart/2005/8/layout/hierarchy3"/>
    <dgm:cxn modelId="{01E76AEF-8845-48B5-B556-5E5BBCB0B549}" type="presOf" srcId="{6CC97BFB-01B2-45E8-B242-B421043E393F}" destId="{F55E8DF0-AB4A-4421-913E-D9890FD7B6C0}" srcOrd="0" destOrd="0" presId="urn:microsoft.com/office/officeart/2005/8/layout/hierarchy3"/>
    <dgm:cxn modelId="{A6CD07D0-869B-4954-AFB0-9A639E1D44DC}" type="presOf" srcId="{B2C91036-4956-434D-BBD3-441F643DBDA7}" destId="{A2E9B486-BFCC-4610-A585-FD7AA1983DD2}" srcOrd="0" destOrd="0" presId="urn:microsoft.com/office/officeart/2005/8/layout/hierarchy3"/>
    <dgm:cxn modelId="{8696B2FB-A639-4E75-8EE9-9D8D6B4E8B33}" type="presOf" srcId="{BCC0BC5A-28DE-49A6-89BF-9A2270EC1D7F}" destId="{C8BD6831-4F7A-47A7-ADF8-4724AF4E22B2}" srcOrd="1" destOrd="0" presId="urn:microsoft.com/office/officeart/2005/8/layout/hierarchy3"/>
    <dgm:cxn modelId="{0F6E5F0F-0643-4C14-95E7-42B3F5FB59A1}" type="presOf" srcId="{7E2973E5-190C-4878-8A9C-E0ABB2896B1B}" destId="{B547BB6E-954E-4A80-97B3-36C7096777C5}" srcOrd="0" destOrd="0" presId="urn:microsoft.com/office/officeart/2005/8/layout/hierarchy3"/>
    <dgm:cxn modelId="{C51CE51B-C275-437B-BF35-23EBB79CCD0A}" type="presOf" srcId="{3BD664AB-9269-4596-AEA0-B25634C316C1}" destId="{6A309C36-EC47-4E92-BD9F-F5F8393979BE}" srcOrd="0" destOrd="0" presId="urn:microsoft.com/office/officeart/2005/8/layout/hierarchy3"/>
    <dgm:cxn modelId="{FF6352C3-25A9-46D6-AB87-5ED9F03B6C54}" srcId="{B2C91036-4956-434D-BBD3-441F643DBDA7}" destId="{BCC0BC5A-28DE-49A6-89BF-9A2270EC1D7F}" srcOrd="0" destOrd="0" parTransId="{6D5B738F-C260-4E62-B46C-7691368C933C}" sibTransId="{139E2B04-DF45-40A6-BF9F-38ECAC8F6C59}"/>
    <dgm:cxn modelId="{A41BBABB-5E1D-4880-BED3-54EFC3B34BD6}" type="presOf" srcId="{5165B981-C3A1-44EA-8629-E0A3BCCFCB10}" destId="{30D42084-B111-4ECD-905D-7B23DC14ACE0}" srcOrd="0" destOrd="0" presId="urn:microsoft.com/office/officeart/2005/8/layout/hierarchy3"/>
    <dgm:cxn modelId="{200F64DD-CFEB-4B5A-9507-2581B8C6CCC2}" srcId="{89D2512E-2667-4B51-B0EE-AC45F1FBED9E}" destId="{462FF7D4-9C49-4A35-8206-6BFFB6B832B7}" srcOrd="2" destOrd="0" parTransId="{9D3FB749-3D68-4E21-B44C-01B28CC7FBAA}" sibTransId="{CC6CA75B-F528-43A6-8167-74CB8BAC29C4}"/>
    <dgm:cxn modelId="{2F80747C-BD51-4713-8CDD-3FF60EFB4652}" srcId="{89D2512E-2667-4B51-B0EE-AC45F1FBED9E}" destId="{6CC97BFB-01B2-45E8-B242-B421043E393F}" srcOrd="1" destOrd="0" parTransId="{B4D5CEAE-C773-4900-9714-55E79D11F403}" sibTransId="{D3C5F2AA-389D-4D85-B0E6-EE0D4F1F7667}"/>
    <dgm:cxn modelId="{3E0ACAA5-C484-4FEB-8E28-312C738BDFE3}" srcId="{B2C91036-4956-434D-BBD3-441F643DBDA7}" destId="{89D2512E-2667-4B51-B0EE-AC45F1FBED9E}" srcOrd="1" destOrd="0" parTransId="{25300BCC-F6D1-46DE-ABEB-088C628924E4}" sibTransId="{D1EC9E11-28F8-4F65-8CF6-E828A46798DE}"/>
    <dgm:cxn modelId="{22B27EEC-DCE2-4E44-A81E-87D543D8A6E4}" type="presOf" srcId="{89D2512E-2667-4B51-B0EE-AC45F1FBED9E}" destId="{1E904BEA-E760-4A1F-B3B5-9FDDB2E5AA5D}" srcOrd="0" destOrd="0" presId="urn:microsoft.com/office/officeart/2005/8/layout/hierarchy3"/>
    <dgm:cxn modelId="{6B322E7B-8C77-490C-BE84-4BE02EF78687}" type="presOf" srcId="{462FF7D4-9C49-4A35-8206-6BFFB6B832B7}" destId="{BB4BBB5B-3802-4E77-8C9A-4BFC36E8A579}" srcOrd="0" destOrd="0" presId="urn:microsoft.com/office/officeart/2005/8/layout/hierarchy3"/>
    <dgm:cxn modelId="{C1B95970-976D-4658-9B65-520AB048673A}" type="presOf" srcId="{BCC0BC5A-28DE-49A6-89BF-9A2270EC1D7F}" destId="{3BB02920-B877-4D1B-832F-AB09A6602ABE}" srcOrd="0" destOrd="0" presId="urn:microsoft.com/office/officeart/2005/8/layout/hierarchy3"/>
    <dgm:cxn modelId="{6FBD86CD-2C57-4C35-A9F8-5D82653C93A4}" type="presOf" srcId="{F6AB9051-93D2-4AD7-ADBC-2F7CE39A28D8}" destId="{AB1355B5-BFDF-4B97-A8A8-B2FC8FEE4B08}" srcOrd="0" destOrd="0" presId="urn:microsoft.com/office/officeart/2005/8/layout/hierarchy3"/>
    <dgm:cxn modelId="{DACD9F1A-06E5-44DE-AE02-8EA5BAEC36E0}" type="presParOf" srcId="{A2E9B486-BFCC-4610-A585-FD7AA1983DD2}" destId="{43D90D58-F14B-4344-9AA7-AEC53F0F6AF6}" srcOrd="0" destOrd="0" presId="urn:microsoft.com/office/officeart/2005/8/layout/hierarchy3"/>
    <dgm:cxn modelId="{03887368-DF2B-4349-B11A-8B43D7DE7134}" type="presParOf" srcId="{43D90D58-F14B-4344-9AA7-AEC53F0F6AF6}" destId="{CDD6FBBD-DA53-4B5E-BC51-9229AA9A2D17}" srcOrd="0" destOrd="0" presId="urn:microsoft.com/office/officeart/2005/8/layout/hierarchy3"/>
    <dgm:cxn modelId="{B35D685A-648D-4E08-819E-7B510E915556}" type="presParOf" srcId="{CDD6FBBD-DA53-4B5E-BC51-9229AA9A2D17}" destId="{3BB02920-B877-4D1B-832F-AB09A6602ABE}" srcOrd="0" destOrd="0" presId="urn:microsoft.com/office/officeart/2005/8/layout/hierarchy3"/>
    <dgm:cxn modelId="{F54079B6-A1D4-4A5F-A107-3C2934986092}" type="presParOf" srcId="{CDD6FBBD-DA53-4B5E-BC51-9229AA9A2D17}" destId="{C8BD6831-4F7A-47A7-ADF8-4724AF4E22B2}" srcOrd="1" destOrd="0" presId="urn:microsoft.com/office/officeart/2005/8/layout/hierarchy3"/>
    <dgm:cxn modelId="{A20DCD83-8237-4F50-B5D9-06B08740C25C}" type="presParOf" srcId="{43D90D58-F14B-4344-9AA7-AEC53F0F6AF6}" destId="{54E574C5-C09A-47CF-8050-2B20A7FD2FAC}" srcOrd="1" destOrd="0" presId="urn:microsoft.com/office/officeart/2005/8/layout/hierarchy3"/>
    <dgm:cxn modelId="{21AB2636-F3EE-49F8-8FB6-30085332F0EC}" type="presParOf" srcId="{54E574C5-C09A-47CF-8050-2B20A7FD2FAC}" destId="{0CEC341B-6EA0-451E-90C6-23C5EFC71B6D}" srcOrd="0" destOrd="0" presId="urn:microsoft.com/office/officeart/2005/8/layout/hierarchy3"/>
    <dgm:cxn modelId="{B973669A-DAC9-4185-81AA-EB11A68A97DD}" type="presParOf" srcId="{54E574C5-C09A-47CF-8050-2B20A7FD2FAC}" destId="{4FA6F33A-B87D-465C-A543-EB11F24C3BB6}" srcOrd="1" destOrd="0" presId="urn:microsoft.com/office/officeart/2005/8/layout/hierarchy3"/>
    <dgm:cxn modelId="{C495BAB0-04C0-48DF-ABD8-5EA502EC912A}" type="presParOf" srcId="{54E574C5-C09A-47CF-8050-2B20A7FD2FAC}" destId="{6A309C36-EC47-4E92-BD9F-F5F8393979BE}" srcOrd="2" destOrd="0" presId="urn:microsoft.com/office/officeart/2005/8/layout/hierarchy3"/>
    <dgm:cxn modelId="{70740F8C-37BE-4454-9D03-63F5807EAB6A}" type="presParOf" srcId="{54E574C5-C09A-47CF-8050-2B20A7FD2FAC}" destId="{65F1729C-12F1-4D6E-88FE-8BEB039AC41E}" srcOrd="3" destOrd="0" presId="urn:microsoft.com/office/officeart/2005/8/layout/hierarchy3"/>
    <dgm:cxn modelId="{DC239009-D03E-463A-9612-A257EF04E151}" type="presParOf" srcId="{54E574C5-C09A-47CF-8050-2B20A7FD2FAC}" destId="{B547BB6E-954E-4A80-97B3-36C7096777C5}" srcOrd="4" destOrd="0" presId="urn:microsoft.com/office/officeart/2005/8/layout/hierarchy3"/>
    <dgm:cxn modelId="{D80CF833-3380-4C82-87E5-A9FE53844C35}" type="presParOf" srcId="{54E574C5-C09A-47CF-8050-2B20A7FD2FAC}" destId="{30D42084-B111-4ECD-905D-7B23DC14ACE0}" srcOrd="5" destOrd="0" presId="urn:microsoft.com/office/officeart/2005/8/layout/hierarchy3"/>
    <dgm:cxn modelId="{C044A487-0172-4AEB-98EF-0634F045E4F6}" type="presParOf" srcId="{A2E9B486-BFCC-4610-A585-FD7AA1983DD2}" destId="{A1C604C0-FB35-48F4-AFF3-B92E5ED7F7DB}" srcOrd="1" destOrd="0" presId="urn:microsoft.com/office/officeart/2005/8/layout/hierarchy3"/>
    <dgm:cxn modelId="{3A06FB6F-4DB7-4015-8002-AF952C37BA19}" type="presParOf" srcId="{A1C604C0-FB35-48F4-AFF3-B92E5ED7F7DB}" destId="{0D454491-26D2-4B16-B23F-78E1C2DEFC2B}" srcOrd="0" destOrd="0" presId="urn:microsoft.com/office/officeart/2005/8/layout/hierarchy3"/>
    <dgm:cxn modelId="{97EAEE98-5F67-4B8C-B1E1-8F660074A243}" type="presParOf" srcId="{0D454491-26D2-4B16-B23F-78E1C2DEFC2B}" destId="{1E904BEA-E760-4A1F-B3B5-9FDDB2E5AA5D}" srcOrd="0" destOrd="0" presId="urn:microsoft.com/office/officeart/2005/8/layout/hierarchy3"/>
    <dgm:cxn modelId="{D67CFE7D-89B2-41D9-A276-E60E579306D8}" type="presParOf" srcId="{0D454491-26D2-4B16-B23F-78E1C2DEFC2B}" destId="{BAD25FA7-0A70-4B92-B8D5-9E5AC6F8E63E}" srcOrd="1" destOrd="0" presId="urn:microsoft.com/office/officeart/2005/8/layout/hierarchy3"/>
    <dgm:cxn modelId="{EB1A6EA9-F2CD-4FB2-B835-4B7128FF7F78}" type="presParOf" srcId="{A1C604C0-FB35-48F4-AFF3-B92E5ED7F7DB}" destId="{E0607E71-4A00-417D-97C6-58BB0F671658}" srcOrd="1" destOrd="0" presId="urn:microsoft.com/office/officeart/2005/8/layout/hierarchy3"/>
    <dgm:cxn modelId="{263E313D-AF60-4417-99DB-5D941240DE26}" type="presParOf" srcId="{E0607E71-4A00-417D-97C6-58BB0F671658}" destId="{AB1355B5-BFDF-4B97-A8A8-B2FC8FEE4B08}" srcOrd="0" destOrd="0" presId="urn:microsoft.com/office/officeart/2005/8/layout/hierarchy3"/>
    <dgm:cxn modelId="{548B98DD-608C-4BF0-8884-6C737F48E87E}" type="presParOf" srcId="{E0607E71-4A00-417D-97C6-58BB0F671658}" destId="{92CA597C-4358-45ED-8B6B-5C6D4F95E83A}" srcOrd="1" destOrd="0" presId="urn:microsoft.com/office/officeart/2005/8/layout/hierarchy3"/>
    <dgm:cxn modelId="{6F6D7A97-0DD9-4F89-8466-03D6A39C82C0}" type="presParOf" srcId="{E0607E71-4A00-417D-97C6-58BB0F671658}" destId="{22F4CDFB-6BE8-4646-86F0-D8993F71DF39}" srcOrd="2" destOrd="0" presId="urn:microsoft.com/office/officeart/2005/8/layout/hierarchy3"/>
    <dgm:cxn modelId="{B4E3408C-4C10-48EC-BF49-F11DB79411F0}" type="presParOf" srcId="{E0607E71-4A00-417D-97C6-58BB0F671658}" destId="{F55E8DF0-AB4A-4421-913E-D9890FD7B6C0}" srcOrd="3" destOrd="0" presId="urn:microsoft.com/office/officeart/2005/8/layout/hierarchy3"/>
    <dgm:cxn modelId="{6B7B86E5-4C46-41BD-BED6-3F7B53E97C7C}" type="presParOf" srcId="{E0607E71-4A00-417D-97C6-58BB0F671658}" destId="{A3F9E554-5440-4384-92A9-6286CBEC43C8}" srcOrd="4" destOrd="0" presId="urn:microsoft.com/office/officeart/2005/8/layout/hierarchy3"/>
    <dgm:cxn modelId="{1B6E80D5-4EC6-4B4F-9D62-702BDB03F668}" type="presParOf" srcId="{E0607E71-4A00-417D-97C6-58BB0F671658}" destId="{BB4BBB5B-3802-4E77-8C9A-4BFC36E8A579}"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B02920-B877-4D1B-832F-AB09A6602ABE}">
      <dsp:nvSpPr>
        <dsp:cNvPr id="0" name=""/>
        <dsp:cNvSpPr/>
      </dsp:nvSpPr>
      <dsp:spPr>
        <a:xfrm>
          <a:off x="465" y="199457"/>
          <a:ext cx="1692919" cy="846459"/>
        </a:xfrm>
        <a:prstGeom prst="roundRect">
          <a:avLst>
            <a:gd name="adj" fmla="val 10000"/>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VME Back-end</a:t>
          </a:r>
          <a:endParaRPr lang="en-US" sz="2600" kern="1200" dirty="0"/>
        </a:p>
      </dsp:txBody>
      <dsp:txXfrm>
        <a:off x="465" y="199457"/>
        <a:ext cx="1692919" cy="846459"/>
      </dsp:txXfrm>
    </dsp:sp>
    <dsp:sp modelId="{0CEC341B-6EA0-451E-90C6-23C5EFC71B6D}">
      <dsp:nvSpPr>
        <dsp:cNvPr id="0" name=""/>
        <dsp:cNvSpPr/>
      </dsp:nvSpPr>
      <dsp:spPr>
        <a:xfrm>
          <a:off x="169757" y="1045917"/>
          <a:ext cx="169291" cy="634844"/>
        </a:xfrm>
        <a:custGeom>
          <a:avLst/>
          <a:gdLst/>
          <a:ahLst/>
          <a:cxnLst/>
          <a:rect l="0" t="0" r="0" b="0"/>
          <a:pathLst>
            <a:path>
              <a:moveTo>
                <a:pt x="0" y="0"/>
              </a:moveTo>
              <a:lnTo>
                <a:pt x="0" y="634844"/>
              </a:lnTo>
              <a:lnTo>
                <a:pt x="169291" y="63484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A6F33A-B87D-465C-A543-EB11F24C3BB6}">
      <dsp:nvSpPr>
        <dsp:cNvPr id="0" name=""/>
        <dsp:cNvSpPr/>
      </dsp:nvSpPr>
      <dsp:spPr>
        <a:xfrm>
          <a:off x="339049" y="125753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electrical and mechanical specifications</a:t>
          </a:r>
          <a:endParaRPr lang="en-US" sz="1300" kern="1200" dirty="0"/>
        </a:p>
      </dsp:txBody>
      <dsp:txXfrm>
        <a:off x="339049" y="1257532"/>
        <a:ext cx="1354335" cy="846459"/>
      </dsp:txXfrm>
    </dsp:sp>
    <dsp:sp modelId="{6A309C36-EC47-4E92-BD9F-F5F8393979BE}">
      <dsp:nvSpPr>
        <dsp:cNvPr id="0" name=""/>
        <dsp:cNvSpPr/>
      </dsp:nvSpPr>
      <dsp:spPr>
        <a:xfrm>
          <a:off x="169757" y="1045917"/>
          <a:ext cx="169291" cy="1692919"/>
        </a:xfrm>
        <a:custGeom>
          <a:avLst/>
          <a:gdLst/>
          <a:ahLst/>
          <a:cxnLst/>
          <a:rect l="0" t="0" r="0" b="0"/>
          <a:pathLst>
            <a:path>
              <a:moveTo>
                <a:pt x="0" y="0"/>
              </a:moveTo>
              <a:lnTo>
                <a:pt x="0" y="1692919"/>
              </a:lnTo>
              <a:lnTo>
                <a:pt x="169291" y="1692919"/>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1729C-12F1-4D6E-88FE-8BEB039AC41E}">
      <dsp:nvSpPr>
        <dsp:cNvPr id="0" name=""/>
        <dsp:cNvSpPr/>
      </dsp:nvSpPr>
      <dsp:spPr>
        <a:xfrm>
          <a:off x="339049" y="2315607"/>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2760720"/>
              <a:satOff val="-7277"/>
              <a:lumOff val="-1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controller, PCI-VME bridge</a:t>
          </a:r>
          <a:endParaRPr lang="en-US" sz="1300" kern="1200" dirty="0"/>
        </a:p>
      </dsp:txBody>
      <dsp:txXfrm>
        <a:off x="339049" y="2315607"/>
        <a:ext cx="1354335" cy="846459"/>
      </dsp:txXfrm>
    </dsp:sp>
    <dsp:sp modelId="{B547BB6E-954E-4A80-97B3-36C7096777C5}">
      <dsp:nvSpPr>
        <dsp:cNvPr id="0" name=""/>
        <dsp:cNvSpPr/>
      </dsp:nvSpPr>
      <dsp:spPr>
        <a:xfrm>
          <a:off x="169757" y="1045917"/>
          <a:ext cx="169291" cy="2750994"/>
        </a:xfrm>
        <a:custGeom>
          <a:avLst/>
          <a:gdLst/>
          <a:ahLst/>
          <a:cxnLst/>
          <a:rect l="0" t="0" r="0" b="0"/>
          <a:pathLst>
            <a:path>
              <a:moveTo>
                <a:pt x="0" y="0"/>
              </a:moveTo>
              <a:lnTo>
                <a:pt x="0" y="2750994"/>
              </a:lnTo>
              <a:lnTo>
                <a:pt x="169291" y="275099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D42084-B111-4ECD-905D-7B23DC14ACE0}">
      <dsp:nvSpPr>
        <dsp:cNvPr id="0" name=""/>
        <dsp:cNvSpPr/>
      </dsp:nvSpPr>
      <dsp:spPr>
        <a:xfrm>
          <a:off x="339049" y="337368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5521439"/>
              <a:satOff val="-14554"/>
              <a:lumOff val="-3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data transfer protocol</a:t>
          </a:r>
          <a:endParaRPr lang="en-US" sz="1300" kern="1200" dirty="0"/>
        </a:p>
      </dsp:txBody>
      <dsp:txXfrm>
        <a:off x="339049" y="3373682"/>
        <a:ext cx="1354335" cy="846459"/>
      </dsp:txXfrm>
    </dsp:sp>
    <dsp:sp modelId="{1E904BEA-E760-4A1F-B3B5-9FDDB2E5AA5D}">
      <dsp:nvSpPr>
        <dsp:cNvPr id="0" name=""/>
        <dsp:cNvSpPr/>
      </dsp:nvSpPr>
      <dsp:spPr>
        <a:xfrm>
          <a:off x="2116614" y="199457"/>
          <a:ext cx="1692919" cy="846459"/>
        </a:xfrm>
        <a:prstGeom prst="roundRect">
          <a:avLst>
            <a:gd name="adj" fmla="val 10000"/>
          </a:avLst>
        </a:prstGeom>
        <a:solidFill>
          <a:schemeClr val="accent3">
            <a:hueOff val="-13803598"/>
            <a:satOff val="-36385"/>
            <a:lumOff val="-9412"/>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Custom Back-end</a:t>
          </a:r>
          <a:endParaRPr lang="en-US" sz="2600" kern="1200" dirty="0"/>
        </a:p>
      </dsp:txBody>
      <dsp:txXfrm>
        <a:off x="2116614" y="199457"/>
        <a:ext cx="1692919" cy="846459"/>
      </dsp:txXfrm>
    </dsp:sp>
    <dsp:sp modelId="{AB1355B5-BFDF-4B97-A8A8-B2FC8FEE4B08}">
      <dsp:nvSpPr>
        <dsp:cNvPr id="0" name=""/>
        <dsp:cNvSpPr/>
      </dsp:nvSpPr>
      <dsp:spPr>
        <a:xfrm>
          <a:off x="2285906" y="1045917"/>
          <a:ext cx="169291" cy="634844"/>
        </a:xfrm>
        <a:custGeom>
          <a:avLst/>
          <a:gdLst/>
          <a:ahLst/>
          <a:cxnLst/>
          <a:rect l="0" t="0" r="0" b="0"/>
          <a:pathLst>
            <a:path>
              <a:moveTo>
                <a:pt x="0" y="0"/>
              </a:moveTo>
              <a:lnTo>
                <a:pt x="0" y="634844"/>
              </a:lnTo>
              <a:lnTo>
                <a:pt x="169291" y="63484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A597C-4358-45ED-8B6B-5C6D4F95E83A}">
      <dsp:nvSpPr>
        <dsp:cNvPr id="0" name=""/>
        <dsp:cNvSpPr/>
      </dsp:nvSpPr>
      <dsp:spPr>
        <a:xfrm>
          <a:off x="2455198" y="125753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8282159"/>
              <a:satOff val="-21831"/>
              <a:lumOff val="-5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specifications</a:t>
          </a:r>
          <a:endParaRPr lang="en-US" sz="1300" kern="1200" dirty="0"/>
        </a:p>
      </dsp:txBody>
      <dsp:txXfrm>
        <a:off x="2455198" y="1257532"/>
        <a:ext cx="1354335" cy="846459"/>
      </dsp:txXfrm>
    </dsp:sp>
    <dsp:sp modelId="{22F4CDFB-6BE8-4646-86F0-D8993F71DF39}">
      <dsp:nvSpPr>
        <dsp:cNvPr id="0" name=""/>
        <dsp:cNvSpPr/>
      </dsp:nvSpPr>
      <dsp:spPr>
        <a:xfrm>
          <a:off x="2285906" y="1045917"/>
          <a:ext cx="169291" cy="1692919"/>
        </a:xfrm>
        <a:custGeom>
          <a:avLst/>
          <a:gdLst/>
          <a:ahLst/>
          <a:cxnLst/>
          <a:rect l="0" t="0" r="0" b="0"/>
          <a:pathLst>
            <a:path>
              <a:moveTo>
                <a:pt x="0" y="0"/>
              </a:moveTo>
              <a:lnTo>
                <a:pt x="0" y="1692919"/>
              </a:lnTo>
              <a:lnTo>
                <a:pt x="169291" y="1692919"/>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E8DF0-AB4A-4421-913E-D9890FD7B6C0}">
      <dsp:nvSpPr>
        <dsp:cNvPr id="0" name=""/>
        <dsp:cNvSpPr/>
      </dsp:nvSpPr>
      <dsp:spPr>
        <a:xfrm>
          <a:off x="2455198" y="2315607"/>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11042878"/>
              <a:satOff val="-29108"/>
              <a:lumOff val="-7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processor, interface</a:t>
          </a:r>
          <a:endParaRPr lang="en-US" sz="1300" kern="1200" dirty="0"/>
        </a:p>
      </dsp:txBody>
      <dsp:txXfrm>
        <a:off x="2455198" y="2315607"/>
        <a:ext cx="1354335" cy="846459"/>
      </dsp:txXfrm>
    </dsp:sp>
    <dsp:sp modelId="{A3F9E554-5440-4384-92A9-6286CBEC43C8}">
      <dsp:nvSpPr>
        <dsp:cNvPr id="0" name=""/>
        <dsp:cNvSpPr/>
      </dsp:nvSpPr>
      <dsp:spPr>
        <a:xfrm>
          <a:off x="2285906" y="1045917"/>
          <a:ext cx="169291" cy="2750994"/>
        </a:xfrm>
        <a:custGeom>
          <a:avLst/>
          <a:gdLst/>
          <a:ahLst/>
          <a:cxnLst/>
          <a:rect l="0" t="0" r="0" b="0"/>
          <a:pathLst>
            <a:path>
              <a:moveTo>
                <a:pt x="0" y="0"/>
              </a:moveTo>
              <a:lnTo>
                <a:pt x="0" y="2750994"/>
              </a:lnTo>
              <a:lnTo>
                <a:pt x="169291" y="275099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4BBB5B-3802-4E77-8C9A-4BFC36E8A579}">
      <dsp:nvSpPr>
        <dsp:cNvPr id="0" name=""/>
        <dsp:cNvSpPr/>
      </dsp:nvSpPr>
      <dsp:spPr>
        <a:xfrm>
          <a:off x="2455198" y="337368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13803598"/>
              <a:satOff val="-36385"/>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data transfer protocol</a:t>
          </a:r>
          <a:endParaRPr lang="en-US" sz="1300" kern="1200" dirty="0"/>
        </a:p>
      </dsp:txBody>
      <dsp:txXfrm>
        <a:off x="2455198" y="3373682"/>
        <a:ext cx="1354335" cy="8464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lvl1pPr>
          </a:lstStyle>
          <a:p>
            <a:endParaRPr lang="en-IN" dirty="0"/>
          </a:p>
        </p:txBody>
      </p:sp>
      <p:sp>
        <p:nvSpPr>
          <p:cNvPr id="3" name="Date Placeholder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lvl1pPr>
          </a:lstStyle>
          <a:p>
            <a:fld id="{0BD13116-E6BD-490E-8631-F8028ACDCB39}" type="datetimeFigureOut">
              <a:rPr lang="en-US" smtClean="0"/>
              <a:pPr/>
              <a:t>4/20/2013</a:t>
            </a:fld>
            <a:endParaRPr lang="en-IN" dirty="0"/>
          </a:p>
        </p:txBody>
      </p:sp>
      <p:sp>
        <p:nvSpPr>
          <p:cNvPr id="4" name="Slide Image Placeholder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en-IN" dirty="0"/>
          </a:p>
        </p:txBody>
      </p:sp>
      <p:sp>
        <p:nvSpPr>
          <p:cNvPr id="5" name="Notes Placeholder 4"/>
          <p:cNvSpPr>
            <a:spLocks noGrp="1"/>
          </p:cNvSpPr>
          <p:nvPr>
            <p:ph type="body" sz="quarter" idx="3"/>
          </p:nvPr>
        </p:nvSpPr>
        <p:spPr>
          <a:xfrm>
            <a:off x="709930" y="4856163"/>
            <a:ext cx="5679440" cy="4600575"/>
          </a:xfrm>
          <a:prstGeom prst="rect">
            <a:avLst/>
          </a:prstGeom>
        </p:spPr>
        <p:txBody>
          <a:bodyPr vert="horz" lIns="98984" tIns="49492" rIns="98984" bIns="494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lvl1pPr>
          </a:lstStyle>
          <a:p>
            <a:endParaRPr lang="en-IN" dirty="0"/>
          </a:p>
        </p:txBody>
      </p:sp>
      <p:sp>
        <p:nvSpPr>
          <p:cNvPr id="7" name="Slide Number Placeholder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lvl1pPr>
          </a:lstStyle>
          <a:p>
            <a:fld id="{8B0679A9-3736-4E9A-B38A-63BC09305353}" type="slidenum">
              <a:rPr lang="en-IN" smtClean="0"/>
              <a:pPr/>
              <a:t>‹#›</a:t>
            </a:fld>
            <a:endParaRPr lang="en-I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1750" cy="38338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1750" cy="38338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35</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72000" y="1371600"/>
            <a:ext cx="90000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endParaRPr kumimoji="0" lang="en-US" dirty="0"/>
          </a:p>
        </p:txBody>
      </p:sp>
      <p:sp>
        <p:nvSpPr>
          <p:cNvPr id="9" name="Subtitle 8"/>
          <p:cNvSpPr>
            <a:spLocks noGrp="1"/>
          </p:cNvSpPr>
          <p:nvPr>
            <p:ph type="subTitle" idx="1"/>
          </p:nvPr>
        </p:nvSpPr>
        <p:spPr>
          <a:xfrm>
            <a:off x="72000" y="3331698"/>
            <a:ext cx="9000000" cy="1752600"/>
          </a:xfrm>
        </p:spPr>
        <p:txBody>
          <a:bodyPr/>
          <a:lstStyle>
            <a:lvl1pPr marL="0" indent="0" algn="ctr">
              <a:buNone/>
              <a:defRPr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p>
        </p:txBody>
      </p:sp>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p>
        </p:txBody>
      </p:sp>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72000" y="1008000"/>
            <a:ext cx="90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72000" y="6408000"/>
            <a:ext cx="8568000" cy="360000"/>
          </a:xfrm>
        </p:spPr>
        <p:txBody>
          <a:bodyPr/>
          <a:lstStyle>
            <a:lvl1pPr algn="ctr">
              <a:defRPr/>
            </a:lvl1p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a:xfrm>
            <a:off x="8712594" y="6408000"/>
            <a:ext cx="360000" cy="360000"/>
          </a:xfrm>
        </p:spPr>
        <p:txBody>
          <a:bodyPr/>
          <a:lstStyle>
            <a:lvl1pPr algn="ctr">
              <a:defRPr/>
            </a:lvl1pPr>
          </a:lstStyle>
          <a:p>
            <a:fld id="{AEC77EA8-29BB-41A8-8B2D-70A42895FD1B}" type="slidenum">
              <a:rPr lang="en-IN" smtClean="0"/>
              <a:pPr/>
              <a:t>‹#›</a:t>
            </a:fld>
            <a:endParaRPr lang="en-IN"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IN" smtClean="0">
                <a:solidFill>
                  <a:prstClr val="white">
                    <a:shade val="50000"/>
                  </a:prstClr>
                </a:solidFill>
              </a:rPr>
              <a:t>National Conference on Double Beta Decay and Neutrinos, April 20-21, 2013, IIT Ropar &amp; Panjab University</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72000" y="5181600"/>
            <a:ext cx="90000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8" name="Title 7"/>
          <p:cNvSpPr>
            <a:spLocks noGrp="1"/>
          </p:cNvSpPr>
          <p:nvPr>
            <p:ph type="ctrTitle"/>
          </p:nvPr>
        </p:nvSpPr>
        <p:spPr>
          <a:xfrm>
            <a:off x="72000" y="1505930"/>
            <a:ext cx="9000000" cy="1470025"/>
          </a:xfrm>
        </p:spPr>
        <p:txBody>
          <a:bodyPr anchor="ctr"/>
          <a:lstStyle>
            <a:lvl1pPr algn="ctr">
              <a:defRPr lang="en-US" dirty="0">
                <a:solidFill>
                  <a:srgbClr val="FFFFFF"/>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6200"/>
            <a:ext cx="9000000" cy="1143000"/>
          </a:xfrm>
        </p:spPr>
        <p:txBody>
          <a:bodyPr anchor="ctr" anchorCtr="0"/>
          <a:lstStyle>
            <a:lvl1pPr>
              <a:defRPr>
                <a:solidFill>
                  <a:srgbClr val="002060"/>
                </a:solidFill>
                <a:latin typeface="+mj-lt"/>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72000" y="1270716"/>
            <a:ext cx="9000000" cy="5130084"/>
          </a:xfrm>
        </p:spPr>
        <p:txBody>
          <a:bodyPr/>
          <a:lstStyle>
            <a:lvl1pPr>
              <a:buClr>
                <a:srgbClr val="FF0000"/>
              </a:buClr>
              <a:defRPr>
                <a:solidFill>
                  <a:srgbClr val="FF0000"/>
                </a:solidFill>
              </a:defRPr>
            </a:lvl1pPr>
            <a:lvl2pPr>
              <a:buClr>
                <a:srgbClr val="00B050"/>
              </a:buClr>
              <a:buFont typeface="Wingdings" pitchFamily="2" charset="2"/>
              <a:buChar char="v"/>
              <a:defRPr>
                <a:solidFill>
                  <a:srgbClr val="00B05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2"/>
          <p:cNvSpPr>
            <a:spLocks noGrp="1"/>
          </p:cNvSpPr>
          <p:nvPr>
            <p:ph type="ftr" sz="quarter" idx="11"/>
          </p:nvPr>
        </p:nvSpPr>
        <p:spPr>
          <a:xfrm>
            <a:off x="72000" y="6408921"/>
            <a:ext cx="9000000" cy="360000"/>
          </a:xfrm>
        </p:spPr>
        <p:txBody>
          <a:bodyPr/>
          <a:lstStyle>
            <a:lvl1pPr algn="ct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95B3EC27-7F1D-4B1D-8255-E5F7FA16D2A9}"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1E123ADC-105A-4149-81F1-B3E6A2A1201F}"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92721F5F-F279-48B3-A808-2D6877F9D0BD}"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92C07E1A-1E28-429E-9804-7FB05331E654}"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FEFB5B63-AED6-4326-9D59-51FE1F75E4F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IN" dirty="0"/>
          </a:p>
        </p:txBody>
      </p:sp>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a:xfrm>
            <a:off x="7924800" y="6416675"/>
            <a:ext cx="762000" cy="365125"/>
          </a:xfrm>
        </p:spPr>
        <p:txBody>
          <a:bodyPr/>
          <a:lstStyle/>
          <a:p>
            <a:fld id="{AEC77EA8-29BB-41A8-8B2D-70A42895FD1B}" type="slidenum">
              <a:rPr lang="en-IN" smtClean="0"/>
              <a:pPr/>
              <a:t>‹#›</a:t>
            </a:fld>
            <a:endParaRPr lang="en-IN"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A793B8DD-7120-4977-992A-129D067F4721}"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EBBB9A2E-DFB7-4F87-8D60-C5C57A14FBA2}"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438A5CC6-7816-4501-9146-F0FEA6D715C4}"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11B5DDCC-770B-402E-8F05-C3200F9D392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solidFill>
                <a:srgbClr val="696464"/>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4628892-1532-4FC9-9A52-C8343D82987E}" type="slidenum">
              <a:rPr lang="en-US"/>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9" name="Content Placeholder 2"/>
          <p:cNvSpPr>
            <a:spLocks noGrp="1"/>
          </p:cNvSpPr>
          <p:nvPr>
            <p:ph idx="1"/>
          </p:nvPr>
        </p:nvSpPr>
        <p:spPr>
          <a:xfrm>
            <a:off x="46242"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72000" y="6408000"/>
            <a:ext cx="8568000" cy="360000"/>
          </a:xfrm>
        </p:spPr>
        <p:txBody>
          <a:bodyPr/>
          <a:lstStyle>
            <a:lvl1pPr algn="ctr">
              <a:defRPr/>
            </a:lvl1pPr>
          </a:lstStyle>
          <a:p>
            <a:r>
              <a:rPr lang="en-IN" dirty="0" smtClean="0"/>
              <a:t>National Conference on Double Beta Decay and Neutrinos, April 20-21, 2013, IIT Ropar &amp; Panjab University</a:t>
            </a:r>
            <a:endParaRPr lang="en-IN" dirty="0"/>
          </a:p>
        </p:txBody>
      </p:sp>
      <p:sp>
        <p:nvSpPr>
          <p:cNvPr id="11" name="Slide Number Placeholder 5"/>
          <p:cNvSpPr>
            <a:spLocks noGrp="1"/>
          </p:cNvSpPr>
          <p:nvPr>
            <p:ph type="sldNum" sz="quarter" idx="12"/>
          </p:nvPr>
        </p:nvSpPr>
        <p:spPr>
          <a:xfrm>
            <a:off x="8712594" y="6408000"/>
            <a:ext cx="360000" cy="360000"/>
          </a:xfrm>
        </p:spPr>
        <p:txBody>
          <a:bodyPr/>
          <a:lstStyle/>
          <a:p>
            <a:fld id="{AEC77EA8-29BB-41A8-8B2D-70A42895FD1B}" type="slidenum">
              <a:rPr lang="en-IN" smtClean="0"/>
              <a:pPr/>
              <a:t>‹#›</a:t>
            </a:fld>
            <a:endParaRPr lang="en-IN" dirty="0"/>
          </a:p>
        </p:txBody>
      </p:sp>
      <p:sp>
        <p:nvSpPr>
          <p:cNvPr id="12" name="Content Placeholder 2"/>
          <p:cNvSpPr>
            <a:spLocks noGrp="1"/>
          </p:cNvSpPr>
          <p:nvPr>
            <p:ph idx="13"/>
          </p:nvPr>
        </p:nvSpPr>
        <p:spPr>
          <a:xfrm>
            <a:off x="4579043"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IN" smtClean="0">
                <a:solidFill>
                  <a:prstClr val="white">
                    <a:shade val="50000"/>
                  </a:prstClr>
                </a:solidFill>
              </a:rPr>
              <a:t>National Conference on Double Beta Decay and Neutrinos, April 20-21, 2013, IIT Ropar &amp; Panjab University</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IN" dirty="0"/>
          </a:p>
        </p:txBody>
      </p:sp>
      <p:sp>
        <p:nvSpPr>
          <p:cNvPr id="8" name="Footer Placeholder 7"/>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9" name="Slide Number Placeholder 8"/>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IN" smtClean="0">
                <a:solidFill>
                  <a:prstClr val="white">
                    <a:shade val="50000"/>
                  </a:prstClr>
                </a:solidFill>
              </a:rPr>
              <a:t>National Conference on Double Beta Decay and Neutrinos, April 20-21, 2013, IIT Ropar &amp; Panjab University</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National Conference on Double Beta Decay and Neutrinos, April 20-21, 2013, IIT Ropar &amp; Panjab University</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IN" dirty="0"/>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IN" smtClean="0">
                <a:solidFill>
                  <a:prstClr val="white">
                    <a:shade val="50000"/>
                  </a:prstClr>
                </a:solidFill>
              </a:rPr>
              <a:t>National Conference on Double Beta Decay and Neutrinos, April 20-21, 2013, IIT Ropar &amp; Panjab University</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dirty="0"/>
          </a:p>
        </p:txBody>
      </p:sp>
      <p:sp>
        <p:nvSpPr>
          <p:cNvPr id="3" name="Footer Placeholder 2"/>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4" name="Slide Number Placeholder 3"/>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IN" dirty="0"/>
          </a:p>
        </p:txBody>
      </p:sp>
      <p:sp>
        <p:nvSpPr>
          <p:cNvPr id="6" name="Footer Placeholder 5"/>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7" name="Slide Number Placeholder 6"/>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IN" dirty="0"/>
          </a:p>
        </p:txBody>
      </p:sp>
      <p:sp>
        <p:nvSpPr>
          <p:cNvPr id="6" name="Footer Placeholder 5"/>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7" name="Slide Number Placeholder 6"/>
          <p:cNvSpPr>
            <a:spLocks noGrp="1"/>
          </p:cNvSpPr>
          <p:nvPr>
            <p:ph type="sldNum" sz="quarter" idx="12"/>
          </p:nvPr>
        </p:nvSpPr>
        <p:spPr/>
        <p:txBody>
          <a:bodyPr/>
          <a:lstStyle/>
          <a:p>
            <a:fld id="{AEC77EA8-29BB-41A8-8B2D-70A42895FD1B}"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IN"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IN" dirty="0" smtClean="0"/>
              <a:t>National Conference on Double Beta Decay and Neutrinos, April 20-21, 2013, IIT Ropar &amp; Panjab University</a:t>
            </a:r>
            <a:endParaRPr lang="en-IN"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EC77EA8-29BB-41A8-8B2D-70A42895FD1B}" type="slidenum">
              <a:rPr lang="en-IN" smtClean="0"/>
              <a:pPr/>
              <a:t>‹#›</a:t>
            </a:fld>
            <a:endParaRPr lang="en-IN"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r>
              <a:rPr lang="en-IN"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1F5A9C02-008D-4852-936A-3810966D472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3.xml"/><Relationship Id="rId1" Type="http://schemas.openxmlformats.org/officeDocument/2006/relationships/video" Target="file:///D:\Meetings\IEI-Madurai\M2U00287.MP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3.xml"/><Relationship Id="rId1" Type="http://schemas.openxmlformats.org/officeDocument/2006/relationships/video" Target="file:///D:\Meetings\IEI-Madurai\M2U00271.M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01008"/>
            <a:ext cx="6084000" cy="2215991"/>
          </a:xfrm>
        </p:spPr>
        <p:txBody>
          <a:bodyPr wrap="square">
            <a:spAutoFit/>
          </a:bodyPr>
          <a:lstStyle/>
          <a:p>
            <a:pPr algn="l"/>
            <a:r>
              <a:rPr lang="en-IN" sz="3600" dirty="0" smtClean="0"/>
              <a:t>Detector and instrumentation </a:t>
            </a:r>
            <a:r>
              <a:rPr lang="en-IN" sz="3600" dirty="0" smtClean="0"/>
              <a:t>Development </a:t>
            </a:r>
            <a:br>
              <a:rPr lang="en-IN" sz="3600" dirty="0" smtClean="0"/>
            </a:br>
            <a:r>
              <a:rPr lang="en-IN" sz="3600" dirty="0" smtClean="0"/>
              <a:t>for ICAL experiment</a:t>
            </a:r>
            <a:endParaRPr lang="en-IN" sz="3600" dirty="0"/>
          </a:p>
        </p:txBody>
      </p:sp>
      <p:sp>
        <p:nvSpPr>
          <p:cNvPr id="3" name="Subtitle 2"/>
          <p:cNvSpPr>
            <a:spLocks noGrp="1"/>
          </p:cNvSpPr>
          <p:nvPr>
            <p:ph type="subTitle" idx="1"/>
          </p:nvPr>
        </p:nvSpPr>
        <p:spPr>
          <a:xfrm>
            <a:off x="0" y="6063936"/>
            <a:ext cx="4716000" cy="794064"/>
          </a:xfrm>
        </p:spPr>
        <p:txBody>
          <a:bodyPr wrap="square">
            <a:spAutoFit/>
          </a:bodyPr>
          <a:lstStyle/>
          <a:p>
            <a:pPr algn="l"/>
            <a:r>
              <a:rPr lang="en-US" sz="2400" dirty="0" smtClean="0"/>
              <a:t>B. </a:t>
            </a:r>
            <a:r>
              <a:rPr lang="en-US" sz="2400" dirty="0" smtClean="0"/>
              <a:t>Satyanarayana, TIFR, </a:t>
            </a:r>
            <a:r>
              <a:rPr lang="en-US" sz="2400" dirty="0" smtClean="0"/>
              <a:t>Mumbai</a:t>
            </a:r>
          </a:p>
          <a:p>
            <a:pPr algn="l"/>
            <a:r>
              <a:rPr lang="en-US" sz="1800" b="1" dirty="0" smtClean="0">
                <a:solidFill>
                  <a:srgbClr val="FFFF00"/>
                </a:solidFill>
              </a:rPr>
              <a:t>E</a:t>
            </a:r>
            <a:r>
              <a:rPr lang="en-US" sz="1800" dirty="0" smtClean="0">
                <a:solidFill>
                  <a:srgbClr val="FFFF00"/>
                </a:solidFill>
              </a:rPr>
              <a:t>: bsn@tifr.res.in </a:t>
            </a:r>
            <a:r>
              <a:rPr lang="en-US" sz="1800" dirty="0" smtClean="0">
                <a:solidFill>
                  <a:srgbClr val="FFFF00"/>
                </a:solidFill>
                <a:cs typeface="Arial"/>
              </a:rPr>
              <a:t>▪ </a:t>
            </a:r>
            <a:r>
              <a:rPr lang="en-US" sz="1800" b="1" dirty="0" smtClean="0">
                <a:solidFill>
                  <a:srgbClr val="FFFF00"/>
                </a:solidFill>
              </a:rPr>
              <a:t>W</a:t>
            </a:r>
            <a:r>
              <a:rPr lang="en-US" sz="1800" dirty="0" smtClean="0">
                <a:solidFill>
                  <a:srgbClr val="FFFF00"/>
                </a:solidFill>
              </a:rPr>
              <a:t>: www.tifr.res.in/~bsn</a:t>
            </a:r>
            <a:endParaRPr lang="en-US" sz="2000" dirty="0" smtClean="0">
              <a:solidFill>
                <a:srgbClr val="FFFF00"/>
              </a:solidFill>
            </a:endParaRP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l="44587" t="20315" r="25394" b="9044"/>
          <a:stretch>
            <a:fillRect/>
          </a:stretch>
        </p:blipFill>
        <p:spPr>
          <a:xfrm>
            <a:off x="5694972" y="333216"/>
            <a:ext cx="3426815" cy="5040000"/>
          </a:xfrm>
          <a:prstGeom prst="rect">
            <a:avLst/>
          </a:prstGeom>
        </p:spPr>
      </p:pic>
      <p:pic>
        <p:nvPicPr>
          <p:cNvPr id="5" name="Picture 2" descr="http://www.ino.tifr.res.in/ino/gallery/Schematic%20view%20of%20the%20INO%20detector.JPG">
            <a:hlinkClick r:id="rId3" action="ppaction://hlinkpres?slideindex=1&amp;slidetitle="/>
          </p:cNvPr>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64271" y="225348"/>
            <a:ext cx="2847457" cy="3312000"/>
          </a:xfrm>
          <a:prstGeom prst="rect">
            <a:avLst/>
          </a:prstGeom>
          <a:noFill/>
          <a:ln>
            <a:noFill/>
          </a:ln>
        </p:spPr>
      </p:pic>
      <p:pic>
        <p:nvPicPr>
          <p:cNvPr id="6" name="Picture 4" descr="http://www.connectworld.net/dataw/images/ExPix/CACAB040-RI-TW.gif"/>
          <p:cNvPicPr>
            <a:picLocks noChangeArrowheads="1"/>
          </p:cNvPicPr>
          <p:nvPr/>
        </p:nvPicPr>
        <p:blipFill>
          <a:blip r:embed="rId5" cstate="print">
            <a:lum bright="30000"/>
          </a:blip>
          <a:srcRect l="7934" t="10579" r="21639" b="13464"/>
          <a:stretch>
            <a:fillRect/>
          </a:stretch>
        </p:blipFill>
        <p:spPr bwMode="auto">
          <a:xfrm>
            <a:off x="2829606" y="1429662"/>
            <a:ext cx="2808000" cy="144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7" name="Slide Number Placeholder 56"/>
          <p:cNvSpPr>
            <a:spLocks noGrp="1"/>
          </p:cNvSpPr>
          <p:nvPr>
            <p:ph type="sldNum" sz="quarter" idx="12"/>
          </p:nvPr>
        </p:nvSpPr>
        <p:spPr/>
        <p:txBody>
          <a:bodyPr/>
          <a:lstStyle/>
          <a:p>
            <a:fld id="{5D0D82D1-030A-4AF5-855D-82A44DD93AEE}"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versus ICAL-EM</a:t>
            </a:r>
            <a:endParaRPr lang="en-IN" dirty="0"/>
          </a:p>
        </p:txBody>
      </p:sp>
      <p:graphicFrame>
        <p:nvGraphicFramePr>
          <p:cNvPr id="4" name="Group 3"/>
          <p:cNvGraphicFramePr>
            <a:graphicFrameLocks noGrp="1" noChangeAspect="1"/>
          </p:cNvGraphicFramePr>
          <p:nvPr>
            <p:ph idx="1"/>
          </p:nvPr>
        </p:nvGraphicFramePr>
        <p:xfrm>
          <a:off x="115682" y="1140795"/>
          <a:ext cx="8892480" cy="5210176"/>
        </p:xfrm>
        <a:graphic>
          <a:graphicData uri="http://schemas.openxmlformats.org/drawingml/2006/table">
            <a:tbl>
              <a:tblPr firstRow="1">
                <a:tableStyleId>{775DCB02-9BB8-47FD-8907-85C794F793BA}</a:tableStyleId>
              </a:tblPr>
              <a:tblGrid>
                <a:gridCol w="3038264"/>
                <a:gridCol w="2973896"/>
                <a:gridCol w="2880320"/>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u="none" strike="noStrike" cap="none" normalizeH="0" baseline="0" dirty="0" smtClean="0">
                          <a:ln>
                            <a:noFill/>
                          </a:ln>
                          <a:effectLst/>
                        </a:rPr>
                        <a:t>Parameter</a:t>
                      </a:r>
                      <a:endParaRPr kumimoji="0" lang="en-US" sz="18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u="none" strike="noStrike" cap="none" normalizeH="0" baseline="0" dirty="0" smtClean="0">
                          <a:ln>
                            <a:noFill/>
                          </a:ln>
                          <a:effectLst/>
                        </a:rPr>
                        <a:t>ICAL</a:t>
                      </a:r>
                      <a:endParaRPr kumimoji="0" lang="en-US" sz="18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800" b="1" u="none" strike="noStrike" cap="none" normalizeH="0" baseline="0" dirty="0" smtClean="0">
                          <a:ln>
                            <a:noFill/>
                          </a:ln>
                          <a:effectLst/>
                        </a:rPr>
                        <a:t>ICAL-EM</a:t>
                      </a:r>
                      <a:endParaRPr kumimoji="0" lang="en-US" sz="18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modules</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3</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1</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Module dimensions</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16.2m × 16m × 14.5m</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8m </a:t>
                      </a:r>
                      <a:r>
                        <a:rPr kumimoji="0" lang="en-US" sz="1600" b="1" u="none" strike="noStrike" cap="none" normalizeH="0" baseline="0" dirty="0" smtClean="0">
                          <a:ln>
                            <a:noFill/>
                          </a:ln>
                          <a:effectLst/>
                        </a:rPr>
                        <a:t>× </a:t>
                      </a:r>
                      <a:r>
                        <a:rPr kumimoji="0" lang="en-US" sz="1600" b="1" u="none" strike="noStrike" cap="none" normalizeH="0" baseline="0" dirty="0" smtClean="0">
                          <a:ln>
                            <a:noFill/>
                          </a:ln>
                          <a:effectLst/>
                        </a:rPr>
                        <a:t>8m</a:t>
                      </a:r>
                      <a:r>
                        <a:rPr kumimoji="0" lang="en-US" sz="1600" b="1" u="none" strike="noStrike" kern="1200" cap="none" normalizeH="0" baseline="0" dirty="0" smtClean="0">
                          <a:ln>
                            <a:noFill/>
                          </a:ln>
                          <a:effectLst/>
                        </a:rPr>
                        <a:t> </a:t>
                      </a:r>
                      <a:r>
                        <a:rPr kumimoji="0" lang="en-US" sz="1600" b="1" u="none" strike="noStrike" cap="none" normalizeH="0" baseline="0" dirty="0" smtClean="0">
                          <a:ln>
                            <a:noFill/>
                          </a:ln>
                          <a:effectLst/>
                        </a:rPr>
                        <a:t>× 7.25m</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Detector dimensions</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49m × 16m × 14.5m</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b="1" u="none" strike="noStrike" kern="1200" cap="none" normalizeH="0" baseline="0" dirty="0" smtClean="0">
                          <a:ln>
                            <a:noFill/>
                          </a:ln>
                          <a:effectLst/>
                        </a:rPr>
                        <a:t>8m </a:t>
                      </a:r>
                      <a:r>
                        <a:rPr kumimoji="0" lang="en-US" sz="1600" b="1" u="none" strike="noStrike" cap="none" normalizeH="0" baseline="0" dirty="0" smtClean="0">
                          <a:ln>
                            <a:noFill/>
                          </a:ln>
                          <a:effectLst/>
                        </a:rPr>
                        <a:t>× </a:t>
                      </a:r>
                      <a:r>
                        <a:rPr kumimoji="0" lang="en-US" sz="1600" b="1" u="none" strike="noStrike" cap="none" normalizeH="0" baseline="0" dirty="0" smtClean="0">
                          <a:ln>
                            <a:noFill/>
                          </a:ln>
                          <a:effectLst/>
                        </a:rPr>
                        <a:t>8m</a:t>
                      </a:r>
                      <a:r>
                        <a:rPr kumimoji="0" lang="en-US" sz="1600" b="1" u="none" strike="noStrike" kern="1200" cap="none" normalizeH="0" baseline="0" dirty="0" smtClean="0">
                          <a:ln>
                            <a:noFill/>
                          </a:ln>
                          <a:effectLst/>
                        </a:rPr>
                        <a:t> </a:t>
                      </a:r>
                      <a:r>
                        <a:rPr kumimoji="0" lang="en-US" sz="1600" b="1" u="none" strike="noStrike" cap="none" normalizeH="0" baseline="0" dirty="0" smtClean="0">
                          <a:ln>
                            <a:noFill/>
                          </a:ln>
                          <a:effectLst/>
                        </a:rPr>
                        <a:t>× 7.25m             (</a:t>
                      </a:r>
                      <a:r>
                        <a:rPr kumimoji="0" lang="en-US" sz="1600" b="1" u="none" strike="noStrike" cap="none" normalizeH="0" baseline="0" dirty="0" smtClean="0">
                          <a:ln>
                            <a:noFill/>
                          </a:ln>
                          <a:solidFill>
                            <a:srgbClr val="FF0000"/>
                          </a:solidFill>
                          <a:effectLst/>
                        </a:rPr>
                        <a:t>25:1</a:t>
                      </a:r>
                      <a:r>
                        <a:rPr kumimoji="0" lang="en-US" sz="1600" b="1" u="none" strike="noStrike" cap="none" normalizeH="0" baseline="0" dirty="0" smtClean="0">
                          <a:ln>
                            <a:noFill/>
                          </a:ln>
                          <a:effectLst/>
                        </a:rPr>
                        <a:t>)</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layers</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150</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solidFill>
                            <a:schemeClr val="dk1"/>
                          </a:solidFill>
                          <a:effectLst/>
                          <a:latin typeface="+mn-lt"/>
                          <a:ea typeface="+mn-ea"/>
                          <a:cs typeface="+mn-cs"/>
                        </a:rPr>
                        <a:t>75</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Iron plate thickness</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56mm</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56mm</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76844">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Gap for RPC trays</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40mm</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40mm</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Magnetic field</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1.3Tesla</a:t>
                      </a:r>
                      <a:endParaRPr kumimoji="0" lang="en-US" sz="1600" b="1" i="0" u="none" strike="noStrike" cap="none" normalizeH="0" baseline="0" dirty="0" smtClean="0">
                        <a:ln>
                          <a:noFill/>
                        </a:ln>
                        <a:solidFill>
                          <a:srgbClr val="FF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1.3Tesla</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RPC dimensions</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1,950mm × 1,910mm × 24mm</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b="1" u="none" strike="noStrike" cap="none" normalizeH="0" baseline="0" dirty="0" smtClean="0">
                          <a:ln>
                            <a:noFill/>
                          </a:ln>
                          <a:effectLst/>
                        </a:rPr>
                        <a:t>1,950mm × 1,910mm × 24mm</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Readout strip pitch</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30mm</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b="1" u="none" strike="noStrike" cap="none" normalizeH="0" baseline="0" dirty="0" smtClean="0">
                          <a:ln>
                            <a:noFill/>
                          </a:ln>
                          <a:effectLst/>
                        </a:rPr>
                        <a:t>30mm</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RPCs/Road/Layer</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8</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4</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Roads/Layer/Module</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8</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4</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RPC units/Layer</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192</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16</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RPC units</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28,800 (107,266m</a:t>
                      </a:r>
                      <a:r>
                        <a:rPr kumimoji="0" lang="en-US" sz="1600" b="1" u="none" strike="noStrike" cap="none" normalizeH="0" baseline="30000" dirty="0" smtClean="0">
                          <a:ln>
                            <a:noFill/>
                          </a:ln>
                          <a:effectLst/>
                        </a:rPr>
                        <a:t>2</a:t>
                      </a:r>
                      <a:r>
                        <a:rPr kumimoji="0" lang="en-US" sz="1600" b="1" u="none" strike="noStrike" cap="none" normalizeH="0" baseline="0" dirty="0" smtClean="0">
                          <a:ln>
                            <a:noFill/>
                          </a:ln>
                          <a:effectLst/>
                        </a:rPr>
                        <a:t>)</a:t>
                      </a:r>
                      <a:endParaRPr kumimoji="0" lang="en-US" sz="1600" b="1" i="0" u="none" strike="noStrike" cap="none" normalizeH="0" baseline="3000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1200 </a:t>
                      </a:r>
                      <a:r>
                        <a:rPr kumimoji="0" lang="en-US" sz="1600" b="1" u="none" strike="noStrike" cap="none" normalizeH="0" baseline="0" dirty="0" smtClean="0">
                          <a:ln>
                            <a:noFill/>
                          </a:ln>
                          <a:effectLst/>
                        </a:rPr>
                        <a:t>(4,469m</a:t>
                      </a:r>
                      <a:r>
                        <a:rPr kumimoji="0" lang="en-US" sz="1600" b="1" u="none" strike="noStrike" cap="none" normalizeH="0" baseline="30000" dirty="0" smtClean="0">
                          <a:ln>
                            <a:noFill/>
                          </a:ln>
                          <a:effectLst/>
                        </a:rPr>
                        <a:t>2</a:t>
                      </a:r>
                      <a:r>
                        <a:rPr kumimoji="0" lang="en-US" sz="1600" b="1" u="none" strike="noStrike" cap="none" normalizeH="0" baseline="0" dirty="0" smtClean="0">
                          <a:ln>
                            <a:noFill/>
                          </a:ln>
                          <a:effectLst/>
                        </a:rPr>
                        <a:t>)                  (</a:t>
                      </a:r>
                      <a:r>
                        <a:rPr kumimoji="0" lang="en-US" sz="1600" b="1" u="none" strike="noStrike" cap="none" normalizeH="0" baseline="0" dirty="0" smtClean="0">
                          <a:ln>
                            <a:noFill/>
                          </a:ln>
                          <a:solidFill>
                            <a:srgbClr val="FF0000"/>
                          </a:solidFill>
                          <a:effectLst/>
                        </a:rPr>
                        <a:t>24:1</a:t>
                      </a:r>
                      <a:r>
                        <a:rPr kumimoji="0" lang="en-US" sz="1600" b="1" u="none" strike="noStrike" cap="none" normalizeH="0" baseline="0" dirty="0" smtClean="0">
                          <a:ln>
                            <a:noFill/>
                          </a:ln>
                          <a:effectLst/>
                        </a:rPr>
                        <a:t>)</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No. of readout strips</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cap="none" normalizeH="0" baseline="0" dirty="0" smtClean="0">
                          <a:ln>
                            <a:noFill/>
                          </a:ln>
                          <a:effectLst/>
                        </a:rPr>
                        <a:t>3,686,400</a:t>
                      </a:r>
                      <a:endParaRPr kumimoji="0" lang="en-US" sz="1600" b="1" i="0" u="none" strike="noStrike" cap="none" normalizeH="0" baseline="0" dirty="0" smtClean="0">
                        <a:ln>
                          <a:noFill/>
                        </a:ln>
                        <a:solidFill>
                          <a:srgbClr val="00FF00"/>
                        </a:solidFill>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u="none" strike="noStrike" kern="1200" cap="none" normalizeH="0" baseline="0" dirty="0" smtClean="0">
                          <a:ln>
                            <a:noFill/>
                          </a:ln>
                          <a:effectLst/>
                        </a:rPr>
                        <a:t>153,600                              </a:t>
                      </a:r>
                      <a:r>
                        <a:rPr kumimoji="0" lang="en-US" sz="1600" b="1" u="none" strike="noStrike" cap="none" normalizeH="0" baseline="0" dirty="0" smtClean="0">
                          <a:ln>
                            <a:noFill/>
                          </a:ln>
                          <a:effectLst/>
                        </a:rPr>
                        <a:t>(</a:t>
                      </a:r>
                      <a:r>
                        <a:rPr kumimoji="0" lang="en-US" sz="1600" b="1" u="none" strike="noStrike" cap="none" normalizeH="0" baseline="0" dirty="0" smtClean="0">
                          <a:ln>
                            <a:noFill/>
                          </a:ln>
                          <a:solidFill>
                            <a:srgbClr val="FF0000"/>
                          </a:solidFill>
                          <a:effectLst/>
                        </a:rPr>
                        <a:t>24:1</a:t>
                      </a:r>
                      <a:r>
                        <a:rPr kumimoji="0" lang="en-US" sz="1600" b="1" u="none" strike="noStrike" cap="none" normalizeH="0" baseline="0" dirty="0" smtClean="0">
                          <a:ln>
                            <a:noFill/>
                          </a:ln>
                          <a:effectLst/>
                        </a:rPr>
                        <a:t>)</a:t>
                      </a:r>
                      <a:endParaRPr kumimoji="0" lang="en-US" sz="1600" b="1" u="none" strike="noStrike" kern="1200" cap="none" normalizeH="0" baseline="0" dirty="0" smtClean="0">
                        <a:ln>
                          <a:noFill/>
                        </a:ln>
                        <a:solidFill>
                          <a:schemeClr val="dk1"/>
                        </a:solidFill>
                        <a:effectLst/>
                        <a:latin typeface="+mn-lt"/>
                        <a:ea typeface="+mn-ea"/>
                        <a:cs typeface="+mn-cs"/>
                      </a:endParaRPr>
                    </a:p>
                  </a:txBody>
                  <a:tcPr marL="82296" marR="82296" marT="27432" marB="27432" horzOverflow="overflow"/>
                </a:tc>
              </a:tr>
            </a:tbl>
          </a:graphicData>
        </a:graphic>
      </p:graphicFrame>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p:txBody>
          <a:bodyPr/>
          <a:lstStyle/>
          <a:p>
            <a:fld id="{AEC77EA8-29BB-41A8-8B2D-70A42895FD1B}" type="slidenum">
              <a:rPr lang="en-IN" smtClean="0"/>
              <a:pPr/>
              <a:t>12</a:t>
            </a:fld>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 development for Industrial production of RPCs </a:t>
            </a:r>
            <a:endParaRPr lang="en-US" dirty="0"/>
          </a:p>
        </p:txBody>
      </p:sp>
      <p:sp>
        <p:nvSpPr>
          <p:cNvPr id="15363" name="Content Placeholder 2"/>
          <p:cNvSpPr>
            <a:spLocks noGrp="1"/>
          </p:cNvSpPr>
          <p:nvPr>
            <p:ph idx="1"/>
          </p:nvPr>
        </p:nvSpPr>
        <p:spPr/>
        <p:txBody>
          <a:bodyPr>
            <a:normAutofit fontScale="92500" lnSpcReduction="10000"/>
          </a:bodyPr>
          <a:lstStyle/>
          <a:p>
            <a:pPr>
              <a:lnSpc>
                <a:spcPct val="110000"/>
              </a:lnSpc>
            </a:pPr>
            <a:r>
              <a:rPr lang="en-US" dirty="0" smtClean="0"/>
              <a:t>Development of glass chamfering and glass engraving.</a:t>
            </a:r>
          </a:p>
          <a:p>
            <a:pPr>
              <a:lnSpc>
                <a:spcPct val="110000"/>
              </a:lnSpc>
            </a:pPr>
            <a:r>
              <a:rPr lang="en-US" dirty="0" smtClean="0"/>
              <a:t>Development </a:t>
            </a:r>
            <a:r>
              <a:rPr lang="en-US" dirty="0" smtClean="0"/>
              <a:t>of graphite coating by  automatic spray painting.</a:t>
            </a:r>
          </a:p>
          <a:p>
            <a:pPr>
              <a:lnSpc>
                <a:spcPct val="110000"/>
              </a:lnSpc>
            </a:pPr>
            <a:r>
              <a:rPr lang="en-US" dirty="0" smtClean="0"/>
              <a:t>Demonstration of successful operation of automatic  button and glue dispenser.</a:t>
            </a:r>
          </a:p>
          <a:p>
            <a:pPr>
              <a:lnSpc>
                <a:spcPct val="110000"/>
              </a:lnSpc>
            </a:pPr>
            <a:r>
              <a:rPr lang="en-US" dirty="0" smtClean="0"/>
              <a:t>Pickup </a:t>
            </a:r>
            <a:r>
              <a:rPr lang="en-US" dirty="0" smtClean="0"/>
              <a:t>panel development.</a:t>
            </a:r>
          </a:p>
          <a:p>
            <a:pPr>
              <a:lnSpc>
                <a:spcPct val="110000"/>
              </a:lnSpc>
            </a:pPr>
            <a:r>
              <a:rPr lang="en-US" dirty="0" smtClean="0"/>
              <a:t>Design of RPC holding tray</a:t>
            </a:r>
            <a:endParaRPr lang="en-US" dirty="0" smtClean="0"/>
          </a:p>
          <a:p>
            <a:pPr>
              <a:lnSpc>
                <a:spcPct val="110000"/>
              </a:lnSpc>
            </a:pPr>
            <a:r>
              <a:rPr lang="en-US" dirty="0" smtClean="0"/>
              <a:t>Computer modeling of RPC &amp; its assembly in ICAL.</a:t>
            </a:r>
          </a:p>
          <a:p>
            <a:pPr>
              <a:lnSpc>
                <a:spcPct val="110000"/>
              </a:lnSpc>
            </a:pPr>
            <a:r>
              <a:rPr lang="en-US" dirty="0" smtClean="0"/>
              <a:t>Physical RPC models to study push-pull assembly in ICAL magnet gap</a:t>
            </a:r>
            <a:r>
              <a:rPr lang="en-US" dirty="0" smtClean="0"/>
              <a:t>.</a:t>
            </a:r>
            <a:endParaRPr lang="en-US" dirty="0" smtClean="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13</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3778.JPG"/>
          <p:cNvPicPr>
            <a:picLocks noChangeAspect="1"/>
          </p:cNvPicPr>
          <p:nvPr/>
        </p:nvPicPr>
        <p:blipFill>
          <a:blip r:embed="rId2" cstate="print"/>
          <a:stretch>
            <a:fillRect/>
          </a:stretch>
        </p:blipFill>
        <p:spPr>
          <a:xfrm>
            <a:off x="6143636" y="1512000"/>
            <a:ext cx="2879999" cy="2160000"/>
          </a:xfrm>
          <a:prstGeom prst="rect">
            <a:avLst/>
          </a:prstGeom>
        </p:spPr>
      </p:pic>
      <p:pic>
        <p:nvPicPr>
          <p:cNvPr id="5" name="Picture 4" descr="DSCN3820.JPG"/>
          <p:cNvPicPr>
            <a:picLocks noChangeAspect="1"/>
          </p:cNvPicPr>
          <p:nvPr/>
        </p:nvPicPr>
        <p:blipFill>
          <a:blip r:embed="rId3" cstate="print"/>
          <a:stretch>
            <a:fillRect/>
          </a:stretch>
        </p:blipFill>
        <p:spPr>
          <a:xfrm>
            <a:off x="214282" y="1512000"/>
            <a:ext cx="2880000" cy="2160000"/>
          </a:xfrm>
          <a:prstGeom prst="rect">
            <a:avLst/>
          </a:prstGeom>
        </p:spPr>
      </p:pic>
      <p:pic>
        <p:nvPicPr>
          <p:cNvPr id="6" name="Picture 5" descr="DSCN3872.JPG"/>
          <p:cNvPicPr>
            <a:picLocks noChangeAspect="1"/>
          </p:cNvPicPr>
          <p:nvPr/>
        </p:nvPicPr>
        <p:blipFill>
          <a:blip r:embed="rId4" cstate="print"/>
          <a:stretch>
            <a:fillRect/>
          </a:stretch>
        </p:blipFill>
        <p:spPr>
          <a:xfrm>
            <a:off x="3190865" y="3780000"/>
            <a:ext cx="2879999" cy="2160000"/>
          </a:xfrm>
          <a:prstGeom prst="rect">
            <a:avLst/>
          </a:prstGeom>
        </p:spPr>
      </p:pic>
      <p:pic>
        <p:nvPicPr>
          <p:cNvPr id="7" name="Picture 6" descr="DSCN3917.JPG"/>
          <p:cNvPicPr>
            <a:picLocks noChangeAspect="1"/>
          </p:cNvPicPr>
          <p:nvPr/>
        </p:nvPicPr>
        <p:blipFill>
          <a:blip r:embed="rId5" cstate="print"/>
          <a:stretch>
            <a:fillRect/>
          </a:stretch>
        </p:blipFill>
        <p:spPr>
          <a:xfrm>
            <a:off x="214282" y="3780000"/>
            <a:ext cx="2879999" cy="2160000"/>
          </a:xfrm>
          <a:prstGeom prst="rect">
            <a:avLst/>
          </a:prstGeom>
        </p:spPr>
      </p:pic>
      <p:pic>
        <p:nvPicPr>
          <p:cNvPr id="8" name="Picture 7" descr="IMG_0839.JPG"/>
          <p:cNvPicPr>
            <a:picLocks noChangeAspect="1"/>
          </p:cNvPicPr>
          <p:nvPr/>
        </p:nvPicPr>
        <p:blipFill>
          <a:blip r:embed="rId6" cstate="print"/>
          <a:stretch>
            <a:fillRect/>
          </a:stretch>
        </p:blipFill>
        <p:spPr>
          <a:xfrm>
            <a:off x="3214676" y="1512000"/>
            <a:ext cx="2880000" cy="2160000"/>
          </a:xfrm>
          <a:prstGeom prst="rect">
            <a:avLst/>
          </a:prstGeom>
        </p:spPr>
      </p:pic>
      <p:pic>
        <p:nvPicPr>
          <p:cNvPr id="9" name="Picture 8" descr="IMG_0855.JPG"/>
          <p:cNvPicPr>
            <a:picLocks noChangeAspect="1"/>
          </p:cNvPicPr>
          <p:nvPr/>
        </p:nvPicPr>
        <p:blipFill>
          <a:blip r:embed="rId7" cstate="print"/>
          <a:stretch>
            <a:fillRect/>
          </a:stretch>
        </p:blipFill>
        <p:spPr>
          <a:xfrm>
            <a:off x="6143636" y="3780000"/>
            <a:ext cx="2880000" cy="2160000"/>
          </a:xfrm>
          <a:prstGeom prst="rect">
            <a:avLst/>
          </a:prstGeom>
        </p:spPr>
      </p:pic>
      <p:sp>
        <p:nvSpPr>
          <p:cNvPr id="10" name="Title 9"/>
          <p:cNvSpPr>
            <a:spLocks noGrp="1"/>
          </p:cNvSpPr>
          <p:nvPr>
            <p:ph type="title"/>
          </p:nvPr>
        </p:nvSpPr>
        <p:spPr/>
        <p:txBody>
          <a:bodyPr>
            <a:normAutofit fontScale="90000"/>
          </a:bodyPr>
          <a:lstStyle/>
          <a:p>
            <a:r>
              <a:rPr lang="en-US" dirty="0" smtClean="0">
                <a:solidFill>
                  <a:srgbClr val="FFC000"/>
                </a:solidFill>
              </a:rPr>
              <a:t>Steps towards Industrial production of RPCs</a:t>
            </a:r>
            <a:endParaRPr lang="en-IN" dirty="0">
              <a:solidFill>
                <a:srgbClr val="FFC000"/>
              </a:solidFill>
            </a:endParaRPr>
          </a:p>
        </p:txBody>
      </p:sp>
      <p:sp>
        <p:nvSpPr>
          <p:cNvPr id="12" name="Footer Placeholder 11"/>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solidFill>
                  <a:prstClr val="black">
                    <a:tint val="95000"/>
                  </a:prstClr>
                </a:solidFill>
              </a:rPr>
              <a:pPr/>
              <a:t>14</a:t>
            </a:fld>
            <a:endParaRPr lang="en-US" dirty="0">
              <a:solidFill>
                <a:prstClr val="black">
                  <a:tint val="95000"/>
                </a:prstClr>
              </a:solidFill>
            </a:endParaRPr>
          </a:p>
        </p:txBody>
      </p:sp>
    </p:spTree>
    <p:extLst>
      <p:ext uri="{BB962C8B-B14F-4D97-AF65-F5344CB8AC3E}">
        <p14:creationId xmlns="" xmlns:p14="http://schemas.microsoft.com/office/powerpoint/2010/main" val="948037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fabrication at Asahi Float Glass</a:t>
            </a:r>
            <a:endParaRPr lang="en-US" dirty="0"/>
          </a:p>
        </p:txBody>
      </p:sp>
      <p:pic>
        <p:nvPicPr>
          <p:cNvPr id="34819" name="Picture 3" descr="IMG_1940.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28937" y="1512000"/>
            <a:ext cx="3240000" cy="2429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4" descr="IMG_197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09993" y="1511998"/>
            <a:ext cx="2889571" cy="38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Picture 5" descr="IMG_1981.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489" y="1512000"/>
            <a:ext cx="2888999" cy="38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Picture 9" descr="DSC_0107.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28926" y="3972870"/>
            <a:ext cx="3240000" cy="24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15</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t="8525" b="11367"/>
          <a:stretch>
            <a:fillRect/>
          </a:stretch>
        </p:blipFill>
        <p:spPr bwMode="auto">
          <a:xfrm>
            <a:off x="534439" y="4143380"/>
            <a:ext cx="3960000" cy="226833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IN" dirty="0" smtClean="0"/>
              <a:t>Chamfering and engraving of glass</a:t>
            </a:r>
            <a:endParaRPr lang="en-IN"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IN" dirty="0">
              <a:solidFill>
                <a:prstClr val="black">
                  <a:tint val="95000"/>
                </a:prstClr>
              </a:solidFill>
            </a:endParaRPr>
          </a:p>
        </p:txBody>
      </p:sp>
      <p:pic>
        <p:nvPicPr>
          <p:cNvPr id="2051" name="Picture 3" descr="D:\Walchand\photos-270812\IMAG0361.jpg"/>
          <p:cNvPicPr>
            <a:picLocks noGrp="1" noChangeAspect="1" noChangeArrowheads="1"/>
          </p:cNvPicPr>
          <p:nvPr>
            <p:ph idx="1"/>
          </p:nvPr>
        </p:nvPicPr>
        <p:blipFill>
          <a:blip r:embed="rId3" cstate="print"/>
          <a:srcRect b="11690"/>
          <a:stretch>
            <a:fillRect/>
          </a:stretch>
        </p:blipFill>
        <p:spPr bwMode="auto">
          <a:xfrm>
            <a:off x="533679" y="1512000"/>
            <a:ext cx="3960000" cy="2633661"/>
          </a:xfrm>
          <a:prstGeom prst="rect">
            <a:avLst/>
          </a:prstGeom>
          <a:noFill/>
        </p:spPr>
      </p:pic>
      <p:pic>
        <p:nvPicPr>
          <p:cNvPr id="2053" name="Picture 5"/>
          <p:cNvPicPr>
            <a:picLocks noChangeAspect="1" noChangeArrowheads="1"/>
          </p:cNvPicPr>
          <p:nvPr/>
        </p:nvPicPr>
        <p:blipFill>
          <a:blip r:embed="rId4" cstate="print"/>
          <a:srcRect l="5833" t="1687" r="3500" b="1687"/>
          <a:stretch>
            <a:fillRect/>
          </a:stretch>
        </p:blipFill>
        <p:spPr bwMode="auto">
          <a:xfrm>
            <a:off x="4579200" y="3526564"/>
            <a:ext cx="3960000" cy="2917649"/>
          </a:xfrm>
          <a:prstGeom prst="rect">
            <a:avLst/>
          </a:prstGeom>
          <a:noFill/>
          <a:ln w="9525">
            <a:noFill/>
            <a:miter lim="800000"/>
            <a:headEnd/>
            <a:tailEnd/>
          </a:ln>
          <a:effectLst/>
        </p:spPr>
      </p:pic>
      <p:pic>
        <p:nvPicPr>
          <p:cNvPr id="2052" name="Picture 4" descr="D:\Walchand\photos-270812\DSC03446.JPG"/>
          <p:cNvPicPr>
            <a:picLocks noGrp="1" noChangeAspect="1" noChangeArrowheads="1"/>
          </p:cNvPicPr>
          <p:nvPr>
            <p:ph idx="4294967295"/>
          </p:nvPr>
        </p:nvPicPr>
        <p:blipFill>
          <a:blip r:embed="rId5" cstate="print"/>
          <a:srcRect b="33067"/>
          <a:stretch>
            <a:fillRect/>
          </a:stretch>
        </p:blipFill>
        <p:spPr bwMode="auto">
          <a:xfrm>
            <a:off x="4578350" y="1512000"/>
            <a:ext cx="3960000" cy="1987912"/>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solidFill>
                  <a:prstClr val="black">
                    <a:tint val="95000"/>
                  </a:prstClr>
                </a:solidFill>
              </a:rPr>
              <a:pPr/>
              <a:t>16</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Glass chamfering details</a:t>
            </a:r>
            <a:endParaRPr lang="en-IN" dirty="0"/>
          </a:p>
        </p:txBody>
      </p:sp>
      <p:sp>
        <p:nvSpPr>
          <p:cNvPr id="5" name="Footer Placeholder 4"/>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17</a:t>
            </a:fld>
            <a:endParaRPr lang="en-US" dirty="0">
              <a:solidFill>
                <a:prstClr val="black">
                  <a:tint val="95000"/>
                </a:prstClr>
              </a:solidFill>
            </a:endParaRPr>
          </a:p>
        </p:txBody>
      </p:sp>
      <p:pic>
        <p:nvPicPr>
          <p:cNvPr id="193538" name="Picture 2"/>
          <p:cNvPicPr>
            <a:picLocks noGrp="1" noChangeAspect="1" noChangeArrowheads="1"/>
          </p:cNvPicPr>
          <p:nvPr>
            <p:ph sz="half" idx="1"/>
          </p:nvPr>
        </p:nvPicPr>
        <p:blipFill>
          <a:blip r:embed="rId2" cstate="print"/>
          <a:srcRect/>
          <a:stretch>
            <a:fillRect/>
          </a:stretch>
        </p:blipFill>
        <p:spPr bwMode="auto">
          <a:xfrm>
            <a:off x="34925" y="2386916"/>
            <a:ext cx="4500563" cy="3182719"/>
          </a:xfrm>
          <a:prstGeom prst="rect">
            <a:avLst/>
          </a:prstGeom>
          <a:noFill/>
          <a:ln w="9525">
            <a:noFill/>
            <a:miter lim="800000"/>
            <a:headEnd/>
            <a:tailEnd/>
          </a:ln>
        </p:spPr>
      </p:pic>
      <p:pic>
        <p:nvPicPr>
          <p:cNvPr id="193539" name="Picture 3"/>
          <p:cNvPicPr>
            <a:picLocks noGrp="1" noChangeAspect="1" noChangeArrowheads="1"/>
          </p:cNvPicPr>
          <p:nvPr>
            <p:ph sz="half" idx="2"/>
          </p:nvPr>
        </p:nvPicPr>
        <p:blipFill>
          <a:blip r:embed="rId3" cstate="print"/>
          <a:srcRect/>
          <a:stretch>
            <a:fillRect/>
          </a:stretch>
        </p:blipFill>
        <p:spPr bwMode="auto">
          <a:xfrm>
            <a:off x="4572000" y="2386916"/>
            <a:ext cx="4500563" cy="3182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smtClean="0"/>
              <a:t>Design of the HV contact lug</a:t>
            </a:r>
            <a:endParaRPr lang="en-IN" dirty="0"/>
          </a:p>
        </p:txBody>
      </p:sp>
      <p:sp>
        <p:nvSpPr>
          <p:cNvPr id="5" name="Footer Placeholder 4"/>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18</a:t>
            </a:fld>
            <a:endParaRPr lang="en-US" dirty="0">
              <a:solidFill>
                <a:prstClr val="black">
                  <a:tint val="95000"/>
                </a:prstClr>
              </a:solidFill>
            </a:endParaRPr>
          </a:p>
        </p:txBody>
      </p:sp>
      <p:pic>
        <p:nvPicPr>
          <p:cNvPr id="176130" name="Picture 2"/>
          <p:cNvPicPr>
            <a:picLocks noChangeAspect="1" noChangeArrowheads="1"/>
          </p:cNvPicPr>
          <p:nvPr/>
        </p:nvPicPr>
        <p:blipFill>
          <a:blip r:embed="rId2" cstate="print"/>
          <a:srcRect l="14633" t="5315" r="57181" b="30709"/>
          <a:stretch>
            <a:fillRect/>
          </a:stretch>
        </p:blipFill>
        <p:spPr bwMode="auto">
          <a:xfrm>
            <a:off x="179512" y="1521328"/>
            <a:ext cx="3024336" cy="486000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2612" t="5315" r="15051" b="30709"/>
          <a:stretch>
            <a:fillRect/>
          </a:stretch>
        </p:blipFill>
        <p:spPr bwMode="auto">
          <a:xfrm>
            <a:off x="3059832" y="1522800"/>
            <a:ext cx="2396788" cy="4860000"/>
          </a:xfrm>
          <a:prstGeom prst="rect">
            <a:avLst/>
          </a:prstGeom>
          <a:noFill/>
          <a:ln w="9525">
            <a:noFill/>
            <a:miter lim="800000"/>
            <a:headEnd/>
            <a:tailEnd/>
          </a:ln>
        </p:spPr>
      </p:pic>
      <p:sp>
        <p:nvSpPr>
          <p:cNvPr id="13" name="Content Placeholder 12"/>
          <p:cNvSpPr>
            <a:spLocks noGrp="1"/>
          </p:cNvSpPr>
          <p:nvPr>
            <p:ph sz="half" idx="2"/>
          </p:nvPr>
        </p:nvSpPr>
        <p:spPr>
          <a:xfrm>
            <a:off x="5292080" y="2132856"/>
            <a:ext cx="3563896" cy="3681200"/>
          </a:xfrm>
        </p:spPr>
        <p:txBody>
          <a:bodyPr/>
          <a:lstStyle/>
          <a:p>
            <a:r>
              <a:rPr lang="en-IN" dirty="0" smtClean="0"/>
              <a:t>Engraving methods:</a:t>
            </a:r>
          </a:p>
          <a:p>
            <a:pPr lvl="1">
              <a:buClr>
                <a:srgbClr val="FF0000"/>
              </a:buClr>
            </a:pPr>
            <a:r>
              <a:rPr lang="en-IN" dirty="0" smtClean="0">
                <a:solidFill>
                  <a:srgbClr val="FF0000"/>
                </a:solidFill>
              </a:rPr>
              <a:t>CNC</a:t>
            </a:r>
          </a:p>
          <a:p>
            <a:pPr lvl="1">
              <a:buClr>
                <a:srgbClr val="FF0000"/>
              </a:buClr>
            </a:pPr>
            <a:r>
              <a:rPr lang="en-IN" dirty="0" smtClean="0">
                <a:solidFill>
                  <a:srgbClr val="FF0000"/>
                </a:solidFill>
              </a:rPr>
              <a:t>Chemical</a:t>
            </a:r>
          </a:p>
          <a:p>
            <a:pPr lvl="1">
              <a:buClr>
                <a:srgbClr val="FF0000"/>
              </a:buClr>
            </a:pPr>
            <a:r>
              <a:rPr lang="en-IN" dirty="0" smtClean="0">
                <a:solidFill>
                  <a:srgbClr val="FF0000"/>
                </a:solidFill>
              </a:rPr>
              <a:t>Laser</a:t>
            </a:r>
          </a:p>
          <a:p>
            <a:pPr lvl="1">
              <a:buClr>
                <a:srgbClr val="FF0000"/>
              </a:buClr>
            </a:pPr>
            <a:r>
              <a:rPr lang="en-IN" dirty="0" smtClean="0">
                <a:solidFill>
                  <a:srgbClr val="FF0000"/>
                </a:solidFill>
              </a:rPr>
              <a:t>Sand blasting</a:t>
            </a:r>
            <a:endParaRPr lang="en-IN"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smtClean="0"/>
              <a:t>Pickup panel from Walchand</a:t>
            </a:r>
            <a:endParaRPr lang="en-IN" dirty="0"/>
          </a:p>
        </p:txBody>
      </p:sp>
      <p:sp>
        <p:nvSpPr>
          <p:cNvPr id="5" name="Footer Placeholder 4"/>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19</a:t>
            </a:fld>
            <a:endParaRPr lang="en-US" dirty="0">
              <a:solidFill>
                <a:prstClr val="black">
                  <a:tint val="95000"/>
                </a:prstClr>
              </a:solidFill>
            </a:endParaRPr>
          </a:p>
        </p:txBody>
      </p:sp>
      <p:pic>
        <p:nvPicPr>
          <p:cNvPr id="194562" name="Picture 2"/>
          <p:cNvPicPr>
            <a:picLocks noGrp="1" noChangeAspect="1" noChangeArrowheads="1"/>
          </p:cNvPicPr>
          <p:nvPr>
            <p:ph sz="half" idx="1"/>
          </p:nvPr>
        </p:nvPicPr>
        <p:blipFill>
          <a:blip r:embed="rId2" cstate="print"/>
          <a:srcRect l="5534" t="10827" r="53588" b="6398"/>
          <a:stretch>
            <a:fillRect/>
          </a:stretch>
        </p:blipFill>
        <p:spPr bwMode="auto">
          <a:xfrm>
            <a:off x="36546" y="1593441"/>
            <a:ext cx="3959389" cy="4507607"/>
          </a:xfrm>
          <a:prstGeom prst="rect">
            <a:avLst/>
          </a:prstGeom>
          <a:noFill/>
          <a:ln w="9525">
            <a:noFill/>
            <a:miter lim="800000"/>
            <a:headEnd/>
            <a:tailEnd/>
          </a:ln>
        </p:spPr>
      </p:pic>
      <p:sp>
        <p:nvSpPr>
          <p:cNvPr id="194564" name="AutoShape 4" descr="https://mail-attachment.googleusercontent.com/attachment/u/0/?ui=2&amp;ik=aa3b9c14bd&amp;view=att&amp;th=13cb46a6550da81d&amp;attid=0.1&amp;disp=inline&amp;realattid=f_hcvtlsex0&amp;safe=1&amp;zw&amp;saduie=AG9B_P-YxVyFyE6Tywz7y6JO2hcK&amp;sadet=1362426386088&amp;sads=X2D_uJosXx8W8jxPtoM7YzLtFw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dirty="0">
              <a:solidFill>
                <a:prstClr val="black"/>
              </a:solidFill>
            </a:endParaRPr>
          </a:p>
        </p:txBody>
      </p:sp>
      <p:pic>
        <p:nvPicPr>
          <p:cNvPr id="12" name="Picture 11" descr="pickup_3_strip2_open.png"/>
          <p:cNvPicPr>
            <a:picLocks noChangeAspect="1"/>
          </p:cNvPicPr>
          <p:nvPr/>
        </p:nvPicPr>
        <p:blipFill>
          <a:blip r:embed="rId3" cstate="print"/>
          <a:stretch>
            <a:fillRect/>
          </a:stretch>
        </p:blipFill>
        <p:spPr>
          <a:xfrm>
            <a:off x="4158822" y="1772816"/>
            <a:ext cx="4589642" cy="1800000"/>
          </a:xfrm>
          <a:prstGeom prst="rect">
            <a:avLst/>
          </a:prstGeom>
        </p:spPr>
      </p:pic>
      <p:pic>
        <p:nvPicPr>
          <p:cNvPr id="13" name="Picture 12" descr="pickup_3_strip7_58.5ohm.png"/>
          <p:cNvPicPr>
            <a:picLocks noChangeAspect="1"/>
          </p:cNvPicPr>
          <p:nvPr/>
        </p:nvPicPr>
        <p:blipFill>
          <a:blip r:embed="rId4" cstate="print"/>
          <a:stretch>
            <a:fillRect/>
          </a:stretch>
        </p:blipFill>
        <p:spPr>
          <a:xfrm>
            <a:off x="4139952" y="3861248"/>
            <a:ext cx="4589641" cy="1800000"/>
          </a:xfrm>
          <a:prstGeom prst="rect">
            <a:avLst/>
          </a:prstGeom>
        </p:spPr>
      </p:pic>
      <p:sp>
        <p:nvSpPr>
          <p:cNvPr id="15" name="TextBox 14"/>
          <p:cNvSpPr txBox="1"/>
          <p:nvPr/>
        </p:nvSpPr>
        <p:spPr>
          <a:xfrm>
            <a:off x="7308304" y="2852936"/>
            <a:ext cx="1224136" cy="369332"/>
          </a:xfrm>
          <a:prstGeom prst="rect">
            <a:avLst/>
          </a:prstGeom>
          <a:noFill/>
        </p:spPr>
        <p:txBody>
          <a:bodyPr wrap="square" rtlCol="0">
            <a:spAutoFit/>
          </a:bodyPr>
          <a:lstStyle/>
          <a:p>
            <a:r>
              <a:rPr lang="en-IN" dirty="0" smtClean="0">
                <a:solidFill>
                  <a:prstClr val="white"/>
                </a:solidFill>
              </a:rPr>
              <a:t>Open</a:t>
            </a:r>
            <a:endParaRPr lang="en-IN" dirty="0">
              <a:solidFill>
                <a:prstClr val="white"/>
              </a:solidFill>
            </a:endParaRPr>
          </a:p>
        </p:txBody>
      </p:sp>
      <p:sp>
        <p:nvSpPr>
          <p:cNvPr id="16" name="TextBox 15"/>
          <p:cNvSpPr txBox="1"/>
          <p:nvPr/>
        </p:nvSpPr>
        <p:spPr>
          <a:xfrm>
            <a:off x="6876256" y="4869160"/>
            <a:ext cx="1656184" cy="369332"/>
          </a:xfrm>
          <a:prstGeom prst="rect">
            <a:avLst/>
          </a:prstGeom>
          <a:noFill/>
        </p:spPr>
        <p:txBody>
          <a:bodyPr wrap="square" rtlCol="0">
            <a:spAutoFit/>
          </a:bodyPr>
          <a:lstStyle/>
          <a:p>
            <a:r>
              <a:rPr lang="en-IN" dirty="0" smtClean="0">
                <a:solidFill>
                  <a:prstClr val="white"/>
                </a:solidFill>
              </a:rPr>
              <a:t>Z</a:t>
            </a:r>
            <a:r>
              <a:rPr lang="en-IN" baseline="-25000" dirty="0" smtClean="0">
                <a:solidFill>
                  <a:prstClr val="white"/>
                </a:solidFill>
              </a:rPr>
              <a:t>0</a:t>
            </a:r>
            <a:r>
              <a:rPr lang="en-IN" dirty="0" smtClean="0">
                <a:solidFill>
                  <a:prstClr val="white"/>
                </a:solidFill>
              </a:rPr>
              <a:t>=58.5</a:t>
            </a:r>
            <a:r>
              <a:rPr lang="el-GR" dirty="0" smtClean="0">
                <a:solidFill>
                  <a:prstClr val="white"/>
                </a:solidFill>
                <a:latin typeface="Times New Roman"/>
                <a:cs typeface="Times New Roman"/>
              </a:rPr>
              <a:t>Ω</a:t>
            </a:r>
            <a:endParaRPr lang="en-IN" dirty="0">
              <a:solidFill>
                <a:prstClr val="white"/>
              </a:solidFill>
            </a:endParaRPr>
          </a:p>
        </p:txBody>
      </p:sp>
      <p:sp>
        <p:nvSpPr>
          <p:cNvPr id="11" name="Rectangle 10"/>
          <p:cNvSpPr/>
          <p:nvPr/>
        </p:nvSpPr>
        <p:spPr>
          <a:xfrm>
            <a:off x="3779912" y="5877272"/>
            <a:ext cx="4916731" cy="400110"/>
          </a:xfrm>
          <a:prstGeom prst="rect">
            <a:avLst/>
          </a:prstGeom>
          <a:solidFill>
            <a:schemeClr val="accent1">
              <a:lumMod val="60000"/>
              <a:lumOff val="40000"/>
            </a:schemeClr>
          </a:solidFill>
        </p:spPr>
        <p:txBody>
          <a:bodyPr wrap="none">
            <a:spAutoFit/>
          </a:bodyPr>
          <a:lstStyle/>
          <a:p>
            <a:r>
              <a:rPr lang="en-IN" sz="2000" dirty="0" smtClean="0">
                <a:solidFill>
                  <a:prstClr val="black"/>
                </a:solidFill>
              </a:rPr>
              <a:t>Large size pickup panels are being fabricated</a:t>
            </a:r>
            <a:endParaRPr lang="en-IN" sz="2000" dirty="0">
              <a:solidFill>
                <a:prstClr val="black"/>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2</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Painting/curing of glass plates</a:t>
            </a:r>
            <a:endParaRPr lang="en-IN"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IN" dirty="0">
              <a:solidFill>
                <a:prstClr val="black">
                  <a:tint val="95000"/>
                </a:prstClr>
              </a:solidFill>
            </a:endParaRPr>
          </a:p>
        </p:txBody>
      </p:sp>
      <p:pic>
        <p:nvPicPr>
          <p:cNvPr id="7" name="Picture 3" descr="D:\Walchand\photos-270812\DSC03454.JPG"/>
          <p:cNvPicPr>
            <a:picLocks noGrp="1" noChangeAspect="1" noChangeArrowheads="1"/>
          </p:cNvPicPr>
          <p:nvPr>
            <p:ph idx="1"/>
          </p:nvPr>
        </p:nvPicPr>
        <p:blipFill>
          <a:blip r:embed="rId2" cstate="print"/>
          <a:srcRect/>
          <a:stretch>
            <a:fillRect/>
          </a:stretch>
        </p:blipFill>
        <p:spPr bwMode="auto">
          <a:xfrm>
            <a:off x="290878" y="1512000"/>
            <a:ext cx="3698042" cy="4932000"/>
          </a:xfrm>
          <a:prstGeom prst="rect">
            <a:avLst/>
          </a:prstGeom>
          <a:noFill/>
        </p:spPr>
      </p:pic>
      <p:pic>
        <p:nvPicPr>
          <p:cNvPr id="8" name="Picture 6" descr="D:\Walchand\photos-270812\IMAG0362.jpg"/>
          <p:cNvPicPr>
            <a:picLocks noGrp="1" noChangeAspect="1" noChangeArrowheads="1"/>
          </p:cNvPicPr>
          <p:nvPr>
            <p:ph idx="4294967295"/>
          </p:nvPr>
        </p:nvPicPr>
        <p:blipFill>
          <a:blip r:embed="rId3" cstate="print"/>
          <a:srcRect/>
          <a:stretch>
            <a:fillRect/>
          </a:stretch>
        </p:blipFill>
        <p:spPr bwMode="auto">
          <a:xfrm>
            <a:off x="4814879" y="1512000"/>
            <a:ext cx="3713369" cy="4932000"/>
          </a:xfrm>
          <a:prstGeom prst="rect">
            <a:avLst/>
          </a:prstGeom>
          <a:noFill/>
        </p:spPr>
      </p:pic>
      <p:pic>
        <p:nvPicPr>
          <p:cNvPr id="9" name="Picture 4" descr="D:\Walchand\photos-270812\DSC03451.JPG"/>
          <p:cNvPicPr>
            <a:picLocks noChangeAspect="1" noChangeArrowheads="1"/>
          </p:cNvPicPr>
          <p:nvPr/>
        </p:nvPicPr>
        <p:blipFill>
          <a:blip r:embed="rId4" cstate="print"/>
          <a:srcRect l="60318" t="15438" r="15848" b="55251"/>
          <a:stretch>
            <a:fillRect/>
          </a:stretch>
        </p:blipFill>
        <p:spPr bwMode="auto">
          <a:xfrm>
            <a:off x="300252" y="1512000"/>
            <a:ext cx="1756446" cy="1620000"/>
          </a:xfrm>
          <a:prstGeom prst="rect">
            <a:avLst/>
          </a:prstGeom>
          <a:noFill/>
        </p:spPr>
      </p:pic>
      <p:sp>
        <p:nvSpPr>
          <p:cNvPr id="10" name="Slide Number Placeholder 9"/>
          <p:cNvSpPr>
            <a:spLocks noGrp="1"/>
          </p:cNvSpPr>
          <p:nvPr>
            <p:ph type="sldNum" sz="quarter" idx="12"/>
          </p:nvPr>
        </p:nvSpPr>
        <p:spPr/>
        <p:txBody>
          <a:bodyPr/>
          <a:lstStyle/>
          <a:p>
            <a:fld id="{5D0D82D1-030A-4AF5-855D-82A44DD93AEE}" type="slidenum">
              <a:rPr lang="en-US" smtClean="0">
                <a:solidFill>
                  <a:prstClr val="black">
                    <a:tint val="95000"/>
                  </a:prstClr>
                </a:solidFill>
              </a:rPr>
              <a:pPr/>
              <a:t>20</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 video clip of glass painting</a:t>
            </a:r>
            <a:endParaRPr lang="en-IN"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21</a:t>
            </a:fld>
            <a:endParaRPr lang="en-US" dirty="0">
              <a:solidFill>
                <a:prstClr val="black">
                  <a:tint val="95000"/>
                </a:prstClr>
              </a:solidFill>
            </a:endParaRPr>
          </a:p>
        </p:txBody>
      </p:sp>
      <p:pic>
        <p:nvPicPr>
          <p:cNvPr id="6" name="M2U00287.MPG">
            <a:hlinkClick r:id="" action="ppaction://media"/>
          </p:cNvPr>
          <p:cNvPicPr>
            <a:picLocks noGrp="1" noRot="1" noChangeAspect="1"/>
          </p:cNvPicPr>
          <p:nvPr>
            <p:ph sz="half" idx="1"/>
            <a:videoFile r:link="rId1"/>
          </p:nvPr>
        </p:nvPicPr>
        <p:blipFill>
          <a:blip r:embed="rId3" cstate="print"/>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Automatic coating parameters</a:t>
            </a:r>
            <a:endParaRPr lang="en-IN"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22</a:t>
            </a:fld>
            <a:endParaRPr lang="en-US" dirty="0">
              <a:solidFill>
                <a:prstClr val="black">
                  <a:tint val="95000"/>
                </a:prstClr>
              </a:solidFill>
            </a:endParaRPr>
          </a:p>
        </p:txBody>
      </p:sp>
      <p:pic>
        <p:nvPicPr>
          <p:cNvPr id="192515" name="Picture 3"/>
          <p:cNvPicPr>
            <a:picLocks noGrp="1" noChangeAspect="1" noChangeArrowheads="1"/>
          </p:cNvPicPr>
          <p:nvPr>
            <p:ph sz="half" idx="1"/>
          </p:nvPr>
        </p:nvPicPr>
        <p:blipFill>
          <a:blip r:embed="rId2" cstate="print"/>
          <a:srcRect l="24072" t="10827" r="22135" b="8366"/>
          <a:stretch>
            <a:fillRect/>
          </a:stretch>
        </p:blipFill>
        <p:spPr bwMode="auto">
          <a:xfrm>
            <a:off x="1712651" y="1586189"/>
            <a:ext cx="5718698" cy="4830603"/>
          </a:xfrm>
          <a:prstGeom prst="rect">
            <a:avLst/>
          </a:prstGeom>
          <a:noFill/>
          <a:ln w="9525">
            <a:noFill/>
            <a:miter lim="800000"/>
            <a:headEnd/>
            <a:tailEnd/>
          </a:ln>
        </p:spPr>
      </p:pic>
      <p:sp>
        <p:nvSpPr>
          <p:cNvPr id="6" name="Rectangle 5"/>
          <p:cNvSpPr/>
          <p:nvPr/>
        </p:nvSpPr>
        <p:spPr>
          <a:xfrm>
            <a:off x="5436096" y="2055853"/>
            <a:ext cx="3049233" cy="437043"/>
          </a:xfrm>
          <a:prstGeom prst="rect">
            <a:avLst/>
          </a:prstGeom>
          <a:solidFill>
            <a:schemeClr val="accent1">
              <a:lumMod val="60000"/>
              <a:lumOff val="40000"/>
            </a:schemeClr>
          </a:solidFill>
        </p:spPr>
        <p:txBody>
          <a:bodyPr wrap="none">
            <a:spAutoFit/>
          </a:bodyPr>
          <a:lstStyle/>
          <a:p>
            <a:pPr>
              <a:lnSpc>
                <a:spcPct val="120000"/>
              </a:lnSpc>
            </a:pPr>
            <a:r>
              <a:rPr lang="en-IN" sz="2000" dirty="0" smtClean="0">
                <a:solidFill>
                  <a:prstClr val="black"/>
                </a:solidFill>
              </a:rPr>
              <a:t>Needs further optimisation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3" name="Slide Number Placeholder 2"/>
          <p:cNvSpPr>
            <a:spLocks noGrp="1"/>
          </p:cNvSpPr>
          <p:nvPr>
            <p:ph type="sldNum" sz="quarter" idx="12"/>
          </p:nvPr>
        </p:nvSpPr>
        <p:spPr/>
        <p:txBody>
          <a:bodyPr/>
          <a:lstStyle/>
          <a:p>
            <a:fld id="{5D0D82D1-030A-4AF5-855D-82A44DD93AEE}" type="slidenum">
              <a:rPr lang="en-US" smtClean="0">
                <a:solidFill>
                  <a:prstClr val="black">
                    <a:tint val="95000"/>
                  </a:prstClr>
                </a:solidFill>
              </a:rPr>
              <a:pPr/>
              <a:t>23</a:t>
            </a:fld>
            <a:endParaRPr lang="en-US" dirty="0">
              <a:solidFill>
                <a:prstClr val="black">
                  <a:tint val="95000"/>
                </a:prstClr>
              </a:solidFill>
            </a:endParaRPr>
          </a:p>
        </p:txBody>
      </p:sp>
      <p:sp>
        <p:nvSpPr>
          <p:cNvPr id="4" name="Title 3"/>
          <p:cNvSpPr>
            <a:spLocks noGrp="1"/>
          </p:cNvSpPr>
          <p:nvPr>
            <p:ph type="title"/>
          </p:nvPr>
        </p:nvSpPr>
        <p:spPr/>
        <p:txBody>
          <a:bodyPr>
            <a:normAutofit fontScale="90000"/>
          </a:bodyPr>
          <a:lstStyle/>
          <a:p>
            <a:r>
              <a:rPr lang="en-IN" dirty="0" smtClean="0"/>
              <a:t>Breakdown test of PET film lamination</a:t>
            </a:r>
            <a:endParaRPr lang="en-IN" dirty="0"/>
          </a:p>
        </p:txBody>
      </p:sp>
      <p:pic>
        <p:nvPicPr>
          <p:cNvPr id="6" name="Picture 5" descr="Picture1.png"/>
          <p:cNvPicPr>
            <a:picLocks noChangeAspect="1"/>
          </p:cNvPicPr>
          <p:nvPr/>
        </p:nvPicPr>
        <p:blipFill>
          <a:blip r:embed="rId2" cstate="print"/>
          <a:srcRect l="2455" t="7630" r="27002" b="3815"/>
          <a:stretch>
            <a:fillRect/>
          </a:stretch>
        </p:blipFill>
        <p:spPr>
          <a:xfrm>
            <a:off x="119394" y="1550273"/>
            <a:ext cx="5892766" cy="4759047"/>
          </a:xfrm>
          <a:prstGeom prst="rect">
            <a:avLst/>
          </a:prstGeom>
        </p:spPr>
      </p:pic>
      <p:sp>
        <p:nvSpPr>
          <p:cNvPr id="11" name="TextBox 10"/>
          <p:cNvSpPr txBox="1"/>
          <p:nvPr/>
        </p:nvSpPr>
        <p:spPr>
          <a:xfrm>
            <a:off x="6084168" y="2275125"/>
            <a:ext cx="2880320" cy="3170099"/>
          </a:xfrm>
          <a:prstGeom prst="rect">
            <a:avLst/>
          </a:prstGeom>
          <a:noFill/>
        </p:spPr>
        <p:txBody>
          <a:bodyPr wrap="square" rtlCol="0">
            <a:spAutoFit/>
          </a:bodyPr>
          <a:lstStyle/>
          <a:p>
            <a:r>
              <a:rPr lang="en-US" sz="2400" dirty="0" smtClean="0">
                <a:solidFill>
                  <a:prstClr val="black"/>
                </a:solidFill>
              </a:rPr>
              <a:t>Resistance  without lamination : </a:t>
            </a:r>
          </a:p>
          <a:p>
            <a:r>
              <a:rPr lang="en-US" sz="2400" b="1" dirty="0" smtClean="0">
                <a:solidFill>
                  <a:prstClr val="black"/>
                </a:solidFill>
              </a:rPr>
              <a:t>5 x 10</a:t>
            </a:r>
            <a:r>
              <a:rPr lang="en-US" sz="2400" b="1" baseline="30000" dirty="0" smtClean="0">
                <a:solidFill>
                  <a:prstClr val="black"/>
                </a:solidFill>
              </a:rPr>
              <a:t>13</a:t>
            </a:r>
            <a:r>
              <a:rPr lang="en-US" sz="2400" b="1" dirty="0" smtClean="0">
                <a:solidFill>
                  <a:prstClr val="black"/>
                </a:solidFill>
              </a:rPr>
              <a:t> Ω-cm</a:t>
            </a:r>
            <a:endParaRPr lang="en-IN" sz="2800" b="1" dirty="0" smtClean="0">
              <a:solidFill>
                <a:prstClr val="black"/>
              </a:solidFill>
            </a:endParaRPr>
          </a:p>
          <a:p>
            <a:r>
              <a:rPr lang="en-US" sz="2800" dirty="0" smtClean="0">
                <a:solidFill>
                  <a:prstClr val="black"/>
                </a:solidFill>
              </a:rPr>
              <a:t> </a:t>
            </a:r>
            <a:endParaRPr lang="en-IN" sz="2800" dirty="0" smtClean="0">
              <a:solidFill>
                <a:prstClr val="black"/>
              </a:solidFill>
            </a:endParaRPr>
          </a:p>
          <a:p>
            <a:r>
              <a:rPr lang="en-US" sz="2400" dirty="0" smtClean="0">
                <a:solidFill>
                  <a:prstClr val="black"/>
                </a:solidFill>
              </a:rPr>
              <a:t>Resistivity  with lamination: </a:t>
            </a:r>
          </a:p>
          <a:p>
            <a:r>
              <a:rPr lang="en-US" sz="2400" b="1" dirty="0" smtClean="0">
                <a:solidFill>
                  <a:prstClr val="black"/>
                </a:solidFill>
              </a:rPr>
              <a:t>6.67 x 10</a:t>
            </a:r>
            <a:r>
              <a:rPr lang="en-US" sz="2400" b="1" baseline="30000" dirty="0" smtClean="0">
                <a:solidFill>
                  <a:prstClr val="black"/>
                </a:solidFill>
              </a:rPr>
              <a:t>14</a:t>
            </a:r>
            <a:r>
              <a:rPr lang="en-US" sz="2400" b="1" dirty="0" smtClean="0">
                <a:solidFill>
                  <a:prstClr val="black"/>
                </a:solidFill>
              </a:rPr>
              <a:t> Ω-cm</a:t>
            </a:r>
            <a:endParaRPr lang="en-IN" sz="2400" dirty="0" smtClean="0">
              <a:solidFill>
                <a:prstClr val="black"/>
              </a:solidFill>
            </a:endParaRPr>
          </a:p>
          <a:p>
            <a:endParaRPr lang="en-IN" sz="2800" dirty="0">
              <a:solidFill>
                <a:prstClr val="black"/>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IN" dirty="0" smtClean="0"/>
              <a:t>1m </a:t>
            </a:r>
            <a:r>
              <a:rPr lang="en-IN" dirty="0" smtClean="0">
                <a:sym typeface="Symbol"/>
              </a:rPr>
              <a:t></a:t>
            </a:r>
            <a:r>
              <a:rPr lang="en-IN" dirty="0" smtClean="0"/>
              <a:t> 1m and 2m </a:t>
            </a:r>
            <a:r>
              <a:rPr lang="en-IN" dirty="0" smtClean="0">
                <a:sym typeface="Symbol"/>
              </a:rPr>
              <a:t></a:t>
            </a:r>
            <a:r>
              <a:rPr lang="en-IN" dirty="0" smtClean="0"/>
              <a:t> 2m glass painting by Walchand Industries</a:t>
            </a:r>
            <a:endParaRPr lang="en-IN" dirty="0"/>
          </a:p>
        </p:txBody>
      </p:sp>
      <p:graphicFrame>
        <p:nvGraphicFramePr>
          <p:cNvPr id="9" name="Content Placeholder 8"/>
          <p:cNvGraphicFramePr>
            <a:graphicFrameLocks noGrp="1"/>
          </p:cNvGraphicFramePr>
          <p:nvPr>
            <p:ph sz="half" idx="1"/>
          </p:nvPr>
        </p:nvGraphicFramePr>
        <p:xfrm>
          <a:off x="3923928" y="1556792"/>
          <a:ext cx="5112568" cy="2160236"/>
        </p:xfrm>
        <a:graphic>
          <a:graphicData uri="http://schemas.openxmlformats.org/drawingml/2006/table">
            <a:tbl>
              <a:tblPr/>
              <a:tblGrid>
                <a:gridCol w="639071"/>
                <a:gridCol w="639071"/>
                <a:gridCol w="639071"/>
                <a:gridCol w="639071"/>
                <a:gridCol w="639071"/>
                <a:gridCol w="639071"/>
                <a:gridCol w="639071"/>
                <a:gridCol w="639071"/>
              </a:tblGrid>
              <a:tr h="166172">
                <a:tc>
                  <a:txBody>
                    <a:bodyPr/>
                    <a:lstStyle/>
                    <a:p>
                      <a:pPr algn="r" fontAlgn="b"/>
                      <a:r>
                        <a:rPr lang="en-IN" sz="900" b="0" i="0" u="none" strike="noStrike" dirty="0">
                          <a:solidFill>
                            <a:srgbClr val="FF0000"/>
                          </a:solidFill>
                          <a:latin typeface="Arial"/>
                        </a:rPr>
                        <a:t>0.76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0.96</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0.48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0.54</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0.47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0.49</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0.38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0.32</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0.37</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0.46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0.31</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0.31</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0.29</a:t>
                      </a:r>
                    </a:p>
                  </a:txBody>
                  <a:tcPr marL="0" marR="0" marT="0" marB="0" anchor="b">
                    <a:lnL>
                      <a:noFill/>
                    </a:lnL>
                    <a:lnR>
                      <a:noFill/>
                    </a:lnR>
                    <a:lnT>
                      <a:noFill/>
                    </a:lnT>
                    <a:lnB>
                      <a:noFill/>
                    </a:lnB>
                  </a:tcPr>
                </a:tc>
              </a:tr>
              <a:tr h="166172">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c>
                  <a:txBody>
                    <a:bodyPr/>
                    <a:lstStyle/>
                    <a:p>
                      <a:pPr algn="l" fontAlgn="b"/>
                      <a:endParaRPr lang="en-IN" sz="900" b="0" i="0" u="none" strike="noStrike" dirty="0">
                        <a:solidFill>
                          <a:srgbClr val="FF0000"/>
                        </a:solidFill>
                        <a:latin typeface="Arial"/>
                      </a:endParaRP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0.94</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0.47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0.54</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0.42</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0.39</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0.39</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0.28</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0.31</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0.33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0.33</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0.34</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0.38</a:t>
                      </a:r>
                    </a:p>
                  </a:txBody>
                  <a:tcPr marL="0" marR="0" marT="0" marB="0" anchor="b">
                    <a:lnL>
                      <a:noFill/>
                    </a:lnL>
                    <a:lnR>
                      <a:noFill/>
                    </a:lnR>
                    <a:lnT>
                      <a:noFill/>
                    </a:lnT>
                    <a:lnB>
                      <a:noFill/>
                    </a:lnB>
                  </a:tcPr>
                </a:tc>
              </a:tr>
              <a:tr h="166172">
                <a:tc>
                  <a:txBody>
                    <a:bodyPr/>
                    <a:lstStyle/>
                    <a:p>
                      <a:pPr algn="r" fontAlgn="b"/>
                      <a:r>
                        <a:rPr lang="en-IN" sz="900" b="0" i="0" u="none" strike="noStrike" dirty="0">
                          <a:solidFill>
                            <a:srgbClr val="FF0000"/>
                          </a:solidFill>
                          <a:latin typeface="Arial"/>
                        </a:rPr>
                        <a:t>0.37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0.46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0.35</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0.56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0.67</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0.36</a:t>
                      </a:r>
                    </a:p>
                  </a:txBody>
                  <a:tcPr marL="0" marR="0" marT="0" marB="0" anchor="b">
                    <a:lnL>
                      <a:noFill/>
                    </a:lnL>
                    <a:lnR>
                      <a:noFill/>
                    </a:lnR>
                    <a:lnT>
                      <a:noFill/>
                    </a:lnT>
                    <a:lnB>
                      <a:noFill/>
                    </a:lnB>
                  </a:tcPr>
                </a:tc>
                <a:tc>
                  <a:txBody>
                    <a:bodyPr/>
                    <a:lstStyle/>
                    <a:p>
                      <a:pPr algn="r" fontAlgn="b"/>
                      <a:r>
                        <a:rPr lang="en-IN" sz="900" b="0" i="0" u="none" strike="noStrike" dirty="0">
                          <a:solidFill>
                            <a:srgbClr val="FF0000"/>
                          </a:solidFill>
                          <a:latin typeface="Arial"/>
                        </a:rPr>
                        <a:t>0.27</a:t>
                      </a:r>
                    </a:p>
                  </a:txBody>
                  <a:tcPr marL="0" marR="0" marT="0" marB="0" anchor="b">
                    <a:lnL>
                      <a:noFill/>
                    </a:lnL>
                    <a:lnR>
                      <a:noFill/>
                    </a:lnR>
                    <a:lnT>
                      <a:noFill/>
                    </a:lnT>
                    <a:lnB>
                      <a:noFill/>
                    </a:lnB>
                  </a:tcPr>
                </a:tc>
              </a:tr>
            </a:tbl>
          </a:graphicData>
        </a:graphic>
      </p:graphicFrame>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24</a:t>
            </a:fld>
            <a:endParaRPr lang="en-US" dirty="0">
              <a:solidFill>
                <a:prstClr val="black">
                  <a:tint val="95000"/>
                </a:prstClr>
              </a:solidFill>
            </a:endParaRPr>
          </a:p>
        </p:txBody>
      </p:sp>
      <p:graphicFrame>
        <p:nvGraphicFramePr>
          <p:cNvPr id="10" name="Chart 9"/>
          <p:cNvGraphicFramePr>
            <a:graphicFrameLocks/>
          </p:cNvGraphicFramePr>
          <p:nvPr/>
        </p:nvGraphicFramePr>
        <p:xfrm>
          <a:off x="4932040" y="3861048"/>
          <a:ext cx="3960440" cy="2592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nvGraphicFramePr>
        <p:xfrm>
          <a:off x="72009" y="1556785"/>
          <a:ext cx="3635895" cy="2160246"/>
        </p:xfrm>
        <a:graphic>
          <a:graphicData uri="http://schemas.openxmlformats.org/drawingml/2006/table">
            <a:tbl>
              <a:tblPr/>
              <a:tblGrid>
                <a:gridCol w="727179"/>
                <a:gridCol w="727179"/>
                <a:gridCol w="727179"/>
                <a:gridCol w="727179"/>
                <a:gridCol w="727179"/>
              </a:tblGrid>
              <a:tr h="196386">
                <a:tc>
                  <a:txBody>
                    <a:bodyPr/>
                    <a:lstStyle/>
                    <a:p>
                      <a:pPr algn="r" fontAlgn="b"/>
                      <a:r>
                        <a:rPr lang="en-IN" sz="1000" b="0" i="0" u="none" strike="noStrike" dirty="0">
                          <a:solidFill>
                            <a:srgbClr val="002060"/>
                          </a:solidFill>
                          <a:latin typeface="Arial"/>
                        </a:rPr>
                        <a:t>0.71</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0.57</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0.51</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0.86</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1.8</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0.52</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0.45</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0.42</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0.52</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1.2</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0.54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0.45</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0.43</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0.57</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1.3</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0.52</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0.45</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0.58</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1.3</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0.75</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0.64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1.9</a:t>
                      </a:r>
                    </a:p>
                  </a:txBody>
                  <a:tcPr marL="0" marR="0" marT="0" marB="0" anchor="b">
                    <a:lnL>
                      <a:noFill/>
                    </a:lnL>
                    <a:lnR>
                      <a:noFill/>
                    </a:lnR>
                    <a:lnT>
                      <a:noFill/>
                    </a:lnT>
                    <a:lnB>
                      <a:noFill/>
                    </a:lnB>
                  </a:tcPr>
                </a:tc>
              </a:tr>
              <a:tr h="196386">
                <a:tc>
                  <a:txBody>
                    <a:bodyPr/>
                    <a:lstStyle/>
                    <a:p>
                      <a:pPr algn="l" fontAlgn="b"/>
                      <a:endParaRPr lang="en-IN" sz="1000" b="0" i="0" u="none" strike="noStrike" dirty="0">
                        <a:solidFill>
                          <a:srgbClr val="002060"/>
                        </a:solidFill>
                        <a:latin typeface="Arial"/>
                      </a:endParaRPr>
                    </a:p>
                  </a:txBody>
                  <a:tcPr marL="0" marR="0" marT="0" marB="0" anchor="b">
                    <a:lnL>
                      <a:noFill/>
                    </a:lnL>
                    <a:lnR>
                      <a:noFill/>
                    </a:lnR>
                    <a:lnT>
                      <a:noFill/>
                    </a:lnT>
                    <a:lnB>
                      <a:noFill/>
                    </a:lnB>
                  </a:tcPr>
                </a:tc>
                <a:tc>
                  <a:txBody>
                    <a:bodyPr/>
                    <a:lstStyle/>
                    <a:p>
                      <a:pPr algn="l" fontAlgn="b"/>
                      <a:endParaRPr lang="en-IN" sz="1000" b="0" i="0" u="none" strike="noStrike" dirty="0">
                        <a:solidFill>
                          <a:srgbClr val="002060"/>
                        </a:solidFill>
                        <a:latin typeface="Arial"/>
                      </a:endParaRPr>
                    </a:p>
                  </a:txBody>
                  <a:tcPr marL="0" marR="0" marT="0" marB="0" anchor="b">
                    <a:lnL>
                      <a:noFill/>
                    </a:lnL>
                    <a:lnR>
                      <a:noFill/>
                    </a:lnR>
                    <a:lnT>
                      <a:noFill/>
                    </a:lnT>
                    <a:lnB>
                      <a:noFill/>
                    </a:lnB>
                  </a:tcPr>
                </a:tc>
                <a:tc>
                  <a:txBody>
                    <a:bodyPr/>
                    <a:lstStyle/>
                    <a:p>
                      <a:pPr algn="l" fontAlgn="b"/>
                      <a:endParaRPr lang="en-IN" sz="1000" b="0" i="0" u="none" strike="noStrike" dirty="0">
                        <a:solidFill>
                          <a:srgbClr val="002060"/>
                        </a:solidFill>
                        <a:latin typeface="Arial"/>
                      </a:endParaRPr>
                    </a:p>
                  </a:txBody>
                  <a:tcPr marL="0" marR="0" marT="0" marB="0" anchor="b">
                    <a:lnL>
                      <a:noFill/>
                    </a:lnL>
                    <a:lnR>
                      <a:noFill/>
                    </a:lnR>
                    <a:lnT>
                      <a:noFill/>
                    </a:lnT>
                    <a:lnB>
                      <a:noFill/>
                    </a:lnB>
                  </a:tcPr>
                </a:tc>
                <a:tc>
                  <a:txBody>
                    <a:bodyPr/>
                    <a:lstStyle/>
                    <a:p>
                      <a:pPr algn="l" fontAlgn="b"/>
                      <a:endParaRPr lang="en-IN" sz="1000" b="0" i="0" u="none" strike="noStrike" dirty="0">
                        <a:solidFill>
                          <a:srgbClr val="002060"/>
                        </a:solidFill>
                        <a:latin typeface="Arial"/>
                      </a:endParaRPr>
                    </a:p>
                  </a:txBody>
                  <a:tcPr marL="0" marR="0" marT="0" marB="0" anchor="b">
                    <a:lnL>
                      <a:noFill/>
                    </a:lnL>
                    <a:lnR>
                      <a:noFill/>
                    </a:lnR>
                    <a:lnT>
                      <a:noFill/>
                    </a:lnT>
                    <a:lnB>
                      <a:noFill/>
                    </a:lnB>
                  </a:tcPr>
                </a:tc>
                <a:tc>
                  <a:txBody>
                    <a:bodyPr/>
                    <a:lstStyle/>
                    <a:p>
                      <a:pPr algn="l" fontAlgn="b"/>
                      <a:endParaRPr lang="en-IN" sz="1000" b="0" i="0" u="none" strike="noStrike" dirty="0">
                        <a:solidFill>
                          <a:srgbClr val="002060"/>
                        </a:solidFill>
                        <a:latin typeface="Arial"/>
                      </a:endParaRP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0.74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0.64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0.6</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1.1</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1.7</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0.49</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0.46</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1.1</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0.53</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0.42</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0.53</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0.98</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0.54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0.47</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0.57</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1.1</a:t>
                      </a:r>
                    </a:p>
                  </a:txBody>
                  <a:tcPr marL="0" marR="0" marT="0" marB="0" anchor="b">
                    <a:lnL>
                      <a:noFill/>
                    </a:lnL>
                    <a:lnR>
                      <a:noFill/>
                    </a:lnR>
                    <a:lnT>
                      <a:noFill/>
                    </a:lnT>
                    <a:lnB>
                      <a:noFill/>
                    </a:lnB>
                  </a:tcPr>
                </a:tc>
              </a:tr>
              <a:tr h="196386">
                <a:tc>
                  <a:txBody>
                    <a:bodyPr/>
                    <a:lstStyle/>
                    <a:p>
                      <a:pPr algn="r" fontAlgn="b"/>
                      <a:r>
                        <a:rPr lang="en-IN" sz="1000" b="0" i="0" u="none" strike="noStrike" dirty="0">
                          <a:solidFill>
                            <a:srgbClr val="002060"/>
                          </a:solidFill>
                          <a:latin typeface="Arial"/>
                        </a:rPr>
                        <a:t>0.94</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0.78</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0.72</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0.86</a:t>
                      </a:r>
                    </a:p>
                  </a:txBody>
                  <a:tcPr marL="0" marR="0" marT="0" marB="0" anchor="b">
                    <a:lnL>
                      <a:noFill/>
                    </a:lnL>
                    <a:lnR>
                      <a:noFill/>
                    </a:lnR>
                    <a:lnT>
                      <a:noFill/>
                    </a:lnT>
                    <a:lnB>
                      <a:noFill/>
                    </a:lnB>
                  </a:tcPr>
                </a:tc>
                <a:tc>
                  <a:txBody>
                    <a:bodyPr/>
                    <a:lstStyle/>
                    <a:p>
                      <a:pPr algn="r" fontAlgn="b"/>
                      <a:r>
                        <a:rPr lang="en-IN" sz="1000" b="0" i="0" u="none" strike="noStrike" dirty="0">
                          <a:solidFill>
                            <a:srgbClr val="002060"/>
                          </a:solidFill>
                          <a:latin typeface="Arial"/>
                        </a:rPr>
                        <a:t>1.7</a:t>
                      </a:r>
                    </a:p>
                  </a:txBody>
                  <a:tcPr marL="0" marR="0" marT="0" marB="0" anchor="b">
                    <a:lnL>
                      <a:noFill/>
                    </a:lnL>
                    <a:lnR>
                      <a:noFill/>
                    </a:lnR>
                    <a:lnT>
                      <a:noFill/>
                    </a:lnT>
                    <a:lnB>
                      <a:noFill/>
                    </a:lnB>
                  </a:tcPr>
                </a:tc>
              </a:tr>
            </a:tbl>
          </a:graphicData>
        </a:graphic>
      </p:graphicFrame>
      <p:graphicFrame>
        <p:nvGraphicFramePr>
          <p:cNvPr id="12" name="Chart 11"/>
          <p:cNvGraphicFramePr>
            <a:graphicFrameLocks/>
          </p:cNvGraphicFramePr>
          <p:nvPr/>
        </p:nvGraphicFramePr>
        <p:xfrm>
          <a:off x="539552" y="3861048"/>
          <a:ext cx="4320480" cy="26414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Walchand\Photos\IMAG0185.jpg"/>
          <p:cNvPicPr>
            <a:picLocks noChangeAspect="1" noChangeArrowheads="1"/>
          </p:cNvPicPr>
          <p:nvPr/>
        </p:nvPicPr>
        <p:blipFill>
          <a:blip r:embed="rId2" cstate="print"/>
          <a:srcRect/>
          <a:stretch>
            <a:fillRect/>
          </a:stretch>
        </p:blipFill>
        <p:spPr bwMode="auto">
          <a:xfrm>
            <a:off x="6732000" y="3143248"/>
            <a:ext cx="2198952" cy="1656000"/>
          </a:xfrm>
          <a:prstGeom prst="rect">
            <a:avLst/>
          </a:prstGeom>
          <a:noFill/>
        </p:spPr>
      </p:pic>
      <p:sp>
        <p:nvSpPr>
          <p:cNvPr id="2" name="Title 1"/>
          <p:cNvSpPr>
            <a:spLocks noGrp="1"/>
          </p:cNvSpPr>
          <p:nvPr>
            <p:ph type="title"/>
          </p:nvPr>
        </p:nvSpPr>
        <p:spPr/>
        <p:txBody>
          <a:bodyPr/>
          <a:lstStyle/>
          <a:p>
            <a:r>
              <a:rPr lang="en-IN" dirty="0" smtClean="0"/>
              <a:t>Automatic RPC gap making</a:t>
            </a:r>
            <a:endParaRPr lang="en-IN" dirty="0"/>
          </a:p>
        </p:txBody>
      </p:sp>
      <p:pic>
        <p:nvPicPr>
          <p:cNvPr id="7" name="Content Placeholder 6" descr="100_2437.JPG"/>
          <p:cNvPicPr>
            <a:picLocks noGrp="1" noChangeAspect="1"/>
          </p:cNvPicPr>
          <p:nvPr>
            <p:ph idx="1"/>
          </p:nvPr>
        </p:nvPicPr>
        <p:blipFill>
          <a:blip r:embed="rId3" cstate="print"/>
          <a:stretch>
            <a:fillRect/>
          </a:stretch>
        </p:blipFill>
        <p:spPr>
          <a:xfrm>
            <a:off x="187141" y="1512000"/>
            <a:ext cx="6527999" cy="4896000"/>
          </a:xfrm>
        </p:spPr>
      </p:pic>
      <p:sp>
        <p:nvSpPr>
          <p:cNvPr id="5" name="Footer Placeholder 4"/>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IN" dirty="0">
              <a:solidFill>
                <a:prstClr val="black">
                  <a:tint val="95000"/>
                </a:prstClr>
              </a:solidFill>
            </a:endParaRPr>
          </a:p>
        </p:txBody>
      </p:sp>
      <p:pic>
        <p:nvPicPr>
          <p:cNvPr id="4099" name="Picture 3" descr="D:\Walchand\Photos\IMAG0184.jpg"/>
          <p:cNvPicPr>
            <a:picLocks noChangeAspect="1" noChangeArrowheads="1"/>
          </p:cNvPicPr>
          <p:nvPr/>
        </p:nvPicPr>
        <p:blipFill>
          <a:blip r:embed="rId4" cstate="print"/>
          <a:srcRect/>
          <a:stretch>
            <a:fillRect/>
          </a:stretch>
        </p:blipFill>
        <p:spPr bwMode="auto">
          <a:xfrm>
            <a:off x="6732000" y="1512000"/>
            <a:ext cx="2198952" cy="1656000"/>
          </a:xfrm>
          <a:prstGeom prst="rect">
            <a:avLst/>
          </a:prstGeom>
          <a:noFill/>
        </p:spPr>
      </p:pic>
      <p:pic>
        <p:nvPicPr>
          <p:cNvPr id="4098" name="Picture 2" descr="D:\Walchand\Photos\100_2436.JPG"/>
          <p:cNvPicPr>
            <a:picLocks noChangeAspect="1" noChangeArrowheads="1"/>
          </p:cNvPicPr>
          <p:nvPr/>
        </p:nvPicPr>
        <p:blipFill>
          <a:blip r:embed="rId5" cstate="print"/>
          <a:srcRect/>
          <a:stretch>
            <a:fillRect/>
          </a:stretch>
        </p:blipFill>
        <p:spPr bwMode="auto">
          <a:xfrm>
            <a:off x="6732000" y="4747950"/>
            <a:ext cx="2208000" cy="1656000"/>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solidFill>
                  <a:prstClr val="black">
                    <a:tint val="95000"/>
                  </a:prstClr>
                </a:solidFill>
              </a:rPr>
              <a:pPr/>
              <a:t>25</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 video clip of RPC gap fabrication</a:t>
            </a:r>
            <a:endParaRPr lang="en-IN"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26</a:t>
            </a:fld>
            <a:endParaRPr lang="en-US" dirty="0">
              <a:solidFill>
                <a:prstClr val="black">
                  <a:tint val="95000"/>
                </a:prstClr>
              </a:solidFill>
            </a:endParaRPr>
          </a:p>
        </p:txBody>
      </p:sp>
      <p:pic>
        <p:nvPicPr>
          <p:cNvPr id="6" name="M2U00271.MPG">
            <a:hlinkClick r:id="" action="ppaction://media"/>
          </p:cNvPr>
          <p:cNvPicPr>
            <a:picLocks noGrp="1" noRot="1" noChangeAspect="1"/>
          </p:cNvPicPr>
          <p:nvPr>
            <p:ph sz="half" idx="1"/>
            <a:videoFile r:link="rId1"/>
          </p:nvPr>
        </p:nvPicPr>
        <p:blipFill>
          <a:blip r:embed="rId3" cstate="print"/>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FRP base RPC </a:t>
            </a:r>
            <a:r>
              <a:rPr lang="en-IN" dirty="0" smtClean="0"/>
              <a:t>holding tray</a:t>
            </a:r>
            <a:endParaRPr lang="en-IN" dirty="0"/>
          </a:p>
        </p:txBody>
      </p:sp>
      <p:sp>
        <p:nvSpPr>
          <p:cNvPr id="4" name="Footer Placeholder 3"/>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IN" dirty="0">
              <a:solidFill>
                <a:prstClr val="black">
                  <a:tint val="95000"/>
                </a:prstClr>
              </a:solidFill>
            </a:endParaRPr>
          </a:p>
        </p:txBody>
      </p:sp>
      <p:pic>
        <p:nvPicPr>
          <p:cNvPr id="1026" name="Picture 2"/>
          <p:cNvPicPr>
            <a:picLocks noChangeAspect="1" noChangeArrowheads="1"/>
          </p:cNvPicPr>
          <p:nvPr/>
        </p:nvPicPr>
        <p:blipFill>
          <a:blip r:embed="rId2" cstate="print"/>
          <a:srcRect l="1362" t="967" r="2043" b="1933"/>
          <a:stretch>
            <a:fillRect/>
          </a:stretch>
        </p:blipFill>
        <p:spPr bwMode="auto">
          <a:xfrm>
            <a:off x="1058106" y="1512000"/>
            <a:ext cx="3600000" cy="2549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4108" r="685" b="1003"/>
          <a:stretch>
            <a:fillRect/>
          </a:stretch>
        </p:blipFill>
        <p:spPr bwMode="auto">
          <a:xfrm>
            <a:off x="4686776" y="1512000"/>
            <a:ext cx="3600000" cy="2556615"/>
          </a:xfrm>
          <a:prstGeom prst="rect">
            <a:avLst/>
          </a:prstGeom>
          <a:noFill/>
          <a:ln w="9525">
            <a:noFill/>
            <a:miter lim="800000"/>
            <a:headEnd/>
            <a:tailEnd/>
          </a:ln>
          <a:effectLst/>
        </p:spPr>
      </p:pic>
      <p:pic>
        <p:nvPicPr>
          <p:cNvPr id="10" name="Content Placeholder 9" descr="Holding Tray 2.jpg"/>
          <p:cNvPicPr>
            <a:picLocks noGrp="1" noChangeAspect="1"/>
          </p:cNvPicPr>
          <p:nvPr>
            <p:ph idx="4294967295"/>
          </p:nvPr>
        </p:nvPicPr>
        <p:blipFill>
          <a:blip r:embed="rId4" cstate="print"/>
          <a:srcRect l="19931" t="1968" r="11811"/>
          <a:stretch>
            <a:fillRect/>
          </a:stretch>
        </p:blipFill>
        <p:spPr>
          <a:xfrm>
            <a:off x="5598967" y="4089600"/>
            <a:ext cx="2172444" cy="2340000"/>
          </a:xfrm>
          <a:prstGeom prst="rect">
            <a:avLst/>
          </a:prstGeom>
        </p:spPr>
      </p:pic>
      <p:sp>
        <p:nvSpPr>
          <p:cNvPr id="14" name="TextBox 13"/>
          <p:cNvSpPr txBox="1"/>
          <p:nvPr/>
        </p:nvSpPr>
        <p:spPr>
          <a:xfrm>
            <a:off x="1071538" y="3132000"/>
            <a:ext cx="1000132" cy="738664"/>
          </a:xfrm>
          <a:prstGeom prst="rect">
            <a:avLst/>
          </a:prstGeom>
          <a:noFill/>
        </p:spPr>
        <p:txBody>
          <a:bodyPr wrap="square" rtlCol="0">
            <a:spAutoFit/>
          </a:bodyPr>
          <a:lstStyle/>
          <a:p>
            <a:r>
              <a:rPr lang="en-IN" sz="1400" dirty="0" smtClean="0">
                <a:solidFill>
                  <a:srgbClr val="C00000"/>
                </a:solidFill>
              </a:rPr>
              <a:t>Max. deflection</a:t>
            </a:r>
          </a:p>
          <a:p>
            <a:r>
              <a:rPr lang="en-IN" sz="1400" dirty="0" smtClean="0">
                <a:solidFill>
                  <a:srgbClr val="C00000"/>
                </a:solidFill>
              </a:rPr>
              <a:t>4.4mm</a:t>
            </a:r>
            <a:endParaRPr lang="en-IN" sz="1400" dirty="0">
              <a:solidFill>
                <a:srgbClr val="C00000"/>
              </a:solidFill>
            </a:endParaRPr>
          </a:p>
        </p:txBody>
      </p:sp>
      <p:sp>
        <p:nvSpPr>
          <p:cNvPr id="15" name="TextBox 14"/>
          <p:cNvSpPr txBox="1"/>
          <p:nvPr/>
        </p:nvSpPr>
        <p:spPr>
          <a:xfrm>
            <a:off x="4714876" y="3132000"/>
            <a:ext cx="1000132" cy="738664"/>
          </a:xfrm>
          <a:prstGeom prst="rect">
            <a:avLst/>
          </a:prstGeom>
          <a:noFill/>
        </p:spPr>
        <p:txBody>
          <a:bodyPr wrap="square" rtlCol="0">
            <a:spAutoFit/>
          </a:bodyPr>
          <a:lstStyle/>
          <a:p>
            <a:r>
              <a:rPr lang="en-IN" sz="1400" dirty="0" smtClean="0">
                <a:solidFill>
                  <a:srgbClr val="C00000"/>
                </a:solidFill>
              </a:rPr>
              <a:t>Max. stress</a:t>
            </a:r>
          </a:p>
          <a:p>
            <a:r>
              <a:rPr lang="en-IN" sz="1400" dirty="0" smtClean="0">
                <a:solidFill>
                  <a:srgbClr val="C00000"/>
                </a:solidFill>
              </a:rPr>
              <a:t>8.2MPa</a:t>
            </a:r>
            <a:endParaRPr lang="en-IN" sz="1400" dirty="0">
              <a:solidFill>
                <a:srgbClr val="C00000"/>
              </a:solidFill>
            </a:endParaRPr>
          </a:p>
        </p:txBody>
      </p:sp>
      <p:sp>
        <p:nvSpPr>
          <p:cNvPr id="16" name="TextBox 15"/>
          <p:cNvSpPr txBox="1"/>
          <p:nvPr/>
        </p:nvSpPr>
        <p:spPr>
          <a:xfrm>
            <a:off x="3994876" y="3132000"/>
            <a:ext cx="612000" cy="523220"/>
          </a:xfrm>
          <a:prstGeom prst="rect">
            <a:avLst/>
          </a:prstGeom>
          <a:noFill/>
        </p:spPr>
        <p:txBody>
          <a:bodyPr wrap="square" rtlCol="0">
            <a:spAutoFit/>
          </a:bodyPr>
          <a:lstStyle/>
          <a:p>
            <a:r>
              <a:rPr lang="en-IN" sz="1400" dirty="0" smtClean="0">
                <a:solidFill>
                  <a:srgbClr val="C00000"/>
                </a:solidFill>
              </a:rPr>
              <a:t>Spec.</a:t>
            </a:r>
          </a:p>
          <a:p>
            <a:r>
              <a:rPr lang="en-IN" sz="1400" dirty="0">
                <a:solidFill>
                  <a:srgbClr val="C00000"/>
                </a:solidFill>
              </a:rPr>
              <a:t>5</a:t>
            </a:r>
            <a:r>
              <a:rPr lang="en-IN" sz="1400" dirty="0" smtClean="0">
                <a:solidFill>
                  <a:srgbClr val="C00000"/>
                </a:solidFill>
              </a:rPr>
              <a:t>mm</a:t>
            </a:r>
            <a:endParaRPr lang="en-IN" sz="1400" dirty="0">
              <a:solidFill>
                <a:srgbClr val="C00000"/>
              </a:solidFill>
            </a:endParaRPr>
          </a:p>
        </p:txBody>
      </p:sp>
      <p:sp>
        <p:nvSpPr>
          <p:cNvPr id="17" name="TextBox 16"/>
          <p:cNvSpPr txBox="1"/>
          <p:nvPr/>
        </p:nvSpPr>
        <p:spPr>
          <a:xfrm>
            <a:off x="7745090" y="3132000"/>
            <a:ext cx="756000" cy="523220"/>
          </a:xfrm>
          <a:prstGeom prst="rect">
            <a:avLst/>
          </a:prstGeom>
          <a:noFill/>
        </p:spPr>
        <p:txBody>
          <a:bodyPr wrap="square" rtlCol="0">
            <a:spAutoFit/>
          </a:bodyPr>
          <a:lstStyle/>
          <a:p>
            <a:r>
              <a:rPr lang="en-IN" sz="1400" dirty="0" smtClean="0">
                <a:solidFill>
                  <a:srgbClr val="C00000"/>
                </a:solidFill>
              </a:rPr>
              <a:t>FRP</a:t>
            </a:r>
          </a:p>
          <a:p>
            <a:r>
              <a:rPr lang="en-IN" sz="1400" dirty="0" smtClean="0">
                <a:solidFill>
                  <a:srgbClr val="C00000"/>
                </a:solidFill>
              </a:rPr>
              <a:t>25MPa</a:t>
            </a:r>
            <a:endParaRPr lang="en-IN" sz="1400" dirty="0">
              <a:solidFill>
                <a:srgbClr val="C00000"/>
              </a:solidFill>
            </a:endParaRPr>
          </a:p>
        </p:txBody>
      </p:sp>
      <p:sp>
        <p:nvSpPr>
          <p:cNvPr id="19" name="TextBox 18"/>
          <p:cNvSpPr txBox="1"/>
          <p:nvPr/>
        </p:nvSpPr>
        <p:spPr>
          <a:xfrm>
            <a:off x="5786446" y="6072206"/>
            <a:ext cx="1908000" cy="338554"/>
          </a:xfrm>
          <a:prstGeom prst="rect">
            <a:avLst/>
          </a:prstGeom>
          <a:noFill/>
        </p:spPr>
        <p:txBody>
          <a:bodyPr wrap="square" rtlCol="0" anchor="ctr" anchorCtr="0">
            <a:spAutoFit/>
          </a:bodyPr>
          <a:lstStyle/>
          <a:p>
            <a:pPr algn="ctr"/>
            <a:r>
              <a:rPr lang="en-IN" sz="1600" b="1" dirty="0" smtClean="0">
                <a:solidFill>
                  <a:srgbClr val="FFFF00"/>
                </a:solidFill>
              </a:rPr>
              <a:t>Down side view</a:t>
            </a:r>
            <a:endParaRPr lang="en-IN" sz="1600" b="1" dirty="0">
              <a:solidFill>
                <a:srgbClr val="FFFF00"/>
              </a:solidFill>
            </a:endParaRPr>
          </a:p>
        </p:txBody>
      </p:sp>
      <p:sp>
        <p:nvSpPr>
          <p:cNvPr id="21" name="TextBox 20"/>
          <p:cNvSpPr txBox="1"/>
          <p:nvPr/>
        </p:nvSpPr>
        <p:spPr>
          <a:xfrm rot="16200000">
            <a:off x="-311089" y="2448000"/>
            <a:ext cx="2268000" cy="338554"/>
          </a:xfrm>
          <a:prstGeom prst="rect">
            <a:avLst/>
          </a:prstGeom>
          <a:noFill/>
        </p:spPr>
        <p:txBody>
          <a:bodyPr wrap="square" rtlCol="0">
            <a:spAutoFit/>
          </a:bodyPr>
          <a:lstStyle/>
          <a:p>
            <a:r>
              <a:rPr lang="en-IN" sz="1600" b="1" dirty="0" smtClean="0">
                <a:solidFill>
                  <a:prstClr val="black"/>
                </a:solidFill>
              </a:rPr>
              <a:t>Finite Element Analysis</a:t>
            </a:r>
            <a:endParaRPr lang="en-IN" sz="1600" b="1" dirty="0">
              <a:solidFill>
                <a:prstClr val="black"/>
              </a:solidFill>
            </a:endParaRPr>
          </a:p>
        </p:txBody>
      </p:sp>
      <p:sp>
        <p:nvSpPr>
          <p:cNvPr id="22" name="TextBox 21"/>
          <p:cNvSpPr txBox="1"/>
          <p:nvPr/>
        </p:nvSpPr>
        <p:spPr>
          <a:xfrm>
            <a:off x="3490876" y="1640240"/>
            <a:ext cx="2448000" cy="360000"/>
          </a:xfrm>
          <a:prstGeom prst="rect">
            <a:avLst/>
          </a:prstGeom>
          <a:noFill/>
        </p:spPr>
        <p:txBody>
          <a:bodyPr wrap="square" rtlCol="0">
            <a:spAutoFit/>
          </a:bodyPr>
          <a:lstStyle/>
          <a:p>
            <a:r>
              <a:rPr lang="en-IN" sz="1600" dirty="0" smtClean="0">
                <a:solidFill>
                  <a:srgbClr val="C00000"/>
                </a:solidFill>
              </a:rPr>
              <a:t>Self weight + 100kg load</a:t>
            </a:r>
            <a:endParaRPr lang="en-IN" sz="1600" dirty="0">
              <a:solidFill>
                <a:srgbClr val="C00000"/>
              </a:solidFill>
            </a:endParaRPr>
          </a:p>
        </p:txBody>
      </p:sp>
      <p:sp>
        <p:nvSpPr>
          <p:cNvPr id="23" name="TextBox 22"/>
          <p:cNvSpPr txBox="1"/>
          <p:nvPr/>
        </p:nvSpPr>
        <p:spPr>
          <a:xfrm rot="16200000">
            <a:off x="-58528" y="5009644"/>
            <a:ext cx="1764000" cy="504000"/>
          </a:xfrm>
          <a:prstGeom prst="rect">
            <a:avLst/>
          </a:prstGeom>
          <a:noFill/>
        </p:spPr>
        <p:txBody>
          <a:bodyPr wrap="square" rtlCol="0">
            <a:noAutofit/>
          </a:bodyPr>
          <a:lstStyle/>
          <a:p>
            <a:r>
              <a:rPr lang="en-IN" sz="1600" b="1" dirty="0" smtClean="0">
                <a:solidFill>
                  <a:prstClr val="black"/>
                </a:solidFill>
              </a:rPr>
              <a:t>Extra thickness in selected sections  </a:t>
            </a:r>
            <a:endParaRPr lang="en-IN" sz="1600" b="1" dirty="0">
              <a:solidFill>
                <a:prstClr val="black"/>
              </a:solidFill>
            </a:endParaRPr>
          </a:p>
        </p:txBody>
      </p:sp>
      <p:sp>
        <p:nvSpPr>
          <p:cNvPr id="24" name="TextBox 23"/>
          <p:cNvSpPr txBox="1"/>
          <p:nvPr/>
        </p:nvSpPr>
        <p:spPr>
          <a:xfrm rot="16200000">
            <a:off x="6947425" y="5108681"/>
            <a:ext cx="2160000" cy="338554"/>
          </a:xfrm>
          <a:prstGeom prst="rect">
            <a:avLst/>
          </a:prstGeom>
          <a:noFill/>
        </p:spPr>
        <p:txBody>
          <a:bodyPr wrap="square" rtlCol="0">
            <a:spAutoFit/>
          </a:bodyPr>
          <a:lstStyle/>
          <a:p>
            <a:r>
              <a:rPr lang="en-IN" sz="1600" b="1" dirty="0" smtClean="0">
                <a:solidFill>
                  <a:prstClr val="black"/>
                </a:solidFill>
              </a:rPr>
              <a:t>Three-line support</a:t>
            </a:r>
            <a:endParaRPr lang="en-IN" sz="1600" b="1" dirty="0">
              <a:solidFill>
                <a:prstClr val="black"/>
              </a:solidFill>
            </a:endParaRPr>
          </a:p>
        </p:txBody>
      </p:sp>
      <p:pic>
        <p:nvPicPr>
          <p:cNvPr id="9" name="Content Placeholder 8" descr="Holding Tray 1.jpg"/>
          <p:cNvPicPr>
            <a:picLocks noGrp="1" noChangeAspect="1"/>
          </p:cNvPicPr>
          <p:nvPr>
            <p:ph idx="1"/>
          </p:nvPr>
        </p:nvPicPr>
        <p:blipFill>
          <a:blip r:embed="rId5" cstate="print"/>
          <a:srcRect l="1476" t="10827" r="4429" b="8858"/>
          <a:stretch>
            <a:fillRect/>
          </a:stretch>
        </p:blipFill>
        <p:spPr>
          <a:xfrm>
            <a:off x="1202444" y="4089396"/>
            <a:ext cx="3655308" cy="2340000"/>
          </a:xfrm>
        </p:spPr>
      </p:pic>
      <p:sp>
        <p:nvSpPr>
          <p:cNvPr id="18" name="TextBox 17"/>
          <p:cNvSpPr txBox="1"/>
          <p:nvPr/>
        </p:nvSpPr>
        <p:spPr>
          <a:xfrm>
            <a:off x="3238314" y="6048000"/>
            <a:ext cx="1548000" cy="338554"/>
          </a:xfrm>
          <a:prstGeom prst="rect">
            <a:avLst/>
          </a:prstGeom>
          <a:noFill/>
        </p:spPr>
        <p:txBody>
          <a:bodyPr wrap="square" rtlCol="0">
            <a:spAutoFit/>
          </a:bodyPr>
          <a:lstStyle/>
          <a:p>
            <a:r>
              <a:rPr lang="en-IN" sz="1600" b="1" dirty="0" smtClean="0">
                <a:solidFill>
                  <a:srgbClr val="002060"/>
                </a:solidFill>
              </a:rPr>
              <a:t>Fabricated tray</a:t>
            </a:r>
            <a:endParaRPr lang="en-IN" sz="1600" b="1" dirty="0">
              <a:solidFill>
                <a:srgbClr val="002060"/>
              </a:solidFill>
            </a:endParaRPr>
          </a:p>
        </p:txBody>
      </p:sp>
      <p:sp>
        <p:nvSpPr>
          <p:cNvPr id="20" name="Slide Number Placeholder 19"/>
          <p:cNvSpPr>
            <a:spLocks noGrp="1"/>
          </p:cNvSpPr>
          <p:nvPr>
            <p:ph type="sldNum" sz="quarter" idx="12"/>
          </p:nvPr>
        </p:nvSpPr>
        <p:spPr/>
        <p:txBody>
          <a:bodyPr/>
          <a:lstStyle/>
          <a:p>
            <a:fld id="{5D0D82D1-030A-4AF5-855D-82A44DD93AEE}" type="slidenum">
              <a:rPr lang="en-US" smtClean="0">
                <a:solidFill>
                  <a:prstClr val="black">
                    <a:tint val="95000"/>
                  </a:prstClr>
                </a:solidFill>
              </a:rPr>
              <a:pPr/>
              <a:t>27</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Prototypes of RPC holding trays</a:t>
            </a:r>
            <a:endParaRPr lang="en-IN" dirty="0"/>
          </a:p>
        </p:txBody>
      </p:sp>
      <p:sp>
        <p:nvSpPr>
          <p:cNvPr id="2" name="Footer Placeholder 1"/>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3" name="Slide Number Placeholder 2"/>
          <p:cNvSpPr>
            <a:spLocks noGrp="1"/>
          </p:cNvSpPr>
          <p:nvPr>
            <p:ph type="sldNum" sz="quarter" idx="12"/>
          </p:nvPr>
        </p:nvSpPr>
        <p:spPr/>
        <p:txBody>
          <a:bodyPr/>
          <a:lstStyle/>
          <a:p>
            <a:fld id="{5D0D82D1-030A-4AF5-855D-82A44DD93AEE}" type="slidenum">
              <a:rPr lang="en-US" smtClean="0">
                <a:solidFill>
                  <a:prstClr val="black">
                    <a:tint val="95000"/>
                  </a:prstClr>
                </a:solidFill>
              </a:rPr>
              <a:pPr/>
              <a:t>28</a:t>
            </a:fld>
            <a:endParaRPr lang="en-US" dirty="0">
              <a:solidFill>
                <a:prstClr val="black">
                  <a:tint val="95000"/>
                </a:prstClr>
              </a:solidFill>
            </a:endParaRPr>
          </a:p>
        </p:txBody>
      </p:sp>
      <p:pic>
        <p:nvPicPr>
          <p:cNvPr id="8" name="Picture 2" descr="D:\Walchand\Tray@TIFR-Photos\DSC04552.JPG"/>
          <p:cNvPicPr>
            <a:picLocks noGrp="1" noChangeAspect="1" noChangeArrowheads="1"/>
          </p:cNvPicPr>
          <p:nvPr>
            <p:ph sz="half" idx="1"/>
          </p:nvPr>
        </p:nvPicPr>
        <p:blipFill>
          <a:blip r:embed="rId2" cstate="print"/>
          <a:srcRect/>
          <a:stretch>
            <a:fillRect/>
          </a:stretch>
        </p:blipFill>
        <p:spPr bwMode="auto">
          <a:xfrm>
            <a:off x="1294871" y="1547813"/>
            <a:ext cx="6481233" cy="486092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title"/>
          </p:nvPr>
        </p:nvSpPr>
        <p:spPr/>
        <p:txBody>
          <a:bodyPr/>
          <a:lstStyle/>
          <a:p>
            <a:r>
              <a:rPr lang="en-US" dirty="0" smtClean="0"/>
              <a:t>Closed loop gas system</a:t>
            </a:r>
            <a:endParaRPr lang="en-US" dirty="0" smtClean="0"/>
          </a:p>
        </p:txBody>
      </p:sp>
      <p:sp>
        <p:nvSpPr>
          <p:cNvPr id="9218" name="Content Placeholder 2"/>
          <p:cNvSpPr>
            <a:spLocks noGrp="1"/>
          </p:cNvSpPr>
          <p:nvPr>
            <p:ph sz="quarter" idx="1"/>
          </p:nvPr>
        </p:nvSpPr>
        <p:spPr/>
        <p:txBody>
          <a:bodyPr>
            <a:normAutofit fontScale="92500"/>
          </a:bodyPr>
          <a:lstStyle/>
          <a:p>
            <a:r>
              <a:rPr lang="en-IN" dirty="0" smtClean="0"/>
              <a:t>Total number of RPCs in the ICAL = 3 x150 x 64 = 28,800</a:t>
            </a:r>
          </a:p>
          <a:p>
            <a:r>
              <a:rPr lang="en-IN" dirty="0" smtClean="0"/>
              <a:t>Total gas volume = 28,800 x 195cm x 191cm x 0.2cm = 214,531 litres</a:t>
            </a:r>
          </a:p>
          <a:p>
            <a:r>
              <a:rPr lang="en-US" dirty="0" smtClean="0"/>
              <a:t>Standard gas composition for the avalanche mode:</a:t>
            </a:r>
          </a:p>
          <a:p>
            <a:pPr lvl="1"/>
            <a:r>
              <a:rPr lang="en-US" dirty="0" smtClean="0"/>
              <a:t>R134a(C</a:t>
            </a:r>
            <a:r>
              <a:rPr lang="en-US" baseline="-25000" dirty="0" smtClean="0"/>
              <a:t>2</a:t>
            </a:r>
            <a:r>
              <a:rPr lang="en-US" dirty="0" smtClean="0"/>
              <a:t>H</a:t>
            </a:r>
            <a:r>
              <a:rPr lang="en-US" baseline="-25000" dirty="0" smtClean="0"/>
              <a:t>2</a:t>
            </a:r>
            <a:r>
              <a:rPr lang="en-US" dirty="0" smtClean="0"/>
              <a:t>F</a:t>
            </a:r>
            <a:r>
              <a:rPr lang="en-US" baseline="-25000" dirty="0" smtClean="0"/>
              <a:t>4</a:t>
            </a:r>
            <a:r>
              <a:rPr lang="en-US" dirty="0" smtClean="0"/>
              <a:t>):Isobutane(C</a:t>
            </a:r>
            <a:r>
              <a:rPr lang="en-US" baseline="-25000" dirty="0" smtClean="0"/>
              <a:t>4</a:t>
            </a:r>
            <a:r>
              <a:rPr lang="en-US" dirty="0" smtClean="0"/>
              <a:t>H</a:t>
            </a:r>
            <a:r>
              <a:rPr lang="en-US" baseline="-25000" dirty="0" smtClean="0"/>
              <a:t>10</a:t>
            </a:r>
            <a:r>
              <a:rPr lang="en-US" dirty="0" smtClean="0"/>
              <a:t>):Sulphur Hexaflouide(SF</a:t>
            </a:r>
            <a:r>
              <a:rPr lang="en-US" baseline="-25000" dirty="0" smtClean="0"/>
              <a:t>6</a:t>
            </a:r>
            <a:r>
              <a:rPr lang="en-US" dirty="0" smtClean="0"/>
              <a:t>)::95.5:4.3:0.2</a:t>
            </a:r>
            <a:endParaRPr lang="en-US" baseline="-25000" dirty="0" smtClean="0"/>
          </a:p>
          <a:p>
            <a:r>
              <a:rPr lang="en-US" dirty="0" smtClean="0"/>
              <a:t>What is the minimum gas flow required in a RPC detector, which results in an optimum uniformity of gas concentration - by simulation and by monitoring the current and noise rate of an RPC.</a:t>
            </a:r>
          </a:p>
          <a:p>
            <a:r>
              <a:rPr lang="en-US" dirty="0" smtClean="0"/>
              <a:t>Some deciding factors: Expensive and hazardous gases, green house effect, handling high volume of gases in the cavern</a:t>
            </a:r>
          </a:p>
          <a:p>
            <a:r>
              <a:rPr lang="en-US" dirty="0" smtClean="0"/>
              <a:t>Operational consideration: How many RPC’s can be connected in series and/or in parallel? Many RPCs in series will add to pressure gradient, leading to gas flow problems</a:t>
            </a:r>
          </a:p>
        </p:txBody>
      </p:sp>
      <p:sp>
        <p:nvSpPr>
          <p:cNvPr id="4" name="Footer Placeholder 3"/>
          <p:cNvSpPr>
            <a:spLocks noGrp="1"/>
          </p:cNvSpPr>
          <p:nvPr>
            <p:ph type="ftr" sz="quarter" idx="11"/>
          </p:nvPr>
        </p:nvSpPr>
        <p:spPr/>
        <p:txBody>
          <a:bodyPr/>
          <a:lstStyle/>
          <a:p>
            <a:r>
              <a:rPr lang="en-IN" dirty="0" smtClean="0">
                <a:solidFill>
                  <a:srgbClr val="696464"/>
                </a:solidFill>
              </a:rPr>
              <a:t>National Conference on Double Beta Decay and Neutrinos, April 20-21, 2013, IIT Ropar &amp; Panjab University</a:t>
            </a:r>
            <a:endParaRPr lang="en-US" dirty="0">
              <a:solidFill>
                <a:srgbClr val="696464"/>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3</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Study of gas sealed RPCs</a:t>
            </a:r>
            <a:endParaRPr lang="en-IN" dirty="0"/>
          </a:p>
        </p:txBody>
      </p:sp>
      <p:sp>
        <p:nvSpPr>
          <p:cNvPr id="4" name="Footer Placeholder 3"/>
          <p:cNvSpPr>
            <a:spLocks noGrp="1"/>
          </p:cNvSpPr>
          <p:nvPr>
            <p:ph type="ftr" sz="quarter" idx="11"/>
          </p:nvPr>
        </p:nvSpPr>
        <p:spPr/>
        <p:txBody>
          <a:bodyPr/>
          <a:lstStyle/>
          <a:p>
            <a:pPr>
              <a:defRPr/>
            </a:pPr>
            <a:r>
              <a:rPr lang="en-IN" dirty="0" smtClean="0">
                <a:solidFill>
                  <a:srgbClr val="696464"/>
                </a:solidFill>
              </a:rPr>
              <a:t>National Conference on Double Beta Decay and Neutrinos, April 20-21, 2013, IIT Ropar &amp; Panjab University</a:t>
            </a:r>
            <a:endParaRPr lang="en-US" dirty="0">
              <a:solidFill>
                <a:srgbClr val="696464"/>
              </a:solidFill>
            </a:endParaRPr>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76200" y="1270000"/>
            <a:ext cx="6582408" cy="5130800"/>
          </a:xfrm>
          <a:prstGeom prst="rect">
            <a:avLst/>
          </a:prstGeom>
          <a:noFill/>
          <a:ln w="9525">
            <a:noFill/>
            <a:miter lim="800000"/>
            <a:headEnd/>
            <a:tailEnd/>
          </a:ln>
        </p:spPr>
      </p:pic>
      <p:sp>
        <p:nvSpPr>
          <p:cNvPr id="6" name="Rectangle 5"/>
          <p:cNvSpPr/>
          <p:nvPr/>
        </p:nvSpPr>
        <p:spPr>
          <a:xfrm>
            <a:off x="6553200" y="1495485"/>
            <a:ext cx="2438400" cy="4801314"/>
          </a:xfrm>
          <a:prstGeom prst="rect">
            <a:avLst/>
          </a:prstGeom>
          <a:solidFill>
            <a:schemeClr val="accent5">
              <a:lumMod val="20000"/>
              <a:lumOff val="80000"/>
            </a:schemeClr>
          </a:solidFill>
        </p:spPr>
        <p:txBody>
          <a:bodyPr wrap="square">
            <a:spAutoFit/>
          </a:bodyPr>
          <a:lstStyle/>
          <a:p>
            <a:pPr fontAlgn="base">
              <a:spcBef>
                <a:spcPct val="0"/>
              </a:spcBef>
              <a:spcAft>
                <a:spcPct val="0"/>
              </a:spcAft>
            </a:pPr>
            <a:r>
              <a:rPr lang="en-IN" dirty="0" smtClean="0">
                <a:solidFill>
                  <a:prstClr val="black"/>
                </a:solidFill>
                <a:latin typeface="Arial" charset="0"/>
                <a:cs typeface="Arial" charset="0"/>
              </a:rPr>
              <a:t>If the RPC gas gaps are produced without leaks (less than 1.75 mm  WC in more than 33 hours), then the detectors can be operated without appreciable degradation in their performance for more than a month with a single gas fill. The</a:t>
            </a:r>
          </a:p>
          <a:p>
            <a:pPr fontAlgn="base">
              <a:spcBef>
                <a:spcPct val="0"/>
              </a:spcBef>
              <a:spcAft>
                <a:spcPct val="0"/>
              </a:spcAft>
            </a:pPr>
            <a:r>
              <a:rPr lang="en-IN" dirty="0" smtClean="0">
                <a:solidFill>
                  <a:prstClr val="black"/>
                </a:solidFill>
                <a:latin typeface="Arial" charset="0"/>
                <a:cs typeface="Arial" charset="0"/>
              </a:rPr>
              <a:t>cost of gas replenishing could thus be reduced considerably, by up to a factor of 30.</a:t>
            </a:r>
            <a:endParaRPr lang="en-IN" dirty="0">
              <a:solidFill>
                <a:prstClr val="black"/>
              </a:solidFill>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smtClean="0"/>
              <a:t>Gas purification process</a:t>
            </a:r>
            <a:endParaRPr lang="en-IN" dirty="0"/>
          </a:p>
        </p:txBody>
      </p:sp>
      <p:sp>
        <p:nvSpPr>
          <p:cNvPr id="18435" name="Content Placeholder 2"/>
          <p:cNvSpPr>
            <a:spLocks noGrp="1"/>
          </p:cNvSpPr>
          <p:nvPr>
            <p:ph sz="quarter" idx="1"/>
          </p:nvPr>
        </p:nvSpPr>
        <p:spPr/>
        <p:txBody>
          <a:bodyPr/>
          <a:lstStyle/>
          <a:p>
            <a:r>
              <a:rPr lang="en-US" dirty="0" smtClean="0"/>
              <a:t>Gas mixture quality: Presence of impurities in the return gas from the RPCs</a:t>
            </a:r>
          </a:p>
          <a:p>
            <a:r>
              <a:rPr lang="en-US" dirty="0" smtClean="0"/>
              <a:t>Possible worsening of RPC performance due to impurities</a:t>
            </a:r>
          </a:p>
          <a:p>
            <a:r>
              <a:rPr lang="en-US" dirty="0" smtClean="0"/>
              <a:t>Removal of water vapour by combination of 3A and 5A molecular sieves continuous duty purifier.</a:t>
            </a:r>
          </a:p>
          <a:p>
            <a:r>
              <a:rPr lang="en-US" dirty="0" smtClean="0"/>
              <a:t>Removal of oil vapours by 3X molecular sieves</a:t>
            </a:r>
            <a:endParaRPr lang="en-US" sz="2000" dirty="0" smtClean="0"/>
          </a:p>
          <a:p>
            <a:r>
              <a:rPr lang="en-US" dirty="0" smtClean="0"/>
              <a:t>Removal of radicals (F</a:t>
            </a:r>
            <a:r>
              <a:rPr lang="en-US" baseline="30000" dirty="0" smtClean="0"/>
              <a:t>-</a:t>
            </a:r>
            <a:r>
              <a:rPr lang="en-US" dirty="0" smtClean="0"/>
              <a:t>, HF etc.) by disposable activated Alumina</a:t>
            </a:r>
          </a:p>
          <a:p>
            <a:r>
              <a:rPr lang="en-US" dirty="0" smtClean="0">
                <a:solidFill>
                  <a:srgbClr val="0070C0"/>
                </a:solidFill>
              </a:rPr>
              <a:t>Removal of Oxygen by CuZn and Ni-NiO on activated Alumina/Silica by continuous duty purifier using standard cartridges</a:t>
            </a:r>
          </a:p>
          <a:p>
            <a:r>
              <a:rPr lang="en-US" dirty="0" smtClean="0"/>
              <a:t>Final goal was to achieve the moisture and Oxygen levels to less than 2 ppm</a:t>
            </a:r>
          </a:p>
        </p:txBody>
      </p:sp>
      <p:sp>
        <p:nvSpPr>
          <p:cNvPr id="4" name="Footer Placeholder 3"/>
          <p:cNvSpPr>
            <a:spLocks noGrp="1"/>
          </p:cNvSpPr>
          <p:nvPr>
            <p:ph type="ftr" sz="quarter" idx="11"/>
          </p:nvPr>
        </p:nvSpPr>
        <p:spPr/>
        <p:txBody>
          <a:bodyPr/>
          <a:lstStyle/>
          <a:p>
            <a:r>
              <a:rPr lang="en-IN" dirty="0" smtClean="0">
                <a:solidFill>
                  <a:srgbClr val="696464"/>
                </a:solidFill>
              </a:rPr>
              <a:t>National Conference on Double Beta Decay and Neutrinos, April 20-21, 2013, IIT Ropar &amp; Panjab University</a:t>
            </a:r>
            <a:endParaRPr lang="en-US" dirty="0">
              <a:solidFill>
                <a:srgbClr val="696464"/>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Footer Placeholder 115"/>
          <p:cNvSpPr>
            <a:spLocks noGrp="1"/>
          </p:cNvSpPr>
          <p:nvPr>
            <p:ph type="ftr" sz="quarter" idx="11"/>
          </p:nvPr>
        </p:nvSpPr>
        <p:spPr/>
        <p:txBody>
          <a:bodyPr/>
          <a:lstStyle/>
          <a:p>
            <a:pPr>
              <a:defRPr/>
            </a:pPr>
            <a:r>
              <a:rPr lang="en-IN" dirty="0"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119" name="Rectangle 118"/>
          <p:cNvSpPr/>
          <p:nvPr/>
        </p:nvSpPr>
        <p:spPr>
          <a:xfrm>
            <a:off x="824821" y="140098"/>
            <a:ext cx="7963719" cy="276999"/>
          </a:xfrm>
          <a:prstGeom prst="rect">
            <a:avLst/>
          </a:prstGeom>
          <a:solidFill>
            <a:srgbClr val="FFFF00"/>
          </a:solidFill>
        </p:spPr>
        <p:txBody>
          <a:bodyPr wrap="none" lIns="0" tIns="0" rIns="0" bIns="0" anchor="ctr" anchorCtr="1">
            <a:spAutoFit/>
          </a:bodyPr>
          <a:lstStyle/>
          <a:p>
            <a:pPr fontAlgn="base">
              <a:spcBef>
                <a:spcPct val="0"/>
              </a:spcBef>
              <a:spcAft>
                <a:spcPct val="0"/>
              </a:spcAft>
            </a:pPr>
            <a:r>
              <a:rPr lang="en-US" b="1" dirty="0" smtClean="0">
                <a:solidFill>
                  <a:srgbClr val="FF0000"/>
                </a:solidFill>
                <a:latin typeface="Arial" charset="0"/>
                <a:cs typeface="Arial" charset="0"/>
              </a:rPr>
              <a:t>Line diagram of the close loop gas recirculation and purification system </a:t>
            </a:r>
            <a:endParaRPr lang="en-IN" b="1" dirty="0">
              <a:solidFill>
                <a:srgbClr val="FF0000"/>
              </a:solidFill>
              <a:latin typeface="Arial" charset="0"/>
              <a:cs typeface="Arial" charset="0"/>
            </a:endParaRPr>
          </a:p>
        </p:txBody>
      </p:sp>
      <p:grpSp>
        <p:nvGrpSpPr>
          <p:cNvPr id="2" name="Group 114"/>
          <p:cNvGrpSpPr/>
          <p:nvPr/>
        </p:nvGrpSpPr>
        <p:grpSpPr>
          <a:xfrm>
            <a:off x="381000" y="457200"/>
            <a:ext cx="8658664" cy="5961493"/>
            <a:chOff x="381000" y="457200"/>
            <a:chExt cx="8658664" cy="5961493"/>
          </a:xfrm>
        </p:grpSpPr>
        <p:sp>
          <p:nvSpPr>
            <p:cNvPr id="4" name="Rectangle 3"/>
            <p:cNvSpPr/>
            <p:nvPr/>
          </p:nvSpPr>
          <p:spPr>
            <a:xfrm>
              <a:off x="381000" y="4648200"/>
              <a:ext cx="2514600" cy="1066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000" dirty="0">
                <a:solidFill>
                  <a:prstClr val="black"/>
                </a:solidFill>
              </a:endParaRPr>
            </a:p>
          </p:txBody>
        </p:sp>
        <p:cxnSp>
          <p:nvCxnSpPr>
            <p:cNvPr id="5" name="Straight Connector 4"/>
            <p:cNvCxnSpPr/>
            <p:nvPr/>
          </p:nvCxnSpPr>
          <p:spPr>
            <a:xfrm>
              <a:off x="1267264" y="5715000"/>
              <a:ext cx="4103" cy="531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267264" y="6246055"/>
              <a:ext cx="2657622" cy="2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29000" y="6019800"/>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8" name="Straight Connector 7"/>
            <p:cNvCxnSpPr/>
            <p:nvPr/>
          </p:nvCxnSpPr>
          <p:spPr>
            <a:xfrm flipV="1">
              <a:off x="1237956" y="3573194"/>
              <a:ext cx="0" cy="106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7200" y="2895600"/>
              <a:ext cx="1540412"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dirty="0" smtClean="0">
                  <a:solidFill>
                    <a:prstClr val="black"/>
                  </a:solidFill>
                </a:rPr>
                <a:t>Receiver tank inlet</a:t>
              </a:r>
              <a:endParaRPr lang="en-US" sz="2000" dirty="0">
                <a:solidFill>
                  <a:prstClr val="black"/>
                </a:solidFill>
              </a:endParaRPr>
            </a:p>
          </p:txBody>
        </p:sp>
        <p:cxnSp>
          <p:nvCxnSpPr>
            <p:cNvPr id="10" name="Straight Connector 9"/>
            <p:cNvCxnSpPr>
              <a:stCxn id="9" idx="0"/>
            </p:cNvCxnSpPr>
            <p:nvPr/>
          </p:nvCxnSpPr>
          <p:spPr>
            <a:xfrm flipH="1" flipV="1">
              <a:off x="1219200" y="609600"/>
              <a:ext cx="8206"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7957" y="1603718"/>
              <a:ext cx="59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856936" y="976532"/>
              <a:ext cx="1295400"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13" name="Straight Connector 12"/>
            <p:cNvCxnSpPr/>
            <p:nvPr/>
          </p:nvCxnSpPr>
          <p:spPr>
            <a:xfrm>
              <a:off x="1219200" y="609600"/>
              <a:ext cx="1295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0000" y="685800"/>
              <a:ext cx="175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2600" y="6858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295616" y="1486800"/>
              <a:ext cx="554400" cy="763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18" name="Straight Connector 17"/>
            <p:cNvCxnSpPr/>
            <p:nvPr/>
          </p:nvCxnSpPr>
          <p:spPr>
            <a:xfrm>
              <a:off x="5181600" y="2590800"/>
              <a:ext cx="7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943600" y="10668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1066800"/>
              <a:ext cx="2384474" cy="16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962400" y="457200"/>
              <a:ext cx="4365674" cy="7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62400" y="457200"/>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181600" y="10668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62400" y="1066800"/>
              <a:ext cx="121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333936" y="457200"/>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10668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04140" y="685800"/>
              <a:ext cx="586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151163" y="1600202"/>
              <a:ext cx="658837" cy="3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29400" y="10668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309404" y="1543928"/>
              <a:ext cx="5334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31" name="Rounded Rectangle 30"/>
            <p:cNvSpPr/>
            <p:nvPr/>
          </p:nvSpPr>
          <p:spPr>
            <a:xfrm>
              <a:off x="6352736" y="1557996"/>
              <a:ext cx="5334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32" name="Straight Connector 31"/>
            <p:cNvCxnSpPr/>
            <p:nvPr/>
          </p:nvCxnSpPr>
          <p:spPr>
            <a:xfrm>
              <a:off x="4572000" y="2286000"/>
              <a:ext cx="14068" cy="611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35260" y="2300068"/>
              <a:ext cx="4691" cy="597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572000" y="2881533"/>
              <a:ext cx="2082018" cy="1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rot="16200000">
              <a:off x="3200400" y="4343401"/>
              <a:ext cx="14478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sz="2000" dirty="0" smtClean="0">
                  <a:solidFill>
                    <a:prstClr val="black"/>
                  </a:solidFill>
                </a:rPr>
                <a:t>Storage Tank Outlet</a:t>
              </a:r>
              <a:endParaRPr lang="en-US" sz="2000" dirty="0">
                <a:solidFill>
                  <a:prstClr val="black"/>
                </a:solidFill>
              </a:endParaRPr>
            </a:p>
          </p:txBody>
        </p:sp>
        <p:cxnSp>
          <p:nvCxnSpPr>
            <p:cNvPr id="36" name="Straight Connector 35"/>
            <p:cNvCxnSpPr/>
            <p:nvPr/>
          </p:nvCxnSpPr>
          <p:spPr>
            <a:xfrm flipV="1">
              <a:off x="3914336" y="5410200"/>
              <a:ext cx="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86200" y="3657598"/>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86200" y="3657600"/>
              <a:ext cx="167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62600" y="2895600"/>
              <a:ext cx="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595446" y="3200400"/>
              <a:ext cx="2082018" cy="1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586068" y="2895600"/>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658708" y="2895600"/>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15000" y="3200400"/>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715001" y="3505200"/>
              <a:ext cx="2438399" cy="1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391400" y="5029200"/>
              <a:ext cx="38569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333937" y="1090249"/>
              <a:ext cx="36340" cy="42273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67200" y="5314072"/>
              <a:ext cx="411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886200" y="28956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543800" y="3432517"/>
              <a:ext cx="173501" cy="154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50" name="Hexagon 49"/>
            <p:cNvSpPr/>
            <p:nvPr/>
          </p:nvSpPr>
          <p:spPr>
            <a:xfrm>
              <a:off x="5080782" y="3575541"/>
              <a:ext cx="177018" cy="172328"/>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51" name="Straight Connector 50"/>
            <p:cNvCxnSpPr/>
            <p:nvPr/>
          </p:nvCxnSpPr>
          <p:spPr>
            <a:xfrm flipH="1" flipV="1">
              <a:off x="4267202" y="4281268"/>
              <a:ext cx="2161733" cy="23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50292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smtClean="0">
                  <a:solidFill>
                    <a:prstClr val="black"/>
                  </a:solidFill>
                </a:rPr>
                <a:t>1</a:t>
              </a:r>
              <a:endParaRPr lang="en-US" sz="1400" dirty="0">
                <a:solidFill>
                  <a:prstClr val="black"/>
                </a:solidFill>
              </a:endParaRPr>
            </a:p>
          </p:txBody>
        </p:sp>
        <p:sp>
          <p:nvSpPr>
            <p:cNvPr id="53" name="Rounded Rectangle 52"/>
            <p:cNvSpPr/>
            <p:nvPr/>
          </p:nvSpPr>
          <p:spPr>
            <a:xfrm>
              <a:off x="54102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dirty="0" smtClean="0">
                  <a:solidFill>
                    <a:prstClr val="black"/>
                  </a:solidFill>
                </a:rPr>
                <a:t>2</a:t>
              </a:r>
              <a:endParaRPr lang="en-US" sz="1600" dirty="0">
                <a:solidFill>
                  <a:prstClr val="black"/>
                </a:solidFill>
              </a:endParaRPr>
            </a:p>
          </p:txBody>
        </p:sp>
        <p:sp>
          <p:nvSpPr>
            <p:cNvPr id="54" name="Rounded Rectangle 53"/>
            <p:cNvSpPr/>
            <p:nvPr/>
          </p:nvSpPr>
          <p:spPr>
            <a:xfrm>
              <a:off x="58674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dirty="0" smtClean="0">
                  <a:solidFill>
                    <a:prstClr val="black"/>
                  </a:solidFill>
                </a:rPr>
                <a:t>3</a:t>
              </a:r>
              <a:endParaRPr lang="en-US" sz="1600" dirty="0">
                <a:solidFill>
                  <a:prstClr val="black"/>
                </a:solidFill>
              </a:endParaRPr>
            </a:p>
          </p:txBody>
        </p:sp>
        <p:sp>
          <p:nvSpPr>
            <p:cNvPr id="55" name="Rounded Rectangle 54"/>
            <p:cNvSpPr/>
            <p:nvPr/>
          </p:nvSpPr>
          <p:spPr>
            <a:xfrm>
              <a:off x="63246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dirty="0" smtClean="0">
                  <a:solidFill>
                    <a:prstClr val="black"/>
                  </a:solidFill>
                </a:rPr>
                <a:t>4</a:t>
              </a:r>
              <a:endParaRPr lang="en-US" sz="1600" dirty="0">
                <a:solidFill>
                  <a:prstClr val="black"/>
                </a:solidFill>
              </a:endParaRPr>
            </a:p>
          </p:txBody>
        </p:sp>
        <p:cxnSp>
          <p:nvCxnSpPr>
            <p:cNvPr id="56" name="Straight Connector 55"/>
            <p:cNvCxnSpPr/>
            <p:nvPr/>
          </p:nvCxnSpPr>
          <p:spPr>
            <a:xfrm>
              <a:off x="5140570" y="4284784"/>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14536" y="4309404"/>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969391" y="4309404"/>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23079" y="4301196"/>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8139332" y="2209800"/>
              <a:ext cx="429064" cy="3915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1" name="Down Arrow 60"/>
            <p:cNvSpPr/>
            <p:nvPr/>
          </p:nvSpPr>
          <p:spPr>
            <a:xfrm>
              <a:off x="3886200" y="5638800"/>
              <a:ext cx="76200" cy="152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2" name="Down Arrow 61"/>
            <p:cNvSpPr/>
            <p:nvPr/>
          </p:nvSpPr>
          <p:spPr>
            <a:xfrm flipH="1" flipV="1">
              <a:off x="3858064" y="3200400"/>
              <a:ext cx="56272" cy="152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3" name="Down Arrow 62"/>
            <p:cNvSpPr/>
            <p:nvPr/>
          </p:nvSpPr>
          <p:spPr>
            <a:xfrm flipH="1" flipV="1">
              <a:off x="5105400" y="430940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4" name="Down Arrow 63"/>
            <p:cNvSpPr/>
            <p:nvPr/>
          </p:nvSpPr>
          <p:spPr>
            <a:xfrm flipH="1" flipV="1">
              <a:off x="5486400" y="431526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5" name="Down Arrow 64"/>
            <p:cNvSpPr/>
            <p:nvPr/>
          </p:nvSpPr>
          <p:spPr>
            <a:xfrm flipH="1" flipV="1">
              <a:off x="5943600" y="431526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6" name="Down Arrow 65"/>
            <p:cNvSpPr/>
            <p:nvPr/>
          </p:nvSpPr>
          <p:spPr>
            <a:xfrm flipH="1" flipV="1">
              <a:off x="6386732" y="431526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71" name="Straight Connector 70"/>
            <p:cNvCxnSpPr/>
            <p:nvPr/>
          </p:nvCxnSpPr>
          <p:spPr>
            <a:xfrm flipV="1">
              <a:off x="7391400" y="35052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176868" y="4191000"/>
              <a:ext cx="429064" cy="3915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74" name="Rectangle 73"/>
            <p:cNvSpPr/>
            <p:nvPr/>
          </p:nvSpPr>
          <p:spPr>
            <a:xfrm>
              <a:off x="2909668" y="6171028"/>
              <a:ext cx="173502" cy="159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75" name="Rectangle 74"/>
            <p:cNvSpPr/>
            <p:nvPr/>
          </p:nvSpPr>
          <p:spPr>
            <a:xfrm>
              <a:off x="4518074" y="4189828"/>
              <a:ext cx="173501" cy="154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76" name="Straight Connector 75"/>
            <p:cNvCxnSpPr/>
            <p:nvPr/>
          </p:nvCxnSpPr>
          <p:spPr>
            <a:xfrm flipV="1">
              <a:off x="1252025" y="4206240"/>
              <a:ext cx="1728000" cy="14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2971800" y="4206240"/>
              <a:ext cx="21102" cy="1962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157068" y="4146451"/>
              <a:ext cx="173501" cy="154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79" name="TextBox 78"/>
            <p:cNvSpPr txBox="1"/>
            <p:nvPr/>
          </p:nvSpPr>
          <p:spPr>
            <a:xfrm>
              <a:off x="3891600" y="6072600"/>
              <a:ext cx="2052000" cy="252000"/>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Low pressure regulator</a:t>
              </a:r>
              <a:endParaRPr lang="en-US" sz="1400" dirty="0">
                <a:solidFill>
                  <a:prstClr val="black"/>
                </a:solidFill>
                <a:latin typeface="Arial" charset="0"/>
                <a:cs typeface="Arial" charset="0"/>
              </a:endParaRPr>
            </a:p>
          </p:txBody>
        </p:sp>
        <p:sp>
          <p:nvSpPr>
            <p:cNvPr id="80" name="TextBox 79"/>
            <p:cNvSpPr txBox="1"/>
            <p:nvPr/>
          </p:nvSpPr>
          <p:spPr>
            <a:xfrm>
              <a:off x="4343400" y="3935436"/>
              <a:ext cx="1422009"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Feeder valve</a:t>
              </a:r>
              <a:endParaRPr lang="en-US" sz="1400" dirty="0">
                <a:solidFill>
                  <a:prstClr val="black"/>
                </a:solidFill>
                <a:latin typeface="Arial" charset="0"/>
                <a:cs typeface="Arial" charset="0"/>
              </a:endParaRPr>
            </a:p>
          </p:txBody>
        </p:sp>
        <p:sp>
          <p:nvSpPr>
            <p:cNvPr id="81" name="TextBox 80"/>
            <p:cNvSpPr txBox="1"/>
            <p:nvPr/>
          </p:nvSpPr>
          <p:spPr>
            <a:xfrm>
              <a:off x="4662268" y="4828736"/>
              <a:ext cx="2195732" cy="523220"/>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Mass flow controllers</a:t>
              </a:r>
            </a:p>
            <a:p>
              <a:pPr algn="ctr" fontAlgn="base">
                <a:spcBef>
                  <a:spcPct val="0"/>
                </a:spcBef>
                <a:spcAft>
                  <a:spcPct val="0"/>
                </a:spcAft>
              </a:pPr>
              <a:r>
                <a:rPr lang="en-US" sz="1400" dirty="0" smtClean="0">
                  <a:solidFill>
                    <a:prstClr val="black"/>
                  </a:solidFill>
                  <a:latin typeface="Arial" charset="0"/>
                  <a:cs typeface="Arial" charset="0"/>
                </a:rPr>
                <a:t>MFC 1,2,3,4</a:t>
              </a:r>
              <a:endParaRPr lang="en-US" sz="1400" dirty="0">
                <a:solidFill>
                  <a:prstClr val="black"/>
                </a:solidFill>
                <a:latin typeface="Arial" charset="0"/>
                <a:cs typeface="Arial" charset="0"/>
              </a:endParaRPr>
            </a:p>
          </p:txBody>
        </p:sp>
        <p:sp>
          <p:nvSpPr>
            <p:cNvPr id="82" name="TextBox 81"/>
            <p:cNvSpPr txBox="1"/>
            <p:nvPr/>
          </p:nvSpPr>
          <p:spPr>
            <a:xfrm>
              <a:off x="3914337" y="5573691"/>
              <a:ext cx="720000" cy="307777"/>
            </a:xfrm>
            <a:prstGeom prst="rect">
              <a:avLst/>
            </a:prstGeom>
            <a:noFill/>
          </p:spPr>
          <p:txBody>
            <a:bodyPr wrap="square" rtlCol="0">
              <a:spAutoFit/>
            </a:bodyPr>
            <a:lstStyle/>
            <a:p>
              <a:pPr fontAlgn="base">
                <a:spcBef>
                  <a:spcPct val="0"/>
                </a:spcBef>
                <a:spcAft>
                  <a:spcPct val="0"/>
                </a:spcAft>
              </a:pPr>
              <a:r>
                <a:rPr lang="en-US" sz="1400" dirty="0" smtClean="0">
                  <a:solidFill>
                    <a:srgbClr val="FF0000"/>
                  </a:solidFill>
                  <a:latin typeface="Arial" charset="0"/>
                  <a:cs typeface="Arial" charset="0"/>
                </a:rPr>
                <a:t>MFC 6</a:t>
              </a:r>
              <a:endParaRPr lang="en-US" sz="1400" dirty="0">
                <a:solidFill>
                  <a:srgbClr val="FF0000"/>
                </a:solidFill>
                <a:latin typeface="Arial" charset="0"/>
                <a:cs typeface="Arial" charset="0"/>
              </a:endParaRPr>
            </a:p>
          </p:txBody>
        </p:sp>
        <p:sp>
          <p:nvSpPr>
            <p:cNvPr id="83" name="TextBox 82"/>
            <p:cNvSpPr txBox="1"/>
            <p:nvPr/>
          </p:nvSpPr>
          <p:spPr>
            <a:xfrm>
              <a:off x="3248464" y="3121223"/>
              <a:ext cx="685800" cy="276999"/>
            </a:xfrm>
            <a:prstGeom prst="rect">
              <a:avLst/>
            </a:prstGeom>
            <a:noFill/>
          </p:spPr>
          <p:txBody>
            <a:bodyPr wrap="square" rtlCol="0">
              <a:spAutoFit/>
            </a:bodyPr>
            <a:lstStyle/>
            <a:p>
              <a:pPr fontAlgn="base">
                <a:spcBef>
                  <a:spcPct val="0"/>
                </a:spcBef>
                <a:spcAft>
                  <a:spcPct val="0"/>
                </a:spcAft>
              </a:pPr>
              <a:r>
                <a:rPr lang="en-US" sz="1200" dirty="0" smtClean="0">
                  <a:solidFill>
                    <a:srgbClr val="FF0000"/>
                  </a:solidFill>
                  <a:latin typeface="Arial" charset="0"/>
                  <a:cs typeface="Arial" charset="0"/>
                </a:rPr>
                <a:t>MFC 5</a:t>
              </a:r>
              <a:endParaRPr lang="en-US" sz="1200" dirty="0">
                <a:solidFill>
                  <a:srgbClr val="FF0000"/>
                </a:solidFill>
                <a:latin typeface="Arial" charset="0"/>
                <a:cs typeface="Arial" charset="0"/>
              </a:endParaRPr>
            </a:p>
          </p:txBody>
        </p:sp>
        <p:sp>
          <p:nvSpPr>
            <p:cNvPr id="84" name="TextBox 83"/>
            <p:cNvSpPr txBox="1"/>
            <p:nvPr/>
          </p:nvSpPr>
          <p:spPr>
            <a:xfrm>
              <a:off x="7529732" y="4769487"/>
              <a:ext cx="852268"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Exhaust</a:t>
              </a:r>
              <a:endParaRPr lang="en-US" sz="1400" dirty="0">
                <a:solidFill>
                  <a:prstClr val="black"/>
                </a:solidFill>
                <a:latin typeface="Arial" charset="0"/>
                <a:cs typeface="Arial" charset="0"/>
              </a:endParaRPr>
            </a:p>
          </p:txBody>
        </p:sp>
        <p:sp>
          <p:nvSpPr>
            <p:cNvPr id="85" name="TextBox 84"/>
            <p:cNvSpPr txBox="1"/>
            <p:nvPr/>
          </p:nvSpPr>
          <p:spPr>
            <a:xfrm>
              <a:off x="3392656" y="2644095"/>
              <a:ext cx="852268"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Exhaust</a:t>
              </a:r>
              <a:endParaRPr lang="en-US" sz="1400" dirty="0">
                <a:solidFill>
                  <a:prstClr val="black"/>
                </a:solidFill>
                <a:latin typeface="Arial" charset="0"/>
                <a:cs typeface="Arial" charset="0"/>
              </a:endParaRPr>
            </a:p>
          </p:txBody>
        </p:sp>
        <p:sp>
          <p:nvSpPr>
            <p:cNvPr id="86" name="TextBox 85"/>
            <p:cNvSpPr txBox="1"/>
            <p:nvPr/>
          </p:nvSpPr>
          <p:spPr>
            <a:xfrm>
              <a:off x="7569591" y="4114800"/>
              <a:ext cx="1422009" cy="523220"/>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Vacuum </a:t>
              </a:r>
            </a:p>
            <a:p>
              <a:pPr fontAlgn="base">
                <a:spcBef>
                  <a:spcPct val="0"/>
                </a:spcBef>
                <a:spcAft>
                  <a:spcPct val="0"/>
                </a:spcAft>
              </a:pPr>
              <a:r>
                <a:rPr lang="en-US" sz="1400" dirty="0" smtClean="0">
                  <a:solidFill>
                    <a:prstClr val="black"/>
                  </a:solidFill>
                  <a:latin typeface="Arial" charset="0"/>
                  <a:cs typeface="Arial" charset="0"/>
                </a:rPr>
                <a:t>Pump</a:t>
              </a:r>
              <a:endParaRPr lang="en-US" sz="1400" dirty="0">
                <a:solidFill>
                  <a:prstClr val="black"/>
                </a:solidFill>
                <a:latin typeface="Arial" charset="0"/>
                <a:cs typeface="Arial" charset="0"/>
              </a:endParaRPr>
            </a:p>
          </p:txBody>
        </p:sp>
        <p:sp>
          <p:nvSpPr>
            <p:cNvPr id="87" name="TextBox 86"/>
            <p:cNvSpPr txBox="1"/>
            <p:nvPr/>
          </p:nvSpPr>
          <p:spPr>
            <a:xfrm>
              <a:off x="7467600" y="3578423"/>
              <a:ext cx="8382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N</a:t>
              </a:r>
              <a:r>
                <a:rPr lang="en-US" sz="1400" baseline="-25000" dirty="0" smtClean="0">
                  <a:solidFill>
                    <a:prstClr val="black"/>
                  </a:solidFill>
                  <a:latin typeface="Arial" charset="0"/>
                  <a:cs typeface="Arial" charset="0"/>
                </a:rPr>
                <a:t>2</a:t>
              </a:r>
              <a:r>
                <a:rPr lang="en-US" sz="1400" dirty="0" smtClean="0">
                  <a:solidFill>
                    <a:prstClr val="black"/>
                  </a:solidFill>
                  <a:latin typeface="Arial" charset="0"/>
                  <a:cs typeface="Arial" charset="0"/>
                </a:rPr>
                <a:t> input</a:t>
              </a:r>
              <a:endParaRPr lang="en-US" sz="1400" dirty="0">
                <a:solidFill>
                  <a:prstClr val="black"/>
                </a:solidFill>
                <a:latin typeface="Arial" charset="0"/>
                <a:cs typeface="Arial" charset="0"/>
              </a:endParaRPr>
            </a:p>
          </p:txBody>
        </p:sp>
        <p:sp>
          <p:nvSpPr>
            <p:cNvPr id="88" name="TextBox 87"/>
            <p:cNvSpPr txBox="1"/>
            <p:nvPr/>
          </p:nvSpPr>
          <p:spPr>
            <a:xfrm rot="16200000">
              <a:off x="5058500" y="1723301"/>
              <a:ext cx="828000"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Radical Remover</a:t>
              </a:r>
              <a:endParaRPr lang="en-US" sz="1200" dirty="0">
                <a:solidFill>
                  <a:prstClr val="black"/>
                </a:solidFill>
                <a:latin typeface="Arial" charset="0"/>
                <a:cs typeface="Arial" charset="0"/>
              </a:endParaRPr>
            </a:p>
          </p:txBody>
        </p:sp>
        <p:sp>
          <p:nvSpPr>
            <p:cNvPr id="89" name="TextBox 88"/>
            <p:cNvSpPr txBox="1"/>
            <p:nvPr/>
          </p:nvSpPr>
          <p:spPr>
            <a:xfrm>
              <a:off x="4454016" y="3320327"/>
              <a:ext cx="1143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Hygrometer</a:t>
              </a:r>
              <a:endParaRPr lang="en-US" sz="1400" dirty="0">
                <a:solidFill>
                  <a:prstClr val="black"/>
                </a:solidFill>
                <a:latin typeface="Arial" charset="0"/>
                <a:cs typeface="Arial" charset="0"/>
              </a:endParaRPr>
            </a:p>
          </p:txBody>
        </p:sp>
        <p:sp>
          <p:nvSpPr>
            <p:cNvPr id="90" name="TextBox 89"/>
            <p:cNvSpPr txBox="1"/>
            <p:nvPr/>
          </p:nvSpPr>
          <p:spPr>
            <a:xfrm>
              <a:off x="4253132" y="1488999"/>
              <a:ext cx="553998" cy="830997"/>
            </a:xfrm>
            <a:prstGeom prst="rect">
              <a:avLst/>
            </a:prstGeom>
            <a:noFill/>
          </p:spPr>
          <p:txBody>
            <a:bodyPr vert="vert270" wrap="square" rtlCol="0">
              <a:spAutoFit/>
            </a:bodyPr>
            <a:lstStyle/>
            <a:p>
              <a:pPr algn="ctr" fontAlgn="base">
                <a:spcBef>
                  <a:spcPct val="0"/>
                </a:spcBef>
                <a:spcAft>
                  <a:spcPct val="0"/>
                </a:spcAft>
              </a:pPr>
              <a:r>
                <a:rPr lang="en-US" sz="1200" dirty="0" smtClean="0">
                  <a:solidFill>
                    <a:prstClr val="black"/>
                  </a:solidFill>
                  <a:latin typeface="Arial" charset="0"/>
                  <a:cs typeface="Arial" charset="0"/>
                </a:rPr>
                <a:t>Molecular Sieves</a:t>
              </a:r>
              <a:endParaRPr lang="en-US" sz="1200" dirty="0">
                <a:solidFill>
                  <a:prstClr val="black"/>
                </a:solidFill>
                <a:latin typeface="Arial" charset="0"/>
                <a:cs typeface="Arial" charset="0"/>
              </a:endParaRPr>
            </a:p>
          </p:txBody>
        </p:sp>
        <p:sp>
          <p:nvSpPr>
            <p:cNvPr id="91" name="Action Button: Forward or Next 90">
              <a:hlinkClick r:id="" action="ppaction://noaction" highlightClick="1"/>
            </p:cNvPr>
            <p:cNvSpPr/>
            <p:nvPr/>
          </p:nvSpPr>
          <p:spPr>
            <a:xfrm>
              <a:off x="5981108" y="3443068"/>
              <a:ext cx="152400" cy="1524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92" name="Straight Arrow Connector 91"/>
            <p:cNvCxnSpPr/>
            <p:nvPr/>
          </p:nvCxnSpPr>
          <p:spPr>
            <a:xfrm>
              <a:off x="3329400" y="4605996"/>
              <a:ext cx="2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329400" y="4876800"/>
              <a:ext cx="2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3329400" y="5181600"/>
              <a:ext cx="2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923736" y="5042933"/>
              <a:ext cx="533400"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PT 4</a:t>
              </a:r>
              <a:endParaRPr lang="en-US" sz="1200" dirty="0">
                <a:solidFill>
                  <a:prstClr val="black"/>
                </a:solidFill>
                <a:latin typeface="Arial" charset="0"/>
                <a:cs typeface="Arial" charset="0"/>
              </a:endParaRPr>
            </a:p>
          </p:txBody>
        </p:sp>
        <p:sp>
          <p:nvSpPr>
            <p:cNvPr id="96" name="TextBox 95"/>
            <p:cNvSpPr txBox="1"/>
            <p:nvPr/>
          </p:nvSpPr>
          <p:spPr>
            <a:xfrm>
              <a:off x="2899112" y="4738133"/>
              <a:ext cx="533400" cy="276999"/>
            </a:xfrm>
            <a:prstGeom prst="rect">
              <a:avLst/>
            </a:prstGeom>
            <a:noFill/>
          </p:spPr>
          <p:txBody>
            <a:bodyPr wrap="square" rtlCol="0">
              <a:spAutoFit/>
            </a:bodyPr>
            <a:lstStyle/>
            <a:p>
              <a:pPr fontAlgn="base">
                <a:spcBef>
                  <a:spcPct val="0"/>
                </a:spcBef>
                <a:spcAft>
                  <a:spcPct val="0"/>
                </a:spcAft>
              </a:pPr>
              <a:r>
                <a:rPr lang="en-US" sz="1200" dirty="0" smtClean="0">
                  <a:solidFill>
                    <a:srgbClr val="FF0000"/>
                  </a:solidFill>
                  <a:latin typeface="Arial" charset="0"/>
                  <a:cs typeface="Arial" charset="0"/>
                </a:rPr>
                <a:t>PT 5</a:t>
              </a:r>
              <a:endParaRPr lang="en-US" sz="1200" dirty="0">
                <a:solidFill>
                  <a:srgbClr val="FF0000"/>
                </a:solidFill>
                <a:latin typeface="Arial" charset="0"/>
                <a:cs typeface="Arial" charset="0"/>
              </a:endParaRPr>
            </a:p>
          </p:txBody>
        </p:sp>
        <p:sp>
          <p:nvSpPr>
            <p:cNvPr id="97" name="TextBox 96"/>
            <p:cNvSpPr txBox="1"/>
            <p:nvPr/>
          </p:nvSpPr>
          <p:spPr>
            <a:xfrm>
              <a:off x="2909668" y="4464687"/>
              <a:ext cx="576000"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PT 6</a:t>
              </a:r>
              <a:endParaRPr lang="en-US" sz="1200" dirty="0">
                <a:solidFill>
                  <a:prstClr val="black"/>
                </a:solidFill>
                <a:latin typeface="Arial" charset="0"/>
                <a:cs typeface="Arial" charset="0"/>
              </a:endParaRPr>
            </a:p>
          </p:txBody>
        </p:sp>
        <p:cxnSp>
          <p:nvCxnSpPr>
            <p:cNvPr id="98" name="Straight Arrow Connector 97"/>
            <p:cNvCxnSpPr/>
            <p:nvPr/>
          </p:nvCxnSpPr>
          <p:spPr>
            <a:xfrm>
              <a:off x="762000" y="25908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76732" y="2362200"/>
              <a:ext cx="576000" cy="307777"/>
            </a:xfrm>
            <a:prstGeom prst="rect">
              <a:avLst/>
            </a:prstGeom>
            <a:noFill/>
          </p:spPr>
          <p:txBody>
            <a:bodyPr wrap="square" rtlCol="0">
              <a:spAutoFit/>
            </a:bodyPr>
            <a:lstStyle/>
            <a:p>
              <a:pPr fontAlgn="base">
                <a:spcBef>
                  <a:spcPct val="0"/>
                </a:spcBef>
                <a:spcAft>
                  <a:spcPct val="0"/>
                </a:spcAft>
              </a:pPr>
              <a:r>
                <a:rPr lang="en-US" sz="1400" dirty="0" smtClean="0">
                  <a:solidFill>
                    <a:srgbClr val="FF0000"/>
                  </a:solidFill>
                  <a:latin typeface="Arial" charset="0"/>
                  <a:cs typeface="Arial" charset="0"/>
                </a:rPr>
                <a:t>PT 1</a:t>
              </a:r>
              <a:endParaRPr lang="en-US" sz="1400" dirty="0">
                <a:solidFill>
                  <a:srgbClr val="FF0000"/>
                </a:solidFill>
                <a:latin typeface="Arial" charset="0"/>
                <a:cs typeface="Arial" charset="0"/>
              </a:endParaRPr>
            </a:p>
          </p:txBody>
        </p:sp>
        <p:sp>
          <p:nvSpPr>
            <p:cNvPr id="100" name="TextBox 99"/>
            <p:cNvSpPr txBox="1"/>
            <p:nvPr/>
          </p:nvSpPr>
          <p:spPr>
            <a:xfrm rot="16200000">
              <a:off x="8067049" y="2151585"/>
              <a:ext cx="1422009" cy="523220"/>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Diaphragm </a:t>
              </a:r>
            </a:p>
            <a:p>
              <a:pPr algn="ctr" fontAlgn="base">
                <a:spcBef>
                  <a:spcPct val="0"/>
                </a:spcBef>
                <a:spcAft>
                  <a:spcPct val="0"/>
                </a:spcAft>
              </a:pPr>
              <a:r>
                <a:rPr lang="en-US" sz="1400" dirty="0" smtClean="0">
                  <a:solidFill>
                    <a:prstClr val="black"/>
                  </a:solidFill>
                  <a:latin typeface="Arial" charset="0"/>
                  <a:cs typeface="Arial" charset="0"/>
                </a:rPr>
                <a:t>Pump</a:t>
              </a:r>
              <a:endParaRPr lang="en-US" sz="1400" dirty="0">
                <a:solidFill>
                  <a:prstClr val="black"/>
                </a:solidFill>
                <a:latin typeface="Arial" charset="0"/>
                <a:cs typeface="Arial" charset="0"/>
              </a:endParaRPr>
            </a:p>
          </p:txBody>
        </p:sp>
        <p:cxnSp>
          <p:nvCxnSpPr>
            <p:cNvPr id="101" name="Straight Arrow Connector 100"/>
            <p:cNvCxnSpPr/>
            <p:nvPr/>
          </p:nvCxnSpPr>
          <p:spPr>
            <a:xfrm>
              <a:off x="7086600" y="32004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835328" y="2937804"/>
              <a:ext cx="576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PT 3</a:t>
              </a:r>
              <a:endParaRPr lang="en-US" sz="1400" dirty="0">
                <a:solidFill>
                  <a:prstClr val="black"/>
                </a:solidFill>
                <a:latin typeface="Arial" charset="0"/>
                <a:cs typeface="Arial" charset="0"/>
              </a:endParaRPr>
            </a:p>
          </p:txBody>
        </p:sp>
        <p:cxnSp>
          <p:nvCxnSpPr>
            <p:cNvPr id="103" name="Elbow Connector 102"/>
            <p:cNvCxnSpPr/>
            <p:nvPr/>
          </p:nvCxnSpPr>
          <p:spPr>
            <a:xfrm rot="5400000">
              <a:off x="1730914" y="805960"/>
              <a:ext cx="980049" cy="58732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927274" y="1603714"/>
              <a:ext cx="1327052" cy="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a:xfrm>
              <a:off x="2085536" y="1704536"/>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106" name="Straight Connector 105"/>
            <p:cNvCxnSpPr/>
            <p:nvPr/>
          </p:nvCxnSpPr>
          <p:spPr>
            <a:xfrm>
              <a:off x="1947204" y="1371600"/>
              <a:ext cx="368105" cy="2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2085536" y="1157068"/>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108" name="TextBox 107"/>
            <p:cNvSpPr txBox="1"/>
            <p:nvPr/>
          </p:nvSpPr>
          <p:spPr>
            <a:xfrm>
              <a:off x="2273292" y="1658444"/>
              <a:ext cx="991772" cy="461665"/>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Pneumatic Cylinders</a:t>
              </a:r>
              <a:endParaRPr lang="en-US" sz="1200" dirty="0">
                <a:solidFill>
                  <a:prstClr val="black"/>
                </a:solidFill>
                <a:latin typeface="Arial" charset="0"/>
                <a:cs typeface="Arial" charset="0"/>
              </a:endParaRPr>
            </a:p>
          </p:txBody>
        </p:sp>
        <p:sp>
          <p:nvSpPr>
            <p:cNvPr id="109" name="TextBox 108"/>
            <p:cNvSpPr txBox="1"/>
            <p:nvPr/>
          </p:nvSpPr>
          <p:spPr>
            <a:xfrm>
              <a:off x="2287360" y="1182227"/>
              <a:ext cx="991772"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Displacers</a:t>
              </a:r>
              <a:endParaRPr lang="en-US" sz="1200" dirty="0">
                <a:solidFill>
                  <a:prstClr val="black"/>
                </a:solidFill>
                <a:latin typeface="Arial" charset="0"/>
                <a:cs typeface="Arial" charset="0"/>
              </a:endParaRPr>
            </a:p>
          </p:txBody>
        </p:sp>
        <p:cxnSp>
          <p:nvCxnSpPr>
            <p:cNvPr id="110" name="Straight Arrow Connector 109"/>
            <p:cNvCxnSpPr/>
            <p:nvPr/>
          </p:nvCxnSpPr>
          <p:spPr>
            <a:xfrm>
              <a:off x="3429000" y="12954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157800" y="1049755"/>
              <a:ext cx="576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PT 2</a:t>
              </a:r>
              <a:endParaRPr lang="en-US" sz="1400" dirty="0">
                <a:solidFill>
                  <a:prstClr val="black"/>
                </a:solidFill>
                <a:latin typeface="Arial" charset="0"/>
                <a:cs typeface="Arial" charset="0"/>
              </a:endParaRPr>
            </a:p>
          </p:txBody>
        </p:sp>
        <p:sp>
          <p:nvSpPr>
            <p:cNvPr id="112" name="TextBox 111"/>
            <p:cNvSpPr txBox="1"/>
            <p:nvPr/>
          </p:nvSpPr>
          <p:spPr>
            <a:xfrm>
              <a:off x="4800600" y="2565547"/>
              <a:ext cx="1580269" cy="338554"/>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cs typeface="Arial" charset="0"/>
                </a:rPr>
                <a:t>Gas purifiers</a:t>
              </a:r>
              <a:endParaRPr lang="en-US" sz="1600" dirty="0">
                <a:solidFill>
                  <a:prstClr val="black"/>
                </a:solidFill>
                <a:latin typeface="Arial" charset="0"/>
                <a:cs typeface="Arial" charset="0"/>
              </a:endParaRPr>
            </a:p>
          </p:txBody>
        </p:sp>
        <p:sp>
          <p:nvSpPr>
            <p:cNvPr id="113" name="TextBox 112"/>
            <p:cNvSpPr txBox="1"/>
            <p:nvPr/>
          </p:nvSpPr>
          <p:spPr>
            <a:xfrm>
              <a:off x="6324600" y="1524000"/>
              <a:ext cx="553998" cy="830997"/>
            </a:xfrm>
            <a:prstGeom prst="rect">
              <a:avLst/>
            </a:prstGeom>
            <a:noFill/>
          </p:spPr>
          <p:txBody>
            <a:bodyPr vert="vert270" wrap="square" rtlCol="0">
              <a:spAutoFit/>
            </a:bodyPr>
            <a:lstStyle/>
            <a:p>
              <a:pPr algn="ctr" fontAlgn="base">
                <a:spcBef>
                  <a:spcPct val="0"/>
                </a:spcBef>
                <a:spcAft>
                  <a:spcPct val="0"/>
                </a:spcAft>
              </a:pPr>
              <a:r>
                <a:rPr lang="en-US" sz="1200" dirty="0" smtClean="0">
                  <a:solidFill>
                    <a:prstClr val="black"/>
                  </a:solidFill>
                  <a:latin typeface="Arial" charset="0"/>
                  <a:cs typeface="Arial" charset="0"/>
                </a:rPr>
                <a:t>Molecular Sieves</a:t>
              </a:r>
              <a:endParaRPr lang="en-US" sz="1200" dirty="0">
                <a:solidFill>
                  <a:prstClr val="black"/>
                </a:solidFill>
                <a:latin typeface="Arial" charset="0"/>
                <a:cs typeface="Arial" charset="0"/>
              </a:endParaRPr>
            </a:p>
          </p:txBody>
        </p:sp>
        <p:sp>
          <p:nvSpPr>
            <p:cNvPr id="118" name="TextBox 117"/>
            <p:cNvSpPr txBox="1"/>
            <p:nvPr/>
          </p:nvSpPr>
          <p:spPr>
            <a:xfrm>
              <a:off x="2057400" y="3883223"/>
              <a:ext cx="852268"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Bypass</a:t>
              </a:r>
              <a:endParaRPr lang="en-US" sz="1400" dirty="0">
                <a:solidFill>
                  <a:prstClr val="black"/>
                </a:solidFill>
                <a:latin typeface="Arial" charset="0"/>
                <a:cs typeface="Arial" charset="0"/>
              </a:endParaRPr>
            </a:p>
          </p:txBody>
        </p:sp>
        <p:sp>
          <p:nvSpPr>
            <p:cNvPr id="120" name="Rectangle 119"/>
            <p:cNvSpPr/>
            <p:nvPr/>
          </p:nvSpPr>
          <p:spPr>
            <a:xfrm>
              <a:off x="6383592" y="5446693"/>
              <a:ext cx="2160000" cy="972000"/>
            </a:xfrm>
            <a:prstGeom prst="rect">
              <a:avLst/>
            </a:prstGeom>
            <a:solidFill>
              <a:schemeClr val="accent1">
                <a:lumMod val="20000"/>
                <a:lumOff val="80000"/>
              </a:schemeClr>
            </a:solidFill>
          </p:spPr>
          <p:txBody>
            <a:bodyPr wrap="square">
              <a:spAutoFit/>
            </a:bodyPr>
            <a:lstStyle/>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Gas Mixing  (On-line)</a:t>
              </a:r>
            </a:p>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Gas Recirculation </a:t>
              </a:r>
            </a:p>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Gas Purification system</a:t>
              </a:r>
            </a:p>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Control System (PLC)</a:t>
              </a:r>
            </a:p>
          </p:txBody>
        </p:sp>
        <p:pic>
          <p:nvPicPr>
            <p:cNvPr id="121" name="Picture 120" descr="SEP_3406.JPG"/>
            <p:cNvPicPr>
              <a:picLocks noChangeAspect="1"/>
            </p:cNvPicPr>
            <p:nvPr/>
          </p:nvPicPr>
          <p:blipFill>
            <a:blip r:embed="rId2" cstate="print">
              <a:lum bright="20000"/>
            </a:blip>
            <a:srcRect l="15833" t="47544" r="23333" b="3754"/>
            <a:stretch>
              <a:fillRect/>
            </a:stretch>
          </p:blipFill>
          <p:spPr>
            <a:xfrm rot="-60000">
              <a:off x="708034" y="4681686"/>
              <a:ext cx="1874196" cy="998443"/>
            </a:xfrm>
            <a:prstGeom prst="rect">
              <a:avLst/>
            </a:prstGeom>
          </p:spPr>
        </p:pic>
        <p:sp>
          <p:nvSpPr>
            <p:cNvPr id="122" name="Rectangle 121"/>
            <p:cNvSpPr/>
            <p:nvPr/>
          </p:nvSpPr>
          <p:spPr>
            <a:xfrm>
              <a:off x="553068" y="4766556"/>
              <a:ext cx="2196000" cy="923330"/>
            </a:xfrm>
            <a:prstGeom prst="rect">
              <a:avLst/>
            </a:prstGeom>
            <a:noFill/>
          </p:spPr>
          <p:txBody>
            <a:bodyPr wrap="square">
              <a:spAutoFit/>
            </a:bodyPr>
            <a:lstStyle/>
            <a:p>
              <a:pPr algn="ctr" fontAlgn="base">
                <a:spcBef>
                  <a:spcPct val="0"/>
                </a:spcBef>
                <a:spcAft>
                  <a:spcPct val="0"/>
                </a:spcAft>
              </a:pPr>
              <a:r>
                <a:rPr lang="en-US" b="1" dirty="0" smtClean="0">
                  <a:solidFill>
                    <a:srgbClr val="002060"/>
                  </a:solidFill>
                  <a:latin typeface="Arial" charset="0"/>
                  <a:cs typeface="Arial" charset="0"/>
                </a:rPr>
                <a:t>RPC stack (this part is outside the gas unit cabinet)</a:t>
              </a:r>
              <a:endParaRPr lang="en-US" b="1" dirty="0">
                <a:solidFill>
                  <a:srgbClr val="002060"/>
                </a:solidFill>
                <a:latin typeface="Arial" charset="0"/>
                <a:cs typeface="Arial" charset="0"/>
              </a:endParaRPr>
            </a:p>
          </p:txBody>
        </p:sp>
        <p:sp>
          <p:nvSpPr>
            <p:cNvPr id="123" name="TextBox 122"/>
            <p:cNvSpPr txBox="1"/>
            <p:nvPr/>
          </p:nvSpPr>
          <p:spPr>
            <a:xfrm rot="16200000">
              <a:off x="6410593" y="1789512"/>
              <a:ext cx="1296000" cy="307777"/>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High pressure</a:t>
              </a:r>
              <a:endParaRPr lang="en-US" sz="1400" dirty="0">
                <a:solidFill>
                  <a:prstClr val="black"/>
                </a:solidFill>
                <a:latin typeface="Arial" charset="0"/>
                <a:cs typeface="Arial" charset="0"/>
              </a:endParaRPr>
            </a:p>
          </p:txBody>
        </p:sp>
        <p:sp>
          <p:nvSpPr>
            <p:cNvPr id="124" name="TextBox 123"/>
            <p:cNvSpPr txBox="1"/>
            <p:nvPr/>
          </p:nvSpPr>
          <p:spPr>
            <a:xfrm rot="16200000">
              <a:off x="3483038" y="1789511"/>
              <a:ext cx="1296000" cy="307777"/>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Low  pressure</a:t>
              </a:r>
              <a:endParaRPr lang="en-US" sz="1400" dirty="0">
                <a:solidFill>
                  <a:prstClr val="black"/>
                </a:solidFill>
                <a:latin typeface="Arial" charset="0"/>
                <a:cs typeface="Arial" charset="0"/>
              </a:endParaRPr>
            </a:p>
          </p:txBody>
        </p:sp>
        <p:sp>
          <p:nvSpPr>
            <p:cNvPr id="125" name="TextBox 124"/>
            <p:cNvSpPr txBox="1"/>
            <p:nvPr/>
          </p:nvSpPr>
          <p:spPr>
            <a:xfrm>
              <a:off x="5638800" y="3581400"/>
              <a:ext cx="1512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Non-return valve</a:t>
              </a:r>
              <a:endParaRPr lang="en-US" sz="1400" dirty="0">
                <a:solidFill>
                  <a:prstClr val="black"/>
                </a:solidFill>
                <a:latin typeface="Arial" charset="0"/>
                <a:cs typeface="Arial"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000" dirty="0" smtClean="0"/>
              <a:t>Some pictures of close loop gas system</a:t>
            </a:r>
            <a:endParaRPr lang="en-US" sz="4000" dirty="0"/>
          </a:p>
        </p:txBody>
      </p:sp>
      <p:sp>
        <p:nvSpPr>
          <p:cNvPr id="8" name="Footer Placeholder 7"/>
          <p:cNvSpPr>
            <a:spLocks noGrp="1"/>
          </p:cNvSpPr>
          <p:nvPr>
            <p:ph type="ftr" sz="quarter" idx="11"/>
          </p:nvPr>
        </p:nvSpPr>
        <p:spPr/>
        <p:txBody>
          <a:bodyPr/>
          <a:lstStyle/>
          <a:p>
            <a:r>
              <a:rPr lang="en-IN" dirty="0" smtClean="0">
                <a:solidFill>
                  <a:srgbClr val="696464"/>
                </a:solidFill>
              </a:rPr>
              <a:t>National Conference on Double Beta Decay and Neutrinos, April 20-21, 2013, IIT Ropar &amp; Panjab University</a:t>
            </a:r>
            <a:endParaRPr lang="en-US" dirty="0">
              <a:solidFill>
                <a:srgbClr val="696464"/>
              </a:solidFill>
            </a:endParaRPr>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fontAlgn="base">
              <a:spcBef>
                <a:spcPct val="0"/>
              </a:spcBef>
              <a:spcAft>
                <a:spcPct val="0"/>
              </a:spcAft>
            </a:pPr>
            <a:endParaRPr lang="en-US" sz="1400" dirty="0">
              <a:solidFill>
                <a:prstClr val="black"/>
              </a:solidFill>
              <a:latin typeface="Arial" charset="0"/>
              <a:cs typeface="Arial" charset="0"/>
            </a:endParaRPr>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fontAlgn="base">
              <a:spcBef>
                <a:spcPct val="0"/>
              </a:spcBef>
              <a:spcAft>
                <a:spcPct val="0"/>
              </a:spcAft>
            </a:pPr>
            <a:endParaRPr lang="en-US" sz="1400" dirty="0">
              <a:solidFill>
                <a:prstClr val="black"/>
              </a:solidFill>
              <a:latin typeface="Arial" charset="0"/>
              <a:cs typeface="Arial" charset="0"/>
            </a:endParaRPr>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11" name="TextBox 10"/>
          <p:cNvSpPr txBox="1"/>
          <p:nvPr/>
        </p:nvSpPr>
        <p:spPr>
          <a:xfrm>
            <a:off x="1143000" y="1447800"/>
            <a:ext cx="990600" cy="400110"/>
          </a:xfrm>
          <a:prstGeom prst="rect">
            <a:avLst/>
          </a:prstGeom>
          <a:noFill/>
        </p:spPr>
        <p:txBody>
          <a:bodyPr wrap="square" rtlCol="0">
            <a:spAutoFit/>
          </a:bodyPr>
          <a:lstStyle/>
          <a:p>
            <a:pPr algn="ctr" fontAlgn="base">
              <a:spcBef>
                <a:spcPct val="0"/>
              </a:spcBef>
              <a:spcAft>
                <a:spcPct val="0"/>
              </a:spcAft>
            </a:pPr>
            <a:r>
              <a:rPr lang="en-IN" sz="2000" dirty="0" smtClean="0">
                <a:solidFill>
                  <a:prstClr val="black"/>
                </a:solidFill>
                <a:latin typeface="Arial" charset="0"/>
                <a:cs typeface="Arial" charset="0"/>
              </a:rPr>
              <a:t>Rear</a:t>
            </a:r>
            <a:endParaRPr lang="en-IN" sz="2000" dirty="0">
              <a:solidFill>
                <a:prstClr val="black"/>
              </a:solidFill>
              <a:latin typeface="Arial" charset="0"/>
              <a:cs typeface="Arial" charset="0"/>
            </a:endParaRPr>
          </a:p>
        </p:txBody>
      </p:sp>
      <p:sp>
        <p:nvSpPr>
          <p:cNvPr id="12" name="TextBox 11"/>
          <p:cNvSpPr txBox="1"/>
          <p:nvPr/>
        </p:nvSpPr>
        <p:spPr>
          <a:xfrm>
            <a:off x="6934200" y="1504890"/>
            <a:ext cx="990600" cy="400110"/>
          </a:xfrm>
          <a:prstGeom prst="rect">
            <a:avLst/>
          </a:prstGeom>
          <a:noFill/>
        </p:spPr>
        <p:txBody>
          <a:bodyPr wrap="square" rtlCol="0">
            <a:spAutoFit/>
          </a:bodyPr>
          <a:lstStyle/>
          <a:p>
            <a:pPr algn="ctr" fontAlgn="base">
              <a:spcBef>
                <a:spcPct val="0"/>
              </a:spcBef>
              <a:spcAft>
                <a:spcPct val="0"/>
              </a:spcAft>
            </a:pPr>
            <a:r>
              <a:rPr lang="en-IN" sz="2000" dirty="0" smtClean="0">
                <a:solidFill>
                  <a:prstClr val="black"/>
                </a:solidFill>
                <a:latin typeface="Arial" charset="0"/>
                <a:cs typeface="Arial" charset="0"/>
              </a:rPr>
              <a:t>Front</a:t>
            </a:r>
            <a:endParaRPr lang="en-IN" sz="2000" dirty="0">
              <a:solidFill>
                <a:prstClr val="black"/>
              </a:solidFill>
              <a:latin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with 2 RPCs auto-refill in 20 days</a:t>
            </a:r>
            <a:endParaRPr lang="en-US" dirty="0"/>
          </a:p>
        </p:txBody>
      </p:sp>
      <p:sp>
        <p:nvSpPr>
          <p:cNvPr id="4" name="Footer Placeholder 3"/>
          <p:cNvSpPr>
            <a:spLocks noGrp="1"/>
          </p:cNvSpPr>
          <p:nvPr>
            <p:ph type="ftr" sz="quarter" idx="11"/>
          </p:nvPr>
        </p:nvSpPr>
        <p:spPr/>
        <p:txBody>
          <a:bodyPr/>
          <a:lstStyle/>
          <a:p>
            <a:pPr>
              <a:defRPr/>
            </a:pPr>
            <a:r>
              <a:rPr lang="en-IN" dirty="0" smtClean="0">
                <a:solidFill>
                  <a:srgbClr val="696464"/>
                </a:solidFill>
              </a:rPr>
              <a:t>National Conference on Double Beta Decay and Neutrinos, April 20-21, 2013, IIT Ropar &amp; Panjab University</a:t>
            </a:r>
            <a:endParaRPr lang="en-US" dirty="0">
              <a:solidFill>
                <a:srgbClr val="696464"/>
              </a:solidFill>
            </a:endParaRPr>
          </a:p>
        </p:txBody>
      </p:sp>
      <p:pic>
        <p:nvPicPr>
          <p:cNvPr id="6" name="Picture 3" descr="C:\Users\Suresh\Desktop\Cls\pt5_pt1_nov29_11Jan2013.JPG"/>
          <p:cNvPicPr>
            <a:picLocks noGrp="1" noChangeAspect="1" noChangeArrowheads="1"/>
          </p:cNvPicPr>
          <p:nvPr>
            <p:ph sz="quarter" idx="1"/>
          </p:nvPr>
        </p:nvPicPr>
        <p:blipFill>
          <a:blip r:embed="rId2" cstate="print"/>
          <a:srcRect l="1239" t="2990" r="2891" b="3588"/>
          <a:stretch>
            <a:fillRect/>
          </a:stretch>
        </p:blipFill>
        <p:spPr bwMode="auto">
          <a:xfrm>
            <a:off x="760529" y="1270000"/>
            <a:ext cx="7622942" cy="5130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Summary on detector development</a:t>
            </a:r>
            <a:endParaRPr lang="en-IN" dirty="0"/>
          </a:p>
        </p:txBody>
      </p:sp>
      <p:sp>
        <p:nvSpPr>
          <p:cNvPr id="3" name="Content Placeholder 2"/>
          <p:cNvSpPr>
            <a:spLocks noGrp="1"/>
          </p:cNvSpPr>
          <p:nvPr>
            <p:ph sz="half" idx="1"/>
          </p:nvPr>
        </p:nvSpPr>
        <p:spPr/>
        <p:txBody>
          <a:bodyPr>
            <a:normAutofit/>
          </a:bodyPr>
          <a:lstStyle/>
          <a:p>
            <a:pPr>
              <a:lnSpc>
                <a:spcPct val="120000"/>
              </a:lnSpc>
            </a:pPr>
            <a:r>
              <a:rPr lang="en-IN" dirty="0" smtClean="0"/>
              <a:t>Tender </a:t>
            </a:r>
            <a:r>
              <a:rPr lang="en-IN" dirty="0" smtClean="0"/>
              <a:t>document </a:t>
            </a:r>
            <a:r>
              <a:rPr lang="en-IN" dirty="0" smtClean="0"/>
              <a:t>for </a:t>
            </a:r>
            <a:r>
              <a:rPr lang="en-IN" dirty="0" smtClean="0"/>
              <a:t>production of RPCs meant for the engineering module, is ready.</a:t>
            </a:r>
            <a:endParaRPr lang="en-IN" dirty="0" smtClean="0"/>
          </a:p>
          <a:p>
            <a:pPr>
              <a:lnSpc>
                <a:spcPct val="120000"/>
              </a:lnSpc>
            </a:pPr>
            <a:r>
              <a:rPr lang="en-IN" dirty="0" smtClean="0"/>
              <a:t>Many industries – government and private, are interested </a:t>
            </a:r>
            <a:r>
              <a:rPr lang="en-IN" dirty="0" smtClean="0"/>
              <a:t>in the </a:t>
            </a:r>
            <a:r>
              <a:rPr lang="en-IN" dirty="0" smtClean="0"/>
              <a:t>gas gap and RPC production.</a:t>
            </a:r>
          </a:p>
          <a:p>
            <a:pPr>
              <a:lnSpc>
                <a:spcPct val="120000"/>
              </a:lnSpc>
            </a:pPr>
            <a:r>
              <a:rPr lang="en-IN" dirty="0" smtClean="0"/>
              <a:t>In fact, Asahi Float has taken up sample of production of gas gaps</a:t>
            </a:r>
            <a:endParaRPr lang="en-IN" dirty="0" smtClean="0"/>
          </a:p>
        </p:txBody>
      </p:sp>
      <p:sp>
        <p:nvSpPr>
          <p:cNvPr id="4" name="Footer Placeholder 3"/>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35</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INO RPC detector labs</a:t>
            </a:r>
            <a:endParaRPr lang="en-IN" dirty="0"/>
          </a:p>
        </p:txBody>
      </p:sp>
      <p:sp>
        <p:nvSpPr>
          <p:cNvPr id="3" name="Content Placeholder 2"/>
          <p:cNvSpPr>
            <a:spLocks noGrp="1"/>
          </p:cNvSpPr>
          <p:nvPr>
            <p:ph idx="1"/>
          </p:nvPr>
        </p:nvSpPr>
        <p:spPr/>
        <p:txBody>
          <a:bodyPr/>
          <a:lstStyle/>
          <a:p>
            <a:r>
              <a:rPr lang="en-IN" dirty="0" smtClean="0"/>
              <a:t>AMU</a:t>
            </a:r>
          </a:p>
          <a:p>
            <a:r>
              <a:rPr lang="en-IN" dirty="0" smtClean="0"/>
              <a:t>BARC</a:t>
            </a:r>
            <a:endParaRPr lang="en-IN" dirty="0" smtClean="0"/>
          </a:p>
          <a:p>
            <a:r>
              <a:rPr lang="en-IN" dirty="0" smtClean="0"/>
              <a:t>BHU</a:t>
            </a:r>
            <a:endParaRPr lang="en-IN" dirty="0" smtClean="0"/>
          </a:p>
          <a:p>
            <a:r>
              <a:rPr lang="en-IN" dirty="0" smtClean="0"/>
              <a:t>DU</a:t>
            </a:r>
          </a:p>
          <a:p>
            <a:r>
              <a:rPr lang="en-IN" dirty="0" smtClean="0"/>
              <a:t>IITB</a:t>
            </a:r>
          </a:p>
          <a:p>
            <a:r>
              <a:rPr lang="en-IN" dirty="0" smtClean="0"/>
              <a:t>IITM</a:t>
            </a:r>
          </a:p>
          <a:p>
            <a:r>
              <a:rPr lang="en-IN" dirty="0" smtClean="0"/>
              <a:t>PU</a:t>
            </a:r>
            <a:endParaRPr lang="en-IN" dirty="0" smtClean="0"/>
          </a:p>
          <a:p>
            <a:r>
              <a:rPr lang="en-IN" dirty="0" smtClean="0"/>
              <a:t>TIFR</a:t>
            </a:r>
          </a:p>
          <a:p>
            <a:r>
              <a:rPr lang="en-IN" dirty="0" smtClean="0"/>
              <a:t>VECC/SINP</a:t>
            </a:r>
          </a:p>
          <a:p>
            <a:r>
              <a:rPr lang="en-IN" dirty="0" smtClean="0"/>
              <a:t>More to follow...</a:t>
            </a:r>
            <a:endParaRPr lang="en-IN" dirty="0"/>
          </a:p>
        </p:txBody>
      </p:sp>
      <p:sp>
        <p:nvSpPr>
          <p:cNvPr id="4" name="Footer Placeholder 3"/>
          <p:cNvSpPr>
            <a:spLocks noGrp="1"/>
          </p:cNvSpPr>
          <p:nvPr>
            <p:ph type="ftr" sz="quarter" idx="11"/>
          </p:nvPr>
        </p:nvSpPr>
        <p:spPr/>
        <p:txBody>
          <a:bodyPr/>
          <a:lstStyle/>
          <a:p>
            <a:r>
              <a:rPr lang="en-IN"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36</a:t>
            </a:fld>
            <a:endParaRPr lang="en-IN" dirty="0"/>
          </a:p>
        </p:txBody>
      </p:sp>
      <p:sp>
        <p:nvSpPr>
          <p:cNvPr id="6" name="Content Placeholder 2"/>
          <p:cNvSpPr txBox="1">
            <a:spLocks/>
          </p:cNvSpPr>
          <p:nvPr/>
        </p:nvSpPr>
        <p:spPr>
          <a:xfrm>
            <a:off x="3536768" y="1008000"/>
            <a:ext cx="5427720" cy="5349958"/>
          </a:xfrm>
          <a:prstGeom prst="rect">
            <a:avLst/>
          </a:prstGeom>
        </p:spPr>
        <p:txBody>
          <a:bodyPr vert="horz">
            <a:normAutofit lnSpcReduction="10000"/>
          </a:bodyPr>
          <a:lstStyle/>
          <a:p>
            <a:pPr marL="548640" marR="0" lvl="0" indent="-411480" defTabSz="914400" rtl="0" eaLnBrk="1" fontAlgn="auto" latinLnBrk="0" hangingPunct="1">
              <a:lnSpc>
                <a:spcPct val="120000"/>
              </a:lnSpc>
              <a:spcBef>
                <a:spcPct val="20000"/>
              </a:spcBef>
              <a:spcAft>
                <a:spcPts val="0"/>
              </a:spcAft>
              <a:buClr>
                <a:srgbClr val="FFFF00"/>
              </a:buClr>
              <a:buSzPct val="65000"/>
              <a:buFont typeface="Wingdings 2"/>
              <a:buChar char=""/>
              <a:tabLst/>
              <a:defRPr/>
            </a:pPr>
            <a:r>
              <a:rPr kumimoji="0" lang="en-IN" sz="2800" b="0" i="0" u="none" strike="noStrike" kern="1200" cap="none" spc="0" normalizeH="0" baseline="0" noProof="0" dirty="0" smtClean="0">
                <a:ln>
                  <a:noFill/>
                </a:ln>
                <a:solidFill>
                  <a:srgbClr val="FFFF00"/>
                </a:solidFill>
                <a:effectLst/>
                <a:uLnTx/>
                <a:uFillTx/>
                <a:latin typeface="+mn-lt"/>
                <a:ea typeface="+mn-ea"/>
                <a:cs typeface="+mn-cs"/>
              </a:rPr>
              <a:t>Setting up</a:t>
            </a:r>
            <a:r>
              <a:rPr kumimoji="0" lang="en-IN" sz="2800" b="0" i="0" u="none" strike="noStrike" kern="1200" cap="none" spc="0" normalizeH="0" noProof="0" dirty="0" smtClean="0">
                <a:ln>
                  <a:noFill/>
                </a:ln>
                <a:solidFill>
                  <a:srgbClr val="FFFF00"/>
                </a:solidFill>
                <a:effectLst/>
                <a:uLnTx/>
                <a:uFillTx/>
                <a:latin typeface="+mn-lt"/>
                <a:ea typeface="+mn-ea"/>
                <a:cs typeface="+mn-cs"/>
              </a:rPr>
              <a:t> full-fledged labs</a:t>
            </a:r>
          </a:p>
          <a:p>
            <a:pPr marL="548640" marR="0" lvl="0" indent="-411480" defTabSz="914400" rtl="0" eaLnBrk="1" fontAlgn="auto" latinLnBrk="0" hangingPunct="1">
              <a:lnSpc>
                <a:spcPct val="120000"/>
              </a:lnSpc>
              <a:spcBef>
                <a:spcPct val="20000"/>
              </a:spcBef>
              <a:spcAft>
                <a:spcPts val="0"/>
              </a:spcAft>
              <a:buClr>
                <a:srgbClr val="FFFF00"/>
              </a:buClr>
              <a:buSzPct val="65000"/>
              <a:buFont typeface="Wingdings 2"/>
              <a:buChar char=""/>
              <a:tabLst/>
              <a:defRPr/>
            </a:pPr>
            <a:r>
              <a:rPr lang="en-IN" sz="2800" baseline="0" dirty="0" smtClean="0">
                <a:solidFill>
                  <a:srgbClr val="FFFF00"/>
                </a:solidFill>
              </a:rPr>
              <a:t>Training</a:t>
            </a:r>
            <a:r>
              <a:rPr lang="en-IN" sz="2800" dirty="0" smtClean="0">
                <a:solidFill>
                  <a:srgbClr val="FFFF00"/>
                </a:solidFill>
              </a:rPr>
              <a:t> students and others</a:t>
            </a:r>
          </a:p>
          <a:p>
            <a:pPr marL="548640" marR="0" lvl="0" indent="-411480" defTabSz="914400" rtl="0" eaLnBrk="1" fontAlgn="auto" latinLnBrk="0" hangingPunct="1">
              <a:lnSpc>
                <a:spcPct val="120000"/>
              </a:lnSpc>
              <a:spcBef>
                <a:spcPct val="20000"/>
              </a:spcBef>
              <a:spcAft>
                <a:spcPts val="0"/>
              </a:spcAft>
              <a:buClr>
                <a:srgbClr val="FFFF00"/>
              </a:buClr>
              <a:buSzPct val="65000"/>
              <a:buFont typeface="Wingdings 2"/>
              <a:buChar char=""/>
              <a:tabLst/>
              <a:defRPr/>
            </a:pPr>
            <a:r>
              <a:rPr lang="en-IN" sz="2800" dirty="0" smtClean="0">
                <a:solidFill>
                  <a:srgbClr val="FFFF00"/>
                </a:solidFill>
              </a:rPr>
              <a:t>Participating in detector R&amp;D, design and optimisation jobs</a:t>
            </a:r>
          </a:p>
          <a:p>
            <a:pPr marL="548640" marR="0" lvl="0" indent="-411480" defTabSz="914400" rtl="0" eaLnBrk="1" fontAlgn="auto" latinLnBrk="0" hangingPunct="1">
              <a:lnSpc>
                <a:spcPct val="120000"/>
              </a:lnSpc>
              <a:spcBef>
                <a:spcPct val="20000"/>
              </a:spcBef>
              <a:spcAft>
                <a:spcPts val="0"/>
              </a:spcAft>
              <a:buClr>
                <a:srgbClr val="FFFF00"/>
              </a:buClr>
              <a:buSzPct val="65000"/>
              <a:buFont typeface="Wingdings 2"/>
              <a:buChar char=""/>
              <a:tabLst/>
              <a:defRPr/>
            </a:pPr>
            <a:r>
              <a:rPr lang="en-IN" sz="2800" dirty="0" smtClean="0">
                <a:solidFill>
                  <a:srgbClr val="FFFF00"/>
                </a:solidFill>
              </a:rPr>
              <a:t>Sharing production and QC of ICAL RPCs</a:t>
            </a:r>
          </a:p>
          <a:p>
            <a:pPr marL="548640" marR="0" lvl="0" indent="-411480" defTabSz="914400" rtl="0" eaLnBrk="1" fontAlgn="auto" latinLnBrk="0" hangingPunct="1">
              <a:lnSpc>
                <a:spcPct val="120000"/>
              </a:lnSpc>
              <a:spcBef>
                <a:spcPct val="20000"/>
              </a:spcBef>
              <a:spcAft>
                <a:spcPts val="0"/>
              </a:spcAft>
              <a:buClr>
                <a:srgbClr val="FFFF00"/>
              </a:buClr>
              <a:buSzPct val="65000"/>
              <a:buFont typeface="Wingdings 2"/>
              <a:buChar char=""/>
              <a:tabLst/>
              <a:defRPr/>
            </a:pPr>
            <a:r>
              <a:rPr lang="en-IN" sz="2800" dirty="0" smtClean="0">
                <a:solidFill>
                  <a:srgbClr val="FFFF00"/>
                </a:solidFill>
              </a:rPr>
              <a:t>Installation, commissioning, operation  and maintenance of the detector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08401" y="2979001"/>
            <a:ext cx="6660000" cy="900000"/>
          </a:xfrm>
          <a:solidFill>
            <a:srgbClr val="002060"/>
          </a:solidFill>
        </p:spPr>
        <p:txBody>
          <a:bodyPr lIns="0" tIns="0" rIns="0" bIns="0">
            <a:noAutofit/>
          </a:bodyPr>
          <a:lstStyle/>
          <a:p>
            <a:r>
              <a:rPr lang="en-IN" sz="3600" dirty="0" smtClean="0"/>
              <a:t>Scheme of ICAL electronics</a:t>
            </a:r>
            <a:endParaRPr lang="en-IN" sz="3600" dirty="0"/>
          </a:p>
        </p:txBody>
      </p:sp>
      <p:sp>
        <p:nvSpPr>
          <p:cNvPr id="4" name="Footer Placeholder 3"/>
          <p:cNvSpPr>
            <a:spLocks noGrp="1"/>
          </p:cNvSpPr>
          <p:nvPr>
            <p:ph type="ftr" sz="quarter" idx="11"/>
          </p:nvPr>
        </p:nvSpPr>
        <p:spPr/>
        <p:txBody>
          <a:bodyPr/>
          <a:lstStyle/>
          <a:p>
            <a:pPr algn="r"/>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37</a:t>
            </a:fld>
            <a:endParaRPr lang="en-IN" dirty="0"/>
          </a:p>
        </p:txBody>
      </p:sp>
      <p:pic>
        <p:nvPicPr>
          <p:cNvPr id="1027" name="Picture 3"/>
          <p:cNvPicPr>
            <a:picLocks noChangeAspect="1" noChangeArrowheads="1"/>
          </p:cNvPicPr>
          <p:nvPr/>
        </p:nvPicPr>
        <p:blipFill>
          <a:blip r:embed="rId2" cstate="print"/>
          <a:srcRect/>
          <a:stretch>
            <a:fillRect/>
          </a:stretch>
        </p:blipFill>
        <p:spPr bwMode="auto">
          <a:xfrm>
            <a:off x="1331640" y="116632"/>
            <a:ext cx="7467600" cy="6286500"/>
          </a:xfrm>
          <a:prstGeom prst="rect">
            <a:avLst/>
          </a:prstGeom>
          <a:noFill/>
          <a:ln w="9525">
            <a:noFill/>
            <a:miter lim="800000"/>
            <a:headEnd/>
            <a:tailEnd/>
          </a:ln>
        </p:spPr>
      </p:pic>
      <p:sp>
        <p:nvSpPr>
          <p:cNvPr id="14" name="TextBox 13"/>
          <p:cNvSpPr txBox="1"/>
          <p:nvPr/>
        </p:nvSpPr>
        <p:spPr>
          <a:xfrm>
            <a:off x="1475656" y="672447"/>
            <a:ext cx="180000" cy="307777"/>
          </a:xfrm>
          <a:prstGeom prst="rect">
            <a:avLst/>
          </a:prstGeom>
          <a:noFill/>
        </p:spPr>
        <p:txBody>
          <a:bodyPr wrap="square" rtlCol="0" anchor="ctr" anchorCtr="1">
            <a:spAutoFit/>
          </a:bodyPr>
          <a:lstStyle/>
          <a:p>
            <a:pPr algn="ctr"/>
            <a:r>
              <a:rPr lang="en-IN" sz="1400" b="1" dirty="0" smtClean="0">
                <a:solidFill>
                  <a:schemeClr val="bg1"/>
                </a:solidFill>
              </a:rPr>
              <a:t>8</a:t>
            </a:r>
            <a:endParaRPr lang="en-IN" sz="14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Front-end</a:t>
            </a:r>
            <a:endParaRPr lang="en-IN" dirty="0"/>
          </a:p>
        </p:txBody>
      </p:sp>
      <p:sp>
        <p:nvSpPr>
          <p:cNvPr id="3" name="Content Placeholder 2"/>
          <p:cNvSpPr>
            <a:spLocks noGrp="1"/>
          </p:cNvSpPr>
          <p:nvPr>
            <p:ph idx="1"/>
          </p:nvPr>
        </p:nvSpPr>
        <p:spPr/>
        <p:txBody>
          <a:bodyPr>
            <a:normAutofit fontScale="85000" lnSpcReduction="10000"/>
          </a:bodyPr>
          <a:lstStyle/>
          <a:p>
            <a:pPr>
              <a:lnSpc>
                <a:spcPct val="120000"/>
              </a:lnSpc>
              <a:buClr>
                <a:srgbClr val="FFFF00"/>
              </a:buClr>
            </a:pPr>
            <a:r>
              <a:rPr lang="en-IN" sz="2000" dirty="0" smtClean="0">
                <a:solidFill>
                  <a:srgbClr val="FFFF00"/>
                </a:solidFill>
              </a:rPr>
              <a:t>Challenges:</a:t>
            </a:r>
          </a:p>
          <a:p>
            <a:pPr>
              <a:lnSpc>
                <a:spcPct val="120000"/>
              </a:lnSpc>
            </a:pPr>
            <a:r>
              <a:rPr lang="en-IN" sz="2000" dirty="0" smtClean="0"/>
              <a:t>Fast amplification: detector operated in Avalanche mode</a:t>
            </a:r>
          </a:p>
          <a:p>
            <a:pPr>
              <a:lnSpc>
                <a:spcPct val="120000"/>
              </a:lnSpc>
            </a:pPr>
            <a:r>
              <a:rPr lang="en-IN" sz="2000" dirty="0" smtClean="0"/>
              <a:t>Fast leading edge discrimination for precision time measurement (~200ps LC)</a:t>
            </a:r>
          </a:p>
          <a:p>
            <a:pPr>
              <a:lnSpc>
                <a:spcPct val="120000"/>
              </a:lnSpc>
            </a:pPr>
            <a:r>
              <a:rPr lang="en-IN" sz="2000" dirty="0" smtClean="0"/>
              <a:t>Low power for catering to ~3.6 million RPC channels</a:t>
            </a:r>
          </a:p>
          <a:p>
            <a:pPr>
              <a:lnSpc>
                <a:spcPct val="120000"/>
              </a:lnSpc>
            </a:pPr>
            <a:r>
              <a:rPr lang="en-IN" sz="2000" dirty="0" smtClean="0"/>
              <a:t>High packaging density since limited by ~22 mm in size in one dimension</a:t>
            </a:r>
          </a:p>
          <a:p>
            <a:pPr>
              <a:lnSpc>
                <a:spcPct val="120000"/>
              </a:lnSpc>
            </a:pPr>
            <a:r>
              <a:rPr lang="en-IN" sz="2000" dirty="0" smtClean="0"/>
              <a:t>Require to handle complementary but single ended inputs from X-Y strips, requires higher noise immunity</a:t>
            </a:r>
          </a:p>
          <a:p>
            <a:pPr>
              <a:lnSpc>
                <a:spcPct val="120000"/>
              </a:lnSpc>
            </a:pPr>
            <a:r>
              <a:rPr lang="en-IN" sz="2000" dirty="0" smtClean="0"/>
              <a:t>Impedance matching with RPC strip strip’s characteristic impedance (Z</a:t>
            </a:r>
            <a:r>
              <a:rPr lang="en-IN" sz="2000" baseline="-25000" dirty="0" smtClean="0"/>
              <a:t>0</a:t>
            </a:r>
            <a:r>
              <a:rPr lang="en-IN" sz="2000" dirty="0" smtClean="0"/>
              <a:t>= ~50</a:t>
            </a:r>
            <a:r>
              <a:rPr lang="el-GR" sz="2000" dirty="0" smtClean="0">
                <a:latin typeface="Times New Roman"/>
                <a:cs typeface="Times New Roman"/>
              </a:rPr>
              <a:t>Ω</a:t>
            </a:r>
            <a:r>
              <a:rPr lang="en-IN" sz="2000" dirty="0" smtClean="0"/>
              <a:t>)</a:t>
            </a:r>
          </a:p>
          <a:p>
            <a:pPr>
              <a:lnSpc>
                <a:spcPct val="120000"/>
              </a:lnSpc>
              <a:buNone/>
            </a:pPr>
            <a:endParaRPr lang="en-IN" sz="2000" dirty="0" smtClean="0"/>
          </a:p>
          <a:p>
            <a:pPr>
              <a:lnSpc>
                <a:spcPct val="120000"/>
              </a:lnSpc>
              <a:buClr>
                <a:srgbClr val="FFFF00"/>
              </a:buClr>
            </a:pPr>
            <a:r>
              <a:rPr lang="en-IN" sz="2000" dirty="0" smtClean="0">
                <a:solidFill>
                  <a:srgbClr val="FFFF00"/>
                </a:solidFill>
              </a:rPr>
              <a:t>Two solutions:</a:t>
            </a:r>
          </a:p>
          <a:p>
            <a:pPr>
              <a:lnSpc>
                <a:spcPct val="120000"/>
              </a:lnSpc>
            </a:pPr>
            <a:r>
              <a:rPr lang="en-IN" sz="2000" dirty="0" smtClean="0"/>
              <a:t>Fast amplifier family of Hybrid Micro Circuits (HMC) for RPC test stands</a:t>
            </a:r>
          </a:p>
          <a:p>
            <a:pPr>
              <a:lnSpc>
                <a:spcPct val="120000"/>
              </a:lnSpc>
            </a:pPr>
            <a:r>
              <a:rPr lang="en-IN" sz="2000" dirty="0" smtClean="0"/>
              <a:t>Multi-channel, fast amplifier and discriminator ASIC in 0.35</a:t>
            </a:r>
            <a:r>
              <a:rPr lang="en-IN" sz="2000" dirty="0" smtClean="0">
                <a:sym typeface="Symbol"/>
              </a:rPr>
              <a:t></a:t>
            </a:r>
            <a:r>
              <a:rPr lang="en-IN" sz="2000" dirty="0" smtClean="0"/>
              <a:t>m mixed CMOS process for </a:t>
            </a:r>
            <a:r>
              <a:rPr lang="en-IN" sz="2000" dirty="0" smtClean="0"/>
              <a:t>ICAL (</a:t>
            </a:r>
            <a:r>
              <a:rPr lang="en-IN" sz="2000" i="1" dirty="0" smtClean="0"/>
              <a:t>Anusparsh</a:t>
            </a:r>
            <a:r>
              <a:rPr lang="en-IN" sz="2000" dirty="0" smtClean="0"/>
              <a:t>)</a:t>
            </a:r>
            <a:endParaRPr lang="en-IN" sz="2000" dirty="0" smtClean="0"/>
          </a:p>
          <a:p>
            <a:pPr>
              <a:lnSpc>
                <a:spcPct val="120000"/>
              </a:lnSpc>
            </a:pPr>
            <a:r>
              <a:rPr lang="en-IN" sz="2000" dirty="0" smtClean="0"/>
              <a:t>Both designed by the BARC/CMEMS teams</a:t>
            </a:r>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38</a:t>
            </a:fld>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8-channel preamp-discriminator</a:t>
            </a:r>
            <a:endParaRPr lang="en-IN" dirty="0"/>
          </a:p>
        </p:txBody>
      </p:sp>
      <p:pic>
        <p:nvPicPr>
          <p:cNvPr id="10" name="Content Placeholder 9" descr="Picture2.png"/>
          <p:cNvPicPr>
            <a:picLocks noGrp="1" noChangeAspect="1"/>
          </p:cNvPicPr>
          <p:nvPr>
            <p:ph idx="1"/>
          </p:nvPr>
        </p:nvPicPr>
        <p:blipFill>
          <a:blip r:embed="rId2" cstate="print"/>
          <a:stretch>
            <a:fillRect/>
          </a:stretch>
        </p:blipFill>
        <p:spPr>
          <a:xfrm>
            <a:off x="71438" y="2841656"/>
            <a:ext cx="9001125" cy="4016344"/>
          </a:xfrm>
        </p:spPr>
      </p:pic>
      <p:sp>
        <p:nvSpPr>
          <p:cNvPr id="11" name="Content Placeholder 2"/>
          <p:cNvSpPr txBox="1">
            <a:spLocks/>
          </p:cNvSpPr>
          <p:nvPr/>
        </p:nvSpPr>
        <p:spPr>
          <a:xfrm>
            <a:off x="72000" y="1008000"/>
            <a:ext cx="9000000" cy="1916944"/>
          </a:xfrm>
          <a:prstGeom prst="rect">
            <a:avLst/>
          </a:prstGeom>
        </p:spPr>
        <p:txBody>
          <a:bodyPr vert="horz">
            <a:normAutofit fontScale="85000" lnSpcReduction="10000"/>
          </a:bodyPr>
          <a:lstStyle/>
          <a:p>
            <a:pPr marL="548640" lvl="0" indent="-411480">
              <a:lnSpc>
                <a:spcPct val="120000"/>
              </a:lnSpc>
              <a:spcBef>
                <a:spcPct val="20000"/>
              </a:spcBef>
              <a:buClr>
                <a:srgbClr val="FFFF00"/>
              </a:buClr>
              <a:buSzPct val="65000"/>
              <a:buFont typeface="Wingdings 2"/>
              <a:buChar char=""/>
            </a:pPr>
            <a:r>
              <a:rPr lang="en-IN" sz="2800" dirty="0" smtClean="0">
                <a:solidFill>
                  <a:srgbClr val="FFFF00"/>
                </a:solidFill>
              </a:rPr>
              <a:t>LVDS out architecture with improved gain stability, noise immunity, comparator jitter and substrate coupling.</a:t>
            </a:r>
          </a:p>
          <a:p>
            <a:pPr marL="548640" lvl="0" indent="-411480">
              <a:lnSpc>
                <a:spcPct val="120000"/>
              </a:lnSpc>
              <a:spcBef>
                <a:spcPct val="20000"/>
              </a:spcBef>
              <a:buClr>
                <a:srgbClr val="FFFF00"/>
              </a:buClr>
              <a:buSzPct val="65000"/>
              <a:buFont typeface="Wingdings 2"/>
              <a:buChar char=""/>
            </a:pPr>
            <a:r>
              <a:rPr lang="en-IN" sz="2800" dirty="0" smtClean="0">
                <a:solidFill>
                  <a:srgbClr val="FFFF00"/>
                </a:solidFill>
              </a:rPr>
              <a:t>Complete layout revised in  0.35</a:t>
            </a:r>
            <a:r>
              <a:rPr lang="en-IN" sz="2800" dirty="0" smtClean="0">
                <a:solidFill>
                  <a:srgbClr val="FFFF00"/>
                </a:solidFill>
                <a:sym typeface="Symbol"/>
              </a:rPr>
              <a:t></a:t>
            </a:r>
            <a:r>
              <a:rPr lang="en-IN" sz="2800" dirty="0" smtClean="0">
                <a:solidFill>
                  <a:srgbClr val="FFFF00"/>
                </a:solidFill>
              </a:rPr>
              <a:t>m mixed CMOS technology, packaged in CLCC-68.</a:t>
            </a:r>
          </a:p>
          <a:p>
            <a:pPr marL="548640" lvl="0" indent="-411480">
              <a:lnSpc>
                <a:spcPct val="120000"/>
              </a:lnSpc>
              <a:spcBef>
                <a:spcPct val="20000"/>
              </a:spcBef>
              <a:buClr>
                <a:srgbClr val="FFFF00"/>
              </a:buClr>
              <a:buSzPct val="65000"/>
              <a:buFont typeface="Wingdings 2"/>
              <a:buChar char=""/>
            </a:pPr>
            <a:endParaRPr lang="en-IN" sz="2800" dirty="0" smtClean="0">
              <a:solidFill>
                <a:srgbClr val="FFFF00"/>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pPr/>
              <a:t>39</a:t>
            </a:fld>
            <a:endParaRPr lang="en-I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2" name="Title 1"/>
          <p:cNvSpPr>
            <a:spLocks noGrp="1"/>
          </p:cNvSpPr>
          <p:nvPr>
            <p:ph type="title"/>
          </p:nvPr>
        </p:nvSpPr>
        <p:spPr/>
        <p:txBody>
          <a:bodyPr>
            <a:normAutofit fontScale="90000"/>
          </a:bodyPr>
          <a:lstStyle/>
          <a:p>
            <a:r>
              <a:rPr lang="en-US" dirty="0" smtClean="0"/>
              <a:t>Some of the m</a:t>
            </a:r>
            <a:r>
              <a:rPr lang="en-US" dirty="0" smtClean="0"/>
              <a:t>aterials </a:t>
            </a:r>
            <a:r>
              <a:rPr lang="en-US" dirty="0" smtClean="0"/>
              <a:t>for </a:t>
            </a:r>
            <a:r>
              <a:rPr lang="en-US" dirty="0" smtClean="0"/>
              <a:t>the gas </a:t>
            </a:r>
            <a:r>
              <a:rPr lang="en-US" dirty="0" smtClean="0"/>
              <a:t>gap</a:t>
            </a:r>
            <a:r>
              <a:rPr lang="en-US" dirty="0" smtClean="0"/>
              <a:t> </a:t>
            </a:r>
            <a:r>
              <a:rPr lang="en-US" dirty="0" smtClean="0"/>
              <a:t>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solidFill>
                  <a:prstClr val="black">
                    <a:tint val="95000"/>
                  </a:prstClr>
                </a:solidFill>
              </a:rPr>
              <a:pPr/>
              <a:t>4</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i="1" dirty="0" smtClean="0"/>
              <a:t>Anusparsh</a:t>
            </a:r>
            <a:r>
              <a:rPr lang="en-IN" dirty="0" smtClean="0"/>
              <a:t> status</a:t>
            </a:r>
            <a:endParaRPr lang="en-IN" dirty="0"/>
          </a:p>
        </p:txBody>
      </p:sp>
      <p:sp>
        <p:nvSpPr>
          <p:cNvPr id="5" name="Content Placeholder 4"/>
          <p:cNvSpPr>
            <a:spLocks noGrp="1"/>
          </p:cNvSpPr>
          <p:nvPr>
            <p:ph idx="1"/>
          </p:nvPr>
        </p:nvSpPr>
        <p:spPr>
          <a:xfrm>
            <a:off x="46242" y="1008000"/>
            <a:ext cx="6541982" cy="5349958"/>
          </a:xfrm>
        </p:spPr>
        <p:txBody>
          <a:bodyPr>
            <a:noAutofit/>
          </a:bodyPr>
          <a:lstStyle/>
          <a:p>
            <a:r>
              <a:rPr lang="en-IN" sz="1800" dirty="0" smtClean="0"/>
              <a:t>A revised test board with appropriate LVDS connectors and cables designed by BARC, fabricated and assembled by TIFR. It is being tested on a 1m  x 1m RPC at TIFR.</a:t>
            </a:r>
          </a:p>
          <a:p>
            <a:r>
              <a:rPr lang="en-IN" sz="1800" dirty="0" smtClean="0"/>
              <a:t>Test </a:t>
            </a:r>
            <a:r>
              <a:rPr lang="en-IN" sz="1800" dirty="0" smtClean="0"/>
              <a:t>and characterization strategy: Noise rate, Efficiency and timing measurement with the same new DAQ system for HMC and Anusparsh-II ASIC</a:t>
            </a:r>
            <a:r>
              <a:rPr lang="en-IN" sz="1800" dirty="0" smtClean="0"/>
              <a:t>.</a:t>
            </a:r>
          </a:p>
          <a:p>
            <a:r>
              <a:rPr lang="en-IN" sz="1800" dirty="0" smtClean="0"/>
              <a:t>Noise rate of ~75Hz and RPC efficiency of ~83% obtained with HMC amplifier.</a:t>
            </a:r>
          </a:p>
          <a:p>
            <a:r>
              <a:rPr lang="en-IN" sz="1800" dirty="0" smtClean="0"/>
              <a:t>Noise rate of 25-30Hz and RPC efficiency of ~66% recorded for the same RPC with Anusparsh-II.</a:t>
            </a:r>
          </a:p>
          <a:p>
            <a:r>
              <a:rPr lang="en-IN" sz="1800" dirty="0" smtClean="0"/>
              <a:t>Operated with lower than designed gain (about half). Going down on threshold makes the board unstable.</a:t>
            </a:r>
          </a:p>
          <a:p>
            <a:r>
              <a:rPr lang="en-IN" sz="1800" dirty="0" smtClean="0"/>
              <a:t>Current </a:t>
            </a:r>
            <a:r>
              <a:rPr lang="en-IN" sz="1800" dirty="0" smtClean="0"/>
              <a:t>chip’s power estimate: 45mw/ch</a:t>
            </a:r>
          </a:p>
          <a:p>
            <a:r>
              <a:rPr lang="en-IN" sz="1800" dirty="0" smtClean="0"/>
              <a:t>Aimed at a gain about two times better than that obtained by the HMC cascade.</a:t>
            </a:r>
          </a:p>
          <a:p>
            <a:r>
              <a:rPr lang="en-IN" sz="1800" dirty="0" smtClean="0"/>
              <a:t>PCB size, may want to other options for packaging of the chip</a:t>
            </a:r>
          </a:p>
          <a:p>
            <a:endParaRPr lang="en-IN" sz="1800" dirty="0" smtClean="0"/>
          </a:p>
        </p:txBody>
      </p:sp>
      <p:pic>
        <p:nvPicPr>
          <p:cNvPr id="7" name="Content Placeholder 6" descr="new_board.jpg"/>
          <p:cNvPicPr>
            <a:picLocks noGrp="1" noChangeAspect="1"/>
          </p:cNvPicPr>
          <p:nvPr>
            <p:ph idx="13"/>
          </p:nvPr>
        </p:nvPicPr>
        <p:blipFill>
          <a:blip r:embed="rId2" cstate="print">
            <a:lum bright="10000" contrast="10000"/>
          </a:blip>
          <a:srcRect t="33548" b="13724"/>
          <a:stretch>
            <a:fillRect/>
          </a:stretch>
        </p:blipFill>
        <p:spPr>
          <a:xfrm rot="5400000">
            <a:off x="5054930" y="2796049"/>
            <a:ext cx="5550621" cy="2196000"/>
          </a:xfrm>
          <a:prstGeom prst="rect">
            <a:avLst/>
          </a:prstGeom>
        </p:spPr>
      </p:pic>
      <p:sp>
        <p:nvSpPr>
          <p:cNvPr id="8" name="Slide Number Placeholder 7"/>
          <p:cNvSpPr>
            <a:spLocks noGrp="1"/>
          </p:cNvSpPr>
          <p:nvPr>
            <p:ph type="sldNum" sz="quarter" idx="12"/>
          </p:nvPr>
        </p:nvSpPr>
        <p:spPr/>
        <p:txBody>
          <a:bodyPr/>
          <a:lstStyle/>
          <a:p>
            <a:fld id="{AEC77EA8-29BB-41A8-8B2D-70A42895FD1B}" type="slidenum">
              <a:rPr lang="en-IN" smtClean="0"/>
              <a:pPr/>
              <a:t>40</a:t>
            </a:fld>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RPCDAQ </a:t>
            </a:r>
            <a:r>
              <a:rPr lang="en-US" dirty="0" smtClean="0"/>
              <a:t>module</a:t>
            </a:r>
            <a:endParaRPr lang="en-SG" dirty="0"/>
          </a:p>
        </p:txBody>
      </p:sp>
      <p:sp>
        <p:nvSpPr>
          <p:cNvPr id="357" name="Content Placeholder 1"/>
          <p:cNvSpPr txBox="1">
            <a:spLocks/>
          </p:cNvSpPr>
          <p:nvPr/>
        </p:nvSpPr>
        <p:spPr>
          <a:xfrm>
            <a:off x="107504" y="1180484"/>
            <a:ext cx="2160240" cy="5339923"/>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800" dirty="0" smtClean="0">
                <a:latin typeface="Narkisim" pitchFamily="34" charset="-79"/>
                <a:cs typeface="Narkisim" pitchFamily="34" charset="-79"/>
              </a:rPr>
              <a:t>Design of the shaded building blocks completed.</a:t>
            </a:r>
          </a:p>
          <a:p>
            <a:pPr marL="216000" lvl="0" indent="-216000">
              <a:spcAft>
                <a:spcPts val="600"/>
              </a:spcAft>
              <a:buSzPct val="80000"/>
              <a:buFont typeface="Wingdings 2"/>
              <a:buChar char=""/>
              <a:defRPr/>
            </a:pPr>
            <a:r>
              <a:rPr lang="en-US" sz="2800" dirty="0" smtClean="0">
                <a:latin typeface="Narkisim" pitchFamily="34" charset="-79"/>
                <a:cs typeface="Narkisim" pitchFamily="34" charset="-79"/>
              </a:rPr>
              <a:t>Waveform sampler is not part of the board for the engineering module</a:t>
            </a:r>
          </a:p>
        </p:txBody>
      </p:sp>
      <p:pic>
        <p:nvPicPr>
          <p:cNvPr id="1027" name="Picture 3"/>
          <p:cNvPicPr>
            <a:picLocks noChangeAspect="1" noChangeArrowheads="1"/>
          </p:cNvPicPr>
          <p:nvPr/>
        </p:nvPicPr>
        <p:blipFill>
          <a:blip r:embed="rId2" cstate="print"/>
          <a:srcRect l="1573" r="1573"/>
          <a:stretch>
            <a:fillRect/>
          </a:stretch>
        </p:blipFill>
        <p:spPr bwMode="auto">
          <a:xfrm>
            <a:off x="2385130" y="940643"/>
            <a:ext cx="6651366" cy="58007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AEC77EA8-29BB-41A8-8B2D-70A42895FD1B}" type="slidenum">
              <a:rPr lang="en-IN" smtClean="0"/>
              <a:pPr/>
              <a:t>41</a:t>
            </a:fld>
            <a:endParaRPr lang="en-IN"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TDC specifications</a:t>
            </a:r>
            <a:endParaRPr lang="en-IN" dirty="0"/>
          </a:p>
        </p:txBody>
      </p:sp>
      <p:pic>
        <p:nvPicPr>
          <p:cNvPr id="1026" name="Picture 2"/>
          <p:cNvPicPr>
            <a:picLocks noGrp="1" noChangeAspect="1" noChangeArrowheads="1"/>
          </p:cNvPicPr>
          <p:nvPr>
            <p:ph idx="1"/>
          </p:nvPr>
        </p:nvPicPr>
        <p:blipFill>
          <a:blip r:embed="rId2" cstate="print"/>
          <a:srcRect l="14801" t="13901" r="14800" b="12386"/>
          <a:stretch>
            <a:fillRect/>
          </a:stretch>
        </p:blipFill>
        <p:spPr bwMode="auto">
          <a:xfrm>
            <a:off x="72000" y="1412776"/>
            <a:ext cx="9000000" cy="470454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42</a:t>
            </a:fld>
            <a:endParaRPr lang="en-IN"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i="1" dirty="0" smtClean="0"/>
              <a:t>Anupal</a:t>
            </a:r>
            <a:r>
              <a:rPr lang="en-IN" dirty="0" smtClean="0"/>
              <a:t>: A </a:t>
            </a:r>
            <a:r>
              <a:rPr lang="en-IN" dirty="0" smtClean="0"/>
              <a:t>new TDC chip from BARC</a:t>
            </a:r>
            <a:endParaRPr lang="en-IN" dirty="0"/>
          </a:p>
        </p:txBody>
      </p:sp>
      <p:sp>
        <p:nvSpPr>
          <p:cNvPr id="3" name="Content Placeholder 2"/>
          <p:cNvSpPr>
            <a:spLocks noGrp="1"/>
          </p:cNvSpPr>
          <p:nvPr>
            <p:ph idx="1"/>
          </p:nvPr>
        </p:nvSpPr>
        <p:spPr>
          <a:xfrm>
            <a:off x="46242" y="1008000"/>
            <a:ext cx="9097758" cy="5661360"/>
          </a:xfrm>
        </p:spPr>
        <p:txBody>
          <a:bodyPr>
            <a:normAutofit/>
          </a:bodyPr>
          <a:lstStyle/>
          <a:p>
            <a:pPr>
              <a:lnSpc>
                <a:spcPct val="120000"/>
              </a:lnSpc>
            </a:pPr>
            <a:r>
              <a:rPr lang="en-IN" sz="2000" dirty="0" smtClean="0"/>
              <a:t>4-channel</a:t>
            </a:r>
            <a:r>
              <a:rPr lang="en-IN" sz="2000" dirty="0" smtClean="0"/>
              <a:t>, 126ps TDC ASIC, designed in 0.35</a:t>
            </a:r>
            <a:r>
              <a:rPr lang="en-IN" sz="2000" dirty="0" smtClean="0">
                <a:sym typeface="Symbol"/>
              </a:rPr>
              <a:t></a:t>
            </a:r>
            <a:r>
              <a:rPr lang="en-IN" sz="2000" dirty="0" smtClean="0"/>
              <a:t>m mixed CMOS process for BARC internal R&amp;D.</a:t>
            </a:r>
          </a:p>
          <a:p>
            <a:pPr>
              <a:lnSpc>
                <a:spcPct val="120000"/>
              </a:lnSpc>
            </a:pPr>
            <a:r>
              <a:rPr lang="en-IN" sz="2000" dirty="0" smtClean="0"/>
              <a:t> Vernier oscillator based architecture with SPI interface</a:t>
            </a:r>
            <a:r>
              <a:rPr lang="en-IN" sz="2000" dirty="0" smtClean="0"/>
              <a:t>.</a:t>
            </a:r>
            <a:endParaRPr lang="en-IN" sz="2000" dirty="0" smtClean="0"/>
          </a:p>
          <a:p>
            <a:pPr>
              <a:lnSpc>
                <a:spcPct val="120000"/>
              </a:lnSpc>
            </a:pPr>
            <a:endParaRPr lang="en-IN" sz="2000" dirty="0"/>
          </a:p>
        </p:txBody>
      </p:sp>
      <p:pic>
        <p:nvPicPr>
          <p:cNvPr id="8" name="Picture 1"/>
          <p:cNvPicPr>
            <a:picLocks noGrp="1" noChangeAspect="1" noChangeArrowheads="1"/>
          </p:cNvPicPr>
          <p:nvPr>
            <p:ph idx="13"/>
          </p:nvPr>
        </p:nvPicPr>
        <p:blipFill>
          <a:blip r:embed="rId2" cstate="print"/>
          <a:srcRect l="2611" r="6201"/>
          <a:stretch>
            <a:fillRect/>
          </a:stretch>
        </p:blipFill>
        <p:spPr bwMode="auto">
          <a:xfrm>
            <a:off x="1307586" y="2276872"/>
            <a:ext cx="6528828" cy="4464016"/>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AEC77EA8-29BB-41A8-8B2D-70A42895FD1B}" type="slidenum">
              <a:rPr lang="en-IN" smtClean="0"/>
              <a:pPr/>
              <a:t>43</a:t>
            </a:fld>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IITM’s TDC </a:t>
            </a:r>
            <a:r>
              <a:rPr lang="en-US" dirty="0" smtClean="0"/>
              <a:t>device</a:t>
            </a:r>
            <a:endParaRPr lang="en-SG" dirty="0"/>
          </a:p>
        </p:txBody>
      </p:sp>
      <p:sp>
        <p:nvSpPr>
          <p:cNvPr id="15" name="Content Placeholder 14"/>
          <p:cNvSpPr>
            <a:spLocks noGrp="1"/>
          </p:cNvSpPr>
          <p:nvPr>
            <p:ph sz="half" idx="1"/>
          </p:nvPr>
        </p:nvSpPr>
        <p:spPr>
          <a:xfrm>
            <a:off x="26094" y="1124744"/>
            <a:ext cx="4833938" cy="5472607"/>
          </a:xfrm>
        </p:spPr>
        <p:txBody>
          <a:bodyPr wrap="square">
            <a:normAutofit fontScale="92500"/>
          </a:bodyPr>
          <a:lstStyle/>
          <a:p>
            <a:pPr>
              <a:lnSpc>
                <a:spcPct val="110000"/>
              </a:lnSpc>
              <a:spcBef>
                <a:spcPts val="0"/>
              </a:spcBef>
              <a:spcAft>
                <a:spcPts val="0"/>
              </a:spcAft>
            </a:pPr>
            <a:r>
              <a:rPr lang="en-US" sz="2400" dirty="0" smtClean="0"/>
              <a:t>Principle</a:t>
            </a:r>
          </a:p>
          <a:p>
            <a:pPr lvl="1">
              <a:lnSpc>
                <a:spcPct val="110000"/>
              </a:lnSpc>
              <a:spcBef>
                <a:spcPts val="0"/>
              </a:spcBef>
              <a:spcAft>
                <a:spcPts val="0"/>
              </a:spcAft>
            </a:pPr>
            <a:r>
              <a:rPr lang="en-US" sz="1800" dirty="0" smtClean="0"/>
              <a:t>Two fine TDCs to measure start/stop distance to clock edge (T</a:t>
            </a:r>
            <a:r>
              <a:rPr lang="en-US" sz="1800" baseline="-25000" dirty="0" smtClean="0"/>
              <a:t>1</a:t>
            </a:r>
            <a:r>
              <a:rPr lang="en-US" sz="1800" dirty="0" smtClean="0"/>
              <a:t>, T</a:t>
            </a:r>
            <a:r>
              <a:rPr lang="en-US" sz="1800" baseline="-25000" dirty="0" smtClean="0"/>
              <a:t>2</a:t>
            </a:r>
            <a:r>
              <a:rPr lang="en-US" sz="1800" dirty="0" smtClean="0"/>
              <a:t>)</a:t>
            </a:r>
          </a:p>
          <a:p>
            <a:pPr lvl="1">
              <a:lnSpc>
                <a:spcPct val="110000"/>
              </a:lnSpc>
              <a:spcBef>
                <a:spcPts val="0"/>
              </a:spcBef>
              <a:spcAft>
                <a:spcPts val="0"/>
              </a:spcAft>
            </a:pPr>
            <a:r>
              <a:rPr lang="en-US" sz="1800" dirty="0" smtClean="0"/>
              <a:t>Coarse TDC to count the number of clocks between start and stop (T</a:t>
            </a:r>
            <a:r>
              <a:rPr lang="en-US" sz="1800" baseline="-25000" dirty="0" smtClean="0"/>
              <a:t>3</a:t>
            </a:r>
            <a:r>
              <a:rPr lang="en-US" sz="1800" dirty="0" smtClean="0"/>
              <a:t>)</a:t>
            </a:r>
          </a:p>
          <a:p>
            <a:pPr lvl="1">
              <a:lnSpc>
                <a:spcPct val="110000"/>
              </a:lnSpc>
              <a:spcBef>
                <a:spcPts val="0"/>
              </a:spcBef>
              <a:spcAft>
                <a:spcPts val="0"/>
              </a:spcAft>
            </a:pPr>
            <a:r>
              <a:rPr lang="en-US" sz="1800" dirty="0" smtClean="0"/>
              <a:t>TDC output = T</a:t>
            </a:r>
            <a:r>
              <a:rPr lang="en-US" sz="1800" baseline="-25000" dirty="0" smtClean="0"/>
              <a:t>3</a:t>
            </a:r>
            <a:r>
              <a:rPr lang="en-US" sz="1800" dirty="0" smtClean="0"/>
              <a:t>+T</a:t>
            </a:r>
            <a:r>
              <a:rPr lang="en-US" sz="1800" baseline="-25000" dirty="0" smtClean="0"/>
              <a:t>1</a:t>
            </a:r>
            <a:r>
              <a:rPr lang="en-US" sz="1800" dirty="0" smtClean="0"/>
              <a:t>-T</a:t>
            </a:r>
            <a:r>
              <a:rPr lang="en-US" sz="1800" baseline="-25000" dirty="0" smtClean="0"/>
              <a:t>2</a:t>
            </a:r>
          </a:p>
          <a:p>
            <a:pPr>
              <a:lnSpc>
                <a:spcPct val="110000"/>
              </a:lnSpc>
              <a:spcBef>
                <a:spcPts val="0"/>
              </a:spcBef>
              <a:spcAft>
                <a:spcPts val="0"/>
              </a:spcAft>
            </a:pPr>
            <a:r>
              <a:rPr lang="en-US" sz="2400" dirty="0" smtClean="0"/>
              <a:t> Specifications</a:t>
            </a:r>
          </a:p>
          <a:p>
            <a:pPr lvl="1">
              <a:lnSpc>
                <a:spcPct val="110000"/>
              </a:lnSpc>
              <a:spcBef>
                <a:spcPts val="0"/>
              </a:spcBef>
              <a:spcAft>
                <a:spcPts val="0"/>
              </a:spcAft>
            </a:pPr>
            <a:r>
              <a:rPr lang="en-US" sz="1800" dirty="0" smtClean="0"/>
              <a:t>Currently a single channel, single-hit, classical start-stop type TDC</a:t>
            </a:r>
          </a:p>
          <a:p>
            <a:pPr lvl="1">
              <a:lnSpc>
                <a:spcPct val="110000"/>
              </a:lnSpc>
              <a:spcBef>
                <a:spcPts val="0"/>
              </a:spcBef>
              <a:spcAft>
                <a:spcPts val="0"/>
              </a:spcAft>
            </a:pPr>
            <a:r>
              <a:rPr lang="en-US" sz="1800" dirty="0" smtClean="0"/>
              <a:t>Can be adapted to multi-hit</a:t>
            </a:r>
          </a:p>
          <a:p>
            <a:pPr lvl="1">
              <a:lnSpc>
                <a:spcPct val="110000"/>
              </a:lnSpc>
              <a:spcBef>
                <a:spcPts val="0"/>
              </a:spcBef>
              <a:spcAft>
                <a:spcPts val="0"/>
              </a:spcAft>
            </a:pPr>
            <a:r>
              <a:rPr lang="en-US" sz="1800" dirty="0" smtClean="0">
                <a:solidFill>
                  <a:schemeClr val="tx1"/>
                </a:solidFill>
              </a:rPr>
              <a:t>Clock period, T</a:t>
            </a:r>
            <a:r>
              <a:rPr lang="en-US" sz="1800" baseline="-25000" dirty="0" smtClean="0">
                <a:solidFill>
                  <a:schemeClr val="tx1"/>
                </a:solidFill>
              </a:rPr>
              <a:t>c</a:t>
            </a:r>
            <a:r>
              <a:rPr lang="en-US" sz="1800" dirty="0" smtClean="0">
                <a:solidFill>
                  <a:schemeClr val="tx1"/>
                </a:solidFill>
              </a:rPr>
              <a:t> = 4ns (250MHz clock!)</a:t>
            </a:r>
          </a:p>
          <a:p>
            <a:pPr lvl="1">
              <a:lnSpc>
                <a:spcPct val="110000"/>
              </a:lnSpc>
              <a:spcBef>
                <a:spcPts val="0"/>
              </a:spcBef>
              <a:spcAft>
                <a:spcPts val="0"/>
              </a:spcAft>
            </a:pPr>
            <a:r>
              <a:rPr lang="en-US" sz="1800" dirty="0" smtClean="0"/>
              <a:t>Fine TDC interval, T</a:t>
            </a:r>
            <a:r>
              <a:rPr lang="en-US" sz="1800" baseline="-25000" dirty="0" smtClean="0"/>
              <a:t>c</a:t>
            </a:r>
            <a:r>
              <a:rPr lang="en-US" sz="1800" dirty="0" smtClean="0"/>
              <a:t>/32 = </a:t>
            </a:r>
            <a:r>
              <a:rPr lang="en-US" sz="1800" u="sng" dirty="0" smtClean="0"/>
              <a:t>125ps</a:t>
            </a:r>
          </a:p>
          <a:p>
            <a:pPr lvl="1">
              <a:lnSpc>
                <a:spcPct val="110000"/>
              </a:lnSpc>
              <a:spcBef>
                <a:spcPts val="0"/>
              </a:spcBef>
              <a:spcAft>
                <a:spcPts val="0"/>
              </a:spcAft>
            </a:pPr>
            <a:r>
              <a:rPr lang="en-US" sz="1800" dirty="0" smtClean="0"/>
              <a:t>Fine TDC output: 5 bits</a:t>
            </a:r>
          </a:p>
          <a:p>
            <a:pPr lvl="1">
              <a:lnSpc>
                <a:spcPct val="110000"/>
              </a:lnSpc>
              <a:spcBef>
                <a:spcPts val="0"/>
              </a:spcBef>
              <a:spcAft>
                <a:spcPts val="0"/>
              </a:spcAft>
            </a:pPr>
            <a:r>
              <a:rPr lang="en-US" sz="1800" dirty="0" smtClean="0"/>
              <a:t>Coarse TDC interval: 2</a:t>
            </a:r>
            <a:r>
              <a:rPr lang="en-US" sz="1800" baseline="30000" dirty="0" smtClean="0"/>
              <a:t>15 </a:t>
            </a:r>
            <a:r>
              <a:rPr lang="en-US" sz="1800" dirty="0" smtClean="0"/>
              <a:t>* T</a:t>
            </a:r>
            <a:r>
              <a:rPr lang="en-US" sz="1800" baseline="-25000" dirty="0" smtClean="0"/>
              <a:t>c</a:t>
            </a:r>
            <a:r>
              <a:rPr lang="en-US" sz="1800" dirty="0" smtClean="0"/>
              <a:t> = 131.072</a:t>
            </a:r>
            <a:r>
              <a:rPr lang="en-US" sz="1800" dirty="0" smtClean="0">
                <a:latin typeface="Symbol" pitchFamily="18" charset="2"/>
              </a:rPr>
              <a:t>m</a:t>
            </a:r>
            <a:r>
              <a:rPr lang="en-US" sz="1800" dirty="0" smtClean="0"/>
              <a:t>s</a:t>
            </a:r>
          </a:p>
          <a:p>
            <a:pPr lvl="1">
              <a:lnSpc>
                <a:spcPct val="110000"/>
              </a:lnSpc>
              <a:spcBef>
                <a:spcPts val="0"/>
              </a:spcBef>
              <a:spcAft>
                <a:spcPts val="0"/>
              </a:spcAft>
            </a:pPr>
            <a:r>
              <a:rPr lang="en-US" sz="1800" dirty="0" smtClean="0"/>
              <a:t>Coarse TDC output: 15 bits</a:t>
            </a:r>
          </a:p>
          <a:p>
            <a:pPr lvl="1">
              <a:lnSpc>
                <a:spcPct val="110000"/>
              </a:lnSpc>
              <a:spcBef>
                <a:spcPts val="0"/>
              </a:spcBef>
            </a:pPr>
            <a:r>
              <a:rPr lang="en-US" sz="1800" dirty="0" smtClean="0"/>
              <a:t>20 bit parallel output</a:t>
            </a:r>
          </a:p>
          <a:p>
            <a:pPr lvl="1">
              <a:lnSpc>
                <a:spcPct val="110000"/>
              </a:lnSpc>
              <a:spcBef>
                <a:spcPts val="0"/>
              </a:spcBef>
              <a:spcAft>
                <a:spcPts val="0"/>
              </a:spcAft>
            </a:pPr>
            <a:r>
              <a:rPr lang="en-US" sz="1800" dirty="0" smtClean="0">
                <a:solidFill>
                  <a:schemeClr val="tx1"/>
                </a:solidFill>
              </a:rPr>
              <a:t>Tiny power supply rails : 1.2V!</a:t>
            </a:r>
          </a:p>
        </p:txBody>
      </p:sp>
      <p:pic>
        <p:nvPicPr>
          <p:cNvPr id="377858" name="Picture 2"/>
          <p:cNvPicPr>
            <a:picLocks noChangeAspect="1" noChangeArrowheads="1"/>
          </p:cNvPicPr>
          <p:nvPr/>
        </p:nvPicPr>
        <p:blipFill>
          <a:blip r:embed="rId2" cstate="print"/>
          <a:srcRect l="1979" r="2638" b="1369"/>
          <a:stretch>
            <a:fillRect/>
          </a:stretch>
        </p:blipFill>
        <p:spPr bwMode="auto">
          <a:xfrm>
            <a:off x="4880510" y="2060848"/>
            <a:ext cx="4155986" cy="4140000"/>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p:txBody>
          <a:bodyPr/>
          <a:lstStyle/>
          <a:p>
            <a:fld id="{AEC77EA8-29BB-41A8-8B2D-70A42895FD1B}" type="slidenum">
              <a:rPr lang="en-IN" smtClean="0"/>
              <a:pPr/>
              <a:t>44</a:t>
            </a:fld>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HPTDC</a:t>
            </a:r>
            <a:endParaRPr lang="en-IN" dirty="0"/>
          </a:p>
        </p:txBody>
      </p:sp>
      <p:sp>
        <p:nvSpPr>
          <p:cNvPr id="3" name="Content Placeholder 2"/>
          <p:cNvSpPr>
            <a:spLocks noGrp="1"/>
          </p:cNvSpPr>
          <p:nvPr>
            <p:ph idx="1"/>
          </p:nvPr>
        </p:nvSpPr>
        <p:spPr>
          <a:xfrm>
            <a:off x="72000" y="1008000"/>
            <a:ext cx="3635904" cy="5349958"/>
          </a:xfrm>
        </p:spPr>
        <p:txBody>
          <a:bodyPr>
            <a:normAutofit fontScale="92500"/>
          </a:bodyPr>
          <a:lstStyle/>
          <a:p>
            <a:pPr>
              <a:lnSpc>
                <a:spcPct val="110000"/>
              </a:lnSpc>
            </a:pPr>
            <a:r>
              <a:rPr lang="en-IN" dirty="0" smtClean="0"/>
              <a:t>Multi-hit, high resolution device.</a:t>
            </a:r>
          </a:p>
          <a:p>
            <a:pPr>
              <a:lnSpc>
                <a:spcPct val="110000"/>
              </a:lnSpc>
            </a:pPr>
            <a:r>
              <a:rPr lang="en-IN" dirty="0" smtClean="0"/>
              <a:t>Workhorse </a:t>
            </a:r>
            <a:r>
              <a:rPr lang="en-IN" dirty="0" smtClean="0"/>
              <a:t>of the LHC </a:t>
            </a:r>
            <a:r>
              <a:rPr lang="en-IN" dirty="0" smtClean="0"/>
              <a:t>experiments.</a:t>
            </a:r>
            <a:endParaRPr lang="en-IN" dirty="0" smtClean="0"/>
          </a:p>
          <a:p>
            <a:pPr>
              <a:lnSpc>
                <a:spcPct val="110000"/>
              </a:lnSpc>
            </a:pPr>
            <a:r>
              <a:rPr lang="en-IN" dirty="0" smtClean="0"/>
              <a:t>Chips obtained </a:t>
            </a:r>
            <a:r>
              <a:rPr lang="en-IN" dirty="0" smtClean="0"/>
              <a:t>from </a:t>
            </a:r>
            <a:r>
              <a:rPr lang="en-IN" dirty="0" smtClean="0"/>
              <a:t>CERN.</a:t>
            </a:r>
            <a:endParaRPr lang="en-IN" dirty="0" smtClean="0"/>
          </a:p>
          <a:p>
            <a:pPr>
              <a:lnSpc>
                <a:spcPct val="110000"/>
              </a:lnSpc>
            </a:pPr>
            <a:r>
              <a:rPr lang="en-IN" dirty="0" smtClean="0"/>
              <a:t>Work in progress to characterise and explore possibility of configuring it as ICAL TDC device</a:t>
            </a:r>
            <a:endParaRPr lang="en-IN" dirty="0"/>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45</a:t>
            </a:fld>
            <a:endParaRPr lang="en-IN" dirty="0"/>
          </a:p>
        </p:txBody>
      </p:sp>
      <p:pic>
        <p:nvPicPr>
          <p:cNvPr id="2050" name="Picture 2"/>
          <p:cNvPicPr>
            <a:picLocks noChangeAspect="1" noChangeArrowheads="1"/>
          </p:cNvPicPr>
          <p:nvPr/>
        </p:nvPicPr>
        <p:blipFill>
          <a:blip r:embed="rId2" cstate="print"/>
          <a:srcRect l="10499" t="14195" r="11412" b="8281"/>
          <a:stretch>
            <a:fillRect/>
          </a:stretch>
        </p:blipFill>
        <p:spPr bwMode="auto">
          <a:xfrm>
            <a:off x="3692585" y="1484784"/>
            <a:ext cx="5356758" cy="41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TPH sensor module</a:t>
            </a:r>
            <a:endParaRPr lang="en-IN" dirty="0"/>
          </a:p>
        </p:txBody>
      </p:sp>
      <p:pic>
        <p:nvPicPr>
          <p:cNvPr id="4" name="Picture 2" descr="http://www.coridiumcorp.com/images/ARM7-microcontroller.jpg"/>
          <p:cNvPicPr>
            <a:picLocks noChangeAspect="1" noChangeArrowheads="1"/>
          </p:cNvPicPr>
          <p:nvPr/>
        </p:nvPicPr>
        <p:blipFill>
          <a:blip r:embed="rId2" cstate="print"/>
          <a:srcRect l="4724" b="10176"/>
          <a:stretch>
            <a:fillRect/>
          </a:stretch>
        </p:blipFill>
        <p:spPr bwMode="auto">
          <a:xfrm>
            <a:off x="5367703" y="4500000"/>
            <a:ext cx="3524777" cy="2160000"/>
          </a:xfrm>
          <a:prstGeom prst="rect">
            <a:avLst/>
          </a:prstGeom>
          <a:noFill/>
        </p:spPr>
      </p:pic>
      <p:pic>
        <p:nvPicPr>
          <p:cNvPr id="5" name="Picture 2"/>
          <p:cNvPicPr>
            <a:picLocks noChangeAspect="1" noChangeArrowheads="1"/>
          </p:cNvPicPr>
          <p:nvPr/>
        </p:nvPicPr>
        <p:blipFill>
          <a:blip r:embed="rId3" cstate="print"/>
          <a:srcRect l="25143" t="12557" r="7300" b="5023"/>
          <a:stretch>
            <a:fillRect/>
          </a:stretch>
        </p:blipFill>
        <p:spPr bwMode="auto">
          <a:xfrm>
            <a:off x="5004048" y="1332000"/>
            <a:ext cx="3882791" cy="3060000"/>
          </a:xfrm>
          <a:prstGeom prst="rect">
            <a:avLst/>
          </a:prstGeom>
          <a:noFill/>
          <a:ln w="9525">
            <a:noFill/>
            <a:miter lim="800000"/>
            <a:headEnd/>
            <a:tailEnd/>
          </a:ln>
        </p:spPr>
      </p:pic>
      <p:sp>
        <p:nvSpPr>
          <p:cNvPr id="6" name="TextBox 5"/>
          <p:cNvSpPr txBox="1"/>
          <p:nvPr/>
        </p:nvSpPr>
        <p:spPr>
          <a:xfrm>
            <a:off x="179512" y="4500000"/>
            <a:ext cx="3744000" cy="144000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ctr" anchorCtr="1">
            <a:normAutofit/>
          </a:bodyPr>
          <a:lstStyle/>
          <a:p>
            <a:pPr algn="ctr"/>
            <a:r>
              <a:rPr lang="en-US" sz="2400" dirty="0" smtClean="0"/>
              <a:t>FPGA</a:t>
            </a:r>
          </a:p>
          <a:p>
            <a:pPr algn="ctr"/>
            <a:r>
              <a:rPr lang="en-US" sz="2400" dirty="0" smtClean="0"/>
              <a:t>On the RPCDAQ module</a:t>
            </a:r>
          </a:p>
        </p:txBody>
      </p:sp>
      <p:pic>
        <p:nvPicPr>
          <p:cNvPr id="7" name="Picture 5"/>
          <p:cNvPicPr>
            <a:picLocks noChangeAspect="1" noChangeArrowheads="1"/>
          </p:cNvPicPr>
          <p:nvPr/>
        </p:nvPicPr>
        <p:blipFill>
          <a:blip r:embed="rId4" cstate="print"/>
          <a:srcRect/>
          <a:stretch>
            <a:fillRect/>
          </a:stretch>
        </p:blipFill>
        <p:spPr bwMode="auto">
          <a:xfrm>
            <a:off x="179512" y="1332000"/>
            <a:ext cx="4771330" cy="3060000"/>
          </a:xfrm>
          <a:prstGeom prst="rect">
            <a:avLst/>
          </a:prstGeom>
          <a:noFill/>
          <a:ln w="9525">
            <a:noFill/>
            <a:miter lim="800000"/>
            <a:headEnd/>
            <a:tailEnd/>
          </a:ln>
        </p:spPr>
      </p:pic>
      <p:sp>
        <p:nvSpPr>
          <p:cNvPr id="9" name="Right Arrow 8"/>
          <p:cNvSpPr>
            <a:spLocks noChangeAspect="1"/>
          </p:cNvSpPr>
          <p:nvPr/>
        </p:nvSpPr>
        <p:spPr>
          <a:xfrm flipH="1">
            <a:off x="4139952" y="4500000"/>
            <a:ext cx="1008112" cy="1440000"/>
          </a:xfrm>
          <a:prstGeom prst="rightArrow">
            <a:avLst/>
          </a:prstGeom>
          <a:gradFill flip="none" rotWithShape="0">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path path="circle">
              <a:fillToRect l="50000" t="130000" r="50000" b="-30000"/>
            </a:path>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2" name="Slide Number Placeholder 11"/>
          <p:cNvSpPr>
            <a:spLocks noGrp="1"/>
          </p:cNvSpPr>
          <p:nvPr>
            <p:ph type="sldNum" sz="quarter" idx="12"/>
          </p:nvPr>
        </p:nvSpPr>
        <p:spPr/>
        <p:txBody>
          <a:bodyPr/>
          <a:lstStyle/>
          <a:p>
            <a:fld id="{AEC77EA8-29BB-41A8-8B2D-70A42895FD1B}" type="slidenum">
              <a:rPr lang="en-IN" smtClean="0"/>
              <a:pPr/>
              <a:t>46</a:t>
            </a:fld>
            <a:endParaRPr lang="en-IN"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Preamp and RPCDAQ boards</a:t>
            </a:r>
            <a:endParaRPr lang="en-IN" dirty="0"/>
          </a:p>
        </p:txBody>
      </p:sp>
      <p:pic>
        <p:nvPicPr>
          <p:cNvPr id="1026" name="Picture 2" descr="D:\Meetings\barc-tifr-ino\New folder (3)\daq_plan_view.jpg"/>
          <p:cNvPicPr>
            <a:picLocks noGrp="1" noChangeAspect="1" noChangeArrowheads="1"/>
          </p:cNvPicPr>
          <p:nvPr>
            <p:ph idx="1"/>
          </p:nvPr>
        </p:nvPicPr>
        <p:blipFill>
          <a:blip r:embed="rId2" cstate="print"/>
          <a:srcRect l="24433" t="10534" r="2957" b="20029"/>
          <a:stretch>
            <a:fillRect/>
          </a:stretch>
        </p:blipFill>
        <p:spPr bwMode="auto">
          <a:xfrm>
            <a:off x="639692" y="1008000"/>
            <a:ext cx="7864616" cy="5760000"/>
          </a:xfrm>
          <a:prstGeom prst="rect">
            <a:avLst/>
          </a:prstGeom>
          <a:noFill/>
        </p:spPr>
      </p:pic>
      <p:pic>
        <p:nvPicPr>
          <p:cNvPr id="1027" name="Picture 3" descr="D:\Meetings\barc-tifr-ino\New folder (3)\gas_in_data_line.jpg"/>
          <p:cNvPicPr>
            <a:picLocks noChangeAspect="1" noChangeArrowheads="1"/>
          </p:cNvPicPr>
          <p:nvPr/>
        </p:nvPicPr>
        <p:blipFill>
          <a:blip r:embed="rId3" cstate="print"/>
          <a:srcRect l="7632" t="10416" r="34811" b="59375"/>
          <a:stretch>
            <a:fillRect/>
          </a:stretch>
        </p:blipFill>
        <p:spPr bwMode="auto">
          <a:xfrm>
            <a:off x="3428992" y="1071546"/>
            <a:ext cx="4788810" cy="1928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5" descr="PreAmplifier.png"/>
          <p:cNvPicPr>
            <a:picLocks noChangeAspect="1"/>
          </p:cNvPicPr>
          <p:nvPr/>
        </p:nvPicPr>
        <p:blipFill>
          <a:blip r:embed="rId4" cstate="print"/>
          <a:srcRect t="28073" b="25913"/>
          <a:stretch>
            <a:fillRect/>
          </a:stretch>
        </p:blipFill>
        <p:spPr>
          <a:xfrm>
            <a:off x="1115616" y="6093296"/>
            <a:ext cx="7230079" cy="468000"/>
          </a:xfrm>
          <a:prstGeom prst="rect">
            <a:avLst/>
          </a:prstGeom>
        </p:spPr>
      </p:pic>
      <p:sp>
        <p:nvSpPr>
          <p:cNvPr id="6" name="TextBox 5"/>
          <p:cNvSpPr txBox="1"/>
          <p:nvPr/>
        </p:nvSpPr>
        <p:spPr>
          <a:xfrm>
            <a:off x="3809191" y="6129248"/>
            <a:ext cx="1944216" cy="369332"/>
          </a:xfrm>
          <a:prstGeom prst="rect">
            <a:avLst/>
          </a:prstGeom>
          <a:noFill/>
        </p:spPr>
        <p:txBody>
          <a:bodyPr wrap="square" rtlCol="0">
            <a:spAutoFit/>
          </a:bodyPr>
          <a:lstStyle/>
          <a:p>
            <a:r>
              <a:rPr lang="en-IN" b="1" dirty="0" smtClean="0">
                <a:solidFill>
                  <a:srgbClr val="FFFF00"/>
                </a:solidFill>
              </a:rPr>
              <a:t>Front-end board</a:t>
            </a:r>
            <a:endParaRPr lang="en-IN" b="1" dirty="0">
              <a:solidFill>
                <a:srgbClr val="FFFF00"/>
              </a:solidFill>
            </a:endParaRPr>
          </a:p>
        </p:txBody>
      </p:sp>
      <p:sp>
        <p:nvSpPr>
          <p:cNvPr id="7" name="TextBox 6"/>
          <p:cNvSpPr txBox="1"/>
          <p:nvPr/>
        </p:nvSpPr>
        <p:spPr>
          <a:xfrm>
            <a:off x="2987824" y="5754742"/>
            <a:ext cx="3384376" cy="338554"/>
          </a:xfrm>
          <a:prstGeom prst="rect">
            <a:avLst/>
          </a:prstGeom>
          <a:noFill/>
        </p:spPr>
        <p:txBody>
          <a:bodyPr wrap="square" rtlCol="0">
            <a:spAutoFit/>
          </a:bodyPr>
          <a:lstStyle/>
          <a:p>
            <a:pPr algn="ctr"/>
            <a:r>
              <a:rPr lang="en-IN" sz="1600" dirty="0" smtClean="0">
                <a:solidFill>
                  <a:srgbClr val="002060"/>
                </a:solidFill>
              </a:rPr>
              <a:t>Width/height: ~22mm (thin strip)</a:t>
            </a:r>
            <a:endParaRPr lang="en-IN" sz="1600" dirty="0">
              <a:solidFill>
                <a:srgbClr val="002060"/>
              </a:solidFill>
            </a:endParaRPr>
          </a:p>
        </p:txBody>
      </p:sp>
      <p:sp>
        <p:nvSpPr>
          <p:cNvPr id="9" name="Rounded Rectangle 8"/>
          <p:cNvSpPr/>
          <p:nvPr/>
        </p:nvSpPr>
        <p:spPr>
          <a:xfrm>
            <a:off x="2880666" y="3505999"/>
            <a:ext cx="3981849" cy="715089"/>
          </a:xfrm>
          <a:prstGeom prst="roundRect">
            <a:avLst/>
          </a:prstGeom>
          <a:solidFill>
            <a:schemeClr val="accent4">
              <a:lumMod val="75000"/>
            </a:schemeClr>
          </a:solidFill>
        </p:spPr>
        <p:txBody>
          <a:bodyPr wrap="none">
            <a:spAutoFit/>
          </a:bodyPr>
          <a:lstStyle/>
          <a:p>
            <a:r>
              <a:rPr lang="en-IN" dirty="0" smtClean="0"/>
              <a:t>Isosceles and right angled RPCDAQ.</a:t>
            </a:r>
          </a:p>
          <a:p>
            <a:r>
              <a:rPr lang="en-IN" dirty="0" smtClean="0"/>
              <a:t>Two sides of 125mm length.</a:t>
            </a:r>
            <a:endParaRPr lang="en-IN" dirty="0"/>
          </a:p>
        </p:txBody>
      </p:sp>
      <p:sp>
        <p:nvSpPr>
          <p:cNvPr id="11" name="Slide Number Placeholder 10"/>
          <p:cNvSpPr>
            <a:spLocks noGrp="1"/>
          </p:cNvSpPr>
          <p:nvPr>
            <p:ph type="sldNum" sz="quarter" idx="12"/>
          </p:nvPr>
        </p:nvSpPr>
        <p:spPr/>
        <p:txBody>
          <a:bodyPr/>
          <a:lstStyle/>
          <a:p>
            <a:fld id="{AEC77EA8-29BB-41A8-8B2D-70A42895FD1B}" type="slidenum">
              <a:rPr lang="en-IN" smtClean="0"/>
              <a:pPr/>
              <a:t>47</a:t>
            </a:fld>
            <a:endParaRPr lang="en-IN"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Mock-up of RPC integration</a:t>
            </a:r>
            <a:endParaRPr lang="en-IN" dirty="0"/>
          </a:p>
        </p:txBody>
      </p:sp>
      <p:pic>
        <p:nvPicPr>
          <p:cNvPr id="4" name="Picture 2" descr="D:\Photos\RPC-mock\DSC_4494.JPG"/>
          <p:cNvPicPr>
            <a:picLocks noChangeAspect="1" noChangeArrowheads="1"/>
          </p:cNvPicPr>
          <p:nvPr/>
        </p:nvPicPr>
        <p:blipFill>
          <a:blip r:embed="rId2" cstate="print"/>
          <a:srcRect/>
          <a:stretch>
            <a:fillRect/>
          </a:stretch>
        </p:blipFill>
        <p:spPr bwMode="auto">
          <a:xfrm>
            <a:off x="6156496" y="1916833"/>
            <a:ext cx="2880000" cy="4302221"/>
          </a:xfrm>
          <a:prstGeom prst="rect">
            <a:avLst/>
          </a:prstGeom>
          <a:noFill/>
        </p:spPr>
      </p:pic>
      <p:pic>
        <p:nvPicPr>
          <p:cNvPr id="5" name="Picture 4" descr="D:\Photos\RPC-mock\DSC_4497.JPG"/>
          <p:cNvPicPr>
            <a:picLocks noChangeAspect="1" noChangeArrowheads="1"/>
          </p:cNvPicPr>
          <p:nvPr/>
        </p:nvPicPr>
        <p:blipFill>
          <a:blip r:embed="rId3" cstate="print"/>
          <a:srcRect/>
          <a:stretch>
            <a:fillRect/>
          </a:stretch>
        </p:blipFill>
        <p:spPr bwMode="auto">
          <a:xfrm rot="5400000">
            <a:off x="-603288" y="2627944"/>
            <a:ext cx="4302224" cy="2880000"/>
          </a:xfrm>
          <a:prstGeom prst="rect">
            <a:avLst/>
          </a:prstGeom>
          <a:noFill/>
        </p:spPr>
      </p:pic>
      <p:pic>
        <p:nvPicPr>
          <p:cNvPr id="6" name="Picture 5" descr="D:\Photos\RPC-mock\DSC_4498.JPG"/>
          <p:cNvPicPr>
            <a:picLocks noChangeAspect="1" noChangeArrowheads="1"/>
          </p:cNvPicPr>
          <p:nvPr/>
        </p:nvPicPr>
        <p:blipFill>
          <a:blip r:embed="rId4" cstate="print"/>
          <a:srcRect/>
          <a:stretch>
            <a:fillRect/>
          </a:stretch>
        </p:blipFill>
        <p:spPr bwMode="auto">
          <a:xfrm>
            <a:off x="3131840" y="1916832"/>
            <a:ext cx="2880000" cy="4302224"/>
          </a:xfrm>
          <a:prstGeom prst="rect">
            <a:avLst/>
          </a:prstGeom>
          <a:noFill/>
        </p:spPr>
      </p:pic>
      <p:sp>
        <p:nvSpPr>
          <p:cNvPr id="7" name="Footer Placeholder 6"/>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8" name="Slide Number Placeholder 7"/>
          <p:cNvSpPr>
            <a:spLocks noGrp="1"/>
          </p:cNvSpPr>
          <p:nvPr>
            <p:ph type="sldNum" sz="quarter" idx="12"/>
          </p:nvPr>
        </p:nvSpPr>
        <p:spPr/>
        <p:txBody>
          <a:bodyPr/>
          <a:lstStyle/>
          <a:p>
            <a:fld id="{AEC77EA8-29BB-41A8-8B2D-70A42895FD1B}" type="slidenum">
              <a:rPr lang="en-IN" smtClean="0"/>
              <a:pPr/>
              <a:t>48</a:t>
            </a:fld>
            <a:endParaRPr lang="en-IN"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Procurement of FPGAs, drivers</a:t>
            </a:r>
            <a:endParaRPr lang="en-US" dirty="0"/>
          </a:p>
        </p:txBody>
      </p:sp>
      <p:sp>
        <p:nvSpPr>
          <p:cNvPr id="4" name="Content Placeholder 3"/>
          <p:cNvSpPr>
            <a:spLocks noGrp="1"/>
          </p:cNvSpPr>
          <p:nvPr>
            <p:ph idx="1"/>
          </p:nvPr>
        </p:nvSpPr>
        <p:spPr/>
        <p:txBody>
          <a:bodyPr/>
          <a:lstStyle/>
          <a:p>
            <a:r>
              <a:rPr lang="en-IN" dirty="0" smtClean="0"/>
              <a:t>FPGAs from two vendors identified.</a:t>
            </a:r>
          </a:p>
          <a:p>
            <a:r>
              <a:rPr lang="en-IN" dirty="0" smtClean="0"/>
              <a:t>Current designs of RPCDAQ and trigger system are based on these chips</a:t>
            </a:r>
          </a:p>
          <a:p>
            <a:r>
              <a:rPr lang="en-IN" dirty="0" smtClean="0"/>
              <a:t>Limited number of these chips are being procured</a:t>
            </a:r>
          </a:p>
          <a:p>
            <a:r>
              <a:rPr lang="en-IN" dirty="0" smtClean="0"/>
              <a:t>TI’s LVDS driver samples obtained</a:t>
            </a:r>
          </a:p>
          <a:p>
            <a:r>
              <a:rPr lang="en-IN" dirty="0" smtClean="0"/>
              <a:t>Cable characterisation and final selection is in progress</a:t>
            </a:r>
          </a:p>
          <a:p>
            <a:endParaRPr lang="en-IN" dirty="0"/>
          </a:p>
        </p:txBody>
      </p:sp>
      <p:graphicFrame>
        <p:nvGraphicFramePr>
          <p:cNvPr id="5" name="Content Placeholder 5"/>
          <p:cNvGraphicFramePr>
            <a:graphicFrameLocks/>
          </p:cNvGraphicFramePr>
          <p:nvPr/>
        </p:nvGraphicFramePr>
        <p:xfrm>
          <a:off x="71438" y="4652352"/>
          <a:ext cx="9000439" cy="1584960"/>
        </p:xfrm>
        <a:graphic>
          <a:graphicData uri="http://schemas.openxmlformats.org/drawingml/2006/table">
            <a:tbl>
              <a:tblPr firstRow="1" bandRow="1">
                <a:tableStyleId>{21E4AEA4-8DFA-4A89-87EB-49C32662AFE0}</a:tableStyleId>
              </a:tblPr>
              <a:tblGrid>
                <a:gridCol w="1152144"/>
                <a:gridCol w="1316736"/>
                <a:gridCol w="2551176"/>
                <a:gridCol w="1399032"/>
                <a:gridCol w="2581351"/>
              </a:tblGrid>
              <a:tr h="370840">
                <a:tc>
                  <a:txBody>
                    <a:bodyPr/>
                    <a:lstStyle/>
                    <a:p>
                      <a:pPr algn="ctr"/>
                      <a:r>
                        <a:rPr lang="en-US" sz="2000" dirty="0" smtClean="0">
                          <a:latin typeface="Narkisim" pitchFamily="34" charset="-79"/>
                          <a:cs typeface="Narkisim" pitchFamily="34" charset="-79"/>
                        </a:rPr>
                        <a:t>Vendor</a:t>
                      </a:r>
                      <a:endParaRPr lang="en-US" sz="2000" dirty="0">
                        <a:latin typeface="Narkisim" pitchFamily="34" charset="-79"/>
                        <a:cs typeface="Narkisim" pitchFamily="34" charset="-79"/>
                      </a:endParaRPr>
                    </a:p>
                  </a:txBody>
                  <a:tcPr marL="98755" marR="98755"/>
                </a:tc>
                <a:tc gridSpan="2">
                  <a:txBody>
                    <a:bodyPr/>
                    <a:lstStyle/>
                    <a:p>
                      <a:pPr algn="ctr"/>
                      <a:r>
                        <a:rPr lang="en-US" sz="2000" dirty="0" smtClean="0">
                          <a:latin typeface="Narkisim" pitchFamily="34" charset="-79"/>
                          <a:cs typeface="Narkisim" pitchFamily="34" charset="-79"/>
                        </a:rPr>
                        <a:t>RPC-DAQ board</a:t>
                      </a:r>
                      <a:endParaRPr lang="en-US" sz="2000" dirty="0">
                        <a:latin typeface="Narkisim" pitchFamily="34" charset="-79"/>
                        <a:cs typeface="Narkisim" pitchFamily="34" charset="-79"/>
                      </a:endParaRPr>
                    </a:p>
                  </a:txBody>
                  <a:tcPr marL="98755" marR="98755"/>
                </a:tc>
                <a:tc hMerge="1">
                  <a:txBody>
                    <a:bodyPr/>
                    <a:lstStyle/>
                    <a:p>
                      <a:endParaRPr lang="en-US"/>
                    </a:p>
                  </a:txBody>
                  <a:tcPr/>
                </a:tc>
                <a:tc gridSpan="2">
                  <a:txBody>
                    <a:bodyPr/>
                    <a:lstStyle/>
                    <a:p>
                      <a:pPr algn="ctr"/>
                      <a:r>
                        <a:rPr lang="en-US" sz="2000" dirty="0" smtClean="0">
                          <a:latin typeface="Narkisim" pitchFamily="34" charset="-79"/>
                          <a:cs typeface="Narkisim" pitchFamily="34" charset="-79"/>
                        </a:rPr>
                        <a:t>Trigger system</a:t>
                      </a:r>
                      <a:endParaRPr lang="en-US" sz="2000" dirty="0">
                        <a:latin typeface="Narkisim" pitchFamily="34" charset="-79"/>
                        <a:cs typeface="Narkisim" pitchFamily="34" charset="-79"/>
                      </a:endParaRPr>
                    </a:p>
                  </a:txBody>
                  <a:tcPr marL="98755" marR="98755"/>
                </a:tc>
                <a:tc hMerge="1">
                  <a:txBody>
                    <a:bodyPr/>
                    <a:lstStyle/>
                    <a:p>
                      <a:endParaRPr lang="en-US"/>
                    </a:p>
                  </a:txBody>
                  <a:tcPr/>
                </a:tc>
              </a:tr>
              <a:tr h="370840">
                <a:tc>
                  <a:txBody>
                    <a:bodyPr/>
                    <a:lstStyle/>
                    <a:p>
                      <a:pPr algn="ctr"/>
                      <a:endParaRPr lang="en-US" sz="2000" dirty="0">
                        <a:latin typeface="Narkisim" pitchFamily="34" charset="-79"/>
                        <a:cs typeface="Narkisim" pitchFamily="34" charset="-79"/>
                      </a:endParaRPr>
                    </a:p>
                  </a:txBody>
                  <a:tcPr marL="98755" marR="98755"/>
                </a:tc>
                <a:tc>
                  <a:txBody>
                    <a:bodyPr/>
                    <a:lstStyle/>
                    <a:p>
                      <a:pPr algn="ctr"/>
                      <a:r>
                        <a:rPr lang="en-US" sz="2000" b="1" dirty="0" smtClean="0">
                          <a:latin typeface="Narkisim" pitchFamily="34" charset="-79"/>
                          <a:cs typeface="Narkisim" pitchFamily="34" charset="-79"/>
                        </a:rPr>
                        <a:t>Family</a:t>
                      </a:r>
                      <a:endParaRPr lang="en-US" sz="2000" b="1" dirty="0">
                        <a:latin typeface="Narkisim" pitchFamily="34" charset="-79"/>
                        <a:cs typeface="Narkisim" pitchFamily="34" charset="-79"/>
                      </a:endParaRPr>
                    </a:p>
                  </a:txBody>
                  <a:tcPr marL="98755" marR="98755"/>
                </a:tc>
                <a:tc>
                  <a:txBody>
                    <a:bodyPr/>
                    <a:lstStyle/>
                    <a:p>
                      <a:pPr algn="ctr"/>
                      <a:r>
                        <a:rPr lang="en-US" sz="2000" b="1" dirty="0" smtClean="0">
                          <a:latin typeface="Narkisim" pitchFamily="34" charset="-79"/>
                          <a:cs typeface="Narkisim" pitchFamily="34" charset="-79"/>
                        </a:rPr>
                        <a:t>Device</a:t>
                      </a:r>
                      <a:endParaRPr lang="en-US" sz="2000" b="1" dirty="0">
                        <a:latin typeface="Narkisim" pitchFamily="34" charset="-79"/>
                        <a:cs typeface="Narkisim" pitchFamily="34" charset="-79"/>
                      </a:endParaRPr>
                    </a:p>
                  </a:txBody>
                  <a:tcPr marL="98755" marR="98755"/>
                </a:tc>
                <a:tc>
                  <a:txBody>
                    <a:bodyPr/>
                    <a:lstStyle/>
                    <a:p>
                      <a:pPr algn="ctr"/>
                      <a:r>
                        <a:rPr lang="en-US" sz="2000" b="1" dirty="0" smtClean="0">
                          <a:latin typeface="Narkisim" pitchFamily="34" charset="-79"/>
                          <a:cs typeface="Narkisim" pitchFamily="34" charset="-79"/>
                        </a:rPr>
                        <a:t>Family</a:t>
                      </a:r>
                      <a:endParaRPr lang="en-US" sz="2000" b="1" dirty="0">
                        <a:latin typeface="Narkisim" pitchFamily="34" charset="-79"/>
                        <a:cs typeface="Narkisim" pitchFamily="34" charset="-79"/>
                      </a:endParaRPr>
                    </a:p>
                  </a:txBody>
                  <a:tcPr marL="98755" marR="98755"/>
                </a:tc>
                <a:tc>
                  <a:txBody>
                    <a:bodyPr/>
                    <a:lstStyle/>
                    <a:p>
                      <a:pPr algn="ctr"/>
                      <a:r>
                        <a:rPr lang="en-US" sz="2000" b="1" dirty="0" smtClean="0">
                          <a:latin typeface="Narkisim" pitchFamily="34" charset="-79"/>
                          <a:cs typeface="Narkisim" pitchFamily="34" charset="-79"/>
                        </a:rPr>
                        <a:t>Device</a:t>
                      </a:r>
                      <a:endParaRPr lang="en-US" sz="2000" b="1" dirty="0">
                        <a:latin typeface="Narkisim" pitchFamily="34" charset="-79"/>
                        <a:cs typeface="Narkisim" pitchFamily="34" charset="-79"/>
                      </a:endParaRPr>
                    </a:p>
                  </a:txBody>
                  <a:tcPr marL="98755" marR="98755"/>
                </a:tc>
              </a:tr>
              <a:tr h="370840">
                <a:tc>
                  <a:txBody>
                    <a:bodyPr/>
                    <a:lstStyle/>
                    <a:p>
                      <a:pPr algn="ctr"/>
                      <a:r>
                        <a:rPr lang="en-US" sz="2000" b="1" dirty="0" smtClean="0">
                          <a:latin typeface="Narkisim" pitchFamily="34" charset="-79"/>
                          <a:cs typeface="Narkisim" pitchFamily="34" charset="-79"/>
                        </a:rPr>
                        <a:t>Altera</a:t>
                      </a:r>
                      <a:endParaRPr lang="en-US" sz="2000" b="1" dirty="0">
                        <a:latin typeface="Narkisim" pitchFamily="34" charset="-79"/>
                        <a:cs typeface="Narkisim" pitchFamily="34" charset="-79"/>
                      </a:endParaRPr>
                    </a:p>
                  </a:txBody>
                  <a:tcPr marL="98755" marR="98755"/>
                </a:tc>
                <a:tc>
                  <a:txBody>
                    <a:bodyPr/>
                    <a:lstStyle/>
                    <a:p>
                      <a:pPr algn="ctr"/>
                      <a:r>
                        <a:rPr lang="en-US" sz="2000" dirty="0" smtClean="0">
                          <a:latin typeface="Narkisim" pitchFamily="34" charset="-79"/>
                          <a:cs typeface="Narkisim" pitchFamily="34" charset="-79"/>
                        </a:rPr>
                        <a:t>Cyclone 4</a:t>
                      </a:r>
                      <a:endParaRPr lang="en-US" sz="2000" dirty="0">
                        <a:latin typeface="Narkisim" pitchFamily="34" charset="-79"/>
                        <a:cs typeface="Narkisim" pitchFamily="34" charset="-79"/>
                      </a:endParaRPr>
                    </a:p>
                  </a:txBody>
                  <a:tcPr marL="98755" marR="98755"/>
                </a:tc>
                <a:tc>
                  <a:txBody>
                    <a:bodyPr/>
                    <a:lstStyle/>
                    <a:p>
                      <a:pPr algn="ctr"/>
                      <a:r>
                        <a:rPr lang="en-US" sz="2000" dirty="0" smtClean="0">
                          <a:latin typeface="Narkisim" pitchFamily="34" charset="-79"/>
                          <a:cs typeface="Narkisim" pitchFamily="34" charset="-79"/>
                        </a:rPr>
                        <a:t>EP4CE115F29</a:t>
                      </a:r>
                      <a:endParaRPr lang="en-US" sz="2000" dirty="0">
                        <a:latin typeface="Narkisim" pitchFamily="34" charset="-79"/>
                        <a:cs typeface="Narkisim" pitchFamily="34" charset="-79"/>
                      </a:endParaRPr>
                    </a:p>
                  </a:txBody>
                  <a:tcPr marL="98755" marR="98755"/>
                </a:tc>
                <a:tc>
                  <a:txBody>
                    <a:bodyPr/>
                    <a:lstStyle/>
                    <a:p>
                      <a:pPr algn="ctr"/>
                      <a:r>
                        <a:rPr lang="en-US" sz="2000" dirty="0" smtClean="0">
                          <a:latin typeface="Narkisim" pitchFamily="34" charset="-79"/>
                          <a:cs typeface="Narkisim" pitchFamily="34" charset="-79"/>
                        </a:rPr>
                        <a:t>Cyclone 5</a:t>
                      </a:r>
                      <a:endParaRPr lang="en-US" sz="2000" dirty="0">
                        <a:latin typeface="Narkisim" pitchFamily="34" charset="-79"/>
                        <a:cs typeface="Narkisim" pitchFamily="34" charset="-79"/>
                      </a:endParaRPr>
                    </a:p>
                  </a:txBody>
                  <a:tcPr marL="98755" marR="98755"/>
                </a:tc>
                <a:tc>
                  <a:txBody>
                    <a:bodyPr/>
                    <a:lstStyle/>
                    <a:p>
                      <a:pPr algn="ctr"/>
                      <a:r>
                        <a:rPr lang="en-US" sz="2000" dirty="0" smtClean="0">
                          <a:latin typeface="Narkisim" pitchFamily="34" charset="-79"/>
                          <a:cs typeface="Narkisim" pitchFamily="34" charset="-79"/>
                        </a:rPr>
                        <a:t>5CEBA7F31</a:t>
                      </a:r>
                      <a:endParaRPr lang="en-US" sz="2000" dirty="0">
                        <a:latin typeface="Narkisim" pitchFamily="34" charset="-79"/>
                        <a:cs typeface="Narkisim" pitchFamily="34" charset="-79"/>
                      </a:endParaRPr>
                    </a:p>
                  </a:txBody>
                  <a:tcPr marL="98755" marR="98755"/>
                </a:tc>
              </a:tr>
              <a:tr h="370840">
                <a:tc>
                  <a:txBody>
                    <a:bodyPr/>
                    <a:lstStyle/>
                    <a:p>
                      <a:pPr algn="ctr"/>
                      <a:r>
                        <a:rPr lang="en-US" sz="2000" b="1" dirty="0" smtClean="0">
                          <a:latin typeface="Narkisim" pitchFamily="34" charset="-79"/>
                          <a:cs typeface="Narkisim" pitchFamily="34" charset="-79"/>
                        </a:rPr>
                        <a:t>Xilinx</a:t>
                      </a:r>
                      <a:endParaRPr lang="en-US" sz="2000" b="1" dirty="0">
                        <a:latin typeface="Narkisim" pitchFamily="34" charset="-79"/>
                        <a:cs typeface="Narkisim" pitchFamily="34" charset="-79"/>
                      </a:endParaRPr>
                    </a:p>
                  </a:txBody>
                  <a:tcPr marL="98755" marR="98755"/>
                </a:tc>
                <a:tc>
                  <a:txBody>
                    <a:bodyPr/>
                    <a:lstStyle/>
                    <a:p>
                      <a:pPr algn="ctr"/>
                      <a:r>
                        <a:rPr lang="en-US" sz="2000" dirty="0" smtClean="0">
                          <a:latin typeface="Narkisim" pitchFamily="34" charset="-79"/>
                          <a:cs typeface="Narkisim" pitchFamily="34" charset="-79"/>
                        </a:rPr>
                        <a:t>Spartan 6</a:t>
                      </a:r>
                      <a:endParaRPr lang="en-US" sz="2000" dirty="0">
                        <a:latin typeface="Narkisim" pitchFamily="34" charset="-79"/>
                        <a:cs typeface="Narkisim" pitchFamily="34" charset="-79"/>
                      </a:endParaRPr>
                    </a:p>
                  </a:txBody>
                  <a:tcPr marL="98755" marR="9875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Narkisim" pitchFamily="34" charset="-79"/>
                          <a:cs typeface="Narkisim" pitchFamily="34" charset="-79"/>
                        </a:rPr>
                        <a:t>XC6SLX100FGG676</a:t>
                      </a:r>
                    </a:p>
                  </a:txBody>
                  <a:tcPr marL="98755" marR="98755"/>
                </a:tc>
                <a:tc>
                  <a:txBody>
                    <a:bodyPr/>
                    <a:lstStyle/>
                    <a:p>
                      <a:pPr algn="ctr"/>
                      <a:r>
                        <a:rPr lang="en-US" sz="2000" dirty="0" smtClean="0">
                          <a:latin typeface="Narkisim" pitchFamily="34" charset="-79"/>
                          <a:cs typeface="Narkisim" pitchFamily="34" charset="-79"/>
                        </a:rPr>
                        <a:t>Spartan 6</a:t>
                      </a:r>
                      <a:endParaRPr lang="en-US" sz="2000" dirty="0">
                        <a:latin typeface="Narkisim" pitchFamily="34" charset="-79"/>
                        <a:cs typeface="Narkisim" pitchFamily="34" charset="-79"/>
                      </a:endParaRPr>
                    </a:p>
                  </a:txBody>
                  <a:tcPr marL="98755" marR="9875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Narkisim" pitchFamily="34" charset="-79"/>
                          <a:cs typeface="Narkisim" pitchFamily="34" charset="-79"/>
                        </a:rPr>
                        <a:t>XC6SLX150FGG676</a:t>
                      </a:r>
                    </a:p>
                  </a:txBody>
                  <a:tcPr marL="98755" marR="98755"/>
                </a:tc>
              </a:tr>
            </a:tbl>
          </a:graphicData>
        </a:graphic>
      </p:graphicFrame>
      <p:sp>
        <p:nvSpPr>
          <p:cNvPr id="6" name="Footer Placeholder 5"/>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7" name="Slide Number Placeholder 6"/>
          <p:cNvSpPr>
            <a:spLocks noGrp="1"/>
          </p:cNvSpPr>
          <p:nvPr>
            <p:ph type="sldNum" sz="quarter" idx="12"/>
          </p:nvPr>
        </p:nvSpPr>
        <p:spPr/>
        <p:txBody>
          <a:bodyPr/>
          <a:lstStyle/>
          <a:p>
            <a:fld id="{AEC77EA8-29BB-41A8-8B2D-70A42895FD1B}" type="slidenum">
              <a:rPr lang="en-IN" smtClean="0"/>
              <a:pPr/>
              <a:t>49</a:t>
            </a:fld>
            <a:endParaRPr lang="en-IN"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dirty="0"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rgbClr val="168BBA"/>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solidFill>
                <a:prstClr val="black"/>
              </a:solidFill>
              <a:latin typeface="Arial" charset="0"/>
              <a:cs typeface="Arial" charset="0"/>
            </a:endParaRPr>
          </a:p>
        </p:txBody>
      </p:sp>
      <p:sp>
        <p:nvSpPr>
          <p:cNvPr id="27" name="Slide Number Placeholder 26"/>
          <p:cNvSpPr>
            <a:spLocks noGrp="1"/>
          </p:cNvSpPr>
          <p:nvPr>
            <p:ph type="sldNum" sz="quarter" idx="12"/>
          </p:nvPr>
        </p:nvSpPr>
        <p:spPr/>
        <p:txBody>
          <a:bodyPr/>
          <a:lstStyle/>
          <a:p>
            <a:fld id="{5D0D82D1-030A-4AF5-855D-82A44DD93AEE}" type="slidenum">
              <a:rPr lang="en-US" smtClean="0">
                <a:solidFill>
                  <a:prstClr val="black">
                    <a:tint val="95000"/>
                  </a:prstClr>
                </a:solidFill>
              </a:rPr>
              <a:pPr/>
              <a:t>5</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Cables and connectors</a:t>
            </a:r>
            <a:endParaRPr lang="en-IN" dirty="0"/>
          </a:p>
        </p:txBody>
      </p:sp>
      <p:sp>
        <p:nvSpPr>
          <p:cNvPr id="3" name="Content Placeholder 2"/>
          <p:cNvSpPr>
            <a:spLocks noGrp="1"/>
          </p:cNvSpPr>
          <p:nvPr>
            <p:ph idx="1"/>
          </p:nvPr>
        </p:nvSpPr>
        <p:spPr>
          <a:xfrm>
            <a:off x="72000" y="1052736"/>
            <a:ext cx="9000000" cy="5400600"/>
          </a:xfrm>
        </p:spPr>
        <p:txBody>
          <a:bodyPr>
            <a:normAutofit fontScale="70000" lnSpcReduction="20000"/>
          </a:bodyPr>
          <a:lstStyle/>
          <a:p>
            <a:pPr marL="514350" indent="-514350">
              <a:lnSpc>
                <a:spcPct val="120000"/>
              </a:lnSpc>
            </a:pPr>
            <a:r>
              <a:rPr lang="en-US" dirty="0" smtClean="0"/>
              <a:t>Pickup strips to the preamp boards, flexi cables</a:t>
            </a:r>
          </a:p>
          <a:p>
            <a:pPr marL="514350" indent="-514350">
              <a:lnSpc>
                <a:spcPct val="120000"/>
              </a:lnSpc>
            </a:pPr>
            <a:r>
              <a:rPr lang="en-US" dirty="0" smtClean="0"/>
              <a:t>Front-end to the RPCDAQ module</a:t>
            </a:r>
          </a:p>
          <a:p>
            <a:pPr marL="514350" indent="-514350">
              <a:lnSpc>
                <a:spcPct val="120000"/>
              </a:lnSpc>
            </a:pPr>
            <a:r>
              <a:rPr lang="en-US" dirty="0" smtClean="0"/>
              <a:t>Digital I/O from backend to RPPCDAQ</a:t>
            </a:r>
          </a:p>
          <a:p>
            <a:pPr marL="834390" lvl="1" indent="-514350">
              <a:lnSpc>
                <a:spcPct val="120000"/>
              </a:lnSpc>
            </a:pPr>
            <a:r>
              <a:rPr lang="en-US" dirty="0" smtClean="0"/>
              <a:t>8 pre-trigger out + 1 trigger in + 2 calibration + 1 global clocks) x 4 RPCs = 48</a:t>
            </a:r>
          </a:p>
          <a:p>
            <a:pPr marL="834390" lvl="1" indent="-514350">
              <a:lnSpc>
                <a:spcPct val="120000"/>
              </a:lnSpc>
            </a:pPr>
            <a:r>
              <a:rPr lang="en-US" dirty="0" smtClean="0"/>
              <a:t>24 cables of 48 twisted pairs for 24 half roads</a:t>
            </a:r>
          </a:p>
          <a:p>
            <a:pPr marL="834390" lvl="1" indent="-514350">
              <a:lnSpc>
                <a:spcPct val="120000"/>
              </a:lnSpc>
            </a:pPr>
            <a:r>
              <a:rPr lang="en-US" dirty="0" smtClean="0"/>
              <a:t>3M Round, Shielded/Jacketed, Discrete Cable, 50 pairs, dia = 11.2mm</a:t>
            </a:r>
          </a:p>
          <a:p>
            <a:pPr marL="514350" indent="-514350">
              <a:lnSpc>
                <a:spcPct val="120000"/>
              </a:lnSpc>
            </a:pPr>
            <a:r>
              <a:rPr lang="en-US" dirty="0" smtClean="0"/>
              <a:t>High density cables and connectors for inter-board links in the trigger system</a:t>
            </a:r>
          </a:p>
          <a:p>
            <a:pPr marL="514350" indent="-514350">
              <a:lnSpc>
                <a:spcPct val="120000"/>
              </a:lnSpc>
            </a:pPr>
            <a:r>
              <a:rPr lang="en-US" dirty="0" smtClean="0"/>
              <a:t>Network connection from backend to RPCDAQ for data</a:t>
            </a:r>
          </a:p>
          <a:p>
            <a:pPr marL="834390" lvl="1" indent="-514350">
              <a:lnSpc>
                <a:spcPct val="120000"/>
              </a:lnSpc>
            </a:pPr>
            <a:r>
              <a:rPr lang="en-US" dirty="0" smtClean="0"/>
              <a:t>12 cables of 2 core fiber optic cable, 4mm x 2mm</a:t>
            </a:r>
          </a:p>
          <a:p>
            <a:pPr marL="514350" indent="-514350">
              <a:lnSpc>
                <a:spcPct val="120000"/>
              </a:lnSpc>
            </a:pPr>
            <a:r>
              <a:rPr lang="en-US" dirty="0" smtClean="0"/>
              <a:t>Power cables for the front-end</a:t>
            </a:r>
          </a:p>
          <a:p>
            <a:pPr marL="834390" lvl="1" indent="-514350">
              <a:lnSpc>
                <a:spcPct val="120000"/>
              </a:lnSpc>
            </a:pPr>
            <a:r>
              <a:rPr lang="en-US" dirty="0" smtClean="0"/>
              <a:t>24 cables of 2 core wires rated at 20A, for 24 half roads</a:t>
            </a:r>
          </a:p>
          <a:p>
            <a:pPr marL="834390" lvl="1" indent="-514350">
              <a:lnSpc>
                <a:spcPct val="120000"/>
              </a:lnSpc>
            </a:pPr>
            <a:r>
              <a:rPr lang="en-US" dirty="0" smtClean="0"/>
              <a:t>Finolex Flexible Cables, PVC insulation, dia = 10.5mm</a:t>
            </a:r>
          </a:p>
          <a:p>
            <a:pPr marL="514350" indent="-514350">
              <a:lnSpc>
                <a:spcPct val="120000"/>
              </a:lnSpc>
            </a:pPr>
            <a:r>
              <a:rPr lang="en-US" dirty="0" smtClean="0"/>
              <a:t>HV supply connections</a:t>
            </a:r>
          </a:p>
          <a:p>
            <a:pPr marL="834390" lvl="1" indent="-514350">
              <a:lnSpc>
                <a:spcPct val="120000"/>
              </a:lnSpc>
            </a:pPr>
            <a:r>
              <a:rPr lang="en-US" dirty="0" smtClean="0"/>
              <a:t>48 cables rated at 6kV, for dual HV supply of 24 half roads</a:t>
            </a:r>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50</a:t>
            </a:fld>
            <a:endParaRPr lang="en-IN"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Preamplifiers to RPC-DAQ</a:t>
            </a:r>
          </a:p>
        </p:txBody>
      </p:sp>
      <p:sp>
        <p:nvSpPr>
          <p:cNvPr id="3" name="Content Placeholder 2"/>
          <p:cNvSpPr>
            <a:spLocks noGrp="1"/>
          </p:cNvSpPr>
          <p:nvPr>
            <p:ph idx="1"/>
          </p:nvPr>
        </p:nvSpPr>
        <p:spPr>
          <a:xfrm>
            <a:off x="72000" y="1268760"/>
            <a:ext cx="9000000" cy="2733056"/>
          </a:xfrm>
        </p:spPr>
        <p:txBody>
          <a:bodyPr>
            <a:normAutofit fontScale="92500"/>
          </a:bodyPr>
          <a:lstStyle/>
          <a:p>
            <a:r>
              <a:rPr lang="en-IN" sz="2000" dirty="0" smtClean="0"/>
              <a:t>Cable: </a:t>
            </a:r>
            <a:r>
              <a:rPr lang="en-IN" sz="2000" dirty="0"/>
              <a:t>Molex </a:t>
            </a:r>
            <a:r>
              <a:rPr lang="en-IN" sz="2000" dirty="0" smtClean="0"/>
              <a:t> 5020-0171</a:t>
            </a:r>
          </a:p>
          <a:p>
            <a:pPr lvl="1"/>
            <a:r>
              <a:rPr lang="en-IN" sz="1800" dirty="0"/>
              <a:t>0.50mm Pitch Premo-Flex™ FFC Jumper, Same Side Contacts (Type A), 16 Circuits, 0.152m Cable Length, 0.27mm Cable Thickness, Gold (Au) </a:t>
            </a:r>
            <a:r>
              <a:rPr lang="en-IN" sz="1800" dirty="0" smtClean="0"/>
              <a:t>Plating</a:t>
            </a:r>
          </a:p>
          <a:p>
            <a:r>
              <a:rPr lang="en-US" sz="2000" dirty="0" smtClean="0"/>
              <a:t>We studied the LVDS signal transmission characteristics over FFC cable of 1m length.</a:t>
            </a:r>
          </a:p>
          <a:p>
            <a:r>
              <a:rPr lang="en-US" sz="2000" dirty="0" smtClean="0"/>
              <a:t>The observations have indicated that the crosstalk between channels is zero. </a:t>
            </a:r>
          </a:p>
          <a:p>
            <a:r>
              <a:rPr lang="en-US" sz="2000" dirty="0" smtClean="0"/>
              <a:t>Also the data transmission is reliable as every bit sent is received by the destination upto the input signal frequency of 40 MHz.</a:t>
            </a:r>
          </a:p>
        </p:txBody>
      </p:sp>
      <p:pic>
        <p:nvPicPr>
          <p:cNvPr id="6" name="Picture 5" descr="ffc-cable-usage-guide.jpg"/>
          <p:cNvPicPr>
            <a:picLocks noChangeAspect="1"/>
          </p:cNvPicPr>
          <p:nvPr/>
        </p:nvPicPr>
        <p:blipFill>
          <a:blip r:embed="rId2" cstate="print"/>
          <a:stretch>
            <a:fillRect/>
          </a:stretch>
        </p:blipFill>
        <p:spPr>
          <a:xfrm>
            <a:off x="615395" y="3933056"/>
            <a:ext cx="7913210" cy="2780928"/>
          </a:xfrm>
          <a:prstGeom prst="rect">
            <a:avLst/>
          </a:prstGeom>
        </p:spPr>
      </p:pic>
      <p:sp>
        <p:nvSpPr>
          <p:cNvPr id="7" name="Slide Number Placeholder 6"/>
          <p:cNvSpPr>
            <a:spLocks noGrp="1"/>
          </p:cNvSpPr>
          <p:nvPr>
            <p:ph type="sldNum" sz="quarter" idx="12"/>
          </p:nvPr>
        </p:nvSpPr>
        <p:spPr/>
        <p:txBody>
          <a:bodyPr/>
          <a:lstStyle/>
          <a:p>
            <a:fld id="{AEC77EA8-29BB-41A8-8B2D-70A42895FD1B}" type="slidenum">
              <a:rPr lang="en-IN" smtClean="0"/>
              <a:pPr/>
              <a:t>51</a:t>
            </a:fld>
            <a:endParaRPr lang="en-IN" dirty="0"/>
          </a:p>
        </p:txBody>
      </p:sp>
    </p:spTree>
    <p:extLst>
      <p:ext uri="{BB962C8B-B14F-4D97-AF65-F5344CB8AC3E}">
        <p14:creationId xmlns="" xmlns:p14="http://schemas.microsoft.com/office/powerpoint/2010/main" val="29189021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143000"/>
          </a:xfrm>
        </p:spPr>
        <p:txBody>
          <a:bodyPr>
            <a:normAutofit/>
          </a:bodyPr>
          <a:lstStyle/>
          <a:p>
            <a:r>
              <a:rPr lang="en-IN" sz="3600" dirty="0" smtClean="0"/>
              <a:t>RPCDAQ </a:t>
            </a:r>
            <a:r>
              <a:rPr lang="en-IN" sz="3600" dirty="0"/>
              <a:t>to </a:t>
            </a:r>
            <a:r>
              <a:rPr lang="en-IN" sz="3600" dirty="0" smtClean="0"/>
              <a:t>Backend</a:t>
            </a:r>
            <a:endParaRPr lang="en-IN" sz="3600" dirty="0"/>
          </a:p>
        </p:txBody>
      </p:sp>
      <p:sp>
        <p:nvSpPr>
          <p:cNvPr id="3" name="Content Placeholder 2"/>
          <p:cNvSpPr>
            <a:spLocks noGrp="1"/>
          </p:cNvSpPr>
          <p:nvPr>
            <p:ph idx="1"/>
          </p:nvPr>
        </p:nvSpPr>
        <p:spPr>
          <a:xfrm>
            <a:off x="72000" y="1340768"/>
            <a:ext cx="9000000" cy="2049792"/>
          </a:xfrm>
        </p:spPr>
        <p:txBody>
          <a:bodyPr>
            <a:spAutoFit/>
          </a:bodyPr>
          <a:lstStyle/>
          <a:p>
            <a:r>
              <a:rPr lang="en-IN" sz="2400" dirty="0" smtClean="0"/>
              <a:t>Cable: Samtec</a:t>
            </a:r>
            <a:r>
              <a:rPr lang="en-IN" sz="2400" dirty="0"/>
              <a:t> </a:t>
            </a:r>
            <a:r>
              <a:rPr lang="en-IN" sz="2400" dirty="0" smtClean="0"/>
              <a:t>FFTP-25-D-xx.00-01-N</a:t>
            </a:r>
          </a:p>
          <a:p>
            <a:pPr lvl="1"/>
            <a:r>
              <a:rPr lang="en-IN" sz="1800" dirty="0" smtClean="0"/>
              <a:t>Twisted </a:t>
            </a:r>
            <a:r>
              <a:rPr lang="en-IN" sz="1800" dirty="0"/>
              <a:t>Pair female IDC Assembly, </a:t>
            </a:r>
            <a:r>
              <a:rPr lang="en-IN" sz="1800" dirty="0" smtClean="0"/>
              <a:t>Centerline 1.27mm</a:t>
            </a:r>
          </a:p>
          <a:p>
            <a:r>
              <a:rPr lang="en-IN" sz="2400" dirty="0" smtClean="0"/>
              <a:t>Connector: Samtec SHF-113-01-L-D-RA</a:t>
            </a:r>
          </a:p>
          <a:p>
            <a:r>
              <a:rPr lang="en-IN" sz="2400" dirty="0" smtClean="0"/>
              <a:t>Discussing with the company and options, evaluation and availability</a:t>
            </a:r>
            <a:endParaRPr lang="en-IN" sz="2400" dirty="0"/>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000" y="3573016"/>
            <a:ext cx="9000000" cy="3221625"/>
          </a:xfrm>
          <a:prstGeom prst="rect">
            <a:avLst/>
          </a:prstGeom>
        </p:spPr>
      </p:pic>
    </p:spTree>
    <p:extLst>
      <p:ext uri="{BB962C8B-B14F-4D97-AF65-F5344CB8AC3E}">
        <p14:creationId xmlns="" xmlns:p14="http://schemas.microsoft.com/office/powerpoint/2010/main" val="17653647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SG"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53</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r>
              <a:rPr lang="en-IN" smtClean="0">
                <a:solidFill>
                  <a:srgbClr val="775F55"/>
                </a:solidFill>
              </a:rPr>
              <a:t>National Conference on Double Beta Decay and Neutrinos, April 20-21, 2013, IIT Ropar &amp; Panjab University</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54</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r>
              <a:rPr lang="en-IN" smtClean="0">
                <a:solidFill>
                  <a:srgbClr val="775F55"/>
                </a:solidFill>
              </a:rPr>
              <a:t>National Conference on Double Beta Decay and Neutrinos, April 20-21, 2013, IIT Ropar &amp; Panjab University</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55</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Back-end communication for</a:t>
            </a:r>
            <a:br>
              <a:rPr lang="en-US" smtClean="0"/>
            </a:br>
            <a:r>
              <a:rPr lang="en-US" smtClean="0"/>
              <a:t>trigger modules</a:t>
            </a:r>
            <a:endParaRPr lang="en-US" dirty="0"/>
          </a:p>
        </p:txBody>
      </p:sp>
      <p:sp>
        <p:nvSpPr>
          <p:cNvPr id="5" name="Content Placeholder 4"/>
          <p:cNvSpPr>
            <a:spLocks noGrp="1"/>
          </p:cNvSpPr>
          <p:nvPr>
            <p:ph sz="quarter" idx="1"/>
          </p:nvPr>
        </p:nvSpPr>
        <p:spPr>
          <a:xfrm>
            <a:off x="35496" y="1548000"/>
            <a:ext cx="4965132" cy="4860000"/>
          </a:xfrm>
        </p:spPr>
        <p:txBody>
          <a:bodyPr>
            <a:noAutofit/>
          </a:bodyPr>
          <a:lstStyle/>
          <a:p>
            <a:r>
              <a:rPr lang="en-US" dirty="0" smtClean="0"/>
              <a:t>Configuration of the LTM FPGAs to implement new trigger criteria.</a:t>
            </a:r>
          </a:p>
          <a:p>
            <a:r>
              <a:rPr lang="en-US" dirty="0" smtClean="0"/>
              <a:t>User specifications</a:t>
            </a:r>
          </a:p>
          <a:p>
            <a:pPr lvl="1"/>
            <a:r>
              <a:rPr lang="en-US" dirty="0" smtClean="0"/>
              <a:t>Selective masking of signals at different levels of trigger generation.</a:t>
            </a:r>
          </a:p>
          <a:p>
            <a:r>
              <a:rPr lang="en-US" dirty="0" smtClean="0"/>
              <a:t>Data readout</a:t>
            </a:r>
          </a:p>
          <a:p>
            <a:pPr lvl="1"/>
            <a:r>
              <a:rPr lang="en-US" dirty="0" smtClean="0"/>
              <a:t>Trigger rates</a:t>
            </a:r>
          </a:p>
          <a:p>
            <a:pPr lvl="1"/>
            <a:r>
              <a:rPr lang="en-US" dirty="0" smtClean="0"/>
              <a:t>Latch information</a:t>
            </a:r>
            <a:endParaRPr lang="en-US" dirty="0"/>
          </a:p>
        </p:txBody>
      </p:sp>
      <p:sp>
        <p:nvSpPr>
          <p:cNvPr id="4" name="Footer Placeholder 3"/>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graphicFrame>
        <p:nvGraphicFramePr>
          <p:cNvPr id="7" name="Diagram 6"/>
          <p:cNvGraphicFramePr/>
          <p:nvPr/>
        </p:nvGraphicFramePr>
        <p:xfrm>
          <a:off x="5029200" y="1524000"/>
          <a:ext cx="381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56</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dirty="0" smtClean="0"/>
              <a:t>ICAL Trigger System</a:t>
            </a:r>
            <a:endParaRPr lang="en-IN" sz="3600" dirty="0"/>
          </a:p>
        </p:txBody>
      </p:sp>
      <p:sp>
        <p:nvSpPr>
          <p:cNvPr id="3" name="Content Placeholder 2"/>
          <p:cNvSpPr>
            <a:spLocks noGrp="1"/>
          </p:cNvSpPr>
          <p:nvPr>
            <p:ph idx="1"/>
          </p:nvPr>
        </p:nvSpPr>
        <p:spPr/>
        <p:txBody>
          <a:bodyPr>
            <a:normAutofit/>
          </a:bodyPr>
          <a:lstStyle/>
          <a:p>
            <a:r>
              <a:rPr lang="en-IN" dirty="0" smtClean="0"/>
              <a:t>Baseline scheme (overlapping type) designed</a:t>
            </a:r>
          </a:p>
          <a:p>
            <a:r>
              <a:rPr lang="en-IN" dirty="0" smtClean="0"/>
              <a:t>Evaluated using simulation data as well as using the RPC detector stack at TIFR</a:t>
            </a:r>
          </a:p>
          <a:p>
            <a:r>
              <a:rPr lang="en-IN" dirty="0" smtClean="0"/>
              <a:t>Design </a:t>
            </a:r>
            <a:r>
              <a:rPr lang="en-IN" dirty="0" smtClean="0"/>
              <a:t>for the engineering module finalised</a:t>
            </a:r>
          </a:p>
          <a:p>
            <a:r>
              <a:rPr lang="en-IN" dirty="0" smtClean="0"/>
              <a:t>Board designs for segment and global trigger modules in </a:t>
            </a:r>
            <a:r>
              <a:rPr lang="en-IN" dirty="0" smtClean="0"/>
              <a:t>progress.</a:t>
            </a:r>
            <a:endParaRPr lang="en-IN" dirty="0" smtClean="0"/>
          </a:p>
          <a:p>
            <a:r>
              <a:rPr lang="en-IN" dirty="0" smtClean="0"/>
              <a:t>Some issues needs to be sorted out and finalised</a:t>
            </a:r>
          </a:p>
          <a:p>
            <a:pPr lvl="1"/>
            <a:r>
              <a:rPr lang="en-IN" dirty="0" smtClean="0"/>
              <a:t>LV DS drivers</a:t>
            </a:r>
          </a:p>
          <a:p>
            <a:pPr lvl="1"/>
            <a:r>
              <a:rPr lang="en-IN" dirty="0" smtClean="0"/>
              <a:t>Cables and connectors</a:t>
            </a:r>
          </a:p>
          <a:p>
            <a:pPr lvl="1"/>
            <a:r>
              <a:rPr lang="en-IN" dirty="0" smtClean="0"/>
              <a:t>Backend standard (VME, </a:t>
            </a:r>
            <a:r>
              <a:rPr lang="en-IN" dirty="0" smtClean="0">
                <a:sym typeface="Symbol"/>
              </a:rPr>
              <a:t>TCA)</a:t>
            </a:r>
            <a:endParaRPr lang="en-IN" dirty="0"/>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57</a:t>
            </a:fld>
            <a:endParaRPr lang="en-IN"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Data network architecture</a:t>
            </a:r>
            <a:endParaRPr lang="en-IN" dirty="0"/>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58</a:t>
            </a:fld>
            <a:endParaRPr lang="en-IN" dirty="0"/>
          </a:p>
        </p:txBody>
      </p:sp>
      <p:pic>
        <p:nvPicPr>
          <p:cNvPr id="6" name="Picture 2"/>
          <p:cNvPicPr>
            <a:picLocks noGrp="1" noChangeAspect="1" noChangeArrowheads="1"/>
          </p:cNvPicPr>
          <p:nvPr>
            <p:ph idx="1"/>
          </p:nvPr>
        </p:nvPicPr>
        <p:blipFill>
          <a:blip r:embed="rId2" cstate="print"/>
          <a:srcRect l="4426" t="19488" r="4868" b="11811"/>
          <a:stretch>
            <a:fillRect/>
          </a:stretch>
        </p:blipFill>
        <p:spPr bwMode="auto">
          <a:xfrm>
            <a:off x="72000" y="1128867"/>
            <a:ext cx="9000000" cy="5108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Passive Optical Network</a:t>
            </a:r>
            <a:endParaRPr lang="en-IN" dirty="0"/>
          </a:p>
        </p:txBody>
      </p:sp>
      <p:sp>
        <p:nvSpPr>
          <p:cNvPr id="3" name="Footer Placeholder 2"/>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4" name="Slide Number Placeholder 3"/>
          <p:cNvSpPr>
            <a:spLocks noGrp="1"/>
          </p:cNvSpPr>
          <p:nvPr>
            <p:ph type="sldNum" sz="quarter" idx="12"/>
          </p:nvPr>
        </p:nvSpPr>
        <p:spPr/>
        <p:txBody>
          <a:bodyPr/>
          <a:lstStyle/>
          <a:p>
            <a:fld id="{AEC77EA8-29BB-41A8-8B2D-70A42895FD1B}" type="slidenum">
              <a:rPr lang="en-IN" smtClean="0"/>
              <a:pPr/>
              <a:t>59</a:t>
            </a:fld>
            <a:endParaRPr lang="en-IN" dirty="0"/>
          </a:p>
        </p:txBody>
      </p:sp>
      <p:pic>
        <p:nvPicPr>
          <p:cNvPr id="7" name="Picture 2"/>
          <p:cNvPicPr>
            <a:picLocks noGrp="1" noChangeAspect="1" noChangeArrowheads="1"/>
          </p:cNvPicPr>
          <p:nvPr>
            <p:ph idx="1"/>
          </p:nvPr>
        </p:nvPicPr>
        <p:blipFill>
          <a:blip r:embed="rId2" cstate="print"/>
          <a:srcRect l="19751" t="27755" r="10676" b="13022"/>
          <a:stretch>
            <a:fillRect/>
          </a:stretch>
        </p:blipFill>
        <p:spPr bwMode="auto">
          <a:xfrm>
            <a:off x="280978" y="921736"/>
            <a:ext cx="8582045"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This is where it began ...</a:t>
            </a:r>
            <a:endParaRPr lang="en-IN" dirty="0"/>
          </a:p>
        </p:txBody>
      </p:sp>
      <p:sp>
        <p:nvSpPr>
          <p:cNvPr id="2" name="Footer Placeholder 1"/>
          <p:cNvSpPr>
            <a:spLocks noGrp="1"/>
          </p:cNvSpPr>
          <p:nvPr>
            <p:ph type="ftr" sz="quarter" idx="11"/>
          </p:nvPr>
        </p:nvSpPr>
        <p:spPr/>
        <p:txBody>
          <a:bodyPr/>
          <a:lstStyle/>
          <a:p>
            <a:r>
              <a:rPr lang="en-IN" smtClean="0">
                <a:solidFill>
                  <a:prstClr val="black">
                    <a:tint val="95000"/>
                  </a:prstClr>
                </a:solidFill>
              </a:rPr>
              <a:t>National Conference on Double Beta Decay and Neutrinos, April 20-21, 2013, IIT Ropar &amp; Panjab University</a:t>
            </a:r>
            <a:endParaRPr lang="en-US" dirty="0">
              <a:solidFill>
                <a:prstClr val="black">
                  <a:tint val="95000"/>
                </a:prstClr>
              </a:solidFill>
            </a:endParaRPr>
          </a:p>
        </p:txBody>
      </p:sp>
      <p:sp>
        <p:nvSpPr>
          <p:cNvPr id="3" name="Slide Number Placeholder 2"/>
          <p:cNvSpPr>
            <a:spLocks noGrp="1"/>
          </p:cNvSpPr>
          <p:nvPr>
            <p:ph type="sldNum" sz="quarter" idx="12"/>
          </p:nvPr>
        </p:nvSpPr>
        <p:spPr/>
        <p:txBody>
          <a:bodyPr/>
          <a:lstStyle/>
          <a:p>
            <a:fld id="{5D0D82D1-030A-4AF5-855D-82A44DD93AEE}" type="slidenum">
              <a:rPr lang="en-US" smtClean="0">
                <a:solidFill>
                  <a:prstClr val="black">
                    <a:tint val="95000"/>
                  </a:prstClr>
                </a:solidFill>
              </a:rPr>
              <a:pPr/>
              <a:t>6</a:t>
            </a:fld>
            <a:endParaRPr lang="en-US" dirty="0">
              <a:solidFill>
                <a:prstClr val="black">
                  <a:tint val="95000"/>
                </a:prstClr>
              </a:solidFill>
            </a:endParaRPr>
          </a:p>
        </p:txBody>
      </p:sp>
      <p:grpSp>
        <p:nvGrpSpPr>
          <p:cNvPr id="7" name="Content Placeholder 6"/>
          <p:cNvGrpSpPr>
            <a:grpSpLocks noGrp="1"/>
          </p:cNvGrpSpPr>
          <p:nvPr>
            <p:ph sz="half" idx="1"/>
          </p:nvPr>
        </p:nvGrpSpPr>
        <p:grpSpPr>
          <a:xfrm>
            <a:off x="34925" y="1547813"/>
            <a:ext cx="9001125" cy="4860925"/>
            <a:chOff x="972000" y="1143000"/>
            <a:chExt cx="7200000" cy="4732932"/>
          </a:xfrm>
        </p:grpSpPr>
        <p:pic>
          <p:nvPicPr>
            <p:cNvPr id="8" name="Picture 8" descr="D:\neutrino\acfa6\setup.jpg"/>
            <p:cNvPicPr>
              <a:picLocks noChangeAspect="1" noChangeArrowheads="1"/>
            </p:cNvPicPr>
            <p:nvPr/>
          </p:nvPicPr>
          <p:blipFill>
            <a:blip r:embed="rId2" cstate="print"/>
            <a:srcRect/>
            <a:stretch>
              <a:fillRect/>
            </a:stretch>
          </p:blipFill>
          <p:spPr bwMode="auto">
            <a:xfrm>
              <a:off x="972000" y="1143000"/>
              <a:ext cx="7200000" cy="3091166"/>
            </a:xfrm>
            <a:prstGeom prst="rect">
              <a:avLst/>
            </a:prstGeom>
            <a:noFill/>
          </p:spPr>
        </p:pic>
        <p:pic>
          <p:nvPicPr>
            <p:cNvPr id="9" name="Picture 5" descr="D:\neutrino\sprk_chmb_assy1.bmp"/>
            <p:cNvPicPr>
              <a:picLocks noChangeAspect="1" noChangeArrowheads="1"/>
            </p:cNvPicPr>
            <p:nvPr/>
          </p:nvPicPr>
          <p:blipFill>
            <a:blip r:embed="rId3" cstate="print"/>
            <a:srcRect l="2771" t="15668" r="2771" b="11751"/>
            <a:stretch>
              <a:fillRect/>
            </a:stretch>
          </p:blipFill>
          <p:spPr>
            <a:xfrm>
              <a:off x="972000" y="4309774"/>
              <a:ext cx="7200000" cy="1566158"/>
            </a:xfrm>
            <a:prstGeom prst="rect">
              <a:avLst/>
            </a:prstGeom>
            <a:noFill/>
            <a:ln/>
          </p:spPr>
        </p:pic>
      </p:grpSp>
      <p:sp>
        <p:nvSpPr>
          <p:cNvPr id="10" name="TextBox 9"/>
          <p:cNvSpPr txBox="1"/>
          <p:nvPr/>
        </p:nvSpPr>
        <p:spPr>
          <a:xfrm>
            <a:off x="6458956" y="1628800"/>
            <a:ext cx="2472408" cy="369332"/>
          </a:xfrm>
          <a:prstGeom prst="rect">
            <a:avLst/>
          </a:prstGeom>
          <a:solidFill>
            <a:srgbClr val="FFFF00"/>
          </a:solidFill>
        </p:spPr>
        <p:txBody>
          <a:bodyPr wrap="none" rtlCol="0">
            <a:spAutoFit/>
          </a:bodyPr>
          <a:lstStyle/>
          <a:p>
            <a:r>
              <a:rPr lang="en-IN" b="1" dirty="0" smtClean="0"/>
              <a:t>First RPC setup in TIFR </a:t>
            </a:r>
            <a:endParaRPr lang="en-IN" b="1" dirty="0"/>
          </a:p>
        </p:txBody>
      </p:sp>
      <p:sp>
        <p:nvSpPr>
          <p:cNvPr id="11" name="TextBox 10"/>
          <p:cNvSpPr txBox="1"/>
          <p:nvPr/>
        </p:nvSpPr>
        <p:spPr>
          <a:xfrm rot="240000">
            <a:off x="2700000" y="5292000"/>
            <a:ext cx="2465740" cy="369332"/>
          </a:xfrm>
          <a:prstGeom prst="rect">
            <a:avLst/>
          </a:prstGeom>
          <a:solidFill>
            <a:srgbClr val="FFFF00"/>
          </a:solidFill>
        </p:spPr>
        <p:txBody>
          <a:bodyPr wrap="none" rtlCol="0">
            <a:spAutoFit/>
          </a:bodyPr>
          <a:lstStyle/>
          <a:p>
            <a:r>
              <a:rPr lang="en-IN" b="1" dirty="0" smtClean="0"/>
              <a:t>First RPC 30cm </a:t>
            </a:r>
            <a:r>
              <a:rPr lang="en-IN" b="1" dirty="0" smtClean="0">
                <a:sym typeface="Symbol"/>
              </a:rPr>
              <a:t> </a:t>
            </a:r>
            <a:r>
              <a:rPr lang="en-IN" b="1" dirty="0" smtClean="0"/>
              <a:t>10cm </a:t>
            </a:r>
            <a:endParaRPr lang="en-IN"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HV and LV solutions</a:t>
            </a:r>
            <a:endParaRPr lang="en-IN" dirty="0"/>
          </a:p>
        </p:txBody>
      </p:sp>
      <p:sp>
        <p:nvSpPr>
          <p:cNvPr id="3" name="Content Placeholder 2"/>
          <p:cNvSpPr>
            <a:spLocks noGrp="1"/>
          </p:cNvSpPr>
          <p:nvPr>
            <p:ph idx="1"/>
          </p:nvPr>
        </p:nvSpPr>
        <p:spPr>
          <a:xfrm>
            <a:off x="72000" y="1008000"/>
            <a:ext cx="9000000" cy="5760000"/>
          </a:xfrm>
        </p:spPr>
        <p:txBody>
          <a:bodyPr>
            <a:normAutofit fontScale="85000" lnSpcReduction="20000"/>
          </a:bodyPr>
          <a:lstStyle/>
          <a:p>
            <a:pPr>
              <a:lnSpc>
                <a:spcPct val="120000"/>
              </a:lnSpc>
            </a:pPr>
            <a:r>
              <a:rPr lang="en-SG" sz="1600" dirty="0" smtClean="0"/>
              <a:t>High voltage (Central scheme)</a:t>
            </a:r>
          </a:p>
          <a:p>
            <a:pPr lvl="1">
              <a:lnSpc>
                <a:spcPct val="120000"/>
              </a:lnSpc>
            </a:pPr>
            <a:r>
              <a:rPr lang="en-SG" sz="1400" dirty="0" smtClean="0"/>
              <a:t>Two  options: a channel at 12kV or two channels at ±6kV (Imax ~2mA)</a:t>
            </a:r>
          </a:p>
          <a:p>
            <a:pPr lvl="1">
              <a:lnSpc>
                <a:spcPct val="120000"/>
              </a:lnSpc>
            </a:pPr>
            <a:r>
              <a:rPr lang="en-SG" sz="1400" dirty="0" smtClean="0"/>
              <a:t>Consider  powering 4 RPC with a single HV channel (10</a:t>
            </a:r>
            <a:r>
              <a:rPr lang="el-GR" sz="1400" dirty="0" smtClean="0">
                <a:cs typeface="Arial"/>
              </a:rPr>
              <a:t>μ</a:t>
            </a:r>
            <a:r>
              <a:rPr lang="en-SG" sz="1400" dirty="0" smtClean="0"/>
              <a:t>A current)</a:t>
            </a:r>
          </a:p>
          <a:p>
            <a:pPr lvl="1">
              <a:lnSpc>
                <a:spcPct val="120000"/>
              </a:lnSpc>
            </a:pPr>
            <a:r>
              <a:rPr lang="en-US" sz="1400" dirty="0" smtClean="0"/>
              <a:t>Cable diameter an integration issues, connectors a cost issue</a:t>
            </a:r>
          </a:p>
          <a:p>
            <a:pPr lvl="1">
              <a:lnSpc>
                <a:spcPct val="120000"/>
              </a:lnSpc>
            </a:pPr>
            <a:r>
              <a:rPr lang="en-US" sz="1400" dirty="0" smtClean="0"/>
              <a:t>Ripple less than a volt</a:t>
            </a:r>
          </a:p>
          <a:p>
            <a:pPr lvl="1">
              <a:lnSpc>
                <a:spcPct val="120000"/>
              </a:lnSpc>
            </a:pPr>
            <a:r>
              <a:rPr lang="en-IN" sz="1400" dirty="0" smtClean="0"/>
              <a:t>Preferred option for engineering module is centralised/commercial.</a:t>
            </a:r>
            <a:endParaRPr lang="en-SG" sz="1400" dirty="0" smtClean="0"/>
          </a:p>
          <a:p>
            <a:pPr>
              <a:lnSpc>
                <a:spcPct val="120000"/>
              </a:lnSpc>
            </a:pPr>
            <a:r>
              <a:rPr lang="en-SG" sz="1600" dirty="0" smtClean="0"/>
              <a:t>High voltage (Distributed scheme)</a:t>
            </a:r>
          </a:p>
          <a:p>
            <a:pPr lvl="1">
              <a:lnSpc>
                <a:spcPct val="120000"/>
              </a:lnSpc>
            </a:pPr>
            <a:r>
              <a:rPr lang="en-SG" sz="1400" dirty="0" smtClean="0"/>
              <a:t>DC-DCHV converters (proportional – high ripple or regulated)</a:t>
            </a:r>
          </a:p>
          <a:p>
            <a:pPr lvl="1">
              <a:lnSpc>
                <a:spcPct val="120000"/>
              </a:lnSpc>
            </a:pPr>
            <a:r>
              <a:rPr lang="en-SG" sz="1400" dirty="0" smtClean="0"/>
              <a:t>Each RPC has to be identical to the others?</a:t>
            </a:r>
          </a:p>
          <a:p>
            <a:pPr lvl="1">
              <a:lnSpc>
                <a:spcPct val="120000"/>
              </a:lnSpc>
            </a:pPr>
            <a:r>
              <a:rPr lang="en-SG" sz="1400" dirty="0" smtClean="0"/>
              <a:t>Each RPC will have its own DC-HVDC converter for generating HV and LV</a:t>
            </a:r>
          </a:p>
          <a:p>
            <a:pPr lvl="1">
              <a:lnSpc>
                <a:spcPct val="120000"/>
              </a:lnSpc>
            </a:pPr>
            <a:r>
              <a:rPr lang="en-US" sz="1400" dirty="0" smtClean="0"/>
              <a:t>Control and monitoring modules interfaced to the RPCDAQ module</a:t>
            </a:r>
          </a:p>
          <a:p>
            <a:pPr lvl="1">
              <a:lnSpc>
                <a:spcPct val="120000"/>
              </a:lnSpc>
            </a:pPr>
            <a:r>
              <a:rPr lang="en-US" sz="1400" dirty="0" smtClean="0"/>
              <a:t>P</a:t>
            </a:r>
            <a:r>
              <a:rPr lang="en-IN" sz="1400" dirty="0" smtClean="0"/>
              <a:t>prototype </a:t>
            </a:r>
            <a:r>
              <a:rPr lang="en-IN" sz="1400" dirty="0" smtClean="0"/>
              <a:t>being built, expensive as per current limited MOQ rates for HV-DCHV units</a:t>
            </a:r>
            <a:endParaRPr lang="en-SG" sz="1400" dirty="0" smtClean="0"/>
          </a:p>
          <a:p>
            <a:pPr>
              <a:lnSpc>
                <a:spcPct val="120000"/>
              </a:lnSpc>
            </a:pPr>
            <a:r>
              <a:rPr lang="en-SG" sz="1600" dirty="0" smtClean="0"/>
              <a:t>Low voltage</a:t>
            </a:r>
          </a:p>
          <a:p>
            <a:pPr lvl="1">
              <a:lnSpc>
                <a:spcPct val="120000"/>
              </a:lnSpc>
            </a:pPr>
            <a:r>
              <a:rPr lang="en-SG" sz="1400" dirty="0" smtClean="0"/>
              <a:t>Power budget 25W per RPC – for the purpose of power supply design</a:t>
            </a:r>
          </a:p>
          <a:p>
            <a:pPr lvl="1">
              <a:lnSpc>
                <a:spcPct val="120000"/>
              </a:lnSpc>
            </a:pPr>
            <a:r>
              <a:rPr lang="en-SG" sz="1400" dirty="0" smtClean="0"/>
              <a:t>How many low voltages? – one for now.</a:t>
            </a:r>
          </a:p>
          <a:p>
            <a:pPr lvl="1">
              <a:lnSpc>
                <a:spcPct val="120000"/>
              </a:lnSpc>
            </a:pPr>
            <a:r>
              <a:rPr lang="en-SG" sz="1400" dirty="0" smtClean="0"/>
              <a:t>Voltage Set/Monitor resolution </a:t>
            </a:r>
            <a:r>
              <a:rPr lang="en-SG" sz="1400" dirty="0" smtClean="0"/>
              <a:t>5mV</a:t>
            </a:r>
            <a:endParaRPr lang="en-SG" sz="1400" dirty="0" smtClean="0"/>
          </a:p>
          <a:p>
            <a:pPr lvl="1">
              <a:lnSpc>
                <a:spcPct val="120000"/>
              </a:lnSpc>
            </a:pPr>
            <a:r>
              <a:rPr lang="en-SG" sz="1400" dirty="0" smtClean="0"/>
              <a:t>Current Set/Monitor </a:t>
            </a:r>
            <a:r>
              <a:rPr lang="en-SG" sz="1400" dirty="0" smtClean="0"/>
              <a:t>resolution 10mA</a:t>
            </a:r>
            <a:endParaRPr lang="en-SG" sz="1400" dirty="0" smtClean="0"/>
          </a:p>
          <a:p>
            <a:pPr lvl="1">
              <a:lnSpc>
                <a:spcPct val="120000"/>
              </a:lnSpc>
            </a:pPr>
            <a:r>
              <a:rPr lang="en-SG" sz="1400" dirty="0" smtClean="0"/>
              <a:t>Voltage ripple ~20mV PP</a:t>
            </a:r>
          </a:p>
          <a:p>
            <a:pPr lvl="1">
              <a:lnSpc>
                <a:spcPct val="120000"/>
              </a:lnSpc>
            </a:pPr>
            <a:r>
              <a:rPr lang="en-SG" sz="1400" dirty="0" smtClean="0"/>
              <a:t>Input, topology, efficiency and size</a:t>
            </a:r>
          </a:p>
          <a:p>
            <a:pPr lvl="1">
              <a:lnSpc>
                <a:spcPct val="120000"/>
              </a:lnSpc>
            </a:pPr>
            <a:r>
              <a:rPr lang="en-SG" sz="1400" dirty="0" smtClean="0"/>
              <a:t>Voltage Drop compensation via sense wires?</a:t>
            </a:r>
          </a:p>
          <a:p>
            <a:pPr lvl="1">
              <a:lnSpc>
                <a:spcPct val="120000"/>
              </a:lnSpc>
            </a:pPr>
            <a:r>
              <a:rPr lang="en-SG" sz="1400" dirty="0" smtClean="0"/>
              <a:t>Load regulation  ±</a:t>
            </a:r>
            <a:r>
              <a:rPr lang="en-SG" sz="1400" dirty="0" smtClean="0"/>
              <a:t>0.3%</a:t>
            </a:r>
            <a:endParaRPr lang="en-SG" sz="1400" dirty="0" smtClean="0"/>
          </a:p>
          <a:p>
            <a:pPr>
              <a:lnSpc>
                <a:spcPct val="120000"/>
              </a:lnSpc>
            </a:pPr>
            <a:r>
              <a:rPr lang="en-SG" sz="1600" dirty="0" smtClean="0"/>
              <a:t>Magnetic </a:t>
            </a:r>
            <a:r>
              <a:rPr lang="en-SG" sz="1600" dirty="0" smtClean="0"/>
              <a:t>field</a:t>
            </a:r>
          </a:p>
          <a:p>
            <a:pPr lvl="1">
              <a:lnSpc>
                <a:spcPct val="120000"/>
              </a:lnSpc>
            </a:pPr>
            <a:r>
              <a:rPr lang="en-SG" sz="1400" dirty="0" smtClean="0"/>
              <a:t>Fringe field mostly is below 100 Gauss</a:t>
            </a:r>
          </a:p>
          <a:p>
            <a:pPr lvl="1">
              <a:lnSpc>
                <a:spcPct val="120000"/>
              </a:lnSpc>
            </a:pPr>
            <a:r>
              <a:rPr lang="en-SG" sz="1400" dirty="0" smtClean="0"/>
              <a:t>But some places between 100 and 1000 Gauss</a:t>
            </a:r>
          </a:p>
          <a:p>
            <a:pPr lvl="1">
              <a:lnSpc>
                <a:spcPct val="120000"/>
              </a:lnSpc>
            </a:pPr>
            <a:r>
              <a:rPr lang="en-SG" sz="1400" dirty="0" smtClean="0"/>
              <a:t>Difference between 100 and 1000 Gauss is relevant for the design of the DC-HVDC</a:t>
            </a:r>
            <a:endParaRPr lang="en-IN" sz="1400" dirty="0" smtClean="0"/>
          </a:p>
        </p:txBody>
      </p:sp>
      <p:sp>
        <p:nvSpPr>
          <p:cNvPr id="5" name="Slide Number Placeholder 4"/>
          <p:cNvSpPr>
            <a:spLocks noGrp="1"/>
          </p:cNvSpPr>
          <p:nvPr>
            <p:ph type="sldNum" sz="quarter" idx="12"/>
          </p:nvPr>
        </p:nvSpPr>
        <p:spPr/>
        <p:txBody>
          <a:bodyPr/>
          <a:lstStyle/>
          <a:p>
            <a:fld id="{AEC77EA8-29BB-41A8-8B2D-70A42895FD1B}" type="slidenum">
              <a:rPr lang="en-IN" smtClean="0"/>
              <a:pPr/>
              <a:t>60</a:t>
            </a:fld>
            <a:endParaRPr lang="en-IN"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4624"/>
            <a:ext cx="9108000" cy="1143000"/>
          </a:xfrm>
        </p:spPr>
        <p:txBody>
          <a:bodyPr anchor="ctr" anchorCtr="0">
            <a:normAutofit fontScale="90000"/>
          </a:bodyPr>
          <a:lstStyle/>
          <a:p>
            <a:r>
              <a:rPr lang="en-US" dirty="0" smtClean="0"/>
              <a:t>Signal and power cable distribution</a:t>
            </a:r>
            <a:endParaRPr lang="en-IN" dirty="0"/>
          </a:p>
        </p:txBody>
      </p:sp>
      <p:sp>
        <p:nvSpPr>
          <p:cNvPr id="4" name="Footer Placeholder 3"/>
          <p:cNvSpPr>
            <a:spLocks noGrp="1"/>
          </p:cNvSpPr>
          <p:nvPr>
            <p:ph type="ftr" sz="quarter" idx="11"/>
          </p:nvPr>
        </p:nvSpPr>
        <p:spPr>
          <a:xfrm>
            <a:off x="72000" y="6356350"/>
            <a:ext cx="9000000" cy="365125"/>
          </a:xfrm>
        </p:spPr>
        <p:txBody>
          <a:bodyPr/>
          <a:lstStyle/>
          <a:p>
            <a:r>
              <a:rPr lang="en-IN" smtClean="0">
                <a:solidFill>
                  <a:prstClr val="black">
                    <a:tint val="75000"/>
                  </a:prstClr>
                </a:solidFill>
              </a:rPr>
              <a:t>National Conference on Double Beta Decay and Neutrinos, April 20-21, 2013, IIT Ropar &amp; Panjab University</a:t>
            </a:r>
            <a:endParaRPr lang="en-IN" dirty="0">
              <a:solidFill>
                <a:prstClr val="black">
                  <a:tint val="75000"/>
                </a:prstClr>
              </a:solidFill>
            </a:endParaRPr>
          </a:p>
        </p:txBody>
      </p:sp>
      <p:grpSp>
        <p:nvGrpSpPr>
          <p:cNvPr id="3" name="Group 12"/>
          <p:cNvGrpSpPr/>
          <p:nvPr/>
        </p:nvGrpSpPr>
        <p:grpSpPr>
          <a:xfrm>
            <a:off x="1659998" y="3736689"/>
            <a:ext cx="5824004" cy="2508266"/>
            <a:chOff x="3347863" y="3993965"/>
            <a:chExt cx="5824004" cy="2508266"/>
          </a:xfrm>
        </p:grpSpPr>
        <p:pic>
          <p:nvPicPr>
            <p:cNvPr id="7" name="Content Placeholder 7"/>
            <p:cNvPicPr>
              <a:picLocks noChangeAspect="1"/>
            </p:cNvPicPr>
            <p:nvPr/>
          </p:nvPicPr>
          <p:blipFill>
            <a:blip r:embed="rId2" cstate="print">
              <a:extLst>
                <a:ext uri="{28A0092B-C50C-407E-A947-70E740481C1C}">
                  <a14:useLocalDpi xmlns:a14="http://schemas.microsoft.com/office/drawing/2010/main" xmlns="" val="0"/>
                </a:ext>
              </a:extLst>
            </a:blip>
            <a:srcRect b="12057"/>
            <a:stretch>
              <a:fillRect/>
            </a:stretch>
          </p:blipFill>
          <p:spPr>
            <a:xfrm>
              <a:off x="3347863" y="4054231"/>
              <a:ext cx="5824004" cy="2448000"/>
            </a:xfrm>
            <a:prstGeom prst="rect">
              <a:avLst/>
            </a:prstGeom>
          </p:spPr>
        </p:pic>
        <p:sp>
          <p:nvSpPr>
            <p:cNvPr id="8" name="TextBox 7"/>
            <p:cNvSpPr txBox="1"/>
            <p:nvPr/>
          </p:nvSpPr>
          <p:spPr>
            <a:xfrm>
              <a:off x="3666571" y="4320480"/>
              <a:ext cx="1297150" cy="584775"/>
            </a:xfrm>
            <a:prstGeom prst="rect">
              <a:avLst/>
            </a:prstGeom>
            <a:noFill/>
          </p:spPr>
          <p:txBody>
            <a:bodyPr wrap="none" rtlCol="0">
              <a:spAutoFit/>
            </a:bodyPr>
            <a:lstStyle/>
            <a:p>
              <a:r>
                <a:rPr lang="en-IN" sz="1600" dirty="0" smtClean="0">
                  <a:solidFill>
                    <a:prstClr val="black"/>
                  </a:solidFill>
                </a:rPr>
                <a:t>24 </a:t>
              </a:r>
              <a:r>
                <a:rPr lang="en-IN" sz="1600" dirty="0" smtClean="0">
                  <a:solidFill>
                    <a:prstClr val="black"/>
                  </a:solidFill>
                </a:rPr>
                <a:t>Digital </a:t>
              </a:r>
              <a:r>
                <a:rPr lang="en-IN" sz="1600" dirty="0" smtClean="0">
                  <a:solidFill>
                    <a:prstClr val="black"/>
                  </a:solidFill>
                </a:rPr>
                <a:t>I/O</a:t>
              </a:r>
            </a:p>
            <a:p>
              <a:r>
                <a:rPr lang="el-GR" sz="1600" dirty="0" smtClean="0">
                  <a:solidFill>
                    <a:prstClr val="black"/>
                  </a:solidFill>
                </a:rPr>
                <a:t>Φ</a:t>
              </a:r>
              <a:r>
                <a:rPr lang="en-IN" sz="1600" dirty="0" smtClean="0">
                  <a:solidFill>
                    <a:prstClr val="black"/>
                  </a:solidFill>
                </a:rPr>
                <a:t> 11.2mm</a:t>
              </a:r>
              <a:endParaRPr lang="en-IN" sz="1600" dirty="0">
                <a:solidFill>
                  <a:prstClr val="black"/>
                </a:solidFill>
              </a:endParaRPr>
            </a:p>
          </p:txBody>
        </p:sp>
        <p:sp>
          <p:nvSpPr>
            <p:cNvPr id="9" name="TextBox 8"/>
            <p:cNvSpPr txBox="1"/>
            <p:nvPr/>
          </p:nvSpPr>
          <p:spPr>
            <a:xfrm>
              <a:off x="5119936" y="4322752"/>
              <a:ext cx="1067921" cy="584775"/>
            </a:xfrm>
            <a:prstGeom prst="rect">
              <a:avLst/>
            </a:prstGeom>
            <a:noFill/>
          </p:spPr>
          <p:txBody>
            <a:bodyPr wrap="none" rtlCol="0">
              <a:spAutoFit/>
            </a:bodyPr>
            <a:lstStyle/>
            <a:p>
              <a:r>
                <a:rPr lang="en-IN" sz="1600" dirty="0" smtClean="0">
                  <a:solidFill>
                    <a:prstClr val="black"/>
                  </a:solidFill>
                </a:rPr>
                <a:t>24 Power</a:t>
              </a:r>
            </a:p>
            <a:p>
              <a:r>
                <a:rPr lang="el-GR" sz="1600" dirty="0" smtClean="0">
                  <a:solidFill>
                    <a:prstClr val="black"/>
                  </a:solidFill>
                </a:rPr>
                <a:t>Φ</a:t>
              </a:r>
              <a:r>
                <a:rPr lang="en-IN" sz="1600" dirty="0" smtClean="0">
                  <a:solidFill>
                    <a:prstClr val="black"/>
                  </a:solidFill>
                </a:rPr>
                <a:t> 10.5mm</a:t>
              </a:r>
              <a:endParaRPr lang="en-IN" sz="1600" dirty="0">
                <a:solidFill>
                  <a:prstClr val="black"/>
                </a:solidFill>
              </a:endParaRPr>
            </a:p>
          </p:txBody>
        </p:sp>
        <p:sp>
          <p:nvSpPr>
            <p:cNvPr id="10" name="TextBox 9"/>
            <p:cNvSpPr txBox="1"/>
            <p:nvPr/>
          </p:nvSpPr>
          <p:spPr>
            <a:xfrm>
              <a:off x="6401526" y="4322752"/>
              <a:ext cx="1154483" cy="584775"/>
            </a:xfrm>
            <a:prstGeom prst="rect">
              <a:avLst/>
            </a:prstGeom>
            <a:noFill/>
          </p:spPr>
          <p:txBody>
            <a:bodyPr wrap="none" rtlCol="0">
              <a:spAutoFit/>
            </a:bodyPr>
            <a:lstStyle/>
            <a:p>
              <a:r>
                <a:rPr lang="en-IN" sz="1600" dirty="0" smtClean="0">
                  <a:solidFill>
                    <a:prstClr val="black"/>
                  </a:solidFill>
                </a:rPr>
                <a:t>48 HV Lines</a:t>
              </a:r>
            </a:p>
            <a:p>
              <a:r>
                <a:rPr lang="el-GR" sz="1600" dirty="0" smtClean="0">
                  <a:solidFill>
                    <a:prstClr val="black"/>
                  </a:solidFill>
                </a:rPr>
                <a:t>Φ</a:t>
              </a:r>
              <a:r>
                <a:rPr lang="en-IN" sz="1600" dirty="0" smtClean="0">
                  <a:solidFill>
                    <a:prstClr val="black"/>
                  </a:solidFill>
                </a:rPr>
                <a:t> 5mm</a:t>
              </a:r>
              <a:endParaRPr lang="en-IN" sz="1600" dirty="0">
                <a:solidFill>
                  <a:prstClr val="black"/>
                </a:solidFill>
              </a:endParaRPr>
            </a:p>
          </p:txBody>
        </p:sp>
        <p:sp>
          <p:nvSpPr>
            <p:cNvPr id="11" name="TextBox 10"/>
            <p:cNvSpPr txBox="1"/>
            <p:nvPr/>
          </p:nvSpPr>
          <p:spPr>
            <a:xfrm>
              <a:off x="7815403" y="3993965"/>
              <a:ext cx="981359" cy="584775"/>
            </a:xfrm>
            <a:prstGeom prst="rect">
              <a:avLst/>
            </a:prstGeom>
            <a:noFill/>
          </p:spPr>
          <p:txBody>
            <a:bodyPr wrap="none" rtlCol="0">
              <a:spAutoFit/>
            </a:bodyPr>
            <a:lstStyle/>
            <a:p>
              <a:r>
                <a:rPr lang="en-IN" sz="1600" dirty="0" smtClean="0">
                  <a:solidFill>
                    <a:prstClr val="black"/>
                  </a:solidFill>
                </a:rPr>
                <a:t>Gas Pipes</a:t>
              </a:r>
            </a:p>
            <a:p>
              <a:r>
                <a:rPr lang="el-GR" sz="1600" dirty="0" smtClean="0">
                  <a:solidFill>
                    <a:prstClr val="black"/>
                  </a:solidFill>
                </a:rPr>
                <a:t>Φ</a:t>
              </a:r>
              <a:r>
                <a:rPr lang="en-IN" sz="1600" dirty="0" smtClean="0">
                  <a:solidFill>
                    <a:prstClr val="black"/>
                  </a:solidFill>
                </a:rPr>
                <a:t> 16mm</a:t>
              </a:r>
              <a:endParaRPr lang="en-IN" sz="1600" dirty="0">
                <a:solidFill>
                  <a:prstClr val="black"/>
                </a:solidFill>
              </a:endParaRPr>
            </a:p>
          </p:txBody>
        </p:sp>
      </p:gr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t="12635" r="3989" b="11801"/>
          <a:stretch>
            <a:fillRect/>
          </a:stretch>
        </p:blipFill>
        <p:spPr bwMode="auto">
          <a:xfrm>
            <a:off x="1659600" y="1512004"/>
            <a:ext cx="5824800" cy="2268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5D0D82D1-030A-4AF5-855D-82A44DD93AEE}" type="slidenum">
              <a:rPr lang="en-US" smtClean="0">
                <a:solidFill>
                  <a:prstClr val="black">
                    <a:tint val="95000"/>
                  </a:prstClr>
                </a:solidFill>
              </a:rPr>
              <a:pPr/>
              <a:t>61</a:t>
            </a:fld>
            <a:endParaRPr lang="en-US" dirty="0">
              <a:solidFill>
                <a:prstClr val="black">
                  <a:tint val="95000"/>
                </a:prstClr>
              </a:solidFill>
            </a:endParaRPr>
          </a:p>
        </p:txBody>
      </p:sp>
      <p:sp>
        <p:nvSpPr>
          <p:cNvPr id="13" name="TextBox 12"/>
          <p:cNvSpPr txBox="1"/>
          <p:nvPr/>
        </p:nvSpPr>
        <p:spPr>
          <a:xfrm>
            <a:off x="2194730" y="2492896"/>
            <a:ext cx="1032655" cy="646331"/>
          </a:xfrm>
          <a:prstGeom prst="rect">
            <a:avLst/>
          </a:prstGeom>
          <a:solidFill>
            <a:schemeClr val="accent1">
              <a:lumMod val="40000"/>
              <a:lumOff val="60000"/>
            </a:schemeClr>
          </a:solidFill>
        </p:spPr>
        <p:txBody>
          <a:bodyPr wrap="none" rtlCol="0">
            <a:spAutoFit/>
          </a:bodyPr>
          <a:lstStyle/>
          <a:p>
            <a:pPr algn="ctr"/>
            <a:r>
              <a:rPr lang="en-IN" dirty="0" smtClean="0">
                <a:solidFill>
                  <a:prstClr val="black"/>
                </a:solidFill>
              </a:rPr>
              <a:t>ICAL</a:t>
            </a:r>
          </a:p>
          <a:p>
            <a:pPr algn="ctr"/>
            <a:r>
              <a:rPr lang="en-IN" dirty="0" smtClean="0">
                <a:solidFill>
                  <a:prstClr val="black"/>
                </a:solidFill>
              </a:rPr>
              <a:t>Detector</a:t>
            </a:r>
            <a:endParaRPr lang="en-IN" dirty="0">
              <a:solidFill>
                <a:prstClr val="black"/>
              </a:solidFill>
            </a:endParaRPr>
          </a:p>
        </p:txBody>
      </p:sp>
      <p:sp>
        <p:nvSpPr>
          <p:cNvPr id="14" name="TextBox 13"/>
          <p:cNvSpPr txBox="1"/>
          <p:nvPr/>
        </p:nvSpPr>
        <p:spPr>
          <a:xfrm>
            <a:off x="5852673" y="2494800"/>
            <a:ext cx="726481" cy="646331"/>
          </a:xfrm>
          <a:prstGeom prst="rect">
            <a:avLst/>
          </a:prstGeom>
          <a:solidFill>
            <a:schemeClr val="accent1">
              <a:lumMod val="40000"/>
              <a:lumOff val="60000"/>
            </a:schemeClr>
          </a:solidFill>
        </p:spPr>
        <p:txBody>
          <a:bodyPr wrap="none" rtlCol="0">
            <a:spAutoFit/>
          </a:bodyPr>
          <a:lstStyle/>
          <a:p>
            <a:pPr algn="ctr"/>
            <a:r>
              <a:rPr lang="en-IN" dirty="0" smtClean="0">
                <a:solidFill>
                  <a:prstClr val="black"/>
                </a:solidFill>
              </a:rPr>
              <a:t>Cable</a:t>
            </a:r>
          </a:p>
          <a:p>
            <a:pPr algn="ctr"/>
            <a:r>
              <a:rPr lang="en-IN" dirty="0" smtClean="0">
                <a:solidFill>
                  <a:prstClr val="black"/>
                </a:solidFill>
              </a:rPr>
              <a:t>Trays</a:t>
            </a:r>
            <a:endParaRPr lang="en-IN" dirty="0">
              <a:solidFill>
                <a:prstClr val="black"/>
              </a:solidFill>
            </a:endParaRPr>
          </a:p>
        </p:txBody>
      </p:sp>
      <p:sp>
        <p:nvSpPr>
          <p:cNvPr id="15" name="TextBox 14"/>
          <p:cNvSpPr txBox="1"/>
          <p:nvPr/>
        </p:nvSpPr>
        <p:spPr>
          <a:xfrm>
            <a:off x="29496" y="4581128"/>
            <a:ext cx="1619672" cy="923330"/>
          </a:xfrm>
          <a:prstGeom prst="rect">
            <a:avLst/>
          </a:prstGeom>
          <a:solidFill>
            <a:schemeClr val="accent1">
              <a:lumMod val="40000"/>
              <a:lumOff val="60000"/>
            </a:schemeClr>
          </a:solidFill>
        </p:spPr>
        <p:txBody>
          <a:bodyPr wrap="square" rtlCol="0">
            <a:spAutoFit/>
          </a:bodyPr>
          <a:lstStyle/>
          <a:p>
            <a:pPr algn="ctr"/>
            <a:r>
              <a:rPr lang="en-IN" dirty="0" smtClean="0">
                <a:solidFill>
                  <a:prstClr val="black"/>
                </a:solidFill>
              </a:rPr>
              <a:t>Cross-section of a Cable</a:t>
            </a:r>
          </a:p>
          <a:p>
            <a:pPr algn="ctr"/>
            <a:r>
              <a:rPr lang="en-IN" dirty="0" smtClean="0">
                <a:solidFill>
                  <a:prstClr val="black"/>
                </a:solidFill>
              </a:rPr>
              <a:t>Tray</a:t>
            </a:r>
            <a:endParaRPr lang="en-IN" dirty="0">
              <a:solidFill>
                <a:prstClr val="black"/>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smtClean="0"/>
              <a:t>Issues to be followed up</a:t>
            </a:r>
            <a:endParaRPr lang="en-IN" dirty="0"/>
          </a:p>
        </p:txBody>
      </p:sp>
      <p:sp>
        <p:nvSpPr>
          <p:cNvPr id="5" name="Content Placeholder 4"/>
          <p:cNvSpPr>
            <a:spLocks noGrp="1"/>
          </p:cNvSpPr>
          <p:nvPr>
            <p:ph idx="1"/>
          </p:nvPr>
        </p:nvSpPr>
        <p:spPr/>
        <p:txBody>
          <a:bodyPr>
            <a:normAutofit fontScale="85000" lnSpcReduction="10000"/>
          </a:bodyPr>
          <a:lstStyle/>
          <a:p>
            <a:pPr>
              <a:lnSpc>
                <a:spcPct val="120000"/>
              </a:lnSpc>
            </a:pPr>
            <a:r>
              <a:rPr lang="en-IN" dirty="0" smtClean="0"/>
              <a:t>Event synchronisation: </a:t>
            </a:r>
            <a:r>
              <a:rPr lang="en-IN" dirty="0" smtClean="0"/>
              <a:t>using trigger number and/or RTC</a:t>
            </a:r>
            <a:endParaRPr lang="en-IN" dirty="0" smtClean="0"/>
          </a:p>
          <a:p>
            <a:pPr>
              <a:lnSpc>
                <a:spcPct val="120000"/>
              </a:lnSpc>
            </a:pPr>
            <a:r>
              <a:rPr lang="en-IN" dirty="0" smtClean="0"/>
              <a:t>Overall delay measurement/calibration scheme. A simple </a:t>
            </a:r>
            <a:r>
              <a:rPr lang="en-IN" dirty="0" smtClean="0"/>
              <a:t>scheme </a:t>
            </a:r>
            <a:r>
              <a:rPr lang="en-IN" dirty="0" smtClean="0"/>
              <a:t>is </a:t>
            </a:r>
            <a:r>
              <a:rPr lang="en-IN" dirty="0" smtClean="0"/>
              <a:t>in place </a:t>
            </a:r>
            <a:r>
              <a:rPr lang="en-IN" dirty="0" smtClean="0"/>
              <a:t>as part of the trigger system.</a:t>
            </a:r>
            <a:endParaRPr lang="en-IN" dirty="0" smtClean="0"/>
          </a:p>
          <a:p>
            <a:pPr>
              <a:lnSpc>
                <a:spcPct val="120000"/>
              </a:lnSpc>
            </a:pPr>
            <a:r>
              <a:rPr lang="en-IN" dirty="0" smtClean="0"/>
              <a:t>Magnetic field in the </a:t>
            </a:r>
            <a:r>
              <a:rPr lang="en-IN" dirty="0" smtClean="0"/>
              <a:t>gap, its </a:t>
            </a:r>
            <a:r>
              <a:rPr lang="en-IN" dirty="0" smtClean="0"/>
              <a:t>effect on electronics</a:t>
            </a:r>
          </a:p>
          <a:p>
            <a:pPr>
              <a:lnSpc>
                <a:spcPct val="120000"/>
              </a:lnSpc>
            </a:pPr>
            <a:r>
              <a:rPr lang="en-IN" dirty="0" smtClean="0"/>
              <a:t>Alternate </a:t>
            </a:r>
            <a:r>
              <a:rPr lang="en-IN" dirty="0" smtClean="0"/>
              <a:t>network device/scheme </a:t>
            </a:r>
            <a:r>
              <a:rPr lang="en-IN" dirty="0" smtClean="0"/>
              <a:t>(PON by IITM) on </a:t>
            </a:r>
            <a:r>
              <a:rPr lang="en-IN" dirty="0" smtClean="0"/>
              <a:t>the RPCDAQ </a:t>
            </a:r>
            <a:r>
              <a:rPr lang="en-IN" dirty="0" smtClean="0"/>
              <a:t>module, special </a:t>
            </a:r>
            <a:r>
              <a:rPr lang="en-IN" dirty="0" smtClean="0"/>
              <a:t>IP cores (Cu and fibre)</a:t>
            </a:r>
          </a:p>
          <a:p>
            <a:pPr>
              <a:lnSpc>
                <a:spcPct val="120000"/>
              </a:lnSpc>
            </a:pPr>
            <a:r>
              <a:rPr lang="en-IN" dirty="0" smtClean="0"/>
              <a:t>LVDS </a:t>
            </a:r>
            <a:r>
              <a:rPr lang="en-IN" dirty="0" smtClean="0"/>
              <a:t>driving scheme for worst case scenario, precise estimation of jitters/delays in the entire chain</a:t>
            </a:r>
            <a:r>
              <a:rPr lang="en-IN" dirty="0" smtClean="0"/>
              <a:t>.</a:t>
            </a:r>
            <a:endParaRPr lang="en-IN" dirty="0" smtClean="0"/>
          </a:p>
          <a:p>
            <a:pPr>
              <a:lnSpc>
                <a:spcPct val="120000"/>
              </a:lnSpc>
            </a:pPr>
            <a:r>
              <a:rPr lang="en-IN" dirty="0" smtClean="0"/>
              <a:t>Front-end control (threshold, test pulses) through RPCDAQ</a:t>
            </a:r>
          </a:p>
          <a:p>
            <a:pPr>
              <a:lnSpc>
                <a:spcPct val="120000"/>
              </a:lnSpc>
            </a:pPr>
            <a:r>
              <a:rPr lang="en-IN" dirty="0" smtClean="0"/>
              <a:t>Additional features needed for front-end needed for waveform sampler</a:t>
            </a:r>
          </a:p>
          <a:p>
            <a:pPr>
              <a:lnSpc>
                <a:spcPct val="120000"/>
              </a:lnSpc>
            </a:pPr>
            <a:endParaRPr lang="en-IN" dirty="0" smtClean="0"/>
          </a:p>
          <a:p>
            <a:pPr>
              <a:lnSpc>
                <a:spcPct val="120000"/>
              </a:lnSpc>
            </a:pPr>
            <a:endParaRPr lang="en-IN" dirty="0" smtClean="0"/>
          </a:p>
          <a:p>
            <a:pPr>
              <a:lnSpc>
                <a:spcPct val="120000"/>
              </a:lnSpc>
            </a:pPr>
            <a:endParaRPr lang="en-IN" dirty="0"/>
          </a:p>
        </p:txBody>
      </p:sp>
      <p:sp>
        <p:nvSpPr>
          <p:cNvPr id="6" name="Footer Placeholder 5"/>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7" name="Slide Number Placeholder 6"/>
          <p:cNvSpPr>
            <a:spLocks noGrp="1"/>
          </p:cNvSpPr>
          <p:nvPr>
            <p:ph type="sldNum" sz="quarter" idx="12"/>
          </p:nvPr>
        </p:nvSpPr>
        <p:spPr/>
        <p:txBody>
          <a:bodyPr/>
          <a:lstStyle/>
          <a:p>
            <a:fld id="{AEC77EA8-29BB-41A8-8B2D-70A42895FD1B}" type="slidenum">
              <a:rPr lang="en-IN" smtClean="0"/>
              <a:pPr/>
              <a:t>62</a:t>
            </a:fld>
            <a:endParaRPr lang="en-IN"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eetings\DBD2013\Photos\DSC04805.JPG"/>
          <p:cNvPicPr>
            <a:picLocks noGrp="1" noChangeAspect="1" noChangeArrowheads="1"/>
          </p:cNvPicPr>
          <p:nvPr>
            <p:ph idx="1"/>
          </p:nvPr>
        </p:nvPicPr>
        <p:blipFill>
          <a:blip r:embed="rId2" cstate="print"/>
          <a:srcRect/>
          <a:stretch>
            <a:fillRect/>
          </a:stretch>
        </p:blipFill>
        <p:spPr bwMode="auto">
          <a:xfrm>
            <a:off x="18000" y="13500"/>
            <a:ext cx="9108000" cy="6831000"/>
          </a:xfrm>
          <a:prstGeom prst="rect">
            <a:avLst/>
          </a:prstGeom>
          <a:noFill/>
        </p:spPr>
      </p:pic>
      <p:sp>
        <p:nvSpPr>
          <p:cNvPr id="11" name="Title 6"/>
          <p:cNvSpPr>
            <a:spLocks noGrp="1"/>
          </p:cNvSpPr>
          <p:nvPr>
            <p:ph type="title"/>
          </p:nvPr>
        </p:nvSpPr>
        <p:spPr>
          <a:xfrm>
            <a:off x="72000" y="71414"/>
            <a:ext cx="9000000" cy="900000"/>
          </a:xfrm>
        </p:spPr>
        <p:txBody>
          <a:bodyPr/>
          <a:lstStyle/>
          <a:p>
            <a:r>
              <a:rPr lang="en-IN" dirty="0" smtClean="0">
                <a:solidFill>
                  <a:srgbClr val="C00000"/>
                </a:solidFill>
              </a:rPr>
              <a:t>Thank you for your attention</a:t>
            </a:r>
            <a:endParaRPr lang="en-IN" dirty="0">
              <a:solidFill>
                <a:srgbClr val="C00000"/>
              </a:solidFill>
            </a:endParaRPr>
          </a:p>
        </p:txBody>
      </p:sp>
      <p:sp>
        <p:nvSpPr>
          <p:cNvPr id="12" name="TextBox 11"/>
          <p:cNvSpPr txBox="1"/>
          <p:nvPr/>
        </p:nvSpPr>
        <p:spPr>
          <a:xfrm>
            <a:off x="5328000" y="6498000"/>
            <a:ext cx="3816000" cy="360000"/>
          </a:xfrm>
          <a:prstGeom prst="rect">
            <a:avLst/>
          </a:prstGeom>
          <a:noFill/>
        </p:spPr>
        <p:txBody>
          <a:bodyPr wrap="square" rtlCol="0">
            <a:spAutoFit/>
          </a:bodyPr>
          <a:lstStyle/>
          <a:p>
            <a:pPr algn="r"/>
            <a:r>
              <a:rPr lang="en-IN" dirty="0" smtClean="0"/>
              <a:t>Sun set over Sutlej on April 20, 2013</a:t>
            </a:r>
            <a:endParaRPr lang="en-IN"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09600"/>
            <a:ext cx="7086600" cy="1828800"/>
          </a:xfrm>
        </p:spPr>
        <p:txBody>
          <a:bodyPr/>
          <a:lstStyle/>
          <a:p>
            <a:pPr algn="ctr"/>
            <a:r>
              <a:rPr lang="en-IN" dirty="0" smtClean="0"/>
              <a:t>Backup slides</a:t>
            </a:r>
            <a:endParaRPr lang="en-IN"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Event header = 32 bits</a:t>
            </a:r>
          </a:p>
          <a:p>
            <a:pPr>
              <a:lnSpc>
                <a:spcPct val="120000"/>
              </a:lnSpc>
            </a:pPr>
            <a:r>
              <a:rPr lang="en-SG" dirty="0" smtClean="0"/>
              <a:t>TDC data = 1 channel for 8 strips and both the edges per hit, up to 4 hits per channel per event = 16 channels x 2 edges x 4 hits x 32 bits = 4096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32 + 4096 + 128 + 32 + 32 + 64 + 256000 = 260,384 bits</a:t>
            </a:r>
          </a:p>
          <a:p>
            <a:pPr lvl="1">
              <a:lnSpc>
                <a:spcPct val="120000"/>
              </a:lnSpc>
            </a:pPr>
            <a:r>
              <a:rPr lang="en-SG" dirty="0" smtClean="0"/>
              <a:t>Without DRS data, DR = 32 + 4096 + 128 + 32 + 32 + 64 = 4,384 bits</a:t>
            </a:r>
          </a:p>
          <a:p>
            <a:pPr>
              <a:lnSpc>
                <a:spcPct val="120000"/>
              </a:lnSpc>
            </a:pPr>
            <a:r>
              <a:rPr lang="en-SG" dirty="0" smtClean="0"/>
              <a:t>Considering 1Hz trigger rate, Maximum data rate per RPC = 254.25 kbps</a:t>
            </a:r>
          </a:p>
          <a:p>
            <a:pPr>
              <a:lnSpc>
                <a:spcPct val="120000"/>
              </a:lnSpc>
            </a:pPr>
            <a:r>
              <a:rPr lang="en-SG" dirty="0" smtClean="0"/>
              <a:t>Considering 10Hz trigger rate, Maximum data rate per RPC = 2.5425 Mbps</a:t>
            </a:r>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p:txBody>
          <a:bodyPr/>
          <a:lstStyle/>
          <a:p>
            <a:fld id="{AEC77EA8-29BB-41A8-8B2D-70A42895FD1B}" type="slidenum">
              <a:rPr lang="en-IN" smtClean="0"/>
              <a:pPr/>
              <a:t>65</a:t>
            </a:fld>
            <a:endParaRPr lang="en-IN"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16 pick-up strips per RPC.</a:t>
            </a:r>
          </a:p>
          <a:p>
            <a:pPr>
              <a:lnSpc>
                <a:spcPct val="120000"/>
              </a:lnSpc>
            </a:pPr>
            <a:r>
              <a:rPr lang="en-SG" dirty="0" smtClean="0"/>
              <a:t>Monitor header = 32 bits</a:t>
            </a:r>
          </a:p>
          <a:p>
            <a:pPr>
              <a:lnSpc>
                <a:spcPct val="120000"/>
              </a:lnSpc>
            </a:pPr>
            <a:r>
              <a:rPr lang="en-SG" dirty="0" smtClean="0"/>
              <a:t>Monitor data = 32 bits/strip x 16 strips = 512 bits</a:t>
            </a:r>
          </a:p>
          <a:p>
            <a:pPr>
              <a:lnSpc>
                <a:spcPct val="120000"/>
              </a:lnSpc>
            </a:pPr>
            <a:r>
              <a:rPr lang="en-SG" dirty="0" smtClean="0"/>
              <a:t>Channel ID = 32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x 16 strips = 25600000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32 + 512 + 32 + 32 + 32 + 48 + 64 + 25600000 = 25600752 bits</a:t>
            </a:r>
          </a:p>
          <a:p>
            <a:pPr lvl="1">
              <a:lnSpc>
                <a:spcPct val="120000"/>
              </a:lnSpc>
            </a:pPr>
            <a:r>
              <a:rPr lang="en-SG" dirty="0" smtClean="0"/>
              <a:t>Without DRS data = 32 + 512 + 32 + 32 + 32 + 48 + 64 = 752 bits</a:t>
            </a:r>
          </a:p>
          <a:p>
            <a:pPr>
              <a:lnSpc>
                <a:spcPct val="120000"/>
              </a:lnSpc>
            </a:pPr>
            <a:r>
              <a:rPr lang="en-SG" dirty="0" smtClean="0"/>
              <a:t>Maximum data rate with 10 second monitoring period per RPC = 2.500 Mbps</a:t>
            </a:r>
          </a:p>
        </p:txBody>
      </p:sp>
      <p:sp>
        <p:nvSpPr>
          <p:cNvPr id="4" name="Title 3"/>
          <p:cNvSpPr>
            <a:spLocks noGrp="1"/>
          </p:cNvSpPr>
          <p:nvPr>
            <p:ph type="title"/>
          </p:nvPr>
        </p:nvSpPr>
        <p:spPr/>
        <p:txBody>
          <a:bodyPr>
            <a:normAutofit fontScale="90000"/>
          </a:bodyPr>
          <a:lstStyle/>
          <a:p>
            <a:r>
              <a:rPr lang="en-US" dirty="0" smtClean="0"/>
              <a:t>Data sizes and rates - Monitoring</a:t>
            </a:r>
            <a:endParaRPr lang="en-SG" dirty="0"/>
          </a:p>
        </p:txBody>
      </p:sp>
      <p:sp>
        <p:nvSpPr>
          <p:cNvPr id="5" name="Footer Placeholder 4"/>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IN" dirty="0"/>
          </a:p>
        </p:txBody>
      </p:sp>
      <p:sp>
        <p:nvSpPr>
          <p:cNvPr id="6" name="Slide Number Placeholder 5"/>
          <p:cNvSpPr>
            <a:spLocks noGrp="1"/>
          </p:cNvSpPr>
          <p:nvPr>
            <p:ph type="sldNum" sz="quarter" idx="12"/>
          </p:nvPr>
        </p:nvSpPr>
        <p:spPr/>
        <p:txBody>
          <a:bodyPr/>
          <a:lstStyle/>
          <a:p>
            <a:fld id="{AEC77EA8-29BB-41A8-8B2D-70A42895FD1B}" type="slidenum">
              <a:rPr lang="en-IN" smtClean="0"/>
              <a:pPr/>
              <a:t>66</a:t>
            </a:fld>
            <a:endParaRPr lang="en-IN"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12000"/>
            <a:ext cx="7519247" cy="50400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7</a:t>
            </a:fld>
            <a:endParaRPr lang="en-US" dirty="0"/>
          </a:p>
        </p:txBody>
      </p:sp>
      <p:sp>
        <p:nvSpPr>
          <p:cNvPr id="8" name="Footer Placeholder 1"/>
          <p:cNvSpPr>
            <a:spLocks noGrp="1"/>
          </p:cNvSpPr>
          <p:nvPr>
            <p:ph type="ftr" sz="quarter" idx="11"/>
          </p:nvPr>
        </p:nvSpPr>
        <p:spPr>
          <a:xfrm>
            <a:off x="36000" y="6480000"/>
            <a:ext cx="8640000" cy="252000"/>
          </a:xfrm>
        </p:spPr>
        <p:txBody>
          <a:bodyPr/>
          <a:lstStyle/>
          <a:p>
            <a:r>
              <a:rPr lang="en-IN" dirty="0" smtClean="0"/>
              <a:t>National Conference on Double Beta Decay and Neutrinos, April 20-21, 2013, IIT Ropar &amp; Panjab University</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IN" dirty="0" smtClean="0"/>
              <a:t>National Conference on Double Beta Decay and Neutrinos, April 20-21, 2013, IIT Ropar &amp; Panjab University</a:t>
            </a:r>
            <a:endParaRPr lang="en-US" dirty="0"/>
          </a:p>
        </p:txBody>
      </p:sp>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9</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3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2814</TotalTime>
  <Words>4163</Words>
  <Application>Microsoft Office PowerPoint</Application>
  <PresentationFormat>On-screen Show (4:3)</PresentationFormat>
  <Paragraphs>855</Paragraphs>
  <Slides>66</Slides>
  <Notes>8</Notes>
  <HiddenSlides>0</HiddenSlides>
  <MMClips>2</MMClips>
  <ScaleCrop>false</ScaleCrop>
  <HeadingPairs>
    <vt:vector size="4" baseType="variant">
      <vt:variant>
        <vt:lpstr>Theme</vt:lpstr>
      </vt:variant>
      <vt:variant>
        <vt:i4>6</vt:i4>
      </vt:variant>
      <vt:variant>
        <vt:lpstr>Slide Titles</vt:lpstr>
      </vt:variant>
      <vt:variant>
        <vt:i4>66</vt:i4>
      </vt:variant>
    </vt:vector>
  </HeadingPairs>
  <TitlesOfParts>
    <vt:vector size="72" baseType="lpstr">
      <vt:lpstr>Apex</vt:lpstr>
      <vt:lpstr>Module</vt:lpstr>
      <vt:lpstr>Equity</vt:lpstr>
      <vt:lpstr>1_Module</vt:lpstr>
      <vt:lpstr>2_Module</vt:lpstr>
      <vt:lpstr>3_Module</vt:lpstr>
      <vt:lpstr>Detector and instrumentation Development  for ICAL experiment</vt:lpstr>
      <vt:lpstr>Schematic of a basic RPC</vt:lpstr>
      <vt:lpstr>Deployment of RPCs in  running experiments</vt:lpstr>
      <vt:lpstr>Some of the materials for the gas gap fabrication</vt:lpstr>
      <vt:lpstr>Development and characterisation of signal pickup panels</vt:lpstr>
      <vt:lpstr>This is where it began ...</vt:lpstr>
      <vt:lpstr>1m × 1m RPC stack at TIFR, Mumbai</vt:lpstr>
      <vt:lpstr>ICAL prototype at VECC, Kolkata</vt:lpstr>
      <vt:lpstr>2m × 2m RPC stack at TIFR, Mumbai</vt:lpstr>
      <vt:lpstr>Design and implementation of the data acquisition system</vt:lpstr>
      <vt:lpstr>A couple of interesting events</vt:lpstr>
      <vt:lpstr>ICAL versus ICAL-EM</vt:lpstr>
      <vt:lpstr>Technology development for Industrial production of RPCs </vt:lpstr>
      <vt:lpstr>Steps towards Industrial production of RPCs</vt:lpstr>
      <vt:lpstr>RPC fabrication at Asahi Float Glass</vt:lpstr>
      <vt:lpstr>Chamfering and engraving of glass</vt:lpstr>
      <vt:lpstr>Glass chamfering details</vt:lpstr>
      <vt:lpstr>Design of the HV contact lug</vt:lpstr>
      <vt:lpstr>Pickup panel from Walchand</vt:lpstr>
      <vt:lpstr>Painting/curing of glass plates</vt:lpstr>
      <vt:lpstr>A video clip of glass painting</vt:lpstr>
      <vt:lpstr>Automatic coating parameters</vt:lpstr>
      <vt:lpstr>Breakdown test of PET film lamination</vt:lpstr>
      <vt:lpstr>1m  1m and 2m  2m glass painting by Walchand Industries</vt:lpstr>
      <vt:lpstr>Automatic RPC gap making</vt:lpstr>
      <vt:lpstr>A video clip of RPC gap fabrication</vt:lpstr>
      <vt:lpstr>FRP base RPC holding tray</vt:lpstr>
      <vt:lpstr>Prototypes of RPC holding trays</vt:lpstr>
      <vt:lpstr>Closed loop gas system</vt:lpstr>
      <vt:lpstr>Study of gas sealed RPCs</vt:lpstr>
      <vt:lpstr>Gas purification process</vt:lpstr>
      <vt:lpstr>Slide 32</vt:lpstr>
      <vt:lpstr>Some pictures of close loop gas system</vt:lpstr>
      <vt:lpstr>System with 2 RPCs auto-refill in 20 days</vt:lpstr>
      <vt:lpstr>Summary on detector development</vt:lpstr>
      <vt:lpstr>INO RPC detector labs</vt:lpstr>
      <vt:lpstr>Scheme of ICAL electronics</vt:lpstr>
      <vt:lpstr>Front-end</vt:lpstr>
      <vt:lpstr>8-channel preamp-discriminator</vt:lpstr>
      <vt:lpstr>Anusparsh status</vt:lpstr>
      <vt:lpstr>RPCDAQ module</vt:lpstr>
      <vt:lpstr>ICAL TDC specifications</vt:lpstr>
      <vt:lpstr>Anupal: A new TDC chip from BARC</vt:lpstr>
      <vt:lpstr>IITM’s TDC device</vt:lpstr>
      <vt:lpstr>HPTDC</vt:lpstr>
      <vt:lpstr>TPH sensor module</vt:lpstr>
      <vt:lpstr>Preamp and RPCDAQ boards</vt:lpstr>
      <vt:lpstr>Mock-up of RPC integration</vt:lpstr>
      <vt:lpstr>Procurement of FPGAs, drivers</vt:lpstr>
      <vt:lpstr>Cables and connectors</vt:lpstr>
      <vt:lpstr>Preamplifiers to RPC-DAQ</vt:lpstr>
      <vt:lpstr>RPCDAQ to Backend</vt:lpstr>
      <vt:lpstr>Features of ICAL trigger system</vt:lpstr>
      <vt:lpstr>ICAL Trigger Scheme</vt:lpstr>
      <vt:lpstr>Implementation layout</vt:lpstr>
      <vt:lpstr>Back-end communication for trigger modules</vt:lpstr>
      <vt:lpstr>ICAL Trigger System</vt:lpstr>
      <vt:lpstr>Data network architecture</vt:lpstr>
      <vt:lpstr>Passive Optical Network</vt:lpstr>
      <vt:lpstr>HV and LV solutions</vt:lpstr>
      <vt:lpstr>Signal and power cable distribution</vt:lpstr>
      <vt:lpstr>Issues to be followed up</vt:lpstr>
      <vt:lpstr>Thank you for your attention</vt:lpstr>
      <vt:lpstr>Backup slides</vt:lpstr>
      <vt:lpstr>Data sizes and rates – Event</vt:lpstr>
      <vt:lpstr>Data sizes and rates - Monitoring</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140</cp:revision>
  <dcterms:created xsi:type="dcterms:W3CDTF">2012-11-08T12:30:41Z</dcterms:created>
  <dcterms:modified xsi:type="dcterms:W3CDTF">2013-04-21T05:29:16Z</dcterms:modified>
</cp:coreProperties>
</file>