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9"/>
  </p:notesMasterIdLst>
  <p:sldIdLst>
    <p:sldId id="256" r:id="rId2"/>
    <p:sldId id="257" r:id="rId3"/>
    <p:sldId id="258" r:id="rId4"/>
    <p:sldId id="359" r:id="rId5"/>
    <p:sldId id="296" r:id="rId6"/>
    <p:sldId id="368" r:id="rId7"/>
    <p:sldId id="260" r:id="rId8"/>
    <p:sldId id="292" r:id="rId9"/>
    <p:sldId id="324" r:id="rId10"/>
    <p:sldId id="298" r:id="rId11"/>
    <p:sldId id="294" r:id="rId12"/>
    <p:sldId id="278" r:id="rId13"/>
    <p:sldId id="310" r:id="rId14"/>
    <p:sldId id="261" r:id="rId15"/>
    <p:sldId id="323" r:id="rId16"/>
    <p:sldId id="361" r:id="rId17"/>
    <p:sldId id="341" r:id="rId18"/>
    <p:sldId id="362" r:id="rId19"/>
    <p:sldId id="369" r:id="rId20"/>
    <p:sldId id="328" r:id="rId21"/>
    <p:sldId id="372" r:id="rId22"/>
    <p:sldId id="262" r:id="rId23"/>
    <p:sldId id="348" r:id="rId24"/>
    <p:sldId id="347" r:id="rId25"/>
    <p:sldId id="346" r:id="rId26"/>
    <p:sldId id="263" r:id="rId27"/>
    <p:sldId id="356" r:id="rId28"/>
    <p:sldId id="321" r:id="rId29"/>
    <p:sldId id="287" r:id="rId30"/>
    <p:sldId id="265" r:id="rId31"/>
    <p:sldId id="280" r:id="rId32"/>
    <p:sldId id="371" r:id="rId33"/>
    <p:sldId id="353" r:id="rId34"/>
    <p:sldId id="354" r:id="rId35"/>
    <p:sldId id="304" r:id="rId36"/>
    <p:sldId id="307" r:id="rId37"/>
    <p:sldId id="311" r:id="rId38"/>
    <p:sldId id="266" r:id="rId39"/>
    <p:sldId id="273" r:id="rId40"/>
    <p:sldId id="367" r:id="rId41"/>
    <p:sldId id="267" r:id="rId42"/>
    <p:sldId id="276" r:id="rId43"/>
    <p:sldId id="272" r:id="rId44"/>
    <p:sldId id="308" r:id="rId45"/>
    <p:sldId id="268" r:id="rId46"/>
    <p:sldId id="336" r:id="rId47"/>
    <p:sldId id="352" r:id="rId48"/>
    <p:sldId id="344" r:id="rId49"/>
    <p:sldId id="349" r:id="rId50"/>
    <p:sldId id="269" r:id="rId51"/>
    <p:sldId id="340" r:id="rId52"/>
    <p:sldId id="357" r:id="rId53"/>
    <p:sldId id="358" r:id="rId54"/>
    <p:sldId id="289" r:id="rId55"/>
    <p:sldId id="290" r:id="rId56"/>
    <p:sldId id="305" r:id="rId57"/>
    <p:sldId id="306" r:id="rId5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CCFF"/>
    <a:srgbClr val="CCECFF"/>
    <a:srgbClr val="FFFFCC"/>
    <a:srgbClr val="FF99FF"/>
    <a:srgbClr val="FFFF99"/>
    <a:srgbClr val="6600CC"/>
    <a:srgbClr val="0000FF"/>
    <a:srgbClr val="FFFFFF"/>
  </p:clrMru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155" autoAdjust="0"/>
    <p:restoredTop sz="94724" autoAdjust="0"/>
  </p:normalViewPr>
  <p:slideViewPr>
    <p:cSldViewPr>
      <p:cViewPr varScale="1">
        <p:scale>
          <a:sx n="66" d="100"/>
          <a:sy n="66" d="100"/>
        </p:scale>
        <p:origin x="-118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4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04"/>
    </p:cViewPr>
  </p:sorterViewPr>
  <p:notesViewPr>
    <p:cSldViewPr>
      <p:cViewPr varScale="1">
        <p:scale>
          <a:sx n="53" d="100"/>
          <a:sy n="53" d="100"/>
        </p:scale>
        <p:origin x="-2562" y="-90"/>
      </p:cViewPr>
      <p:guideLst>
        <p:guide orient="horz" pos="3024"/>
        <p:guide pos="230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4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4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34FE84E-B7AE-42E4-A2D2-1311A2B48014}" type="datetimeFigureOut">
              <a:rPr lang="en-US" smtClean="0"/>
              <a:pPr/>
              <a:t>11/27/2008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64F6D16-ACA5-43BD-B4F1-A22F497317B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50</a:t>
            </a:fld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55</a:t>
            </a:fld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56</a:t>
            </a:fld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57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4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 bwMode="ltGray">
          <a:xfrm>
            <a:off x="6647691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2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61"/>
            <a:ext cx="3836404" cy="365125"/>
          </a:xfrm>
        </p:spPr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0000" y="6480000"/>
            <a:ext cx="7920000" cy="252000"/>
          </a:xfrm>
        </p:spPr>
        <p:txBody>
          <a:bodyPr anchor="ctr" anchorCtr="1"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4396" y="6480000"/>
            <a:ext cx="720000" cy="252000"/>
          </a:xfrm>
        </p:spPr>
        <p:txBody>
          <a:bodyPr anchor="ctr" anchorCtr="1"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0000" y="6480000"/>
            <a:ext cx="7920000" cy="252000"/>
          </a:xfrm>
        </p:spPr>
        <p:txBody>
          <a:bodyPr anchor="ctr" anchorCtr="1"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4396" y="6480000"/>
            <a:ext cx="720000" cy="252000"/>
          </a:xfrm>
        </p:spPr>
        <p:txBody>
          <a:bodyPr anchor="ctr" anchorCtr="1"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0000" y="6480000"/>
            <a:ext cx="7920000" cy="252000"/>
          </a:xfrm>
        </p:spPr>
        <p:txBody>
          <a:bodyPr anchor="ctr" anchorCtr="1"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04396" y="6480000"/>
            <a:ext cx="720000" cy="252000"/>
          </a:xfrm>
        </p:spPr>
        <p:txBody>
          <a:bodyPr anchor="ctr" anchorCtr="1"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9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698989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80000" y="6480000"/>
            <a:ext cx="7920000" cy="250485"/>
          </a:xfrm>
        </p:spPr>
        <p:txBody>
          <a:bodyPr anchor="ctr" anchorCtr="1"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204396" y="6480000"/>
            <a:ext cx="720000" cy="252000"/>
          </a:xfrm>
        </p:spPr>
        <p:txBody>
          <a:bodyPr anchor="ctr" anchorCtr="1"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0000" y="6480000"/>
            <a:ext cx="7920000" cy="250485"/>
          </a:xfrm>
        </p:spPr>
        <p:txBody>
          <a:bodyPr anchor="ctr" anchorCtr="1"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04396" y="6480000"/>
            <a:ext cx="720000" cy="252000"/>
          </a:xfrm>
        </p:spPr>
        <p:txBody>
          <a:bodyPr anchor="ctr" anchorCtr="1"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80000" y="6480000"/>
            <a:ext cx="7920000" cy="252000"/>
          </a:xfrm>
        </p:spPr>
        <p:txBody>
          <a:bodyPr anchor="ctr" anchorCtr="1"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04396" y="6480000"/>
            <a:ext cx="720000" cy="252000"/>
          </a:xfrm>
        </p:spPr>
        <p:txBody>
          <a:bodyPr anchor="ctr" anchorCtr="1"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9" y="1743135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9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7" name="Rectangle 6"/>
          <p:cNvSpPr/>
          <p:nvPr/>
        </p:nvSpPr>
        <p:spPr bwMode="ltGray">
          <a:xfrm>
            <a:off x="4" y="2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3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600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8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gi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4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5" Type="http://schemas.openxmlformats.org/officeDocument/2006/relationships/image" Target="../media/image9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Relationship Id="rId14" Type="http://schemas.openxmlformats.org/officeDocument/2006/relationships/image" Target="../media/image9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cr.tifr.res.in/~ino/daqweb_display/index.html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Design and characterisation studies of Resistive Plate Chambers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B.Satyanarayana, Department of High Energy Physics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Matter effects and</a:t>
            </a:r>
            <a:br>
              <a:rPr lang="en-US" dirty="0" smtClean="0"/>
            </a:br>
            <a:r>
              <a:rPr lang="en-US" dirty="0" smtClean="0"/>
              <a:t>neutrino mass hierarchy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09156" y="1571612"/>
            <a:ext cx="4392000" cy="4860000"/>
          </a:xfrm>
          <a:solidFill>
            <a:srgbClr val="CCECFF"/>
          </a:solidFill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Matter effects help to cleanly determine the sign of the </a:t>
            </a:r>
            <a:r>
              <a:rPr lang="el-GR" dirty="0" smtClean="0"/>
              <a:t>Δ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endParaRPr lang="en-US" dirty="0" smtClean="0"/>
          </a:p>
          <a:p>
            <a:r>
              <a:rPr lang="en-US" dirty="0" smtClean="0">
                <a:sym typeface="Symbol"/>
              </a:rPr>
              <a:t>Neutrinos and anti-neutrinos interact differently with matter</a:t>
            </a:r>
          </a:p>
          <a:p>
            <a:r>
              <a:rPr lang="en-US" dirty="0" smtClean="0"/>
              <a:t>ICAL can distinguish this by detecting charge of the produced muons, due to its magnetic field</a:t>
            </a:r>
          </a:p>
          <a:p>
            <a:r>
              <a:rPr lang="en-US" dirty="0" smtClean="0"/>
              <a:t>Helps in model building for neutrino oscillations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7377" y="1857365"/>
            <a:ext cx="4398423" cy="4119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Neutrino sources and</a:t>
            </a:r>
            <a:br>
              <a:rPr lang="en-US" dirty="0" smtClean="0"/>
            </a:br>
            <a:r>
              <a:rPr lang="en-US" dirty="0" smtClean="0"/>
              <a:t>detector choice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000" y="1571612"/>
            <a:ext cx="8820000" cy="4860000"/>
          </a:xfrm>
        </p:spPr>
        <p:txBody>
          <a:bodyPr>
            <a:normAutofit fontScale="55000" lnSpcReduction="20000"/>
          </a:bodyPr>
          <a:lstStyle/>
          <a:p>
            <a:r>
              <a:rPr lang="en-US" sz="4400" dirty="0" smtClean="0"/>
              <a:t>Source of neutrinos</a:t>
            </a:r>
          </a:p>
          <a:p>
            <a:pPr lvl="1"/>
            <a:r>
              <a:rPr lang="en-US" sz="4400" dirty="0" smtClean="0"/>
              <a:t>Use atmospheric neutrinos as source</a:t>
            </a:r>
          </a:p>
          <a:p>
            <a:pPr lvl="1"/>
            <a:r>
              <a:rPr lang="en-US" sz="4400" dirty="0" smtClean="0"/>
              <a:t>Need to cover a large L/E range</a:t>
            </a:r>
          </a:p>
          <a:p>
            <a:pPr lvl="2"/>
            <a:r>
              <a:rPr lang="en-US" sz="3300" dirty="0" smtClean="0"/>
              <a:t>Large L range</a:t>
            </a:r>
          </a:p>
          <a:p>
            <a:pPr lvl="2"/>
            <a:r>
              <a:rPr lang="en-US" sz="3300" dirty="0" smtClean="0"/>
              <a:t>Large E</a:t>
            </a:r>
            <a:r>
              <a:rPr lang="en-US" sz="3300" baseline="-25000" dirty="0" smtClean="0">
                <a:sym typeface="Symbol"/>
              </a:rPr>
              <a:t></a:t>
            </a:r>
            <a:r>
              <a:rPr lang="en-US" sz="3300" dirty="0" smtClean="0"/>
              <a:t> range</a:t>
            </a:r>
          </a:p>
          <a:p>
            <a:r>
              <a:rPr lang="en-US" sz="4400" dirty="0" smtClean="0"/>
              <a:t>Physics driven detector requirements</a:t>
            </a:r>
          </a:p>
          <a:p>
            <a:pPr lvl="1"/>
            <a:r>
              <a:rPr lang="en-US" sz="4400" dirty="0" smtClean="0"/>
              <a:t>Should have large target mass (50-100 kT)</a:t>
            </a:r>
          </a:p>
          <a:p>
            <a:pPr lvl="1"/>
            <a:r>
              <a:rPr lang="en-US" sz="4400" dirty="0" smtClean="0"/>
              <a:t>Good tracking and energy resolution (tracking calorimeter)</a:t>
            </a:r>
          </a:p>
          <a:p>
            <a:pPr lvl="1"/>
            <a:r>
              <a:rPr lang="en-US" sz="4400" dirty="0" smtClean="0"/>
              <a:t>Good directionality (&lt; 1 nSec time resolution)</a:t>
            </a:r>
          </a:p>
          <a:p>
            <a:pPr lvl="1"/>
            <a:r>
              <a:rPr lang="en-US" sz="4400" dirty="0" smtClean="0"/>
              <a:t>Charge identification capability (magnetic field)</a:t>
            </a:r>
          </a:p>
          <a:p>
            <a:pPr lvl="1"/>
            <a:r>
              <a:rPr lang="en-US" sz="4400" dirty="0" smtClean="0"/>
              <a:t>Modularity and ease of construction</a:t>
            </a:r>
          </a:p>
          <a:p>
            <a:pPr lvl="1"/>
            <a:r>
              <a:rPr lang="en-US" sz="4400" dirty="0" smtClean="0"/>
              <a:t>Compliment capabilities of existing and proposed detectors</a:t>
            </a:r>
          </a:p>
          <a:p>
            <a:r>
              <a:rPr lang="en-US" sz="4400" dirty="0" smtClean="0"/>
              <a:t>Use magnetised iron as target mass and RPC as active detector medium</a:t>
            </a:r>
            <a:endParaRPr lang="en-US" sz="38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851525" y="1641475"/>
          <a:ext cx="2593975" cy="1073150"/>
        </p:xfrm>
        <a:graphic>
          <a:graphicData uri="http://schemas.openxmlformats.org/presentationml/2006/ole">
            <p:oleObj spid="_x0000_s88065" name="Equation" r:id="rId4" imgW="1104840" imgH="457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902677" y="1501200"/>
            <a:ext cx="5338646" cy="5004000"/>
            <a:chOff x="1902677" y="1501200"/>
            <a:chExt cx="5338646" cy="5004000"/>
          </a:xfrm>
        </p:grpSpPr>
        <p:pic>
          <p:nvPicPr>
            <p:cNvPr id="13" name="Picture 12" descr="inolocation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2677" y="1501200"/>
              <a:ext cx="5338646" cy="5004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Flowchart: Summing Junction 13"/>
            <p:cNvSpPr/>
            <p:nvPr/>
          </p:nvSpPr>
          <p:spPr>
            <a:xfrm>
              <a:off x="3768858" y="3182848"/>
              <a:ext cx="360000" cy="360000"/>
            </a:xfrm>
            <a:prstGeom prst="flowChartSummingJunction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Picture 9" descr="Japan-Aug-07 037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236000" y="1500174"/>
            <a:ext cx="6672000" cy="50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INO cavern: Location and design</a:t>
            </a:r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>
            <a:off x="4844104" y="3000372"/>
            <a:ext cx="45719" cy="928694"/>
          </a:xfrm>
          <a:prstGeom prst="downArrow">
            <a:avLst/>
          </a:prstGeom>
          <a:solidFill>
            <a:srgbClr val="0066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29058" y="2643182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6600"/>
                </a:solidFill>
              </a:rPr>
              <a:t>INO Peak (2203m)</a:t>
            </a:r>
            <a:endParaRPr lang="en-US" b="1" dirty="0">
              <a:solidFill>
                <a:srgbClr val="00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352" y="1500170"/>
            <a:ext cx="9000000" cy="1764000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Singara, about 105km south of Mysore or about 35km north of Ooty.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About 6km from the TNEB’s PUSHEP established township in Masinagudi.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The INO cavern will be built at about 2.3 km from the INO under ground tunnel portal.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7,100km from CERN, Geneva – Magic baseline distance!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Wealth of information on the site, geology ,seismicity, and rock quality etc.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274" y="3261600"/>
            <a:ext cx="5107668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/>
          <a:srcRect l="3582" r="1492"/>
          <a:stretch>
            <a:fillRect/>
          </a:stretch>
        </p:blipFill>
        <p:spPr bwMode="auto">
          <a:xfrm>
            <a:off x="5214942" y="3260834"/>
            <a:ext cx="3786214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of ICAL detector</a:t>
            </a:r>
            <a:endParaRPr lang="en-US" dirty="0"/>
          </a:p>
        </p:txBody>
      </p:sp>
      <p:pic>
        <p:nvPicPr>
          <p:cNvPr id="7" name="Content Placeholder 6" descr="overall_assy_new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b="8791"/>
          <a:stretch>
            <a:fillRect/>
          </a:stretch>
        </p:blipFill>
        <p:spPr>
          <a:xfrm>
            <a:off x="71406" y="2428868"/>
            <a:ext cx="4977392" cy="32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-1140000">
            <a:off x="1079546" y="3606762"/>
            <a:ext cx="2268000" cy="52322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4000m m</a:t>
            </a:r>
            <a:r>
              <a:rPr lang="en-US" sz="1400" dirty="0" smtClean="0">
                <a:solidFill>
                  <a:srgbClr val="FFFF00"/>
                </a:solidFill>
                <a:sym typeface="Symbol"/>
              </a:rPr>
              <a:t>2000mm56mm low carbon iron slab 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80000">
            <a:off x="908726" y="4395361"/>
            <a:ext cx="6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RPC</a:t>
            </a:r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 l="15098" t="1012" r="13085" b="1350"/>
          <a:stretch>
            <a:fillRect/>
          </a:stretch>
        </p:blipFill>
        <p:spPr bwMode="auto">
          <a:xfrm>
            <a:off x="5000628" y="1857364"/>
            <a:ext cx="4038600" cy="409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5643570" y="5857892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16m × 16m × 14.5m</a:t>
            </a:r>
            <a:endParaRPr lang="en-US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Principle of operation of RPC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Gaseous detector of planar geometry, high resistive electrodes,</a:t>
            </a:r>
          </a:p>
          <a:p>
            <a:r>
              <a:rPr lang="en-US" i="1" dirty="0" smtClean="0"/>
              <a:t>wire-less</a:t>
            </a:r>
            <a:r>
              <a:rPr lang="en-US" dirty="0" smtClean="0"/>
              <a:t> signal pickup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Schematic of a basic RPC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2" descr="spark_u.jpg                                                    00077E67mac_10                         B8E0B84A: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2310" t="4155" r="1890" b="3422"/>
          <a:stretch>
            <a:fillRect/>
          </a:stretch>
        </p:blipFill>
        <p:spPr bwMode="auto">
          <a:xfrm>
            <a:off x="1618911" y="1541118"/>
            <a:ext cx="5906179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2571736" y="3389312"/>
            <a:ext cx="3786214" cy="158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564482" y="4422555"/>
            <a:ext cx="3786214" cy="158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76789" y="1990715"/>
            <a:ext cx="2143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3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 of operation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3643306" y="1571612"/>
            <a:ext cx="5357850" cy="4838130"/>
          </a:xfrm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2500"/>
          </a:bodyPr>
          <a:lstStyle/>
          <a:p>
            <a:r>
              <a:rPr lang="en-US" sz="2400" dirty="0" smtClean="0"/>
              <a:t>Electron-ion pairs produced in the ionisation process drift  in the opposite directions.</a:t>
            </a:r>
          </a:p>
          <a:p>
            <a:r>
              <a:rPr lang="en-US" sz="2400" dirty="0" smtClean="0"/>
              <a:t> All primary electron clusters drift towards the anode plate with velocity v  and simultaneously originate avalanches</a:t>
            </a:r>
          </a:p>
          <a:p>
            <a:r>
              <a:rPr lang="en-US" sz="2400" dirty="0" smtClean="0"/>
              <a:t>A cluster is eliminated as soon as it reaches the anode plate</a:t>
            </a:r>
          </a:p>
          <a:p>
            <a:r>
              <a:rPr lang="en-US" sz="2400" dirty="0" smtClean="0"/>
              <a:t>The charge induced on the pickup strips is q = (-e</a:t>
            </a:r>
            <a:r>
              <a:rPr lang="el-GR" sz="2400" dirty="0" smtClean="0"/>
              <a:t>Δ</a:t>
            </a:r>
            <a:r>
              <a:rPr lang="en-US" sz="2400" dirty="0" smtClean="0"/>
              <a:t>x</a:t>
            </a:r>
            <a:r>
              <a:rPr lang="en-US" sz="2400" baseline="-25000" dirty="0" smtClean="0"/>
              <a:t>e</a:t>
            </a:r>
            <a:r>
              <a:rPr lang="en-US" sz="2400" dirty="0" smtClean="0"/>
              <a:t> + e</a:t>
            </a:r>
            <a:r>
              <a:rPr lang="el-GR" sz="2400" dirty="0" smtClean="0"/>
              <a:t>Δ</a:t>
            </a:r>
            <a:r>
              <a:rPr lang="en-US" sz="2400" dirty="0" smtClean="0"/>
              <a:t>x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)/g</a:t>
            </a:r>
          </a:p>
          <a:p>
            <a:r>
              <a:rPr lang="en-US" sz="2400" dirty="0" smtClean="0"/>
              <a:t>The induced current due to a single pair is   i = dq/dt = e(v + V)/g ≈ ev/g, V « v</a:t>
            </a:r>
          </a:p>
          <a:p>
            <a:r>
              <a:rPr lang="en-US" sz="2400" dirty="0" smtClean="0"/>
              <a:t>Prompt charge in RPC is dominated by the electron drift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 l="2343" t="34413" r="52344" b="9111"/>
          <a:stretch>
            <a:fillRect/>
          </a:stretch>
        </p:blipFill>
        <p:spPr bwMode="auto">
          <a:xfrm>
            <a:off x="408926" y="1571612"/>
            <a:ext cx="3060000" cy="2637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 l="4387" t="33599" r="50970" b="23923"/>
          <a:stretch>
            <a:fillRect/>
          </a:stretch>
        </p:blipFill>
        <p:spPr>
          <a:xfrm>
            <a:off x="360000" y="4286256"/>
            <a:ext cx="3060000" cy="21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2" grpI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RPC operating mode definitions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33958" y="1571612"/>
            <a:ext cx="4281518" cy="48261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en-US" sz="1600" dirty="0" smtClean="0"/>
              <a:t>Let,    n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 = No. of electrons in a cluster 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en-US" sz="1600" dirty="0" smtClean="0">
                <a:sym typeface="Symbol" pitchFamily="18" charset="2"/>
              </a:rPr>
              <a:t>              = Townsend coefficient (No.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en-US" sz="1600" dirty="0" smtClean="0">
                <a:sym typeface="Symbol" pitchFamily="18" charset="2"/>
              </a:rPr>
              <a:t>                    of  ionisations/unit length)</a:t>
            </a:r>
          </a:p>
          <a:p>
            <a:pPr>
              <a:lnSpc>
                <a:spcPct val="110000"/>
              </a:lnSpc>
              <a:buFont typeface="Symbol" pitchFamily="18" charset="2"/>
              <a:buNone/>
            </a:pPr>
            <a:r>
              <a:rPr lang="en-US" sz="1600" dirty="0" smtClean="0">
                <a:sym typeface="Symbol" pitchFamily="18" charset="2"/>
              </a:rPr>
              <a:t>              = Attachment coefficient (No.</a:t>
            </a:r>
          </a:p>
          <a:p>
            <a:pPr>
              <a:lnSpc>
                <a:spcPct val="110000"/>
              </a:lnSpc>
              <a:buFont typeface="Symbol" pitchFamily="18" charset="2"/>
              <a:buNone/>
            </a:pPr>
            <a:r>
              <a:rPr lang="en-US" sz="1600" dirty="0" smtClean="0">
                <a:sym typeface="Symbol" pitchFamily="18" charset="2"/>
              </a:rPr>
              <a:t>                    of electrons captured by the</a:t>
            </a:r>
          </a:p>
          <a:p>
            <a:pPr>
              <a:lnSpc>
                <a:spcPct val="110000"/>
              </a:lnSpc>
              <a:buFont typeface="Symbol" pitchFamily="18" charset="2"/>
              <a:buNone/>
            </a:pPr>
            <a:r>
              <a:rPr lang="en-US" sz="1600" dirty="0" smtClean="0">
                <a:sym typeface="Symbol" pitchFamily="18" charset="2"/>
              </a:rPr>
              <a:t>                    gas/unit length)</a:t>
            </a:r>
          </a:p>
          <a:p>
            <a:pPr>
              <a:lnSpc>
                <a:spcPct val="110000"/>
              </a:lnSpc>
              <a:buFont typeface="Symbol" pitchFamily="18" charset="2"/>
              <a:buNone/>
            </a:pPr>
            <a:r>
              <a:rPr lang="en-US" sz="1600" dirty="0" smtClean="0">
                <a:sym typeface="Symbol" pitchFamily="18" charset="2"/>
              </a:rPr>
              <a:t>Then, the no. of electrons reaching</a:t>
            </a:r>
          </a:p>
          <a:p>
            <a:pPr>
              <a:lnSpc>
                <a:spcPct val="110000"/>
              </a:lnSpc>
              <a:buFont typeface="Symbol" pitchFamily="18" charset="2"/>
              <a:buNone/>
            </a:pPr>
            <a:r>
              <a:rPr lang="en-US" sz="1600" dirty="0" smtClean="0">
                <a:sym typeface="Symbol" pitchFamily="18" charset="2"/>
              </a:rPr>
              <a:t>the anode,</a:t>
            </a:r>
          </a:p>
          <a:p>
            <a:pPr>
              <a:lnSpc>
                <a:spcPct val="90000"/>
              </a:lnSpc>
              <a:buFont typeface="Symbol" pitchFamily="18" charset="2"/>
              <a:buNone/>
            </a:pPr>
            <a:endParaRPr lang="en-US" sz="1800" dirty="0" smtClean="0">
              <a:sym typeface="Symbol" pitchFamily="18" charset="2"/>
            </a:endParaRPr>
          </a:p>
          <a:p>
            <a:pPr>
              <a:lnSpc>
                <a:spcPct val="90000"/>
              </a:lnSpc>
              <a:buFont typeface="Symbol" pitchFamily="18" charset="2"/>
              <a:buNone/>
            </a:pPr>
            <a:r>
              <a:rPr lang="en-US" sz="2000" dirty="0" smtClean="0">
                <a:sym typeface="Symbol" pitchFamily="18" charset="2"/>
              </a:rPr>
              <a:t>            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n = n</a:t>
            </a:r>
            <a:r>
              <a:rPr lang="en-US" baseline="-25000" dirty="0" smtClean="0">
                <a:solidFill>
                  <a:srgbClr val="FF0000"/>
                </a:solidFill>
                <a:sym typeface="Symbol" pitchFamily="18" charset="2"/>
              </a:rPr>
              <a:t>0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e</a:t>
            </a:r>
            <a:r>
              <a:rPr lang="en-US" baseline="30000" dirty="0" smtClean="0">
                <a:solidFill>
                  <a:srgbClr val="FF0000"/>
                </a:solidFill>
                <a:sym typeface="Symbol" pitchFamily="18" charset="2"/>
              </a:rPr>
              <a:t>(- )x</a:t>
            </a:r>
            <a:endParaRPr lang="en-US" dirty="0" smtClean="0">
              <a:solidFill>
                <a:srgbClr val="FF0000"/>
              </a:solidFill>
              <a:sym typeface="Symbol" pitchFamily="18" charset="2"/>
            </a:endParaRPr>
          </a:p>
          <a:p>
            <a:pPr>
              <a:lnSpc>
                <a:spcPct val="90000"/>
              </a:lnSpc>
              <a:buFont typeface="Symbol" pitchFamily="18" charset="2"/>
              <a:buNone/>
            </a:pPr>
            <a:endParaRPr lang="en-US" sz="1800" dirty="0" smtClean="0">
              <a:sym typeface="Symbol" pitchFamily="18" charset="2"/>
            </a:endParaRPr>
          </a:p>
          <a:p>
            <a:pPr>
              <a:lnSpc>
                <a:spcPct val="110000"/>
              </a:lnSpc>
              <a:buFont typeface="Symbol" pitchFamily="18" charset="2"/>
              <a:buNone/>
            </a:pPr>
            <a:r>
              <a:rPr lang="en-US" sz="1800" dirty="0" smtClean="0">
                <a:sym typeface="Symbol" pitchFamily="18" charset="2"/>
              </a:rPr>
              <a:t>Where x = Distance between anode</a:t>
            </a:r>
          </a:p>
          <a:p>
            <a:pPr>
              <a:lnSpc>
                <a:spcPct val="110000"/>
              </a:lnSpc>
              <a:buFont typeface="Symbol" pitchFamily="18" charset="2"/>
              <a:buNone/>
            </a:pPr>
            <a:r>
              <a:rPr lang="en-US" sz="1800" dirty="0" smtClean="0">
                <a:sym typeface="Symbol" pitchFamily="18" charset="2"/>
              </a:rPr>
              <a:t>and the point where the cluster </a:t>
            </a:r>
          </a:p>
          <a:p>
            <a:pPr>
              <a:lnSpc>
                <a:spcPct val="110000"/>
              </a:lnSpc>
              <a:buFont typeface="Symbol" pitchFamily="18" charset="2"/>
              <a:buNone/>
            </a:pPr>
            <a:r>
              <a:rPr lang="en-US" sz="1800" dirty="0" smtClean="0">
                <a:sym typeface="Symbol" pitchFamily="18" charset="2"/>
              </a:rPr>
              <a:t>is produced.</a:t>
            </a:r>
          </a:p>
          <a:p>
            <a:pPr>
              <a:lnSpc>
                <a:spcPct val="110000"/>
              </a:lnSpc>
              <a:buNone/>
            </a:pPr>
            <a:r>
              <a:rPr lang="en-US" sz="1800" dirty="0" smtClean="0">
                <a:sym typeface="Symbol" pitchFamily="18" charset="2"/>
              </a:rPr>
              <a:t>Gain of the detector, M = n / n</a:t>
            </a:r>
            <a:r>
              <a:rPr lang="en-US" sz="1800" baseline="-25000" dirty="0" smtClean="0">
                <a:sym typeface="Symbol" pitchFamily="18" charset="2"/>
              </a:rPr>
              <a:t>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1" name="Text Box 9"/>
          <p:cNvSpPr txBox="1">
            <a:spLocks noGrp="1" noChangeArrowheads="1"/>
          </p:cNvSpPr>
          <p:nvPr>
            <p:ph sz="half" idx="2"/>
          </p:nvPr>
        </p:nvSpPr>
        <p:spPr bwMode="auto">
          <a:xfrm>
            <a:off x="4500562" y="1573212"/>
            <a:ext cx="4500594" cy="4823478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 A planar detector with resistive </a:t>
            </a:r>
            <a:r>
              <a:rPr lang="en-US" sz="1600" dirty="0" smtClean="0">
                <a:solidFill>
                  <a:schemeClr val="tx1"/>
                </a:solidFill>
              </a:rPr>
              <a:t>electrodes ≈  </a:t>
            </a:r>
            <a:r>
              <a:rPr lang="en-US" sz="1600" dirty="0">
                <a:solidFill>
                  <a:schemeClr val="tx1"/>
                </a:solidFill>
              </a:rPr>
              <a:t>Set of independent discharge cells</a:t>
            </a:r>
          </a:p>
          <a:p>
            <a:r>
              <a:rPr lang="en-US" sz="1600" dirty="0">
                <a:solidFill>
                  <a:schemeClr val="tx1"/>
                </a:solidFill>
              </a:rPr>
              <a:t> Expression for the capacitance of a planar condenser 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sym typeface="Symbol" pitchFamily="18" charset="2"/>
              </a:rPr>
              <a:t>  Area </a:t>
            </a:r>
            <a:r>
              <a:rPr lang="en-US" sz="1600" dirty="0">
                <a:solidFill>
                  <a:schemeClr val="tx1"/>
                </a:solidFill>
                <a:sym typeface="Symbol" pitchFamily="18" charset="2"/>
              </a:rPr>
              <a:t>of such cells is proportional to the total average charge, Q that </a:t>
            </a:r>
            <a:r>
              <a:rPr lang="en-US" sz="1600" dirty="0" smtClean="0">
                <a:solidFill>
                  <a:schemeClr val="tx1"/>
                </a:solidFill>
                <a:sym typeface="Symbol" pitchFamily="18" charset="2"/>
              </a:rPr>
              <a:t>is produced </a:t>
            </a:r>
            <a:r>
              <a:rPr lang="en-US" sz="1600" dirty="0">
                <a:solidFill>
                  <a:schemeClr val="tx1"/>
                </a:solidFill>
                <a:sym typeface="Symbol" pitchFamily="18" charset="2"/>
              </a:rPr>
              <a:t>in the gas gap</a:t>
            </a:r>
            <a:r>
              <a:rPr lang="en-US" sz="1600" dirty="0" smtClean="0">
                <a:solidFill>
                  <a:schemeClr val="tx1"/>
                </a:solidFill>
                <a:sym typeface="Symbol" pitchFamily="18" charset="2"/>
              </a:rPr>
              <a:t>.</a:t>
            </a:r>
          </a:p>
          <a:p>
            <a:pPr>
              <a:buFont typeface="Wingdings" pitchFamily="2" charset="2"/>
              <a:buChar char="v"/>
            </a:pPr>
            <a:endParaRPr lang="en-US" sz="1600" dirty="0" smtClean="0">
              <a:solidFill>
                <a:schemeClr val="tx1"/>
              </a:solidFill>
              <a:sym typeface="Symbol" pitchFamily="18" charset="2"/>
            </a:endParaRPr>
          </a:p>
          <a:p>
            <a:pPr>
              <a:buFont typeface="Wingdings" pitchFamily="2" charset="2"/>
              <a:buChar char="v"/>
            </a:pPr>
            <a:endParaRPr lang="en-US" sz="1600" dirty="0" smtClean="0">
              <a:solidFill>
                <a:schemeClr val="tx1"/>
              </a:solidFill>
              <a:sym typeface="Symbol" pitchFamily="18" charset="2"/>
            </a:endParaRPr>
          </a:p>
          <a:p>
            <a:pPr>
              <a:buFont typeface="Symbol" pitchFamily="18" charset="2"/>
              <a:buNone/>
            </a:pPr>
            <a:endParaRPr lang="en-US" sz="1600" dirty="0" smtClean="0">
              <a:solidFill>
                <a:schemeClr val="tx1"/>
              </a:solidFill>
              <a:sym typeface="Symbol" pitchFamily="18" charset="2"/>
            </a:endParaRPr>
          </a:p>
          <a:p>
            <a:pPr lvl="1">
              <a:lnSpc>
                <a:spcPct val="60000"/>
              </a:lnSpc>
              <a:spcBef>
                <a:spcPct val="5000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Where, d = gap thickness</a:t>
            </a:r>
          </a:p>
          <a:p>
            <a:pPr lvl="1">
              <a:lnSpc>
                <a:spcPct val="60000"/>
              </a:lnSpc>
              <a:spcBef>
                <a:spcPct val="5000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                V = Applied voltage</a:t>
            </a:r>
          </a:p>
          <a:p>
            <a:pPr lvl="1">
              <a:lnSpc>
                <a:spcPct val="60000"/>
              </a:lnSpc>
              <a:spcBef>
                <a:spcPct val="5000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sym typeface="Symbol" pitchFamily="18" charset="2"/>
              </a:rPr>
              <a:t>              </a:t>
            </a:r>
            <a:r>
              <a:rPr lang="en-US" sz="1600" baseline="-25000" dirty="0" smtClean="0">
                <a:solidFill>
                  <a:schemeClr val="tx1"/>
                </a:solidFill>
                <a:sym typeface="Symbol" pitchFamily="18" charset="2"/>
              </a:rPr>
              <a:t>0</a:t>
            </a:r>
            <a:r>
              <a:rPr lang="en-US" sz="1600" dirty="0" smtClean="0">
                <a:solidFill>
                  <a:schemeClr val="tx1"/>
                </a:solidFill>
                <a:sym typeface="Symbol" pitchFamily="18" charset="2"/>
              </a:rPr>
              <a:t>  = Dielectric constant of the gas</a:t>
            </a:r>
            <a:endParaRPr lang="en-US" sz="1600" baseline="-25000" dirty="0" smtClean="0">
              <a:solidFill>
                <a:schemeClr val="tx1"/>
              </a:solidFill>
              <a:sym typeface="Symbol" pitchFamily="18" charset="2"/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Lower the Q; lower the area of the cell  (that is ‘dead’ during a hit) and hence  higher the rate handling capability of  the RPC</a:t>
            </a:r>
            <a:endParaRPr lang="en-US" sz="1550" dirty="0" smtClean="0">
              <a:solidFill>
                <a:srgbClr val="CC0000"/>
              </a:solidFill>
              <a:sym typeface="Symbol" pitchFamily="18" charset="2"/>
            </a:endParaRPr>
          </a:p>
        </p:txBody>
      </p:sp>
      <p:graphicFrame>
        <p:nvGraphicFramePr>
          <p:cNvPr id="65542" name="Object 6"/>
          <p:cNvGraphicFramePr>
            <a:graphicFrameLocks noChangeAspect="1"/>
          </p:cNvGraphicFramePr>
          <p:nvPr/>
        </p:nvGraphicFramePr>
        <p:xfrm>
          <a:off x="5972031" y="3558568"/>
          <a:ext cx="1100299" cy="869432"/>
        </p:xfrm>
        <a:graphic>
          <a:graphicData uri="http://schemas.openxmlformats.org/presentationml/2006/ole">
            <p:oleObj spid="_x0000_s65542" name="Equation" r:id="rId4" imgW="545760" imgH="431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21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of avalanche process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34000" y="1714487"/>
            <a:ext cx="8676000" cy="4752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US" dirty="0" smtClean="0"/>
              <a:t>Role of RPC gases in avalanche control</a:t>
            </a:r>
          </a:p>
          <a:p>
            <a:pPr lvl="1"/>
            <a:r>
              <a:rPr lang="en-US" dirty="0" smtClean="0"/>
              <a:t>Argon is the ionising gas</a:t>
            </a:r>
          </a:p>
          <a:p>
            <a:pPr lvl="1"/>
            <a:r>
              <a:rPr lang="en-US" dirty="0" smtClean="0"/>
              <a:t>R134a to capture free electrons and localise avalanche</a:t>
            </a:r>
          </a:p>
          <a:p>
            <a:pPr lvl="2">
              <a:buNone/>
            </a:pPr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 + X  </a:t>
            </a:r>
            <a:r>
              <a:rPr lang="en-US" dirty="0" smtClean="0">
                <a:sym typeface="Wingdings" pitchFamily="2" charset="2"/>
              </a:rPr>
              <a:t> X</a:t>
            </a:r>
            <a:r>
              <a:rPr lang="en-US" baseline="30000" dirty="0" smtClean="0">
                <a:sym typeface="Wingdings" pitchFamily="2" charset="2"/>
              </a:rPr>
              <a:t>- </a:t>
            </a:r>
            <a:r>
              <a:rPr lang="en-US" dirty="0" smtClean="0">
                <a:sym typeface="Wingdings" pitchFamily="2" charset="2"/>
              </a:rPr>
              <a:t>+ h</a:t>
            </a:r>
            <a:r>
              <a:rPr lang="en-US" dirty="0" smtClean="0">
                <a:sym typeface="Symbol"/>
              </a:rPr>
              <a:t>  (Electron attachment)</a:t>
            </a:r>
          </a:p>
          <a:p>
            <a:pPr lvl="2">
              <a:buNone/>
            </a:pPr>
            <a:r>
              <a:rPr lang="en-US" dirty="0" smtClean="0">
                <a:sym typeface="Wingdings" pitchFamily="2" charset="2"/>
              </a:rPr>
              <a:t>X</a:t>
            </a:r>
            <a:r>
              <a:rPr lang="en-US" baseline="30000" dirty="0" smtClean="0">
                <a:sym typeface="Wingdings" pitchFamily="2" charset="2"/>
              </a:rPr>
              <a:t>+</a:t>
            </a:r>
            <a:r>
              <a:rPr lang="en-US" dirty="0" smtClean="0">
                <a:sym typeface="Wingdings" pitchFamily="2" charset="2"/>
              </a:rPr>
              <a:t> + </a:t>
            </a:r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X  </a:t>
            </a:r>
            <a:r>
              <a:rPr lang="en-US" dirty="0" smtClean="0">
                <a:sym typeface="Wingdings" pitchFamily="2" charset="2"/>
              </a:rPr>
              <a:t>+ h</a:t>
            </a:r>
            <a:r>
              <a:rPr lang="en-US" dirty="0" smtClean="0">
                <a:sym typeface="Symbol"/>
              </a:rPr>
              <a:t>  (Recombination)</a:t>
            </a:r>
            <a:endParaRPr lang="en-US" dirty="0" smtClean="0"/>
          </a:p>
          <a:p>
            <a:pPr lvl="1"/>
            <a:r>
              <a:rPr lang="en-US" dirty="0" smtClean="0"/>
              <a:t>Isobutane to stop photon induced streamers</a:t>
            </a:r>
          </a:p>
          <a:p>
            <a:pPr lvl="1"/>
            <a:r>
              <a:rPr lang="en-US" dirty="0" smtClean="0"/>
              <a:t>SF</a:t>
            </a:r>
            <a:r>
              <a:rPr lang="en-US" baseline="-25000" dirty="0" smtClean="0"/>
              <a:t>6 </a:t>
            </a:r>
            <a:r>
              <a:rPr lang="en-US" dirty="0" smtClean="0"/>
              <a:t> for preventing streamer transitions</a:t>
            </a:r>
          </a:p>
          <a:p>
            <a:r>
              <a:rPr lang="en-US" dirty="0" smtClean="0"/>
              <a:t>Growth of the avalanche is governed by dN/dx = </a:t>
            </a:r>
            <a:r>
              <a:rPr lang="el-GR" dirty="0" smtClean="0"/>
              <a:t>α</a:t>
            </a:r>
            <a:r>
              <a:rPr lang="en-US" dirty="0" smtClean="0"/>
              <a:t>N</a:t>
            </a:r>
          </a:p>
          <a:p>
            <a:r>
              <a:rPr lang="en-US" dirty="0" smtClean="0"/>
              <a:t>The space charge produced by the avalanche shields (at about </a:t>
            </a:r>
            <a:r>
              <a:rPr lang="el-GR" dirty="0" smtClean="0"/>
              <a:t>α</a:t>
            </a:r>
            <a:r>
              <a:rPr lang="en-US" dirty="0" smtClean="0"/>
              <a:t>x = 20) the applied field and avoids exponential divergence</a:t>
            </a:r>
          </a:p>
          <a:p>
            <a:r>
              <a:rPr lang="en-US" dirty="0" smtClean="0"/>
              <a:t>Townsend equation should be dN/dx = </a:t>
            </a:r>
            <a:r>
              <a:rPr lang="el-GR" dirty="0" smtClean="0"/>
              <a:t>α</a:t>
            </a:r>
            <a:r>
              <a:rPr lang="en-US" dirty="0" smtClean="0"/>
              <a:t>(E)N</a:t>
            </a:r>
          </a:p>
          <a:p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modes of RPC operation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22733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23566" y="1751577"/>
            <a:ext cx="4320000" cy="2677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733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3478" y="1571816"/>
            <a:ext cx="4320000" cy="289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127198" y="4455191"/>
            <a:ext cx="4214842" cy="2059025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en-US" dirty="0" smtClean="0">
                <a:sym typeface="Symbol" pitchFamily="18" charset="2"/>
              </a:rPr>
              <a:t>  Gain of the detector  &lt;&lt; 10</a:t>
            </a:r>
            <a:r>
              <a:rPr lang="en-US" baseline="30000" dirty="0" smtClean="0">
                <a:sym typeface="Symbol" pitchFamily="18" charset="2"/>
              </a:rPr>
              <a:t>8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/>
              <a:t>  Charge developed  ~1pC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/>
              <a:t>  Needs a preamplifier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/>
              <a:t>  Longer life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Typical gas mixture Fr:iB:SF</a:t>
            </a:r>
            <a:r>
              <a:rPr lang="en-US" baseline="-25000" dirty="0" smtClean="0"/>
              <a:t>6</a:t>
            </a:r>
            <a:r>
              <a:rPr lang="en-US" dirty="0" smtClean="0"/>
              <a:t>::94.5:4:0.5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Moderate purity of gases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Higher counting rate capability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87446" y="4400104"/>
            <a:ext cx="4214842" cy="2059025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en-US" dirty="0" smtClean="0">
                <a:sym typeface="Symbol" pitchFamily="18" charset="2"/>
              </a:rPr>
              <a:t>  Gain of the detector  &gt;  10</a:t>
            </a:r>
            <a:r>
              <a:rPr lang="en-US" baseline="30000" dirty="0" smtClean="0">
                <a:sym typeface="Symbol" pitchFamily="18" charset="2"/>
              </a:rPr>
              <a:t>8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/>
              <a:t>  Charge developed ~ 100pC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>
                <a:sym typeface="Symbol" pitchFamily="18" charset="2"/>
              </a:rPr>
              <a:t>  No need for a preamplier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>
                <a:sym typeface="Symbol" pitchFamily="18" charset="2"/>
              </a:rPr>
              <a:t>  Relatively shorter  life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>
                <a:sym typeface="Symbol" pitchFamily="18" charset="2"/>
              </a:rPr>
              <a:t>  Typical gas mixture </a:t>
            </a:r>
            <a:r>
              <a:rPr lang="en-US" dirty="0" smtClean="0"/>
              <a:t>Fr:iB:Ar::62.8:30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>
                <a:sym typeface="Symbol" pitchFamily="18" charset="2"/>
              </a:rPr>
              <a:t>  High purity of gases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>
                <a:sym typeface="Symbol" pitchFamily="18" charset="2"/>
              </a:rPr>
              <a:t>  Low counting rate capability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1712" y="1500174"/>
            <a:ext cx="4214842" cy="25200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b="1" dirty="0" smtClean="0">
                <a:solidFill>
                  <a:srgbClr val="FF0000"/>
                </a:solidFill>
                <a:sym typeface="Symbol" pitchFamily="18" charset="2"/>
              </a:rPr>
              <a:t>Avalanche mode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72932" y="1500174"/>
            <a:ext cx="4214842" cy="25200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b="1" dirty="0" smtClean="0">
                <a:solidFill>
                  <a:srgbClr val="FF0000"/>
                </a:solidFill>
                <a:sym typeface="Symbol" pitchFamily="18" charset="2"/>
              </a:rPr>
              <a:t>Streamer  mode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of the talk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896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Introduction</a:t>
            </a:r>
          </a:p>
          <a:p>
            <a:pPr lvl="0"/>
            <a:r>
              <a:rPr lang="en-US" sz="2800" dirty="0" smtClean="0"/>
              <a:t>The  INO Iron Calorimeter (ICAL)</a:t>
            </a:r>
          </a:p>
          <a:p>
            <a:pPr lvl="0"/>
            <a:r>
              <a:rPr lang="en-US" sz="2800" dirty="0" smtClean="0"/>
              <a:t>Principle of operation of RPC</a:t>
            </a:r>
          </a:p>
          <a:p>
            <a:pPr lvl="0"/>
            <a:r>
              <a:rPr lang="en-US" sz="2800" dirty="0" smtClean="0"/>
              <a:t>Review of RPC detector developments</a:t>
            </a:r>
          </a:p>
          <a:p>
            <a:pPr lvl="0"/>
            <a:r>
              <a:rPr lang="en-US" sz="2800" dirty="0" smtClean="0"/>
              <a:t>Design and studies of  small RPC prototypes</a:t>
            </a:r>
          </a:p>
          <a:p>
            <a:pPr lvl="0"/>
            <a:r>
              <a:rPr lang="en-US" sz="2800" dirty="0" smtClean="0"/>
              <a:t>Development of RPC materials and procedures</a:t>
            </a:r>
          </a:p>
          <a:p>
            <a:pPr lvl="0"/>
            <a:r>
              <a:rPr lang="en-US" sz="2800" dirty="0" smtClean="0"/>
              <a:t>Large area RPC development</a:t>
            </a:r>
          </a:p>
          <a:p>
            <a:pPr lvl="0"/>
            <a:r>
              <a:rPr lang="en-US" sz="2800" dirty="0" smtClean="0"/>
              <a:t>Construction of ICAL prototype detector</a:t>
            </a:r>
          </a:p>
          <a:p>
            <a:pPr lvl="0"/>
            <a:r>
              <a:rPr lang="en-US" sz="2800" dirty="0" smtClean="0"/>
              <a:t>Data analysis and results</a:t>
            </a:r>
          </a:p>
          <a:p>
            <a:pPr lvl="0"/>
            <a:r>
              <a:rPr lang="en-US" sz="2800" dirty="0" smtClean="0"/>
              <a:t>Summary and future outlook</a:t>
            </a:r>
          </a:p>
          <a:p>
            <a:pPr lvl="0"/>
            <a:r>
              <a:rPr lang="en-US" sz="2800" dirty="0" smtClean="0"/>
              <a:t>Acknowledgements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801083"/>
            <a:ext cx="3636000" cy="362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V-I characteristics of RPC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/>
          <a:srcRect l="1889" t="19786" r="7631"/>
          <a:stretch>
            <a:fillRect/>
          </a:stretch>
        </p:blipFill>
        <p:spPr bwMode="auto">
          <a:xfrm>
            <a:off x="4000496" y="1557964"/>
            <a:ext cx="5040000" cy="1214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136534" y="1558800"/>
            <a:ext cx="3636000" cy="1021556"/>
          </a:xfrm>
          <a:prstGeom prst="round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Glass RPCs have a distinctive and readily understandable current versus voltage relationship.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395404" y="2995757"/>
            <a:ext cx="4320000" cy="3423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Typical expected parameters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45200"/>
            <a:ext cx="8229600" cy="2520000"/>
          </a:xfrm>
          <a:solidFill>
            <a:srgbClr val="FFFFCC"/>
          </a:solidFill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No. of clusters in a distance </a:t>
            </a:r>
            <a:r>
              <a:rPr lang="en-US" sz="2400" i="1" dirty="0" smtClean="0"/>
              <a:t>g</a:t>
            </a:r>
            <a:r>
              <a:rPr lang="en-US" sz="2400" dirty="0" smtClean="0"/>
              <a:t> follows Poisson distribution with an average of </a:t>
            </a:r>
          </a:p>
          <a:p>
            <a:r>
              <a:rPr lang="en-US" sz="2400" dirty="0" smtClean="0"/>
              <a:t>Probability to have </a:t>
            </a:r>
            <a:r>
              <a:rPr lang="en-US" sz="2400" i="1" dirty="0" smtClean="0"/>
              <a:t>n</a:t>
            </a:r>
            <a:r>
              <a:rPr lang="en-US" sz="2400" dirty="0" smtClean="0"/>
              <a:t> clusters </a:t>
            </a:r>
          </a:p>
          <a:p>
            <a:r>
              <a:rPr lang="en-US" sz="2400" dirty="0" smtClean="0"/>
              <a:t>Intrinsic efficiency </a:t>
            </a:r>
          </a:p>
          <a:p>
            <a:r>
              <a:rPr lang="en-US" sz="2400" dirty="0" smtClean="0">
                <a:sym typeface="Symbol"/>
              </a:rPr>
              <a:t></a:t>
            </a:r>
            <a:r>
              <a:rPr lang="en-US" sz="2400" baseline="-25000" dirty="0" smtClean="0">
                <a:sym typeface="Symbol"/>
              </a:rPr>
              <a:t>max</a:t>
            </a:r>
            <a:r>
              <a:rPr lang="en-US" sz="2400" dirty="0" smtClean="0">
                <a:sym typeface="Symbol"/>
              </a:rPr>
              <a:t> depends only on gas and gap</a:t>
            </a:r>
          </a:p>
          <a:p>
            <a:r>
              <a:rPr lang="en-US" sz="2400" dirty="0" smtClean="0">
                <a:sym typeface="Symbol"/>
              </a:rPr>
              <a:t>Intrinsic time resolution </a:t>
            </a:r>
          </a:p>
          <a:p>
            <a:r>
              <a:rPr lang="en-US" sz="2400" dirty="0" smtClean="0">
                <a:sym typeface="Symbol"/>
              </a:rPr>
              <a:t></a:t>
            </a:r>
            <a:r>
              <a:rPr lang="en-US" sz="2400" baseline="-25000" dirty="0" smtClean="0">
                <a:sym typeface="Symbol"/>
              </a:rPr>
              <a:t>t</a:t>
            </a:r>
            <a:r>
              <a:rPr lang="en-US" sz="2400" dirty="0" smtClean="0">
                <a:sym typeface="Symbol"/>
              </a:rPr>
              <a:t> doesn’t depend on the threshold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359818" y="2000240"/>
          <a:ext cx="1084176" cy="428628"/>
        </p:xfrm>
        <a:graphic>
          <a:graphicData uri="http://schemas.openxmlformats.org/presentationml/2006/ole">
            <p:oleObj spid="_x0000_s229379" name="Equation" r:id="rId4" imgW="545760" imgH="215640" progId="Equation.3">
              <p:embed/>
            </p:oleObj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638708" y="2214554"/>
          <a:ext cx="1581290" cy="642942"/>
        </p:xfrm>
        <a:graphic>
          <a:graphicData uri="http://schemas.openxmlformats.org/presentationml/2006/ole">
            <p:oleObj spid="_x0000_s229382" name="Equation" r:id="rId5" imgW="1155600" imgH="469800" progId="Equation.3">
              <p:embed/>
            </p:oleObj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280696" y="2672210"/>
          <a:ext cx="1398682" cy="428628"/>
        </p:xfrm>
        <a:graphic>
          <a:graphicData uri="http://schemas.openxmlformats.org/presentationml/2006/ole">
            <p:oleObj spid="_x0000_s229383" name="Equation" r:id="rId6" imgW="787320" imgH="241200" progId="Equation.3">
              <p:embed/>
            </p:oleObj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3984648" y="3372304"/>
          <a:ext cx="1981205" cy="371476"/>
        </p:xfrm>
        <a:graphic>
          <a:graphicData uri="http://schemas.openxmlformats.org/presentationml/2006/ole">
            <p:oleObj spid="_x0000_s229384" name="Equation" r:id="rId7" imgW="1218960" imgH="228600" progId="Equation.3">
              <p:embed/>
            </p:oleObj>
          </a:graphicData>
        </a:graphic>
      </p:graphicFrame>
      <p:sp>
        <p:nvSpPr>
          <p:cNvPr id="13" name="Content Placeholder 5"/>
          <p:cNvSpPr txBox="1">
            <a:spLocks/>
          </p:cNvSpPr>
          <p:nvPr/>
        </p:nvSpPr>
        <p:spPr>
          <a:xfrm>
            <a:off x="457200" y="4212000"/>
            <a:ext cx="4114800" cy="2088000"/>
          </a:xfrm>
          <a:prstGeom prst="rect">
            <a:avLst/>
          </a:prstGeom>
          <a:solidFill>
            <a:srgbClr val="CCECFF"/>
          </a:solidFill>
        </p:spPr>
        <p:txBody>
          <a:bodyPr vert="horz" lIns="54864" tIns="91440" rtlCol="0">
            <a:normAutofit lnSpcReduction="10000"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Gas:  96.7/3/0.3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Electrode thickness: 2mm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Gas gap: 2mm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Relative permittivity: 10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Mean free path: 0.104mm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Avg. no. of electrons/cluster: 2.8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Charge threshold: 0.1pC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Content Placeholder 6"/>
          <p:cNvSpPr txBox="1">
            <a:spLocks/>
          </p:cNvSpPr>
          <p:nvPr/>
        </p:nvSpPr>
        <p:spPr>
          <a:xfrm>
            <a:off x="4572000" y="4212000"/>
            <a:ext cx="4114800" cy="2088000"/>
          </a:xfrm>
          <a:prstGeom prst="rect">
            <a:avLst/>
          </a:prstGeom>
          <a:solidFill>
            <a:srgbClr val="FFCCFF"/>
          </a:solidFill>
        </p:spPr>
        <p:txBody>
          <a:bodyPr>
            <a:normAutofit lnSpcReduction="10000"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HV: 10.0KV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Townsend coefficient: 13.3/mm</a:t>
            </a:r>
          </a:p>
          <a:p>
            <a:pPr marL="438912" indent="-320040">
              <a:buClr>
                <a:schemeClr val="accent1"/>
              </a:buClr>
              <a:buSzPct val="80000"/>
              <a:buFont typeface="Wingdings" pitchFamily="2" charset="2"/>
              <a:buChar char="v"/>
            </a:pPr>
            <a:r>
              <a:rPr lang="en-US" sz="2000" dirty="0" smtClean="0"/>
              <a:t>Attachment coefficient: 3.5/mm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Efficiency: 90%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Time resolution: 950pS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Total charge: 200pC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Induced charge: 6pC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Review of</a:t>
            </a:r>
            <a:br>
              <a:rPr lang="en-US" dirty="0" smtClean="0"/>
            </a:br>
            <a:r>
              <a:rPr lang="en-US" dirty="0" smtClean="0"/>
              <a:t>RPC detector developments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Creativity aided by intrinsic tunability of the RPC device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3"/>
          <a:srcRect b="2659"/>
          <a:stretch>
            <a:fillRect/>
          </a:stretch>
        </p:blipFill>
        <p:spPr bwMode="auto">
          <a:xfrm>
            <a:off x="5007404" y="1551600"/>
            <a:ext cx="3708000" cy="4929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Birth</a:t>
            </a:r>
            <a:r>
              <a:rPr lang="en-US" dirty="0" smtClean="0"/>
              <a:t> of the RPC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066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286125" y="-7258050"/>
            <a:ext cx="5040000" cy="68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6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6248" y="1551020"/>
            <a:ext cx="4140000" cy="4949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665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1372" y="3357562"/>
            <a:ext cx="4176668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driven RPC designs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308" y="1571612"/>
            <a:ext cx="4159816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53073" y="1571612"/>
            <a:ext cx="4405207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086000"/>
            <a:ext cx="2247882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8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3174" y="4086000"/>
            <a:ext cx="396000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9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15140" y="4086000"/>
            <a:ext cx="2196393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723470" y="6028064"/>
            <a:ext cx="1548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Multi gap RPC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86446" y="3559734"/>
            <a:ext cx="1728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Double gap RPC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29720" y="6030000"/>
            <a:ext cx="1188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Micro RPC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86182" y="6030000"/>
            <a:ext cx="1296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Hybrid RPC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85918" y="3560400"/>
            <a:ext cx="1620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Single gap RPC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Deployment of RPCs in </a:t>
            </a:r>
            <a:br>
              <a:rPr lang="en-US" dirty="0" smtClean="0"/>
            </a:br>
            <a:r>
              <a:rPr lang="en-US" dirty="0" smtClean="0"/>
              <a:t>running experiments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990000" y="1643050"/>
          <a:ext cx="7164000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000"/>
                <a:gridCol w="1548000"/>
                <a:gridCol w="1224000"/>
                <a:gridCol w="1116000"/>
                <a:gridCol w="684000"/>
                <a:gridCol w="1188000"/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Experiment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Coverage(m</a:t>
                      </a:r>
                      <a:r>
                        <a:rPr lang="en-US" sz="1800" baseline="30000" dirty="0" smtClean="0"/>
                        <a:t>2</a:t>
                      </a:r>
                      <a:r>
                        <a:rPr lang="en-US" sz="1800" dirty="0" smtClean="0"/>
                        <a:t>)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Electrodes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Gap(mm)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Gaps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Mode</a:t>
                      </a:r>
                      <a:endParaRPr lang="en-US" sz="18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BaBar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2000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Bakelite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Streamer</a:t>
                      </a:r>
                      <a:endParaRPr lang="en-US" sz="18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Belle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2000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Glass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Streamer</a:t>
                      </a:r>
                      <a:endParaRPr lang="en-US" sz="18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ALICE </a:t>
                      </a:r>
                      <a:r>
                        <a:rPr lang="en-US" sz="1800" baseline="0" dirty="0" smtClean="0"/>
                        <a:t> Muon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72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Bakelite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Streamer</a:t>
                      </a:r>
                      <a:endParaRPr lang="en-US" sz="18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ATLAS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7000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Bakelite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Avalanche</a:t>
                      </a:r>
                      <a:endParaRPr lang="en-US" sz="18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CMS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6000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Bakelite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Avalanche</a:t>
                      </a:r>
                      <a:endParaRPr lang="en-US" sz="18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STAR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60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Glass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0.22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Avalanche</a:t>
                      </a:r>
                      <a:endParaRPr lang="en-US" sz="18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ALICE TOF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160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Glass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0.25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Avalanche</a:t>
                      </a:r>
                      <a:endParaRPr lang="en-US" sz="18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OPERA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3000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Bakelite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Streamer</a:t>
                      </a:r>
                      <a:endParaRPr lang="en-US" sz="18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YBJ-ARGO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5600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Bakelite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Streamer</a:t>
                      </a:r>
                      <a:endParaRPr lang="en-US" sz="18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BESIII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1500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Bakelite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Streamer</a:t>
                      </a:r>
                      <a:endParaRPr lang="en-US" sz="18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HARP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Glass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0.3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Avalanche</a:t>
                      </a:r>
                      <a:endParaRPr lang="en-US" sz="18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84000" y="6072206"/>
            <a:ext cx="5976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Also deployed in COVER_PLASTEX,EAS-TOP, L3 experiments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and studies of</a:t>
            </a:r>
            <a:br>
              <a:rPr lang="en-US" dirty="0" smtClean="0"/>
            </a:br>
            <a:r>
              <a:rPr lang="en-US" dirty="0" smtClean="0"/>
              <a:t>small RPC prototypes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first RPC built at TIFR was 30cm </a:t>
            </a:r>
            <a:r>
              <a:rPr lang="en-US" dirty="0" smtClean="0">
                <a:sym typeface="Symbol"/>
              </a:rPr>
              <a:t> 10cm!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Initial infrastructure for RPC R&amp;D</a:t>
            </a:r>
            <a:endParaRPr lang="en-US" dirty="0"/>
          </a:p>
        </p:txBody>
      </p:sp>
      <p:pic>
        <p:nvPicPr>
          <p:cNvPr id="6" name="Content Placeholder 5" descr="init-infra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6395" y="1533396"/>
            <a:ext cx="7971210" cy="49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9"/>
          <p:cNvPicPr>
            <a:picLocks noChangeAspect="1" noChangeArrowheads="1"/>
          </p:cNvPicPr>
          <p:nvPr/>
        </p:nvPicPr>
        <p:blipFill>
          <a:blip r:embed="rId3"/>
          <a:srcRect l="2364" t="8432" r="6619" b="2915"/>
          <a:stretch>
            <a:fillRect/>
          </a:stretch>
        </p:blipFill>
        <p:spPr bwMode="auto">
          <a:xfrm>
            <a:off x="6271080" y="3911612"/>
            <a:ext cx="25872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1517628"/>
            <a:ext cx="2536423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1313" y="3857628"/>
            <a:ext cx="2464615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/>
          <a:srcRect l="2491" t="8693" r="6818" b="4376"/>
          <a:stretch>
            <a:fillRect/>
          </a:stretch>
        </p:blipFill>
        <p:spPr bwMode="auto">
          <a:xfrm>
            <a:off x="3407074" y="1498708"/>
            <a:ext cx="2808000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early </a:t>
            </a:r>
            <a:r>
              <a:rPr lang="en-US" i="1" dirty="0" smtClean="0"/>
              <a:t>encouraging</a:t>
            </a:r>
            <a:r>
              <a:rPr lang="en-US" dirty="0" smtClean="0"/>
              <a:t> results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7" name="Picture 4" descr="comb4_rpc_fit"/>
          <p:cNvPicPr>
            <a:picLocks noChangeAspect="1" noChangeArrowheads="1"/>
          </p:cNvPicPr>
          <p:nvPr/>
        </p:nvPicPr>
        <p:blipFill>
          <a:blip r:embed="rId7"/>
          <a:srcRect t="6986" r="7140"/>
          <a:stretch>
            <a:fillRect/>
          </a:stretch>
        </p:blipFill>
        <p:spPr bwMode="auto">
          <a:xfrm>
            <a:off x="214282" y="1500174"/>
            <a:ext cx="3138823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8"/>
          <a:srcRect l="3571" t="3860" r="3372" b="6083"/>
          <a:stretch>
            <a:fillRect/>
          </a:stretch>
        </p:blipFill>
        <p:spPr bwMode="auto">
          <a:xfrm>
            <a:off x="214282" y="3911612"/>
            <a:ext cx="3309429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j2j3 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438280" y="3871276"/>
            <a:ext cx="3420000" cy="2564668"/>
          </a:xfrm>
          <a:prstGeom prst="rect">
            <a:avLst/>
          </a:prstGeom>
          <a:noFill/>
          <a:ln/>
        </p:spPr>
      </p:pic>
      <p:pic>
        <p:nvPicPr>
          <p:cNvPr id="11" name="Picture 7" descr="img_1013"/>
          <p:cNvPicPr>
            <a:picLocks noChangeAspect="1" noChangeArrowheads="1"/>
          </p:cNvPicPr>
          <p:nvPr/>
        </p:nvPicPr>
        <p:blipFill>
          <a:blip r:embed="rId4" cstate="print"/>
          <a:srcRect l="1560" t="5379" r="3458" b="9323"/>
          <a:stretch>
            <a:fillRect/>
          </a:stretch>
        </p:blipFill>
        <p:spPr>
          <a:xfrm>
            <a:off x="5438280" y="1537201"/>
            <a:ext cx="3420000" cy="2303133"/>
          </a:xfrm>
          <a:prstGeom prst="rect">
            <a:avLst/>
          </a:prstGeom>
          <a:noFill/>
          <a:ln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Long-term stability study of RPC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3050"/>
            <a:ext cx="4757742" cy="4824000"/>
          </a:xfrm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050" dirty="0" smtClean="0"/>
              <a:t>Two RPCs of 40cm × 30cm in size were built using 2mm glass for electrodes</a:t>
            </a:r>
          </a:p>
          <a:p>
            <a:pPr>
              <a:lnSpc>
                <a:spcPct val="80000"/>
              </a:lnSpc>
            </a:pPr>
            <a:r>
              <a:rPr lang="en-US" sz="2050" dirty="0" smtClean="0"/>
              <a:t>Readout by a common G-10 based signal pickup panel sandwiched between the RPCs</a:t>
            </a:r>
          </a:p>
          <a:p>
            <a:pPr>
              <a:lnSpc>
                <a:spcPct val="80000"/>
              </a:lnSpc>
            </a:pPr>
            <a:r>
              <a:rPr lang="en-US" sz="2050" dirty="0" smtClean="0"/>
              <a:t>Operated in avalanche mode (R134a: 95.5% and the rest Isobutane) at a high voltage of 9.3KV</a:t>
            </a:r>
          </a:p>
          <a:p>
            <a:pPr>
              <a:lnSpc>
                <a:spcPct val="80000"/>
              </a:lnSpc>
            </a:pPr>
            <a:r>
              <a:rPr lang="en-US" sz="2050" dirty="0" smtClean="0"/>
              <a:t>Round the clock monitoring of RPC and ambient parameters  – temperature, relative humidity and barometric pressure</a:t>
            </a:r>
          </a:p>
          <a:p>
            <a:pPr>
              <a:lnSpc>
                <a:spcPct val="80000"/>
              </a:lnSpc>
            </a:pPr>
            <a:r>
              <a:rPr lang="en-US" sz="2050" dirty="0" smtClean="0"/>
              <a:t>Were under continuous operation for more than three years</a:t>
            </a:r>
          </a:p>
          <a:p>
            <a:pPr>
              <a:lnSpc>
                <a:spcPct val="80000"/>
              </a:lnSpc>
            </a:pPr>
            <a:r>
              <a:rPr lang="en-US" sz="2050" dirty="0" smtClean="0"/>
              <a:t>Chamber currents, noise rate, combined efficiencies etc. were stable</a:t>
            </a:r>
          </a:p>
          <a:p>
            <a:pPr>
              <a:lnSpc>
                <a:spcPct val="80000"/>
              </a:lnSpc>
            </a:pPr>
            <a:r>
              <a:rPr lang="en-US" sz="2050" dirty="0" smtClean="0"/>
              <a:t>Long-term stability of RPCs is thus established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292725" y="1535573"/>
            <a:ext cx="3708400" cy="503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429388" y="2549719"/>
            <a:ext cx="164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Relative humidity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7950" y="4225835"/>
            <a:ext cx="164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Pressure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9388" y="5967726"/>
            <a:ext cx="164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Temperature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RPC R&amp;D  was motivated by its choice for INO’s neutrino experiment.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Development of</a:t>
            </a:r>
            <a:br>
              <a:rPr lang="en-US" dirty="0" smtClean="0"/>
            </a:br>
            <a:r>
              <a:rPr lang="en-US" dirty="0" smtClean="0"/>
              <a:t>RPC materials and procedures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Continuous interaction with local industry and quality control standards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Materials for gas volume fabrication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7" name="Picture 4" descr="button"/>
          <p:cNvPicPr>
            <a:picLocks noChangeAspect="1" noChangeArrowheads="1"/>
          </p:cNvPicPr>
          <p:nvPr/>
        </p:nvPicPr>
        <p:blipFill>
          <a:blip r:embed="rId3"/>
          <a:srcRect l="20198" t="16495" r="20472" b="16495"/>
          <a:stretch>
            <a:fillRect/>
          </a:stretch>
        </p:blipFill>
        <p:spPr bwMode="auto">
          <a:xfrm>
            <a:off x="1928794" y="4938734"/>
            <a:ext cx="1714512" cy="156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 descr="gas-nozzle"/>
          <p:cNvPicPr>
            <a:picLocks noChangeAspect="1" noChangeArrowheads="1"/>
          </p:cNvPicPr>
          <p:nvPr/>
        </p:nvPicPr>
        <p:blipFill>
          <a:blip r:embed="rId4"/>
          <a:srcRect t="5872" r="5080" b="5872"/>
          <a:stretch>
            <a:fillRect/>
          </a:stretch>
        </p:blipFill>
        <p:spPr bwMode="auto">
          <a:xfrm>
            <a:off x="1357290" y="3071812"/>
            <a:ext cx="2286016" cy="1870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spac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928662" y="1571614"/>
            <a:ext cx="2735261" cy="1649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rpc_assembly.jpg"/>
          <p:cNvPicPr>
            <a:picLocks noChangeAspect="1"/>
          </p:cNvPicPr>
          <p:nvPr/>
        </p:nvPicPr>
        <p:blipFill>
          <a:blip r:embed="rId6"/>
          <a:srcRect b="9049"/>
          <a:stretch>
            <a:fillRect/>
          </a:stretch>
        </p:blipFill>
        <p:spPr>
          <a:xfrm rot="16200000">
            <a:off x="3480697" y="2041481"/>
            <a:ext cx="4892723" cy="39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16705" y="1857364"/>
            <a:ext cx="340519" cy="1440000"/>
          </a:xfrm>
          <a:prstGeom prst="roundRect">
            <a:avLst/>
          </a:prstGeom>
          <a:solidFill>
            <a:srgbClr val="FFFFCC"/>
          </a:solidFill>
          <a:ln cap="rnd">
            <a:solidFill>
              <a:schemeClr val="tx1"/>
            </a:solidFill>
          </a:ln>
          <a:effec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vert270" wrap="square" lIns="0" tIns="0" rIns="0" bIns="0" rtlCol="0" anchor="ctr" anchorCtr="1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Edge  spacer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6705" y="3429000"/>
            <a:ext cx="340519" cy="1440000"/>
          </a:xfrm>
          <a:prstGeom prst="roundRect">
            <a:avLst/>
          </a:prstGeom>
          <a:solidFill>
            <a:srgbClr val="FFFFCC"/>
          </a:solidFill>
          <a:ln cap="rnd">
            <a:solidFill>
              <a:schemeClr val="tx1"/>
            </a:solidFill>
          </a:ln>
          <a:effec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vert270" wrap="square" lIns="0" tIns="0" rIns="0" bIns="0" rtlCol="0" anchor="ctr" anchorCtr="1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Gas  nozzle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400" y="5000636"/>
            <a:ext cx="340519" cy="1440000"/>
          </a:xfrm>
          <a:prstGeom prst="roundRect">
            <a:avLst/>
          </a:prstGeom>
          <a:solidFill>
            <a:srgbClr val="FFFFCC"/>
          </a:solidFill>
          <a:ln cap="rnd">
            <a:solidFill>
              <a:schemeClr val="tx1"/>
            </a:solidFill>
          </a:ln>
          <a:effec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vert270" wrap="square" lIns="0" tIns="0" rIns="0" bIns="0" rtlCol="0" anchor="ctr" anchorCtr="1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Glass  spacer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01024" y="1756124"/>
            <a:ext cx="342000" cy="4680000"/>
          </a:xfrm>
          <a:prstGeom prst="roundRect">
            <a:avLst/>
          </a:prstGeom>
          <a:solidFill>
            <a:srgbClr val="FFFFCC"/>
          </a:solidFill>
          <a:ln cap="rnd">
            <a:solidFill>
              <a:schemeClr val="tx1"/>
            </a:solidFill>
          </a:ln>
          <a:effec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vert270" wrap="square" lIns="0" tIns="0" rIns="0" bIns="0" rtlCol="0" anchor="ctr" anchorCtr="1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Schematic  of  an  assembled  gas  volume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Electrode coating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73200"/>
            <a:ext cx="4038600" cy="4932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360000"/>
            <a:r>
              <a:rPr lang="en-US" dirty="0" smtClean="0">
                <a:solidFill>
                  <a:srgbClr val="0070C0"/>
                </a:solidFill>
              </a:rPr>
              <a:t>Graphite paint prepared using colloidal grade graphite powder(3.4gm), lacquer(25gm) and thinner(40ml)</a:t>
            </a:r>
          </a:p>
          <a:p>
            <a:pPr marL="360000"/>
            <a:r>
              <a:rPr lang="en-US" dirty="0" smtClean="0">
                <a:solidFill>
                  <a:srgbClr val="0070C0"/>
                </a:solidFill>
              </a:rPr>
              <a:t>Sprayed on the glass electrodes using an automobile spray gun.</a:t>
            </a:r>
          </a:p>
          <a:p>
            <a:pPr marL="360000"/>
            <a:r>
              <a:rPr lang="en-US" dirty="0" smtClean="0">
                <a:solidFill>
                  <a:srgbClr val="0070C0"/>
                </a:solidFill>
              </a:rPr>
              <a:t>A uniform and stable graphite coat of desired surface resistivity (1M</a:t>
            </a:r>
            <a:r>
              <a:rPr lang="en-US" dirty="0" smtClean="0">
                <a:solidFill>
                  <a:srgbClr val="0070C0"/>
                </a:solidFill>
                <a:sym typeface="Symbol" pitchFamily="18" charset="2"/>
              </a:rPr>
              <a:t>/</a:t>
            </a:r>
            <a:r>
              <a:rPr lang="en-US" dirty="0" smtClean="0">
                <a:solidFill>
                  <a:srgbClr val="0070C0"/>
                </a:solidFill>
                <a:sym typeface="Wingdings" pitchFamily="2" charset="2"/>
              </a:rPr>
              <a:t>) was </a:t>
            </a:r>
            <a:r>
              <a:rPr lang="en-US" dirty="0" smtClean="0">
                <a:solidFill>
                  <a:srgbClr val="0070C0"/>
                </a:solidFill>
              </a:rPr>
              <a:t>obtained by this method.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</a:p>
          <a:p>
            <a:endParaRPr lang="en-US" dirty="0"/>
          </a:p>
        </p:txBody>
      </p:sp>
      <p:pic>
        <p:nvPicPr>
          <p:cNvPr id="7" name="Content Placeholder 6" descr="painting.PN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r="32301" b="6116"/>
          <a:stretch>
            <a:fillRect/>
          </a:stretch>
        </p:blipFill>
        <p:spPr>
          <a:xfrm>
            <a:off x="4786314" y="1571612"/>
            <a:ext cx="4238111" cy="49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Automatic spray paint plant</a:t>
            </a:r>
            <a:endParaRPr lang="en-US" sz="4200" dirty="0"/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33</a:t>
            </a:fld>
            <a:endParaRPr lang="en-US" dirty="0"/>
          </a:p>
        </p:txBody>
      </p:sp>
      <p:grpSp>
        <p:nvGrpSpPr>
          <p:cNvPr id="47" name="Group 46"/>
          <p:cNvGrpSpPr/>
          <p:nvPr/>
        </p:nvGrpSpPr>
        <p:grpSpPr>
          <a:xfrm>
            <a:off x="252000" y="1460781"/>
            <a:ext cx="8640000" cy="5111491"/>
            <a:chOff x="252000" y="1460781"/>
            <a:chExt cx="8640000" cy="5111491"/>
          </a:xfrm>
        </p:grpSpPr>
        <p:pic>
          <p:nvPicPr>
            <p:cNvPr id="39" name="Content Placeholder 10" descr="DSCN0675.JPG"/>
            <p:cNvPicPr>
              <a:picLocks noChangeAspect="1"/>
            </p:cNvPicPr>
            <p:nvPr/>
          </p:nvPicPr>
          <p:blipFill>
            <a:blip r:embed="rId3" cstate="print"/>
            <a:srcRect t="2332"/>
            <a:stretch>
              <a:fillRect/>
            </a:stretch>
          </p:blipFill>
          <p:spPr>
            <a:xfrm>
              <a:off x="252000" y="1460781"/>
              <a:ext cx="8640000" cy="51114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0" name="TextBox 39"/>
            <p:cNvSpPr txBox="1"/>
            <p:nvPr/>
          </p:nvSpPr>
          <p:spPr>
            <a:xfrm rot="21480000">
              <a:off x="4150944" y="4450689"/>
              <a:ext cx="1872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Glass holding tray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5986148" y="4609114"/>
              <a:ext cx="1872000" cy="24052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 flipV="1">
              <a:off x="2285983" y="4643446"/>
              <a:ext cx="1872000" cy="24052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2143108" y="2783248"/>
              <a:ext cx="2160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Automatic spray gun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571604" y="1928802"/>
              <a:ext cx="2304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Drive for Y-movement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500694" y="5927644"/>
              <a:ext cx="2304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Drive for X-movement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429256" y="3000372"/>
              <a:ext cx="2412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Control and drive panel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Screen printing techniques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159745" name="Picture 1"/>
          <p:cNvPicPr>
            <a:picLocks noChangeAspect="1" noChangeArrowheads="1"/>
          </p:cNvPicPr>
          <p:nvPr/>
        </p:nvPicPr>
        <p:blipFill>
          <a:blip r:embed="rId3"/>
          <a:srcRect t="1968"/>
          <a:stretch>
            <a:fillRect/>
          </a:stretch>
        </p:blipFill>
        <p:spPr bwMode="auto">
          <a:xfrm>
            <a:off x="285753" y="1571612"/>
            <a:ext cx="8786841" cy="2819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9749" name="Picture 5"/>
          <p:cNvPicPr>
            <a:picLocks noChangeAspect="1" noChangeArrowheads="1"/>
          </p:cNvPicPr>
          <p:nvPr/>
        </p:nvPicPr>
        <p:blipFill>
          <a:blip r:embed="rId4"/>
          <a:srcRect l="4532" t="1828" b="914"/>
          <a:stretch>
            <a:fillRect/>
          </a:stretch>
        </p:blipFill>
        <p:spPr bwMode="auto">
          <a:xfrm rot="-4740000">
            <a:off x="1585624" y="2060289"/>
            <a:ext cx="2659334" cy="537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 rot="-2160000">
            <a:off x="4281473" y="5560782"/>
            <a:ext cx="1080000" cy="3600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On  films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600000">
            <a:off x="6707809" y="4088414"/>
            <a:ext cx="1044000" cy="3600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On  glass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9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9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Schematic of gas system</a:t>
            </a:r>
            <a:endParaRPr lang="en-US" dirty="0"/>
          </a:p>
        </p:txBody>
      </p:sp>
      <p:pic>
        <p:nvPicPr>
          <p:cNvPr id="6" name="Content Placeholder 5" descr="layout_combined.jpg"/>
          <p:cNvPicPr>
            <a:picLocks noGrp="1" noChangeAspect="1"/>
          </p:cNvPicPr>
          <p:nvPr>
            <p:ph idx="1"/>
          </p:nvPr>
        </p:nvPicPr>
        <p:blipFill>
          <a:blip r:embed="rId3"/>
          <a:srcRect l="2257" r="2257"/>
          <a:stretch>
            <a:fillRect/>
          </a:stretch>
        </p:blipFill>
        <p:spPr>
          <a:xfrm>
            <a:off x="72000" y="1643050"/>
            <a:ext cx="9000000" cy="495860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Constructional details of</a:t>
            </a:r>
            <a:br>
              <a:rPr lang="en-US" dirty="0" smtClean="0"/>
            </a:br>
            <a:r>
              <a:rPr lang="en-US" dirty="0" smtClean="0"/>
              <a:t>the gas system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38914" name="Picture 2" descr="E:\Thesis\Gas\c217gas\IMG_11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1550" y="1502292"/>
            <a:ext cx="2400318" cy="5040000"/>
          </a:xfrm>
          <a:prstGeom prst="rect">
            <a:avLst/>
          </a:prstGeom>
          <a:noFill/>
        </p:spPr>
      </p:pic>
      <p:grpSp>
        <p:nvGrpSpPr>
          <p:cNvPr id="14" name="Group 13"/>
          <p:cNvGrpSpPr/>
          <p:nvPr/>
        </p:nvGrpSpPr>
        <p:grpSpPr>
          <a:xfrm>
            <a:off x="4105263" y="1501200"/>
            <a:ext cx="1681183" cy="5032768"/>
            <a:chOff x="3974220" y="1501200"/>
            <a:chExt cx="1681183" cy="5032768"/>
          </a:xfrm>
        </p:grpSpPr>
        <p:pic>
          <p:nvPicPr>
            <p:cNvPr id="38916" name="Picture 4" descr="E:\Thesis\Gas\c217gas\IMG_116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75556" y="2756078"/>
              <a:ext cx="1679846" cy="1260000"/>
            </a:xfrm>
            <a:prstGeom prst="rect">
              <a:avLst/>
            </a:prstGeom>
            <a:noFill/>
          </p:spPr>
        </p:pic>
        <p:pic>
          <p:nvPicPr>
            <p:cNvPr id="38918" name="Picture 6" descr="E:\Thesis\Gas\c217gas\IMG_1165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74220" y="5273968"/>
              <a:ext cx="1679846" cy="1260000"/>
            </a:xfrm>
            <a:prstGeom prst="rect">
              <a:avLst/>
            </a:prstGeom>
            <a:noFill/>
          </p:spPr>
        </p:pic>
        <p:pic>
          <p:nvPicPr>
            <p:cNvPr id="38915" name="Picture 3" descr="E:\Thesis\Gas\c217gas\IMG_1162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75556" y="1501200"/>
              <a:ext cx="1679847" cy="1260000"/>
            </a:xfrm>
            <a:prstGeom prst="rect">
              <a:avLst/>
            </a:prstGeom>
            <a:noFill/>
          </p:spPr>
        </p:pic>
        <p:pic>
          <p:nvPicPr>
            <p:cNvPr id="38917" name="Picture 5" descr="E:\Thesis\Gas\c217gas\IMG_1164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74220" y="4023460"/>
              <a:ext cx="1679846" cy="1260000"/>
            </a:xfrm>
            <a:prstGeom prst="rect">
              <a:avLst/>
            </a:prstGeom>
            <a:noFill/>
          </p:spPr>
        </p:pic>
      </p:grpSp>
      <p:grpSp>
        <p:nvGrpSpPr>
          <p:cNvPr id="15" name="Group 14"/>
          <p:cNvGrpSpPr/>
          <p:nvPr/>
        </p:nvGrpSpPr>
        <p:grpSpPr>
          <a:xfrm>
            <a:off x="6324157" y="1501200"/>
            <a:ext cx="1891181" cy="5019304"/>
            <a:chOff x="5749020" y="1501200"/>
            <a:chExt cx="1891181" cy="5019304"/>
          </a:xfrm>
        </p:grpSpPr>
        <p:pic>
          <p:nvPicPr>
            <p:cNvPr id="38919" name="Picture 7" descr="E:\Photos\c217gas\IMG_1166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750028" y="1501200"/>
              <a:ext cx="1890173" cy="2520000"/>
            </a:xfrm>
            <a:prstGeom prst="rect">
              <a:avLst/>
            </a:prstGeom>
            <a:noFill/>
          </p:spPr>
        </p:pic>
        <p:pic>
          <p:nvPicPr>
            <p:cNvPr id="38920" name="Picture 8" descr="E:\Photos\c217gas\IMG_1245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749020" y="4000504"/>
              <a:ext cx="1890173" cy="2520000"/>
            </a:xfrm>
            <a:prstGeom prst="rect">
              <a:avLst/>
            </a:prstGeom>
            <a:noFill/>
          </p:spPr>
        </p:pic>
      </p:grpSp>
      <p:sp>
        <p:nvSpPr>
          <p:cNvPr id="16" name="TextBox 15"/>
          <p:cNvSpPr txBox="1"/>
          <p:nvPr/>
        </p:nvSpPr>
        <p:spPr>
          <a:xfrm>
            <a:off x="666250" y="3346322"/>
            <a:ext cx="476726" cy="1440000"/>
          </a:xfrm>
          <a:prstGeom prst="roundRect">
            <a:avLst/>
          </a:prstGeom>
          <a:solidFill>
            <a:srgbClr val="FFFFCC"/>
          </a:solidFill>
          <a:ln cap="rnd">
            <a:solidFill>
              <a:schemeClr val="tx1"/>
            </a:solidFill>
          </a:ln>
          <a:effec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vert270" wrap="square" lIns="0" tIns="0" rIns="0" bIns="0" rtlCol="0" anchor="ctr" anchorCtr="1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</a:t>
            </a:r>
            <a:r>
              <a:rPr lang="en-US" sz="2400" dirty="0" smtClean="0">
                <a:solidFill>
                  <a:srgbClr val="FF0000"/>
                </a:solidFill>
              </a:rPr>
              <a:t>ront view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63311" y="3132008"/>
            <a:ext cx="408623" cy="1797190"/>
          </a:xfrm>
          <a:prstGeom prst="roundRect">
            <a:avLst/>
          </a:prstGeom>
          <a:solidFill>
            <a:srgbClr val="FFFFCC"/>
          </a:solidFill>
          <a:ln cap="rnd">
            <a:solidFill>
              <a:schemeClr val="tx1"/>
            </a:solidFill>
          </a:ln>
          <a:effec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vert270" wrap="square" lIns="0" tIns="0" rIns="0" bIns="0" rtlCol="0" anchor="ctr" anchorCtr="1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Internal  view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77889" y="3346322"/>
            <a:ext cx="408623" cy="1440000"/>
          </a:xfrm>
          <a:prstGeom prst="roundRect">
            <a:avLst/>
          </a:prstGeom>
          <a:solidFill>
            <a:srgbClr val="FFFFCC"/>
          </a:solidFill>
          <a:ln cap="rnd">
            <a:solidFill>
              <a:schemeClr val="tx1"/>
            </a:solidFill>
          </a:ln>
          <a:effec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vert270" wrap="square" lIns="0" tIns="0" rIns="0" bIns="0" rtlCol="0" anchor="ctr" anchorCtr="1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Rear view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Development and characterisation of signal pickup panels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 b="28448"/>
          <a:stretch>
            <a:fillRect/>
          </a:stretch>
        </p:blipFill>
        <p:spPr bwMode="auto">
          <a:xfrm>
            <a:off x="3014012" y="5038382"/>
            <a:ext cx="6081703" cy="1431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9" descr="i_openended-1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1541561"/>
            <a:ext cx="1568492" cy="3468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1" descr="i_100ohm-1v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31006" y="1522800"/>
            <a:ext cx="1336876" cy="3468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4" descr="i_50ohm-1v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33841" y="1522800"/>
            <a:ext cx="1365320" cy="3468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8" descr="pot_48pt2ohm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54544" y="1522800"/>
            <a:ext cx="1528671" cy="1548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1" descr="i_47oh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72485" y="3140830"/>
            <a:ext cx="1528671" cy="1830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4" descr="P101000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71406" y="1524001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3" descr="E:\bsn\progress\feb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406" y="3742048"/>
            <a:ext cx="2880000" cy="1865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3786182" y="4320000"/>
            <a:ext cx="720000" cy="36000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Open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09322" y="4320000"/>
            <a:ext cx="720000" cy="36000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100</a:t>
            </a:r>
            <a:r>
              <a:rPr lang="el-GR" dirty="0" smtClean="0">
                <a:solidFill>
                  <a:srgbClr val="FF0000"/>
                </a:solidFill>
              </a:rPr>
              <a:t>Ω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38082" y="4320000"/>
            <a:ext cx="720000" cy="36000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51</a:t>
            </a:r>
            <a:r>
              <a:rPr lang="el-GR" dirty="0" smtClean="0">
                <a:solidFill>
                  <a:srgbClr val="FF0000"/>
                </a:solidFill>
              </a:rPr>
              <a:t>Ω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72462" y="2500306"/>
            <a:ext cx="857256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48.2</a:t>
            </a:r>
            <a:r>
              <a:rPr lang="el-GR" dirty="0" smtClean="0">
                <a:solidFill>
                  <a:srgbClr val="FF0000"/>
                </a:solidFill>
              </a:rPr>
              <a:t>Ω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23366" y="4320000"/>
            <a:ext cx="720000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47</a:t>
            </a:r>
            <a:r>
              <a:rPr lang="el-GR" dirty="0" smtClean="0">
                <a:solidFill>
                  <a:srgbClr val="FF0000"/>
                </a:solidFill>
              </a:rPr>
              <a:t>Ω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66644" y="5857892"/>
            <a:ext cx="2520000" cy="36000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Honeycomb panel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8662" y="3799838"/>
            <a:ext cx="1584000" cy="36000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G-10 panel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7384" y="1585260"/>
            <a:ext cx="1728000" cy="36000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Foam panel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40912" y="5657226"/>
            <a:ext cx="2952000" cy="792000"/>
          </a:xfrm>
          <a:prstGeom prst="round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en-US" sz="1500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Z</a:t>
            </a:r>
            <a:r>
              <a:rPr lang="en-US" sz="1500" baseline="-25000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0</a:t>
            </a:r>
            <a:r>
              <a:rPr lang="en-US" sz="1500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: Inject a pulse into the strip; tune the terminating resistance at the far end, until its reflection disappears.</a:t>
            </a:r>
            <a:endParaRPr lang="en-US" sz="15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Large area RPC development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Scaling up dimensions without deterioration of characteristics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Fully assembled large area RPC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8" name="Content Placeholder 7" descr="rpc-croppe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92000" y="1457907"/>
            <a:ext cx="7560000" cy="5114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214810" y="4857760"/>
            <a:ext cx="1080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1m </a:t>
            </a:r>
            <a:r>
              <a:rPr lang="en-US" sz="2000" dirty="0" smtClean="0">
                <a:solidFill>
                  <a:srgbClr val="FF0000"/>
                </a:solidFill>
                <a:sym typeface="Symbol"/>
              </a:rPr>
              <a:t> 1m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(</a:t>
            </a:r>
            <a:r>
              <a:rPr lang="en-US" dirty="0" smtClean="0">
                <a:sym typeface="Symbol"/>
              </a:rPr>
              <a:t>)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406" y="1571612"/>
            <a:ext cx="4428000" cy="4860000"/>
          </a:xfrm>
          <a:solidFill>
            <a:srgbClr val="FFCCFF"/>
          </a:solidFill>
        </p:spPr>
        <p:txBody>
          <a:bodyPr>
            <a:normAutofit lnSpcReduction="10000"/>
          </a:bodyPr>
          <a:lstStyle/>
          <a:p>
            <a:pPr marL="360000"/>
            <a:r>
              <a:rPr lang="en-US" sz="2400" dirty="0" smtClean="0"/>
              <a:t>Proposed by Wolfgang Pauli  in 1930 to explain beta decay.</a:t>
            </a:r>
          </a:p>
          <a:p>
            <a:pPr marL="360000"/>
            <a:r>
              <a:rPr lang="en-US" sz="2400" dirty="0" smtClean="0"/>
              <a:t>Named by Enrico Fermi in 1931.</a:t>
            </a:r>
          </a:p>
          <a:p>
            <a:pPr marL="360000"/>
            <a:r>
              <a:rPr lang="en-US" sz="2400" dirty="0" smtClean="0"/>
              <a:t>Discovered by F.Reines and C.L.Cowan in 1956.</a:t>
            </a:r>
          </a:p>
          <a:p>
            <a:pPr marL="360000"/>
            <a:r>
              <a:rPr lang="en-US" sz="2400" dirty="0" smtClean="0"/>
              <a:t>Created during the Big Bang, Supernova, in the Sun , from cosmic rays, in nuclear reactors,  in  particle accelerators etc.</a:t>
            </a:r>
          </a:p>
          <a:p>
            <a:pPr marL="360000"/>
            <a:r>
              <a:rPr lang="en-US" sz="2400" dirty="0" smtClean="0"/>
              <a:t>Interactions involving neutrinos are mediated by the weak force.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48129" name="Object 1"/>
          <p:cNvGraphicFramePr>
            <a:graphicFrameLocks noChangeAspect="1"/>
          </p:cNvGraphicFramePr>
          <p:nvPr/>
        </p:nvGraphicFramePr>
        <p:xfrm>
          <a:off x="4786314" y="4714884"/>
          <a:ext cx="4000500" cy="1709738"/>
        </p:xfrm>
        <a:graphic>
          <a:graphicData uri="http://schemas.openxmlformats.org/presentationml/2006/ole">
            <p:oleObj spid="_x0000_s48129" name="Equation" r:id="rId4" imgW="2082600" imgH="888840" progId="Equation.3">
              <p:embed/>
            </p:oleObj>
          </a:graphicData>
        </a:graphic>
      </p:graphicFrame>
      <p:pic>
        <p:nvPicPr>
          <p:cNvPr id="8" name="Content Placeholder 8" descr="5RADIOTRANS05.gif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648200" y="1573200"/>
            <a:ext cx="4319588" cy="3075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RPC parameter characterisation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6" name="Picture 8" descr="pulse_ht_7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548000"/>
            <a:ext cx="3504547" cy="23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7" descr="timing_7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4068000"/>
            <a:ext cx="3506400" cy="2381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 descr="crotrac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 flipH="1" flipV="1">
            <a:off x="517870" y="1547430"/>
            <a:ext cx="3625503" cy="23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7457" name="Picture 1"/>
          <p:cNvPicPr>
            <a:picLocks noChangeAspect="1" noChangeArrowheads="1"/>
          </p:cNvPicPr>
          <p:nvPr/>
        </p:nvPicPr>
        <p:blipFill>
          <a:blip r:embed="rId6"/>
          <a:srcRect l="4984" t="10976" r="2805" b="5532"/>
          <a:stretch>
            <a:fillRect/>
          </a:stretch>
        </p:blipFill>
        <p:spPr bwMode="auto">
          <a:xfrm>
            <a:off x="500034" y="4068001"/>
            <a:ext cx="3625200" cy="2235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7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7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Construction of</a:t>
            </a:r>
            <a:br>
              <a:rPr lang="en-US" dirty="0" smtClean="0"/>
            </a:br>
            <a:r>
              <a:rPr lang="en-US" dirty="0" smtClean="0"/>
              <a:t>ICAL prototype detector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Want to check if everything works as per design!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detector magnet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055" y="3369396"/>
            <a:ext cx="4626821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lum bright="-10000" contrast="-20000"/>
          </a:blip>
          <a:srcRect l="3062" t="20676" r="2031"/>
          <a:stretch>
            <a:fillRect/>
          </a:stretch>
        </p:blipFill>
        <p:spPr bwMode="auto">
          <a:xfrm>
            <a:off x="4643438" y="3369396"/>
            <a:ext cx="4429156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07141" y="1517020"/>
            <a:ext cx="8929718" cy="1836000"/>
          </a:xfrm>
          <a:prstGeom prst="roundRect">
            <a:avLst/>
          </a:prstGeom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 anchor="ctr" anchorCtr="1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400" dirty="0" smtClean="0"/>
              <a:t>13 layer sandwich of 50mm thick low carbon iron (</a:t>
            </a:r>
            <a:r>
              <a:rPr lang="en-US" sz="2400" i="1" dirty="0" smtClean="0"/>
              <a:t>Tata A-grade</a:t>
            </a:r>
            <a:r>
              <a:rPr lang="en-US" sz="2400" dirty="0" smtClean="0"/>
              <a:t>)</a:t>
            </a:r>
            <a:r>
              <a:rPr lang="en-US" sz="2400" i="1" dirty="0" smtClean="0"/>
              <a:t> </a:t>
            </a:r>
            <a:r>
              <a:rPr lang="en-US" sz="2400" dirty="0" smtClean="0"/>
              <a:t>plates (35ton absorber)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 smtClean="0"/>
              <a:t>Detector is magnetised to 1.5Tesla, enabling momentum measurement of 1-10Gev muons produced by </a:t>
            </a:r>
            <a:r>
              <a:rPr lang="en-US" sz="2400" dirty="0" smtClean="0">
                <a:sym typeface="Symbol"/>
              </a:rPr>
              <a:t></a:t>
            </a:r>
            <a:r>
              <a:rPr lang="en-US" sz="2400" baseline="-25000" dirty="0" smtClean="0"/>
              <a:t>μ</a:t>
            </a:r>
            <a:r>
              <a:rPr lang="en-US" sz="2400" dirty="0" smtClean="0"/>
              <a:t> interactions in the detector.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RPC stack</a:t>
            </a:r>
            <a:endParaRPr lang="en-US" dirty="0"/>
          </a:p>
        </p:txBody>
      </p:sp>
      <p:pic>
        <p:nvPicPr>
          <p:cNvPr id="9" name="Content Placeholder 8" descr="bigstack-latest.jpg"/>
          <p:cNvPicPr>
            <a:picLocks noGrp="1" noChangeAspect="1"/>
          </p:cNvPicPr>
          <p:nvPr>
            <p:ph idx="1"/>
          </p:nvPr>
        </p:nvPicPr>
        <p:blipFill>
          <a:blip r:embed="rId3"/>
          <a:srcRect b="2766"/>
          <a:stretch>
            <a:fillRect/>
          </a:stretch>
        </p:blipFill>
        <p:spPr>
          <a:xfrm>
            <a:off x="680795" y="1500174"/>
            <a:ext cx="7782419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Design and implementation of the data acquisition system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pic>
        <p:nvPicPr>
          <p:cNvPr id="17" name="Picture 4" descr="P9190163"/>
          <p:cNvPicPr>
            <a:picLocks noChangeAspect="1" noChangeArrowheads="1"/>
          </p:cNvPicPr>
          <p:nvPr/>
        </p:nvPicPr>
        <p:blipFill>
          <a:blip r:embed="rId3"/>
          <a:srcRect l="3444" t="2554" r="4305" b="3072"/>
          <a:stretch>
            <a:fillRect/>
          </a:stretch>
        </p:blipFill>
        <p:spPr>
          <a:xfrm rot="16200000">
            <a:off x="1450339" y="2208866"/>
            <a:ext cx="1584000" cy="1270593"/>
          </a:xfrm>
          <a:prstGeom prst="rect">
            <a:avLst/>
          </a:prstGeom>
          <a:noFill/>
          <a:ln/>
        </p:spPr>
      </p:pic>
      <p:pic>
        <p:nvPicPr>
          <p:cNvPr id="21" name="Picture 4" descr="P9190163"/>
          <p:cNvPicPr>
            <a:picLocks noChangeAspect="1" noChangeArrowheads="1"/>
          </p:cNvPicPr>
          <p:nvPr/>
        </p:nvPicPr>
        <p:blipFill>
          <a:blip r:embed="rId3"/>
          <a:srcRect l="3444" t="2554" r="4305" b="3072"/>
          <a:stretch>
            <a:fillRect/>
          </a:stretch>
        </p:blipFill>
        <p:spPr>
          <a:xfrm rot="16200000">
            <a:off x="1450338" y="4514399"/>
            <a:ext cx="1584000" cy="1270591"/>
          </a:xfrm>
          <a:prstGeom prst="rect">
            <a:avLst/>
          </a:prstGeom>
          <a:noFill/>
          <a:ln/>
        </p:spPr>
      </p:pic>
      <p:pic>
        <p:nvPicPr>
          <p:cNvPr id="22" name="Picture 4" descr="P9190163"/>
          <p:cNvPicPr>
            <a:picLocks noChangeAspect="1" noChangeArrowheads="1"/>
          </p:cNvPicPr>
          <p:nvPr/>
        </p:nvPicPr>
        <p:blipFill>
          <a:blip r:embed="rId3"/>
          <a:srcRect l="3444" t="2554" r="4305" b="3072"/>
          <a:stretch>
            <a:fillRect/>
          </a:stretch>
        </p:blipFill>
        <p:spPr>
          <a:xfrm rot="16200000">
            <a:off x="1602000" y="4657276"/>
            <a:ext cx="1584000" cy="1270589"/>
          </a:xfrm>
          <a:prstGeom prst="rect">
            <a:avLst/>
          </a:prstGeom>
          <a:noFill/>
          <a:ln/>
        </p:spPr>
      </p:pic>
      <p:pic>
        <p:nvPicPr>
          <p:cNvPr id="23" name="Picture 4" descr="DF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370626" y="2020644"/>
            <a:ext cx="1368000" cy="1671075"/>
          </a:xfrm>
          <a:prstGeom prst="rect">
            <a:avLst/>
          </a:prstGeom>
          <a:noFill/>
          <a:ln/>
        </p:spPr>
      </p:pic>
      <p:pic>
        <p:nvPicPr>
          <p:cNvPr id="29" name="Picture 4" descr="DF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372125" y="4389096"/>
            <a:ext cx="1368000" cy="1671075"/>
          </a:xfrm>
          <a:prstGeom prst="rect">
            <a:avLst/>
          </a:prstGeom>
          <a:noFill/>
          <a:ln/>
        </p:spPr>
      </p:pic>
      <p:pic>
        <p:nvPicPr>
          <p:cNvPr id="36" name="Picture 35" descr="kek 004"/>
          <p:cNvPicPr>
            <a:picLocks noChangeAspect="1" noChangeArrowheads="1"/>
          </p:cNvPicPr>
          <p:nvPr/>
        </p:nvPicPr>
        <p:blipFill>
          <a:blip r:embed="rId5"/>
          <a:srcRect l="8248" t="6182" r="3769"/>
          <a:stretch>
            <a:fillRect/>
          </a:stretch>
        </p:blipFill>
        <p:spPr>
          <a:xfrm>
            <a:off x="142844" y="1535799"/>
            <a:ext cx="612000" cy="2031650"/>
          </a:xfrm>
          <a:prstGeom prst="rect">
            <a:avLst/>
          </a:prstGeom>
          <a:noFill/>
          <a:ln/>
        </p:spPr>
      </p:pic>
      <p:pic>
        <p:nvPicPr>
          <p:cNvPr id="37" name="Picture 36" descr="kek 004"/>
          <p:cNvPicPr>
            <a:picLocks noChangeAspect="1" noChangeArrowheads="1"/>
          </p:cNvPicPr>
          <p:nvPr/>
        </p:nvPicPr>
        <p:blipFill>
          <a:blip r:embed="rId5"/>
          <a:srcRect l="8248" t="6182" r="3769"/>
          <a:stretch>
            <a:fillRect/>
          </a:stretch>
        </p:blipFill>
        <p:spPr>
          <a:xfrm>
            <a:off x="295244" y="1688199"/>
            <a:ext cx="612000" cy="2031650"/>
          </a:xfrm>
          <a:prstGeom prst="rect">
            <a:avLst/>
          </a:prstGeom>
          <a:noFill/>
          <a:ln/>
        </p:spPr>
      </p:pic>
      <p:pic>
        <p:nvPicPr>
          <p:cNvPr id="45" name="Picture 44" descr="kek 004"/>
          <p:cNvPicPr>
            <a:picLocks noChangeAspect="1" noChangeArrowheads="1"/>
          </p:cNvPicPr>
          <p:nvPr/>
        </p:nvPicPr>
        <p:blipFill>
          <a:blip r:embed="rId5"/>
          <a:srcRect l="8248" t="6182" r="3769"/>
          <a:stretch>
            <a:fillRect/>
          </a:stretch>
        </p:blipFill>
        <p:spPr>
          <a:xfrm>
            <a:off x="447644" y="1840599"/>
            <a:ext cx="612000" cy="2031650"/>
          </a:xfrm>
          <a:prstGeom prst="rect">
            <a:avLst/>
          </a:prstGeom>
          <a:noFill/>
          <a:ln/>
        </p:spPr>
      </p:pic>
      <p:pic>
        <p:nvPicPr>
          <p:cNvPr id="50" name="Picture 49" descr="kek 004"/>
          <p:cNvPicPr>
            <a:picLocks noChangeAspect="1" noChangeArrowheads="1"/>
          </p:cNvPicPr>
          <p:nvPr/>
        </p:nvPicPr>
        <p:blipFill>
          <a:blip r:embed="rId5"/>
          <a:srcRect l="8248" t="6182" r="3769"/>
          <a:stretch>
            <a:fillRect/>
          </a:stretch>
        </p:blipFill>
        <p:spPr>
          <a:xfrm>
            <a:off x="600044" y="1992999"/>
            <a:ext cx="612000" cy="2031650"/>
          </a:xfrm>
          <a:prstGeom prst="rect">
            <a:avLst/>
          </a:prstGeom>
          <a:noFill/>
          <a:ln/>
        </p:spPr>
      </p:pic>
      <p:pic>
        <p:nvPicPr>
          <p:cNvPr id="51" name="Picture 50" descr="kek 004"/>
          <p:cNvPicPr>
            <a:picLocks noChangeAspect="1" noChangeArrowheads="1"/>
          </p:cNvPicPr>
          <p:nvPr/>
        </p:nvPicPr>
        <p:blipFill>
          <a:blip r:embed="rId5"/>
          <a:srcRect l="8248" t="6182" r="3769"/>
          <a:stretch>
            <a:fillRect/>
          </a:stretch>
        </p:blipFill>
        <p:spPr>
          <a:xfrm>
            <a:off x="145214" y="4790749"/>
            <a:ext cx="612000" cy="2031650"/>
          </a:xfrm>
          <a:prstGeom prst="rect">
            <a:avLst/>
          </a:prstGeom>
          <a:noFill/>
          <a:ln/>
        </p:spPr>
      </p:pic>
      <p:pic>
        <p:nvPicPr>
          <p:cNvPr id="55" name="Picture 54" descr="kek 004"/>
          <p:cNvPicPr>
            <a:picLocks noChangeAspect="1" noChangeArrowheads="1"/>
          </p:cNvPicPr>
          <p:nvPr/>
        </p:nvPicPr>
        <p:blipFill>
          <a:blip r:embed="rId5"/>
          <a:srcRect l="8248" t="6182" r="3769"/>
          <a:stretch>
            <a:fillRect/>
          </a:stretch>
        </p:blipFill>
        <p:spPr>
          <a:xfrm>
            <a:off x="297614" y="4607821"/>
            <a:ext cx="612000" cy="2031650"/>
          </a:xfrm>
          <a:prstGeom prst="rect">
            <a:avLst/>
          </a:prstGeom>
          <a:noFill/>
          <a:ln/>
        </p:spPr>
      </p:pic>
      <p:pic>
        <p:nvPicPr>
          <p:cNvPr id="56" name="Picture 55" descr="kek 004"/>
          <p:cNvPicPr>
            <a:picLocks noChangeAspect="1" noChangeArrowheads="1"/>
          </p:cNvPicPr>
          <p:nvPr/>
        </p:nvPicPr>
        <p:blipFill>
          <a:blip r:embed="rId5"/>
          <a:srcRect l="8248" t="6182" r="3769"/>
          <a:stretch>
            <a:fillRect/>
          </a:stretch>
        </p:blipFill>
        <p:spPr>
          <a:xfrm>
            <a:off x="450014" y="4464945"/>
            <a:ext cx="612000" cy="2031650"/>
          </a:xfrm>
          <a:prstGeom prst="rect">
            <a:avLst/>
          </a:prstGeom>
          <a:noFill/>
          <a:ln/>
        </p:spPr>
      </p:pic>
      <p:pic>
        <p:nvPicPr>
          <p:cNvPr id="65" name="Picture 64" descr="kek 004"/>
          <p:cNvPicPr>
            <a:picLocks noChangeAspect="1" noChangeArrowheads="1"/>
          </p:cNvPicPr>
          <p:nvPr/>
        </p:nvPicPr>
        <p:blipFill>
          <a:blip r:embed="rId5"/>
          <a:srcRect l="8248" t="6182" r="3769"/>
          <a:stretch>
            <a:fillRect/>
          </a:stretch>
        </p:blipFill>
        <p:spPr>
          <a:xfrm>
            <a:off x="602414" y="4322069"/>
            <a:ext cx="612000" cy="2031650"/>
          </a:xfrm>
          <a:prstGeom prst="rect">
            <a:avLst/>
          </a:prstGeom>
          <a:noFill/>
          <a:ln/>
        </p:spPr>
      </p:pic>
      <p:sp>
        <p:nvSpPr>
          <p:cNvPr id="66" name="Right Arrow 65"/>
          <p:cNvSpPr/>
          <p:nvPr/>
        </p:nvSpPr>
        <p:spPr>
          <a:xfrm>
            <a:off x="1247417" y="2714620"/>
            <a:ext cx="360000" cy="36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7" name="Right Arrow 66"/>
          <p:cNvSpPr/>
          <p:nvPr/>
        </p:nvSpPr>
        <p:spPr>
          <a:xfrm>
            <a:off x="3045242" y="2714400"/>
            <a:ext cx="360000" cy="36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8" name="Right Arrow 67"/>
          <p:cNvSpPr/>
          <p:nvPr/>
        </p:nvSpPr>
        <p:spPr>
          <a:xfrm>
            <a:off x="4759754" y="2714620"/>
            <a:ext cx="360000" cy="36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9" name="Right Arrow 68"/>
          <p:cNvSpPr/>
          <p:nvPr/>
        </p:nvSpPr>
        <p:spPr>
          <a:xfrm>
            <a:off x="1247417" y="5040000"/>
            <a:ext cx="360000" cy="36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0" name="Right Arrow 69"/>
          <p:cNvSpPr/>
          <p:nvPr/>
        </p:nvSpPr>
        <p:spPr>
          <a:xfrm>
            <a:off x="3045242" y="5040000"/>
            <a:ext cx="360000" cy="36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1" name="Right Arrow 70"/>
          <p:cNvSpPr/>
          <p:nvPr/>
        </p:nvSpPr>
        <p:spPr>
          <a:xfrm>
            <a:off x="4759754" y="5040000"/>
            <a:ext cx="360000" cy="36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5111026" y="1976400"/>
            <a:ext cx="1276993" cy="1800000"/>
          </a:xfrm>
          <a:prstGeom prst="rect">
            <a:avLst/>
          </a:prstGeom>
          <a:noFill/>
          <a:ln/>
        </p:spPr>
      </p:pic>
      <p:pic>
        <p:nvPicPr>
          <p:cNvPr id="7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5262793" y="2128800"/>
            <a:ext cx="1276993" cy="1800000"/>
          </a:xfrm>
          <a:prstGeom prst="rect">
            <a:avLst/>
          </a:prstGeom>
          <a:noFill/>
          <a:ln/>
        </p:spPr>
      </p:pic>
      <p:pic>
        <p:nvPicPr>
          <p:cNvPr id="75" name="Picture 4" descr="bs 03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408653" y="2305042"/>
            <a:ext cx="1163611" cy="1800000"/>
          </a:xfrm>
          <a:prstGeom prst="rect">
            <a:avLst/>
          </a:prstGeom>
          <a:noFill/>
          <a:ln/>
        </p:spPr>
      </p:pic>
      <p:pic>
        <p:nvPicPr>
          <p:cNvPr id="81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5112000" y="4214818"/>
            <a:ext cx="1276993" cy="1800000"/>
          </a:xfrm>
          <a:prstGeom prst="rect">
            <a:avLst/>
          </a:prstGeom>
          <a:noFill/>
          <a:ln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5263200" y="4367218"/>
            <a:ext cx="1276993" cy="1800000"/>
          </a:xfrm>
          <a:prstGeom prst="rect">
            <a:avLst/>
          </a:prstGeom>
          <a:noFill/>
          <a:ln/>
        </p:spPr>
      </p:pic>
      <p:pic>
        <p:nvPicPr>
          <p:cNvPr id="83" name="Picture 4" descr="bs 03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407200" y="4543460"/>
            <a:ext cx="1163611" cy="1800000"/>
          </a:xfrm>
          <a:prstGeom prst="rect">
            <a:avLst/>
          </a:prstGeom>
          <a:noFill/>
          <a:ln/>
        </p:spPr>
      </p:pic>
      <p:sp>
        <p:nvSpPr>
          <p:cNvPr id="89" name="Right Arrow 88"/>
          <p:cNvSpPr/>
          <p:nvPr/>
        </p:nvSpPr>
        <p:spPr>
          <a:xfrm>
            <a:off x="6569454" y="2714620"/>
            <a:ext cx="360000" cy="36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0" name="Right Arrow 89"/>
          <p:cNvSpPr/>
          <p:nvPr/>
        </p:nvSpPr>
        <p:spPr>
          <a:xfrm>
            <a:off x="6569454" y="5040000"/>
            <a:ext cx="360000" cy="36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94" name="Picture 93" descr="daq 013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6941329" y="1523248"/>
            <a:ext cx="2052000" cy="1620000"/>
          </a:xfrm>
          <a:prstGeom prst="rect">
            <a:avLst/>
          </a:prstGeom>
        </p:spPr>
      </p:pic>
      <p:pic>
        <p:nvPicPr>
          <p:cNvPr id="99" name="Picture 4" descr="P9190163"/>
          <p:cNvPicPr>
            <a:picLocks noChangeAspect="1" noChangeArrowheads="1"/>
          </p:cNvPicPr>
          <p:nvPr/>
        </p:nvPicPr>
        <p:blipFill>
          <a:blip r:embed="rId3"/>
          <a:srcRect l="3444" t="2554" r="4305" b="3072"/>
          <a:stretch>
            <a:fillRect/>
          </a:stretch>
        </p:blipFill>
        <p:spPr>
          <a:xfrm rot="16200000">
            <a:off x="1602739" y="2361266"/>
            <a:ext cx="1584000" cy="1270593"/>
          </a:xfrm>
          <a:prstGeom prst="rect">
            <a:avLst/>
          </a:prstGeom>
          <a:noFill/>
          <a:ln/>
        </p:spPr>
      </p:pic>
      <p:pic>
        <p:nvPicPr>
          <p:cNvPr id="100" name="Picture 99" descr="daq 013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6940800" y="1785926"/>
            <a:ext cx="2052000" cy="1620000"/>
          </a:xfrm>
          <a:prstGeom prst="rect">
            <a:avLst/>
          </a:prstGeom>
        </p:spPr>
      </p:pic>
      <p:pic>
        <p:nvPicPr>
          <p:cNvPr id="101" name="Picture 100" descr="daq 013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6940800" y="2115820"/>
            <a:ext cx="2052000" cy="1620000"/>
          </a:xfrm>
          <a:prstGeom prst="rect">
            <a:avLst/>
          </a:prstGeom>
        </p:spPr>
      </p:pic>
      <p:pic>
        <p:nvPicPr>
          <p:cNvPr id="47" name="Picture 46" descr="daq 013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6940800" y="2473010"/>
            <a:ext cx="2052000" cy="1620000"/>
          </a:xfrm>
          <a:prstGeom prst="rect">
            <a:avLst/>
          </a:prstGeom>
        </p:spPr>
      </p:pic>
      <p:sp>
        <p:nvSpPr>
          <p:cNvPr id="109" name="TextBox 108"/>
          <p:cNvSpPr txBox="1"/>
          <p:nvPr/>
        </p:nvSpPr>
        <p:spPr>
          <a:xfrm>
            <a:off x="1620000" y="1558138"/>
            <a:ext cx="3071834" cy="360000"/>
          </a:xfrm>
          <a:prstGeom prst="round2Diag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200 boards of 13 types</a:t>
            </a:r>
          </a:p>
        </p:txBody>
      </p:sp>
      <p:pic>
        <p:nvPicPr>
          <p:cNvPr id="92" name="Picture 91" descr="daq 008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6941900" y="2802904"/>
            <a:ext cx="2059256" cy="1584037"/>
          </a:xfrm>
          <a:prstGeom prst="rect">
            <a:avLst/>
          </a:prstGeom>
        </p:spPr>
      </p:pic>
      <p:pic>
        <p:nvPicPr>
          <p:cNvPr id="26" name="Picture 4" descr="Control"/>
          <p:cNvPicPr>
            <a:picLocks noChangeAspect="1" noChangeArrowheads="1"/>
          </p:cNvPicPr>
          <p:nvPr/>
        </p:nvPicPr>
        <p:blipFill>
          <a:blip r:embed="rId10"/>
          <a:srcRect l="4245" t="1859" r="6753" b="3820"/>
          <a:stretch>
            <a:fillRect/>
          </a:stretch>
        </p:blipFill>
        <p:spPr>
          <a:xfrm rot="5400000">
            <a:off x="7279796" y="2779259"/>
            <a:ext cx="1368000" cy="2068683"/>
          </a:xfrm>
          <a:prstGeom prst="rect">
            <a:avLst/>
          </a:prstGeom>
          <a:noFill/>
          <a:ln/>
        </p:spPr>
      </p:pic>
      <p:pic>
        <p:nvPicPr>
          <p:cNvPr id="27" name="Picture 4" descr="readout"/>
          <p:cNvPicPr>
            <a:picLocks noChangeAspect="1" noChangeArrowheads="1"/>
          </p:cNvPicPr>
          <p:nvPr/>
        </p:nvPicPr>
        <p:blipFill>
          <a:blip r:embed="rId11"/>
          <a:srcRect l="4124" r="6209" b="3763"/>
          <a:stretch>
            <a:fillRect/>
          </a:stretch>
        </p:blipFill>
        <p:spPr>
          <a:xfrm rot="5400000">
            <a:off x="7267033" y="3166058"/>
            <a:ext cx="1368000" cy="2043157"/>
          </a:xfrm>
          <a:prstGeom prst="rect">
            <a:avLst/>
          </a:prstGeom>
          <a:noFill/>
          <a:ln/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2"/>
          <a:srcRect l="5062" b="5178"/>
          <a:stretch>
            <a:fillRect/>
          </a:stretch>
        </p:blipFill>
        <p:spPr>
          <a:xfrm rot="5400000">
            <a:off x="7236000" y="3544975"/>
            <a:ext cx="1440000" cy="2071702"/>
          </a:xfrm>
          <a:prstGeom prst="rect">
            <a:avLst/>
          </a:prstGeom>
          <a:noFill/>
          <a:ln/>
        </p:spPr>
      </p:pic>
      <p:pic>
        <p:nvPicPr>
          <p:cNvPr id="85" name="Picture 84" descr="daq 002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6940800" y="4218016"/>
            <a:ext cx="2052000" cy="1285318"/>
          </a:xfrm>
          <a:prstGeom prst="rect">
            <a:avLst/>
          </a:prstGeom>
        </p:spPr>
      </p:pic>
      <p:pic>
        <p:nvPicPr>
          <p:cNvPr id="48" name="Picture 47" descr="daq 002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6940800" y="4561558"/>
            <a:ext cx="2052000" cy="1285318"/>
          </a:xfrm>
          <a:prstGeom prst="rect">
            <a:avLst/>
          </a:prstGeom>
        </p:spPr>
      </p:pic>
      <p:pic>
        <p:nvPicPr>
          <p:cNvPr id="91" name="Picture 90" descr="daq 015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6940800" y="4844112"/>
            <a:ext cx="2016000" cy="1244258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1584000" y="3898960"/>
            <a:ext cx="3204000" cy="360000"/>
          </a:xfrm>
          <a:prstGeom prst="round2Diag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Custom designed using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296000" y="6143644"/>
            <a:ext cx="3852000" cy="360000"/>
          </a:xfrm>
          <a:prstGeom prst="round2Diag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FPGA,CPLD,HMC,FIFO,SMD</a:t>
            </a:r>
          </a:p>
        </p:txBody>
      </p:sp>
      <p:pic>
        <p:nvPicPr>
          <p:cNvPr id="49" name="Picture 48" descr="daq 015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6940800" y="5149908"/>
            <a:ext cx="2016000" cy="1244258"/>
          </a:xfrm>
          <a:prstGeom prst="rect">
            <a:avLst/>
          </a:prstGeom>
        </p:spPr>
      </p:pic>
      <p:pic>
        <p:nvPicPr>
          <p:cNvPr id="93" name="Picture 92" descr="daq 009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>
            <a:off x="6940800" y="5436000"/>
            <a:ext cx="2052000" cy="1362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5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Data analysis and results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a ROOT based package </a:t>
            </a:r>
            <a:r>
              <a:rPr lang="en-US" i="1" dirty="0" smtClean="0"/>
              <a:t>BigStackV3.8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couple of interesting events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19" name="Content Placeholder 18" descr="R540_1759.png">
            <a:hlinkClick r:id="rId3"/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572000" y="1520328"/>
            <a:ext cx="4038600" cy="461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Content Placeholder 10" descr="R540_58.png">
            <a:hlinkClick r:id="rId3"/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457200" y="1519200"/>
            <a:ext cx="4038600" cy="461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Strip hit map of an RPC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8" name="Content Placeholder 7" descr="hit-map.png"/>
          <p:cNvPicPr>
            <a:picLocks noGrp="1" noChangeAspect="1"/>
          </p:cNvPicPr>
          <p:nvPr>
            <p:ph idx="1"/>
          </p:nvPr>
        </p:nvPicPr>
        <p:blipFill>
          <a:blip r:embed="rId3"/>
          <a:srcRect b="4272"/>
          <a:stretch>
            <a:fillRect/>
          </a:stretch>
        </p:blipFill>
        <p:spPr>
          <a:xfrm>
            <a:off x="738000" y="1527473"/>
            <a:ext cx="7668000" cy="4977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RPC strip rate time profile</a:t>
            </a:r>
            <a:endParaRPr lang="en-US" dirty="0"/>
          </a:p>
        </p:txBody>
      </p:sp>
      <p:pic>
        <p:nvPicPr>
          <p:cNvPr id="8" name="Content Placeholder 7" descr="noise-rate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0000" y="1529202"/>
            <a:ext cx="7344000" cy="4980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124929" name="Picture 1"/>
          <p:cNvPicPr>
            <a:picLocks noChangeAspect="1" noChangeArrowheads="1"/>
          </p:cNvPicPr>
          <p:nvPr/>
        </p:nvPicPr>
        <p:blipFill>
          <a:blip r:embed="rId4">
            <a:lum/>
          </a:blip>
          <a:srcRect b="4724"/>
          <a:stretch>
            <a:fillRect/>
          </a:stretch>
        </p:blipFill>
        <p:spPr bwMode="auto">
          <a:xfrm>
            <a:off x="1256824" y="4289074"/>
            <a:ext cx="6244134" cy="149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143240" y="4857760"/>
            <a:ext cx="14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Temperature</a:t>
            </a:r>
            <a:endParaRPr lang="en-US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49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49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4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B01_cp.JPG"/>
          <p:cNvPicPr>
            <a:picLocks noChangeAspect="1"/>
          </p:cNvPicPr>
          <p:nvPr/>
        </p:nvPicPr>
        <p:blipFill>
          <a:blip r:embed="rId3"/>
          <a:srcRect l="955" t="4763" r="955" b="7995"/>
          <a:stretch>
            <a:fillRect/>
          </a:stretch>
        </p:blipFill>
        <p:spPr>
          <a:xfrm>
            <a:off x="1582816" y="3871276"/>
            <a:ext cx="6120000" cy="26322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On-line monitoring of</a:t>
            </a:r>
            <a:br>
              <a:rPr lang="en-US" dirty="0" smtClean="0"/>
            </a:br>
            <a:r>
              <a:rPr lang="en-US" dirty="0" smtClean="0"/>
              <a:t>ambient parameters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5" name="Picture 4" descr="C217_jan-june_temp-RH.JPG"/>
          <p:cNvPicPr>
            <a:picLocks noChangeAspect="1"/>
          </p:cNvPicPr>
          <p:nvPr/>
        </p:nvPicPr>
        <p:blipFill>
          <a:blip r:embed="rId4"/>
          <a:srcRect l="887" t="21399" r="887" b="13287"/>
          <a:stretch>
            <a:fillRect/>
          </a:stretch>
        </p:blipFill>
        <p:spPr>
          <a:xfrm>
            <a:off x="1692000" y="1500173"/>
            <a:ext cx="6120000" cy="24455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00000" y="2214554"/>
            <a:ext cx="1440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Temperature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00000" y="2845354"/>
            <a:ext cx="540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R.H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00000" y="4214818"/>
            <a:ext cx="936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Current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Standard model of particle physics</a:t>
            </a:r>
            <a:endParaRPr lang="en-US" dirty="0"/>
          </a:p>
        </p:txBody>
      </p:sp>
      <p:pic>
        <p:nvPicPr>
          <p:cNvPr id="7" name="Content Placeholder 6" descr="standardmodel-1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r="1969" b="3685"/>
          <a:stretch>
            <a:fillRect/>
          </a:stretch>
        </p:blipFill>
        <p:spPr>
          <a:xfrm>
            <a:off x="642079" y="1605600"/>
            <a:ext cx="3999947" cy="48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7" descr="reality_standard_model2.gif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973293" y="1605396"/>
            <a:ext cx="3561053" cy="48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29256" y="5643578"/>
            <a:ext cx="75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&lt;</a:t>
            </a:r>
            <a:r>
              <a:rPr lang="en-US" sz="1050" b="1" dirty="0" smtClean="0">
                <a:solidFill>
                  <a:srgbClr val="FF0000"/>
                </a:solidFill>
              </a:rPr>
              <a:t>2.2eV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72198" y="6000768"/>
            <a:ext cx="756000" cy="2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FF0000"/>
                </a:solidFill>
              </a:rPr>
              <a:t>&lt;</a:t>
            </a:r>
            <a:r>
              <a:rPr lang="en-US" sz="1050" b="1" dirty="0" smtClean="0">
                <a:solidFill>
                  <a:srgbClr val="FF0000"/>
                </a:solidFill>
              </a:rPr>
              <a:t>170keV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58606" y="5956626"/>
            <a:ext cx="756000" cy="2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FF0000"/>
                </a:solidFill>
              </a:rPr>
              <a:t>&lt;15.5MeV</a:t>
            </a:r>
            <a:endParaRPr lang="en-US" sz="105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Summary and future outlook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RPC: Is it the best thing happened after MWPC?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50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ICAL chose RPC?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2844" y="1544316"/>
            <a:ext cx="8858312" cy="49680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300" dirty="0" smtClean="0"/>
              <a:t>Large detector area coverage, thin (~10mm), small mass thickness</a:t>
            </a:r>
          </a:p>
          <a:p>
            <a:pPr>
              <a:lnSpc>
                <a:spcPct val="80000"/>
              </a:lnSpc>
            </a:pPr>
            <a:r>
              <a:rPr lang="en-US" sz="2300" dirty="0" smtClean="0"/>
              <a:t>Flexible detector and readout geometry designs </a:t>
            </a:r>
          </a:p>
          <a:p>
            <a:pPr>
              <a:lnSpc>
                <a:spcPct val="80000"/>
              </a:lnSpc>
            </a:pPr>
            <a:r>
              <a:rPr lang="en-US" sz="2300" dirty="0" smtClean="0"/>
              <a:t>Solution for tracking, calorimeter, muon detectors</a:t>
            </a:r>
          </a:p>
          <a:p>
            <a:pPr>
              <a:lnSpc>
                <a:spcPct val="80000"/>
              </a:lnSpc>
            </a:pPr>
            <a:r>
              <a:rPr lang="en-US" sz="2300" dirty="0" smtClean="0"/>
              <a:t>Trigger, timing and special purpose design versions</a:t>
            </a:r>
          </a:p>
          <a:p>
            <a:pPr>
              <a:lnSpc>
                <a:spcPct val="80000"/>
              </a:lnSpc>
            </a:pPr>
            <a:r>
              <a:rPr lang="en-US" sz="2300" dirty="0" smtClean="0"/>
              <a:t>Built from simple/common materials; low fabrication cost</a:t>
            </a:r>
          </a:p>
          <a:p>
            <a:pPr>
              <a:lnSpc>
                <a:spcPct val="80000"/>
              </a:lnSpc>
            </a:pPr>
            <a:r>
              <a:rPr lang="en-US" sz="2300" dirty="0" smtClean="0"/>
              <a:t>Ease of construction and operation</a:t>
            </a:r>
          </a:p>
          <a:p>
            <a:pPr>
              <a:lnSpc>
                <a:spcPct val="80000"/>
              </a:lnSpc>
            </a:pPr>
            <a:r>
              <a:rPr lang="en-US" sz="2300" dirty="0" smtClean="0"/>
              <a:t>Highly suitable for industrial production</a:t>
            </a:r>
          </a:p>
          <a:p>
            <a:pPr>
              <a:lnSpc>
                <a:spcPct val="80000"/>
              </a:lnSpc>
            </a:pPr>
            <a:r>
              <a:rPr lang="en-US" sz="2300" dirty="0" smtClean="0"/>
              <a:t>Detector bias and signal pickup isolation</a:t>
            </a:r>
          </a:p>
          <a:p>
            <a:pPr>
              <a:lnSpc>
                <a:spcPct val="80000"/>
              </a:lnSpc>
            </a:pPr>
            <a:r>
              <a:rPr lang="en-US" sz="2300" dirty="0" smtClean="0"/>
              <a:t>Simple signal pickup and front-end electronics; digital information acquisition</a:t>
            </a:r>
          </a:p>
          <a:p>
            <a:pPr>
              <a:lnSpc>
                <a:spcPct val="80000"/>
              </a:lnSpc>
            </a:pPr>
            <a:r>
              <a:rPr lang="en-US" sz="2300" dirty="0" smtClean="0"/>
              <a:t>High single particle efficiency (&gt;95%) and time resolution (~1nSec)</a:t>
            </a:r>
          </a:p>
          <a:p>
            <a:pPr>
              <a:lnSpc>
                <a:spcPct val="80000"/>
              </a:lnSpc>
            </a:pPr>
            <a:r>
              <a:rPr lang="en-US" sz="2300" dirty="0" smtClean="0"/>
              <a:t>Particle tracking capability; 2-dimensional readout from the same chamber</a:t>
            </a:r>
          </a:p>
          <a:p>
            <a:pPr>
              <a:lnSpc>
                <a:spcPct val="80000"/>
              </a:lnSpc>
            </a:pPr>
            <a:r>
              <a:rPr lang="en-US" sz="2300" dirty="0" smtClean="0"/>
              <a:t>Scalable rate capability (Low to very high); Cosmic ray to collider detectors</a:t>
            </a:r>
          </a:p>
          <a:p>
            <a:pPr>
              <a:lnSpc>
                <a:spcPct val="80000"/>
              </a:lnSpc>
            </a:pPr>
            <a:r>
              <a:rPr lang="en-US" sz="2300" dirty="0" smtClean="0"/>
              <a:t>Good reliability, long term stability</a:t>
            </a:r>
          </a:p>
          <a:p>
            <a:pPr>
              <a:lnSpc>
                <a:spcPct val="80000"/>
              </a:lnSpc>
            </a:pPr>
            <a:r>
              <a:rPr lang="en-US" sz="2300" dirty="0" smtClean="0"/>
              <a:t>Under laying Physics mostly understood!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future R&amp;D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Starting from modest 30cm</a:t>
            </a:r>
            <a:r>
              <a:rPr lang="en-US" dirty="0" smtClean="0">
                <a:sym typeface="Symbol"/>
              </a:rPr>
              <a:t>  30cm chambers …</a:t>
            </a:r>
          </a:p>
          <a:p>
            <a:r>
              <a:rPr lang="en-US" dirty="0" smtClean="0">
                <a:sym typeface="Symbol"/>
              </a:rPr>
              <a:t>Now, 100cm  100cm RPCs are being routinely fabricated and characterised in detail</a:t>
            </a:r>
          </a:p>
          <a:p>
            <a:r>
              <a:rPr lang="en-US" dirty="0" smtClean="0">
                <a:sym typeface="Symbol"/>
              </a:rPr>
              <a:t>Long-term stability of these chambers is established</a:t>
            </a:r>
          </a:p>
          <a:p>
            <a:r>
              <a:rPr lang="en-US" dirty="0" smtClean="0">
                <a:sym typeface="Symbol"/>
              </a:rPr>
              <a:t>ICAL prototype detector is being assembled</a:t>
            </a:r>
          </a:p>
          <a:p>
            <a:r>
              <a:rPr lang="en-US" dirty="0" smtClean="0">
                <a:sym typeface="Symbol"/>
              </a:rPr>
              <a:t>Almost all the required materials and procedures designed and optimised for production</a:t>
            </a:r>
          </a:p>
          <a:p>
            <a:r>
              <a:rPr lang="en-US" dirty="0" smtClean="0">
                <a:sym typeface="Symbol"/>
              </a:rPr>
              <a:t>Fabrication and testing of 200cm  200cm RPCs to start soon</a:t>
            </a:r>
          </a:p>
          <a:p>
            <a:r>
              <a:rPr lang="en-US" dirty="0" smtClean="0">
                <a:sym typeface="Symbol"/>
              </a:rPr>
              <a:t>Detailed studies using the prototype detector stack will continue</a:t>
            </a:r>
          </a:p>
          <a:p>
            <a:r>
              <a:rPr lang="en-US" dirty="0" smtClean="0">
                <a:sym typeface="Symbol"/>
              </a:rPr>
              <a:t>Design and optimisation of gas recirculation system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Deployment of RPCs in ICAL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ym typeface="Symbol"/>
              </a:rPr>
              <a:t>Incorporating and optimisation of ICAL specific parameters and constraints in the production designs</a:t>
            </a:r>
          </a:p>
          <a:p>
            <a:r>
              <a:rPr lang="en-US" dirty="0" smtClean="0">
                <a:sym typeface="Symbol"/>
              </a:rPr>
              <a:t>Large scale production of RPCs is being thought about</a:t>
            </a:r>
          </a:p>
          <a:p>
            <a:r>
              <a:rPr lang="en-US" dirty="0" smtClean="0">
                <a:sym typeface="Symbol"/>
              </a:rPr>
              <a:t>Parallel production of chambers at multiple assembly centres with common quality control standards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Growth is necessarily built around people 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282" y="0"/>
            <a:ext cx="864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000" y="53902"/>
            <a:ext cx="90000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Anita Behere, M.S.Bhatia, V.B.Chandratre, V.M.Datar,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M.D.Ghodgaonkar</a:t>
            </a:r>
            <a:r>
              <a:rPr lang="en-US" sz="1600" b="1" dirty="0" smtClean="0"/>
              <a:t>, S.K.Mohammed,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S.K.Kataria</a:t>
            </a:r>
            <a:r>
              <a:rPr lang="en-US" sz="1600" b="1" dirty="0" smtClean="0"/>
              <a:t>, P.K.Mukhopadhyay, S.M.Raut, R.S.Shastrakar, Vaishali Shedam</a:t>
            </a:r>
            <a:endParaRPr lang="en-US" sz="1600" dirty="0" smtClean="0"/>
          </a:p>
          <a:p>
            <a:pPr algn="ctr"/>
            <a:r>
              <a:rPr lang="en-US" sz="1600" b="1" i="1" dirty="0" smtClean="0">
                <a:solidFill>
                  <a:srgbClr val="00B050"/>
                </a:solidFill>
              </a:rPr>
              <a:t>Bhabha Atomic Research Centre, Mumbai</a:t>
            </a:r>
            <a:endParaRPr lang="en-US" sz="800" dirty="0" smtClean="0">
              <a:solidFill>
                <a:srgbClr val="00B050"/>
              </a:solidFill>
            </a:endParaRPr>
          </a:p>
          <a:p>
            <a:pPr algn="ctr"/>
            <a:r>
              <a:rPr lang="en-US" sz="800" b="1" dirty="0" smtClean="0"/>
              <a:t> </a:t>
            </a:r>
            <a:endParaRPr lang="en-US" sz="800" dirty="0" smtClean="0"/>
          </a:p>
          <a:p>
            <a:pPr algn="ctr"/>
            <a:r>
              <a:rPr lang="en-US" sz="1600" b="1" dirty="0" smtClean="0"/>
              <a:t>Amitava Raychaudhuri</a:t>
            </a:r>
            <a:endParaRPr lang="en-US" sz="1600" dirty="0" smtClean="0"/>
          </a:p>
          <a:p>
            <a:pPr algn="ctr"/>
            <a:r>
              <a:rPr lang="en-US" sz="1600" b="1" i="1" dirty="0" smtClean="0">
                <a:solidFill>
                  <a:srgbClr val="00B050"/>
                </a:solidFill>
              </a:rPr>
              <a:t>Harish-Chandra Research Institute, Allahabad</a:t>
            </a:r>
            <a:endParaRPr lang="en-US" sz="800" dirty="0" smtClean="0">
              <a:solidFill>
                <a:srgbClr val="00B050"/>
              </a:solidFill>
            </a:endParaRPr>
          </a:p>
          <a:p>
            <a:pPr algn="ctr"/>
            <a:r>
              <a:rPr lang="en-US" sz="800" b="1" dirty="0" smtClean="0"/>
              <a:t> </a:t>
            </a:r>
            <a:endParaRPr lang="en-US" sz="800" dirty="0" smtClean="0"/>
          </a:p>
          <a:p>
            <a:pPr algn="ctr"/>
            <a:r>
              <a:rPr lang="en-US" sz="1600" b="1" dirty="0" smtClean="0"/>
              <a:t>Satyajit Jena, Basanta Nandi, S.Uma Sankar, Raghava Varma</a:t>
            </a:r>
            <a:endParaRPr lang="en-US" sz="1600" dirty="0" smtClean="0"/>
          </a:p>
          <a:p>
            <a:pPr algn="ctr"/>
            <a:r>
              <a:rPr lang="en-US" sz="1600" b="1" i="1" dirty="0" smtClean="0">
                <a:solidFill>
                  <a:srgbClr val="00B050"/>
                </a:solidFill>
              </a:rPr>
              <a:t>Indian Institute of Technology Bombay, Mumbai</a:t>
            </a:r>
            <a:endParaRPr lang="en-US" sz="800" dirty="0" smtClean="0">
              <a:solidFill>
                <a:srgbClr val="00B050"/>
              </a:solidFill>
            </a:endParaRPr>
          </a:p>
          <a:p>
            <a:pPr algn="ctr"/>
            <a:r>
              <a:rPr lang="en-US" sz="800" dirty="0" smtClean="0"/>
              <a:t> </a:t>
            </a:r>
          </a:p>
          <a:p>
            <a:pPr algn="ctr"/>
            <a:r>
              <a:rPr lang="en-US" sz="1600" b="1" dirty="0" smtClean="0"/>
              <a:t>D.Indumathi, M.V.N.Murthy, G.Rajasekaran, D.Ramakrishna</a:t>
            </a:r>
            <a:endParaRPr lang="en-US" sz="1600" dirty="0" smtClean="0"/>
          </a:p>
          <a:p>
            <a:pPr algn="ctr"/>
            <a:r>
              <a:rPr lang="en-US" sz="1600" b="1" i="1" dirty="0" smtClean="0">
                <a:solidFill>
                  <a:srgbClr val="00B050"/>
                </a:solidFill>
              </a:rPr>
              <a:t>Institute of Mathematical Sciences, Chennai</a:t>
            </a:r>
            <a:endParaRPr lang="en-US" sz="800" dirty="0" smtClean="0">
              <a:solidFill>
                <a:srgbClr val="00B050"/>
              </a:solidFill>
            </a:endParaRPr>
          </a:p>
          <a:p>
            <a:pPr algn="ctr"/>
            <a:r>
              <a:rPr lang="en-US" sz="800" b="1" dirty="0" smtClean="0"/>
              <a:t> </a:t>
            </a:r>
            <a:endParaRPr lang="en-US" sz="800" dirty="0" smtClean="0"/>
          </a:p>
          <a:p>
            <a:pPr algn="ctr"/>
            <a:r>
              <a:rPr lang="en-US" sz="1600" b="1" dirty="0" smtClean="0"/>
              <a:t>Y.P.Viyogi</a:t>
            </a:r>
            <a:endParaRPr lang="en-US" sz="1600" dirty="0" smtClean="0"/>
          </a:p>
          <a:p>
            <a:pPr algn="ctr"/>
            <a:r>
              <a:rPr lang="en-US" sz="1600" b="1" i="1" dirty="0" smtClean="0">
                <a:solidFill>
                  <a:srgbClr val="00B050"/>
                </a:solidFill>
              </a:rPr>
              <a:t>Institute of Physics, Bhubaneswar</a:t>
            </a:r>
            <a:endParaRPr lang="en-US" sz="800" dirty="0" smtClean="0">
              <a:solidFill>
                <a:srgbClr val="00B050"/>
              </a:solidFill>
            </a:endParaRPr>
          </a:p>
          <a:p>
            <a:pPr algn="ctr"/>
            <a:r>
              <a:rPr lang="en-US" sz="800" b="1" dirty="0" smtClean="0"/>
              <a:t> </a:t>
            </a:r>
            <a:endParaRPr lang="en-US" sz="800" dirty="0" smtClean="0"/>
          </a:p>
          <a:p>
            <a:pPr algn="ctr"/>
            <a:r>
              <a:rPr lang="en-US" sz="1600" b="1" dirty="0" smtClean="0"/>
              <a:t>Sudeb Bhattacharya, Suvendu Bose, Satyajit Saha, Manoj Saran, Sandip Sarkar, Swapan Sen</a:t>
            </a:r>
            <a:endParaRPr lang="en-US" sz="1600" dirty="0" smtClean="0"/>
          </a:p>
          <a:p>
            <a:pPr algn="ctr"/>
            <a:r>
              <a:rPr lang="en-US" sz="1600" b="1" i="1" dirty="0" smtClean="0">
                <a:solidFill>
                  <a:srgbClr val="00B050"/>
                </a:solidFill>
              </a:rPr>
              <a:t>Saha Institute of Nuclear Physics, Kolkata</a:t>
            </a:r>
            <a:endParaRPr lang="en-US" sz="800" dirty="0" smtClean="0">
              <a:solidFill>
                <a:srgbClr val="00B050"/>
              </a:solidFill>
            </a:endParaRPr>
          </a:p>
          <a:p>
            <a:pPr algn="ctr"/>
            <a:r>
              <a:rPr lang="en-US" sz="800" b="1" dirty="0" smtClean="0"/>
              <a:t> </a:t>
            </a:r>
            <a:endParaRPr lang="en-US" sz="800" dirty="0" smtClean="0"/>
          </a:p>
          <a:p>
            <a:pPr algn="ctr"/>
            <a:r>
              <a:rPr lang="en-US" sz="1600" b="1" dirty="0" smtClean="0"/>
              <a:t>B.S.Acharya, V.V.Asgolkar,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Sarika Bhide</a:t>
            </a:r>
            <a:r>
              <a:rPr lang="en-US" sz="1600" b="1" dirty="0" smtClean="0"/>
              <a:t>, Manas Bhuyan, Santosh Chavan, Amol Dighe,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M.Elangovan</a:t>
            </a:r>
            <a:r>
              <a:rPr lang="en-US" sz="1600" b="1" dirty="0" smtClean="0"/>
              <a:t>, G.K.Ghodke,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P.R.Joseph</a:t>
            </a:r>
            <a:r>
              <a:rPr lang="en-US" sz="1600" b="1" dirty="0" smtClean="0"/>
              <a:t>,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V.S.Jeeva</a:t>
            </a:r>
            <a:r>
              <a:rPr lang="en-US" sz="1600" b="1" dirty="0" smtClean="0"/>
              <a:t>, S.R.Joshi, S.D.Kalmani, Darshana Koli,</a:t>
            </a:r>
          </a:p>
          <a:p>
            <a:pPr algn="ctr"/>
            <a:r>
              <a:rPr lang="en-US" sz="1600" b="1" dirty="0" smtClean="0"/>
              <a:t> Shekhar Lahamge, Vidhya Lotankar, G.Majumder, N.K.Mondal, P.Nagaraj, B.K.Nagesh,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G.K.Padmashree</a:t>
            </a:r>
            <a:r>
              <a:rPr lang="en-US" sz="1600" b="1" dirty="0" smtClean="0"/>
              <a:t>, Subhendu Rakshit,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K.V.Ramakrishnan</a:t>
            </a:r>
            <a:r>
              <a:rPr lang="en-US" sz="1600" b="1" dirty="0" smtClean="0"/>
              <a:t>, Shobha Rao, L.V.Reddy, Asmita Redij,</a:t>
            </a:r>
          </a:p>
          <a:p>
            <a:pPr algn="ctr"/>
            <a:r>
              <a:rPr lang="en-US" sz="1600" b="1" dirty="0" smtClean="0"/>
              <a:t> Deepak Samuel,  Mandar Saraf, S.B.Shetye, R.R.Shinde, Noopur Srivastava, S.Upadhya,</a:t>
            </a:r>
          </a:p>
          <a:p>
            <a:pPr algn="ctr"/>
            <a:r>
              <a:rPr lang="en-US" sz="1600" dirty="0" smtClean="0"/>
              <a:t> </a:t>
            </a:r>
            <a:r>
              <a:rPr lang="en-US" sz="1600" b="1" dirty="0" smtClean="0"/>
              <a:t>Piyush Verma,  Central Services, Central Workshop,  Visiting Students</a:t>
            </a:r>
            <a:endParaRPr lang="en-US" sz="1600" dirty="0" smtClean="0"/>
          </a:p>
          <a:p>
            <a:pPr algn="ctr"/>
            <a:r>
              <a:rPr lang="en-US" sz="1600" b="1" i="1" dirty="0" smtClean="0">
                <a:solidFill>
                  <a:srgbClr val="00B050"/>
                </a:solidFill>
              </a:rPr>
              <a:t>Tata Institute of Fundamental Research, Mumbai</a:t>
            </a:r>
            <a:endParaRPr lang="en-US" sz="800" b="1" i="1" dirty="0" smtClean="0">
              <a:solidFill>
                <a:srgbClr val="00B050"/>
              </a:solidFill>
            </a:endParaRPr>
          </a:p>
          <a:p>
            <a:pPr algn="ctr"/>
            <a:endParaRPr lang="en-US" sz="800" b="1" dirty="0" smtClean="0"/>
          </a:p>
          <a:p>
            <a:pPr algn="ctr"/>
            <a:r>
              <a:rPr lang="en-US" sz="1600" b="1" dirty="0" smtClean="0"/>
              <a:t>Saikat Biswas, Subhasish Chattopadhyay</a:t>
            </a:r>
            <a:endParaRPr lang="en-US" sz="1600" dirty="0" smtClean="0"/>
          </a:p>
          <a:p>
            <a:pPr algn="ctr"/>
            <a:r>
              <a:rPr lang="en-US" sz="1600" b="1" i="1" dirty="0" smtClean="0">
                <a:solidFill>
                  <a:srgbClr val="00B050"/>
                </a:solidFill>
              </a:rPr>
              <a:t>Variable Energy Cyclotron Centre, Kolkata</a:t>
            </a:r>
            <a:endParaRPr lang="en-US" sz="800" b="1" i="1" dirty="0" smtClean="0">
              <a:solidFill>
                <a:srgbClr val="00B050"/>
              </a:solidFill>
            </a:endParaRPr>
          </a:p>
          <a:p>
            <a:pPr algn="ctr"/>
            <a:endParaRPr lang="en-US" sz="800" b="1" i="1" dirty="0" smtClean="0"/>
          </a:p>
          <a:p>
            <a:pPr algn="ctr"/>
            <a:r>
              <a:rPr lang="en-US" sz="1600" b="1" i="1" dirty="0" smtClean="0">
                <a:solidFill>
                  <a:srgbClr val="00B050"/>
                </a:solidFill>
              </a:rPr>
              <a:t>UICT, Mumbai &amp; Local Industries</a:t>
            </a:r>
            <a:endParaRPr lang="en-US" sz="1600" i="1" dirty="0" smtClean="0">
              <a:solidFill>
                <a:srgbClr val="00B050"/>
              </a:solidFill>
            </a:endParaRPr>
          </a:p>
          <a:p>
            <a:pPr algn="ctr"/>
            <a:endParaRPr lang="en-US" sz="800" dirty="0" smtClean="0"/>
          </a:p>
          <a:p>
            <a:pPr algn="ctr"/>
            <a:r>
              <a:rPr lang="en-US" sz="800" dirty="0" smtClean="0"/>
              <a:t>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58085" y="1214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0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50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50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0" fill="hold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0" fill="hold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5000" fill="hold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0" fill="hold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5000" fill="hold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5000" fill="hold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000" fill="hold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0" fill="hold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5000" fill="hold"/>
                                        <p:tgtEl>
                                          <p:spTgt spid="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5000" fill="hold"/>
                                        <p:tgtEl>
                                          <p:spTgt spid="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5000" fill="hold"/>
                                        <p:tgtEl>
                                          <p:spTgt spid="7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5000" fill="hold"/>
                                        <p:tgtEl>
                                          <p:spTgt spid="7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5000" fill="hold"/>
                                        <p:tgtEl>
                                          <p:spTgt spid="7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5000" fill="hold"/>
                                        <p:tgtEl>
                                          <p:spTgt spid="7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5000" fill="hold"/>
                                        <p:tgtEl>
                                          <p:spTgt spid="7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5000" fill="hold"/>
                                        <p:tgtEl>
                                          <p:spTgt spid="7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5000" fill="hold"/>
                                        <p:tgtEl>
                                          <p:spTgt spid="7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5000" fill="hold"/>
                                        <p:tgtEl>
                                          <p:spTgt spid="7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000" y="59400"/>
            <a:ext cx="9000000" cy="44627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Ian Crotty, Christian Lippmann, Archana Sharma, Igor Smirnov, Rob Veenhof</a:t>
            </a:r>
            <a:endParaRPr lang="en-US" dirty="0" smtClean="0"/>
          </a:p>
          <a:p>
            <a:pPr algn="ctr"/>
            <a:r>
              <a:rPr lang="en-US" b="1" i="1" dirty="0" smtClean="0">
                <a:solidFill>
                  <a:srgbClr val="00B050"/>
                </a:solidFill>
              </a:rPr>
              <a:t>CERN, Switzerland</a:t>
            </a:r>
            <a:endParaRPr lang="en-US" sz="800" dirty="0" smtClean="0">
              <a:solidFill>
                <a:srgbClr val="00B050"/>
              </a:solidFill>
            </a:endParaRPr>
          </a:p>
          <a:p>
            <a:pPr algn="ctr"/>
            <a:r>
              <a:rPr lang="en-US" sz="800" b="1" dirty="0" smtClean="0"/>
              <a:t> </a:t>
            </a:r>
            <a:endParaRPr lang="en-US" sz="800" dirty="0" smtClean="0"/>
          </a:p>
          <a:p>
            <a:pPr algn="ctr"/>
            <a:r>
              <a:rPr lang="en-US" b="1" dirty="0" smtClean="0"/>
              <a:t>Adam Para, Makeev Valeri</a:t>
            </a:r>
            <a:endParaRPr lang="en-US" dirty="0" smtClean="0"/>
          </a:p>
          <a:p>
            <a:pPr algn="ctr"/>
            <a:r>
              <a:rPr lang="en-US" b="1" i="1" dirty="0" smtClean="0">
                <a:solidFill>
                  <a:srgbClr val="00B050"/>
                </a:solidFill>
              </a:rPr>
              <a:t>Fermilab, USA</a:t>
            </a:r>
            <a:endParaRPr lang="en-US" sz="800" dirty="0" smtClean="0">
              <a:solidFill>
                <a:srgbClr val="00B050"/>
              </a:solidFill>
            </a:endParaRPr>
          </a:p>
          <a:p>
            <a:pPr algn="ctr"/>
            <a:r>
              <a:rPr lang="en-US" sz="800" b="1" i="1" dirty="0" smtClean="0"/>
              <a:t> </a:t>
            </a:r>
            <a:endParaRPr lang="en-US" sz="800" dirty="0" smtClean="0"/>
          </a:p>
          <a:p>
            <a:pPr algn="ctr"/>
            <a:r>
              <a:rPr lang="en-US" b="1" dirty="0" smtClean="0"/>
              <a:t>Carlo Gustavino</a:t>
            </a:r>
            <a:r>
              <a:rPr lang="en-US" dirty="0" smtClean="0"/>
              <a:t>, </a:t>
            </a:r>
            <a:r>
              <a:rPr lang="en-US" b="1" dirty="0" smtClean="0"/>
              <a:t>M.C.S.Williams</a:t>
            </a:r>
            <a:endParaRPr lang="en-US" dirty="0" smtClean="0"/>
          </a:p>
          <a:p>
            <a:pPr algn="ctr"/>
            <a:r>
              <a:rPr lang="en-US" b="1" i="1" dirty="0" smtClean="0">
                <a:solidFill>
                  <a:srgbClr val="00B050"/>
                </a:solidFill>
              </a:rPr>
              <a:t>INFN, Italy</a:t>
            </a:r>
            <a:endParaRPr lang="en-US" sz="800" dirty="0" smtClean="0">
              <a:solidFill>
                <a:srgbClr val="00B050"/>
              </a:solidFill>
            </a:endParaRPr>
          </a:p>
          <a:p>
            <a:pPr algn="ctr"/>
            <a:r>
              <a:rPr lang="en-US" sz="800" b="1" i="1" dirty="0" smtClean="0"/>
              <a:t> </a:t>
            </a:r>
            <a:endParaRPr lang="en-US" sz="800" dirty="0" smtClean="0"/>
          </a:p>
          <a:p>
            <a:pPr algn="ctr"/>
            <a:r>
              <a:rPr lang="en-US" b="1" dirty="0" smtClean="0"/>
              <a:t>Kazuo Abe, Daniel Marlow</a:t>
            </a:r>
          </a:p>
          <a:p>
            <a:pPr algn="ctr"/>
            <a:r>
              <a:rPr lang="en-US" b="1" i="1" dirty="0" smtClean="0">
                <a:solidFill>
                  <a:srgbClr val="00B050"/>
                </a:solidFill>
              </a:rPr>
              <a:t>Belle Experiment, Japan</a:t>
            </a:r>
            <a:endParaRPr lang="en-US" sz="800" b="1" i="1" dirty="0" smtClean="0">
              <a:solidFill>
                <a:srgbClr val="00B050"/>
              </a:solidFill>
            </a:endParaRPr>
          </a:p>
          <a:p>
            <a:pPr algn="ctr"/>
            <a:endParaRPr lang="en-US" sz="800" dirty="0" smtClean="0">
              <a:solidFill>
                <a:srgbClr val="00B050"/>
              </a:solidFill>
            </a:endParaRPr>
          </a:p>
          <a:p>
            <a:pPr algn="ctr"/>
            <a:r>
              <a:rPr lang="en-US" b="1" dirty="0" smtClean="0"/>
              <a:t>Jianxin Cai </a:t>
            </a:r>
            <a:endParaRPr lang="en-US" dirty="0" smtClean="0"/>
          </a:p>
          <a:p>
            <a:pPr algn="ctr"/>
            <a:r>
              <a:rPr lang="en-US" b="1" i="1" dirty="0" smtClean="0">
                <a:solidFill>
                  <a:srgbClr val="00B050"/>
                </a:solidFill>
              </a:rPr>
              <a:t>Peking University, China</a:t>
            </a:r>
            <a:endParaRPr lang="en-US" sz="800" dirty="0" smtClean="0">
              <a:solidFill>
                <a:srgbClr val="00B050"/>
              </a:solidFill>
            </a:endParaRPr>
          </a:p>
          <a:p>
            <a:pPr algn="ctr"/>
            <a:r>
              <a:rPr lang="en-US" sz="800" dirty="0" smtClean="0"/>
              <a:t> </a:t>
            </a:r>
          </a:p>
          <a:p>
            <a:pPr algn="ctr"/>
            <a:r>
              <a:rPr lang="en-US" b="1" dirty="0" smtClean="0"/>
              <a:t>Rinaldo Santonico</a:t>
            </a:r>
            <a:endParaRPr lang="en-US" dirty="0" smtClean="0"/>
          </a:p>
          <a:p>
            <a:pPr algn="ctr"/>
            <a:r>
              <a:rPr lang="en-US" b="1" i="1" dirty="0" smtClean="0">
                <a:solidFill>
                  <a:srgbClr val="00B050"/>
                </a:solidFill>
              </a:rPr>
              <a:t>University of Roma, Italy</a:t>
            </a:r>
            <a:endParaRPr lang="en-US" dirty="0" smtClean="0">
              <a:solidFill>
                <a:srgbClr val="00B050"/>
              </a:solidFill>
            </a:endParaRPr>
          </a:p>
          <a:p>
            <a:pPr algn="ctr"/>
            <a:r>
              <a:rPr lang="en-US" b="1" dirty="0" smtClean="0">
                <a:solidFill>
                  <a:srgbClr val="00B050"/>
                </a:solidFill>
              </a:rPr>
              <a:t> </a:t>
            </a:r>
            <a:endParaRPr lang="en-US" dirty="0" smtClean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3400" y="3355848"/>
            <a:ext cx="8077200" cy="1673352"/>
          </a:xfrm>
        </p:spPr>
        <p:txBody>
          <a:bodyPr/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33400" y="1214422"/>
            <a:ext cx="8077200" cy="2113994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For further information</a:t>
            </a:r>
          </a:p>
          <a:p>
            <a:pPr algn="ctr"/>
            <a:endParaRPr lang="en-US" sz="1000" dirty="0" smtClean="0"/>
          </a:p>
          <a:p>
            <a:pPr algn="ctr"/>
            <a:r>
              <a:rPr lang="en-US" dirty="0" smtClean="0"/>
              <a:t>INO homepage: </a:t>
            </a:r>
            <a:r>
              <a:rPr lang="en-US" i="1" dirty="0" smtClean="0"/>
              <a:t>http://www.imsc.res.in/~ino</a:t>
            </a:r>
          </a:p>
          <a:p>
            <a:pPr algn="ctr"/>
            <a:r>
              <a:rPr lang="en-US" dirty="0" smtClean="0"/>
              <a:t>TIFR INO  homepage: </a:t>
            </a:r>
            <a:r>
              <a:rPr lang="en-US" i="1" dirty="0" smtClean="0"/>
              <a:t>http://www.ino.tifr.res.in</a:t>
            </a:r>
          </a:p>
          <a:p>
            <a:pPr algn="ctr"/>
            <a:r>
              <a:rPr lang="en-US" dirty="0" smtClean="0"/>
              <a:t>My INO homepage: </a:t>
            </a:r>
            <a:r>
              <a:rPr lang="en-US" i="1" dirty="0" smtClean="0"/>
              <a:t>http://www.hecr.tifr.res.in/~bsn/ino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oscillations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" y="1571612"/>
            <a:ext cx="3924000" cy="4932000"/>
          </a:xfrm>
          <a:solidFill>
            <a:srgbClr val="CCECFF"/>
          </a:solidFill>
        </p:spPr>
        <p:txBody>
          <a:bodyPr>
            <a:normAutofit fontScale="85000" lnSpcReduction="20000"/>
          </a:bodyPr>
          <a:lstStyle/>
          <a:p>
            <a:pPr marL="360000"/>
            <a:r>
              <a:rPr lang="en-US" dirty="0" smtClean="0"/>
              <a:t>It is now known that neutrinos of one flavour oscillate to those of another flavour.</a:t>
            </a:r>
          </a:p>
          <a:p>
            <a:pPr marL="360000"/>
            <a:r>
              <a:rPr lang="en-US" dirty="0" smtClean="0"/>
              <a:t>The oscillation mechanism is possible only if the neutrinos are massive.</a:t>
            </a:r>
          </a:p>
          <a:p>
            <a:pPr marL="360000"/>
            <a:r>
              <a:rPr lang="en-US" dirty="0" smtClean="0"/>
              <a:t>Neutrino experiments are setting the stage for extension of Standard Model itself.</a:t>
            </a:r>
          </a:p>
          <a:p>
            <a:pPr marL="360000"/>
            <a:r>
              <a:rPr lang="en-US" dirty="0" smtClean="0"/>
              <a:t>Massive neutrinos have ramifications on nuclear physics, astro physics cosmology, geo physics apart from particle physics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000496" y="1571612"/>
            <a:ext cx="5040000" cy="4932000"/>
          </a:xfrm>
          <a:solidFill>
            <a:srgbClr val="FFFF99"/>
          </a:solidFill>
        </p:spPr>
        <p:txBody>
          <a:bodyPr>
            <a:normAutofit fontScale="85000" lnSpcReduction="20000"/>
          </a:bodyPr>
          <a:lstStyle/>
          <a:p>
            <a:pPr marL="360000"/>
            <a:r>
              <a:rPr lang="en-US" dirty="0" smtClean="0"/>
              <a:t>Electron and muon neutrinos (</a:t>
            </a:r>
            <a:r>
              <a:rPr lang="en-US" dirty="0" smtClean="0">
                <a:sym typeface="Symbol"/>
              </a:rPr>
              <a:t></a:t>
            </a:r>
            <a:r>
              <a:rPr lang="en-US" baseline="-25000" dirty="0" smtClean="0">
                <a:sym typeface="Symbol"/>
              </a:rPr>
              <a:t>e</a:t>
            </a:r>
            <a:r>
              <a:rPr lang="en-US" dirty="0" smtClean="0">
                <a:sym typeface="Symbol"/>
              </a:rPr>
              <a:t> and </a:t>
            </a:r>
            <a:r>
              <a:rPr lang="en-US" baseline="-25000" dirty="0" smtClean="0">
                <a:sym typeface="Symbol"/>
              </a:rPr>
              <a:t></a:t>
            </a:r>
            <a:r>
              <a:rPr lang="en-US" dirty="0" smtClean="0">
                <a:sym typeface="Symbol"/>
              </a:rPr>
              <a:t>) are the flavour eigen states. They are super positions of the mass eigen states (</a:t>
            </a:r>
            <a:r>
              <a:rPr lang="en-US" baseline="-25000" dirty="0" smtClean="0">
                <a:sym typeface="Symbol"/>
              </a:rPr>
              <a:t>1</a:t>
            </a:r>
            <a:r>
              <a:rPr lang="en-US" dirty="0" smtClean="0">
                <a:sym typeface="Symbol"/>
              </a:rPr>
              <a:t> and </a:t>
            </a:r>
            <a:r>
              <a:rPr lang="en-US" baseline="-25000" dirty="0" smtClean="0">
                <a:sym typeface="Symbol"/>
              </a:rPr>
              <a:t>2</a:t>
            </a:r>
            <a:r>
              <a:rPr lang="en-US" dirty="0" smtClean="0">
                <a:sym typeface="Symbol"/>
              </a:rPr>
              <a:t>)..</a:t>
            </a:r>
          </a:p>
          <a:p>
            <a:pPr marL="360000">
              <a:buNone/>
            </a:pPr>
            <a:endParaRPr lang="en-US" dirty="0" smtClean="0">
              <a:sym typeface="Symbol"/>
            </a:endParaRPr>
          </a:p>
          <a:p>
            <a:pPr marL="360000">
              <a:buNone/>
            </a:pPr>
            <a:endParaRPr lang="en-US" dirty="0" smtClean="0">
              <a:sym typeface="Symbol"/>
            </a:endParaRPr>
          </a:p>
          <a:p>
            <a:pPr marL="360000">
              <a:buNone/>
            </a:pPr>
            <a:endParaRPr lang="en-US" dirty="0" smtClean="0">
              <a:sym typeface="Symbol"/>
            </a:endParaRPr>
          </a:p>
          <a:p>
            <a:pPr marL="360000"/>
            <a:r>
              <a:rPr lang="en-US" dirty="0" smtClean="0">
                <a:sym typeface="Symbol"/>
              </a:rPr>
              <a:t>If at t = 0, an eigen state  (0) = </a:t>
            </a:r>
            <a:r>
              <a:rPr lang="en-US" baseline="-25000" dirty="0" smtClean="0">
                <a:sym typeface="Symbol"/>
              </a:rPr>
              <a:t>e,</a:t>
            </a:r>
            <a:r>
              <a:rPr lang="en-US" dirty="0" smtClean="0">
                <a:sym typeface="Symbol"/>
              </a:rPr>
              <a:t> then any time t </a:t>
            </a:r>
          </a:p>
          <a:p>
            <a:pPr marL="360000"/>
            <a:endParaRPr lang="en-US" dirty="0" smtClean="0">
              <a:sym typeface="Symbol"/>
            </a:endParaRPr>
          </a:p>
          <a:p>
            <a:pPr marL="360000"/>
            <a:endParaRPr lang="en-US" dirty="0" smtClean="0">
              <a:sym typeface="Symbol"/>
            </a:endParaRPr>
          </a:p>
          <a:p>
            <a:pPr marL="360000"/>
            <a:r>
              <a:rPr lang="en-US" dirty="0" smtClean="0">
                <a:sym typeface="Symbol"/>
              </a:rPr>
              <a:t>Then the oscillation probability is</a:t>
            </a:r>
          </a:p>
          <a:p>
            <a:pPr marL="360000"/>
            <a:endParaRPr lang="en-US" dirty="0" smtClean="0">
              <a:sym typeface="Symbol"/>
            </a:endParaRPr>
          </a:p>
          <a:p>
            <a:pPr marL="360000"/>
            <a:endParaRPr lang="en-US" dirty="0" smtClean="0">
              <a:sym typeface="Symbol"/>
            </a:endParaRPr>
          </a:p>
          <a:p>
            <a:pPr marL="360000"/>
            <a:r>
              <a:rPr lang="en-US" dirty="0" smtClean="0">
                <a:sym typeface="Symbol"/>
              </a:rPr>
              <a:t>And the oscillation length is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226308" name="Object 4"/>
          <p:cNvGraphicFramePr>
            <a:graphicFrameLocks noChangeAspect="1"/>
          </p:cNvGraphicFramePr>
          <p:nvPr/>
        </p:nvGraphicFramePr>
        <p:xfrm>
          <a:off x="4429124" y="2844114"/>
          <a:ext cx="3151187" cy="842962"/>
        </p:xfrm>
        <a:graphic>
          <a:graphicData uri="http://schemas.openxmlformats.org/presentationml/2006/ole">
            <p:oleObj spid="_x0000_s226308" name="Equation" r:id="rId4" imgW="1422360" imgH="380880" progId="Equation.3">
              <p:embed/>
            </p:oleObj>
          </a:graphicData>
        </a:graphic>
      </p:graphicFrame>
      <p:graphicFrame>
        <p:nvGraphicFramePr>
          <p:cNvPr id="226309" name="Object 5"/>
          <p:cNvGraphicFramePr>
            <a:graphicFrameLocks noChangeAspect="1"/>
          </p:cNvGraphicFramePr>
          <p:nvPr/>
        </p:nvGraphicFramePr>
        <p:xfrm>
          <a:off x="4429125" y="4357694"/>
          <a:ext cx="4416425" cy="396875"/>
        </p:xfrm>
        <a:graphic>
          <a:graphicData uri="http://schemas.openxmlformats.org/presentationml/2006/ole">
            <p:oleObj spid="_x0000_s226309" name="Equation" r:id="rId5" imgW="1942920" imgH="228600" progId="Equation.3">
              <p:embed/>
            </p:oleObj>
          </a:graphicData>
        </a:graphic>
      </p:graphicFrame>
      <p:graphicFrame>
        <p:nvGraphicFramePr>
          <p:cNvPr id="226310" name="Object 6"/>
          <p:cNvGraphicFramePr>
            <a:graphicFrameLocks noChangeAspect="1"/>
          </p:cNvGraphicFramePr>
          <p:nvPr/>
        </p:nvGraphicFramePr>
        <p:xfrm>
          <a:off x="4413281" y="5238524"/>
          <a:ext cx="4587875" cy="455612"/>
        </p:xfrm>
        <a:graphic>
          <a:graphicData uri="http://schemas.openxmlformats.org/presentationml/2006/ole">
            <p:oleObj spid="_x0000_s226310" name="Equation" r:id="rId6" imgW="2552400" imgH="253800" progId="Equation.3">
              <p:embed/>
            </p:oleObj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429124" y="6072188"/>
          <a:ext cx="3351212" cy="401637"/>
        </p:xfrm>
        <a:graphic>
          <a:graphicData uri="http://schemas.openxmlformats.org/presentationml/2006/ole">
            <p:oleObj spid="_x0000_s226311" name="Equation" r:id="rId7" imgW="190476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6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6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6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The  INO</a:t>
            </a:r>
            <a:br>
              <a:rPr lang="en-US" dirty="0" smtClean="0"/>
            </a:br>
            <a:r>
              <a:rPr lang="en-US" dirty="0" smtClean="0"/>
              <a:t>Iron Calorimeter (ICAL)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India-based Neutrino Observatory (INO) is a consortium of a large number of research centres and universities.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Neutrino physics using ICAL</a:t>
            </a:r>
            <a:endParaRPr lang="en-US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1406" y="1714520"/>
            <a:ext cx="88920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Reconfirm atmospheric neutrino oscillation</a:t>
            </a:r>
          </a:p>
          <a:p>
            <a:r>
              <a:rPr lang="en-US" dirty="0" smtClean="0"/>
              <a:t>Improved measurement of oscillation parameters</a:t>
            </a:r>
          </a:p>
          <a:p>
            <a:r>
              <a:rPr lang="en-US" dirty="0" smtClean="0"/>
              <a:t>Search for potential matter effect in neutrino oscillation</a:t>
            </a:r>
          </a:p>
          <a:p>
            <a:r>
              <a:rPr lang="en-US" dirty="0" smtClean="0"/>
              <a:t>Determining the mass hierarchy using matter effect</a:t>
            </a:r>
          </a:p>
          <a:p>
            <a:r>
              <a:rPr lang="en-US" dirty="0" smtClean="0">
                <a:sym typeface="Wingdings" pitchFamily="2" charset="2"/>
              </a:rPr>
              <a:t>Study of ultra high energy neutrinos and muons</a:t>
            </a:r>
          </a:p>
          <a:p>
            <a:r>
              <a:rPr lang="en-US" dirty="0" smtClean="0">
                <a:sym typeface="Wingdings" pitchFamily="2" charset="2"/>
              </a:rPr>
              <a:t>Long baseline target for neutrino factories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Up-Down asymmetry </a:t>
            </a:r>
            <a:r>
              <a:rPr lang="en-GB" dirty="0" smtClean="0"/>
              <a:t>measurement</a:t>
            </a:r>
            <a:r>
              <a:rPr lang="en-GB" sz="4000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1934" y="1648153"/>
            <a:ext cx="4929222" cy="4104000"/>
          </a:xfrm>
          <a:solidFill>
            <a:srgbClr val="FFFF99"/>
          </a:solidFill>
        </p:spPr>
        <p:txBody>
          <a:bodyPr>
            <a:normAutofit/>
          </a:bodyPr>
          <a:lstStyle/>
          <a:p>
            <a:r>
              <a:rPr lang="en-GB" sz="2100" dirty="0" smtClean="0"/>
              <a:t>Atmospheric neutrino energy &gt; 1.3GeV     </a:t>
            </a:r>
            <a:r>
              <a:rPr lang="en-GB" sz="2100" dirty="0" smtClean="0">
                <a:latin typeface="Symbol" pitchFamily="18" charset="2"/>
              </a:rPr>
              <a:t>D</a:t>
            </a:r>
            <a:r>
              <a:rPr lang="en-GB" sz="2100" dirty="0" smtClean="0"/>
              <a:t>m</a:t>
            </a:r>
            <a:r>
              <a:rPr lang="en-GB" sz="2100" baseline="30000" dirty="0" smtClean="0"/>
              <a:t>2</a:t>
            </a:r>
            <a:r>
              <a:rPr lang="en-GB" sz="2100" dirty="0" smtClean="0"/>
              <a:t> ~2-3</a:t>
            </a:r>
            <a:r>
              <a:rPr lang="en-GB" sz="2100" dirty="0" smtClean="0">
                <a:sym typeface="Symbol"/>
              </a:rPr>
              <a:t></a:t>
            </a:r>
            <a:r>
              <a:rPr lang="en-GB" sz="2100" dirty="0" smtClean="0"/>
              <a:t>10</a:t>
            </a:r>
            <a:r>
              <a:rPr lang="en-GB" sz="2100" baseline="30000" dirty="0" smtClean="0"/>
              <a:t>-3</a:t>
            </a:r>
            <a:r>
              <a:rPr lang="en-GB" sz="2100" dirty="0" smtClean="0"/>
              <a:t> eV</a:t>
            </a:r>
            <a:r>
              <a:rPr lang="en-GB" sz="2100" baseline="30000" dirty="0" smtClean="0"/>
              <a:t>2</a:t>
            </a:r>
          </a:p>
          <a:p>
            <a:r>
              <a:rPr lang="en-GB" sz="2100" dirty="0" smtClean="0"/>
              <a:t>Downward muon neutrino are not affected by oscillation</a:t>
            </a:r>
          </a:p>
          <a:p>
            <a:r>
              <a:rPr lang="en-GB" sz="2100" dirty="0" smtClean="0"/>
              <a:t>They may constitute a </a:t>
            </a:r>
            <a:r>
              <a:rPr lang="en-GB" sz="2100" i="1" dirty="0" smtClean="0"/>
              <a:t>near</a:t>
            </a:r>
            <a:r>
              <a:rPr lang="en-GB" sz="2100" dirty="0" smtClean="0"/>
              <a:t> reference source</a:t>
            </a:r>
          </a:p>
          <a:p>
            <a:r>
              <a:rPr lang="en-GB" sz="2100" dirty="0" smtClean="0"/>
              <a:t>Upward neutrino are instead affected by oscillation since the L/E ratio  ranges up to </a:t>
            </a:r>
            <a:r>
              <a:rPr lang="en-GB" sz="2100" dirty="0" smtClean="0">
                <a:latin typeface="Symbol" pitchFamily="18" charset="2"/>
              </a:rPr>
              <a:t>10</a:t>
            </a:r>
            <a:r>
              <a:rPr lang="en-GB" sz="2100" baseline="30000" dirty="0" smtClean="0"/>
              <a:t>4 </a:t>
            </a:r>
            <a:r>
              <a:rPr lang="en-GB" sz="2100" dirty="0" smtClean="0"/>
              <a:t>Km/GeV</a:t>
            </a:r>
          </a:p>
          <a:p>
            <a:r>
              <a:rPr lang="en-GB" sz="2100" dirty="0" smtClean="0"/>
              <a:t>They may constitute a </a:t>
            </a:r>
            <a:r>
              <a:rPr lang="en-GB" sz="2100" i="1" dirty="0" smtClean="0"/>
              <a:t>far</a:t>
            </a:r>
            <a:r>
              <a:rPr lang="en-GB" sz="2100" dirty="0" smtClean="0"/>
              <a:t>  source</a:t>
            </a:r>
          </a:p>
          <a:p>
            <a:r>
              <a:rPr lang="en-GB" sz="2100" dirty="0" smtClean="0"/>
              <a:t>Thus, oscillation studies with a single detector and two sources</a:t>
            </a:r>
          </a:p>
          <a:p>
            <a:endParaRPr lang="en-GB" baseline="30000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DHEP                                                                             November 5, 2008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022305" y="5749147"/>
          <a:ext cx="4978851" cy="608811"/>
        </p:xfrm>
        <a:graphic>
          <a:graphicData uri="http://schemas.openxmlformats.org/presentationml/2006/ole">
            <p:oleObj spid="_x0000_s39938" name="Equation" r:id="rId4" imgW="3606480" imgH="457200" progId="Equation.3">
              <p:embed/>
            </p:oleObj>
          </a:graphicData>
        </a:graphic>
      </p:graphicFrame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52582" y="1602989"/>
            <a:ext cx="3847914" cy="4832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Brooklet</Template>
  <TotalTime>28994</TotalTime>
  <Words>2583</Words>
  <Application>Microsoft Office PowerPoint</Application>
  <PresentationFormat>On-screen Show (4:3)</PresentationFormat>
  <Paragraphs>583</Paragraphs>
  <Slides>57</Slides>
  <Notes>57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Module</vt:lpstr>
      <vt:lpstr>Equation</vt:lpstr>
      <vt:lpstr>Design and characterisation studies of Resistive Plate Chambers</vt:lpstr>
      <vt:lpstr>Plan of the talk</vt:lpstr>
      <vt:lpstr>Introduction</vt:lpstr>
      <vt:lpstr>Neutrino ()</vt:lpstr>
      <vt:lpstr>Standard model of particle physics</vt:lpstr>
      <vt:lpstr>Neutrino oscillations</vt:lpstr>
      <vt:lpstr>The  INO Iron Calorimeter (ICAL)</vt:lpstr>
      <vt:lpstr>Neutrino physics using ICAL</vt:lpstr>
      <vt:lpstr>Up-Down asymmetry measurement </vt:lpstr>
      <vt:lpstr>Matter effects and neutrino mass hierarchy</vt:lpstr>
      <vt:lpstr>Neutrino sources and detector choice</vt:lpstr>
      <vt:lpstr>INO cavern: Location and design</vt:lpstr>
      <vt:lpstr>Assembly of ICAL detector</vt:lpstr>
      <vt:lpstr>Principle of operation of RPC</vt:lpstr>
      <vt:lpstr>Schematic of a basic RPC</vt:lpstr>
      <vt:lpstr>Principle of operation</vt:lpstr>
      <vt:lpstr>RPC operating mode definitions</vt:lpstr>
      <vt:lpstr>Control of avalanche process</vt:lpstr>
      <vt:lpstr>Two modes of RPC operation</vt:lpstr>
      <vt:lpstr>V-I characteristics of RPC</vt:lpstr>
      <vt:lpstr>Typical expected parameters</vt:lpstr>
      <vt:lpstr>Review of RPC detector developments</vt:lpstr>
      <vt:lpstr>Birth of the RPC</vt:lpstr>
      <vt:lpstr>Application driven RPC designs</vt:lpstr>
      <vt:lpstr>Deployment of RPCs in  running experiments</vt:lpstr>
      <vt:lpstr>Design and studies of small RPC prototypes</vt:lpstr>
      <vt:lpstr>Initial infrastructure for RPC R&amp;D</vt:lpstr>
      <vt:lpstr>Some early encouraging results</vt:lpstr>
      <vt:lpstr>Long-term stability study of RPC</vt:lpstr>
      <vt:lpstr>Development of RPC materials and procedures</vt:lpstr>
      <vt:lpstr>Materials for gas volume fabrication</vt:lpstr>
      <vt:lpstr>Electrode coating techniques</vt:lpstr>
      <vt:lpstr>Automatic spray paint plant</vt:lpstr>
      <vt:lpstr>Screen printing techniques</vt:lpstr>
      <vt:lpstr>Schematic of gas system</vt:lpstr>
      <vt:lpstr>Constructional details of the gas system</vt:lpstr>
      <vt:lpstr>Development and characterisation of signal pickup panels</vt:lpstr>
      <vt:lpstr>Large area RPC development</vt:lpstr>
      <vt:lpstr>Fully assembled large area RPC</vt:lpstr>
      <vt:lpstr>RPC parameter characterisation</vt:lpstr>
      <vt:lpstr>Construction of ICAL prototype detector</vt:lpstr>
      <vt:lpstr>Prototype detector magnet</vt:lpstr>
      <vt:lpstr>Prototype RPC stack</vt:lpstr>
      <vt:lpstr>Design and implementation of the data acquisition system</vt:lpstr>
      <vt:lpstr>Data analysis and results</vt:lpstr>
      <vt:lpstr>A couple of interesting events</vt:lpstr>
      <vt:lpstr>Strip hit map of an RPC</vt:lpstr>
      <vt:lpstr>RPC strip rate time profile</vt:lpstr>
      <vt:lpstr>On-line monitoring of ambient parameters</vt:lpstr>
      <vt:lpstr>Summary and future outlook</vt:lpstr>
      <vt:lpstr>Why ICAL chose RPC?</vt:lpstr>
      <vt:lpstr>Summary and future R&amp;D plans</vt:lpstr>
      <vt:lpstr>Deployment of RPCs in ICAL</vt:lpstr>
      <vt:lpstr>Acknowledgements</vt:lpstr>
      <vt:lpstr>Slide 55</vt:lpstr>
      <vt:lpstr>Slide 56</vt:lpstr>
      <vt:lpstr>Thank you</vt:lpstr>
    </vt:vector>
  </TitlesOfParts>
  <Company>TIFR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and characterisation studies of Resistive Plate Chambers (RPCs)</dc:title>
  <dc:creator>B.Satyanarayana</dc:creator>
  <cp:lastModifiedBy>B.Satyanarayana</cp:lastModifiedBy>
  <cp:revision>340</cp:revision>
  <dcterms:created xsi:type="dcterms:W3CDTF">2008-09-25T08:04:45Z</dcterms:created>
  <dcterms:modified xsi:type="dcterms:W3CDTF">2008-11-27T06:58:46Z</dcterms:modified>
</cp:coreProperties>
</file>