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303" r:id="rId2"/>
    <p:sldId id="305" r:id="rId3"/>
    <p:sldId id="328" r:id="rId4"/>
    <p:sldId id="271" r:id="rId5"/>
    <p:sldId id="304" r:id="rId6"/>
    <p:sldId id="306" r:id="rId7"/>
    <p:sldId id="334" r:id="rId8"/>
    <p:sldId id="333" r:id="rId9"/>
    <p:sldId id="331" r:id="rId10"/>
    <p:sldId id="324" r:id="rId11"/>
    <p:sldId id="329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E17A0-841A-4C1C-A8E1-9B7533508D80}" type="datetimeFigureOut">
              <a:rPr lang="en-SG" smtClean="0"/>
              <a:pPr/>
              <a:t>12/7/2011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C7AA-5CCB-4BCC-9FAA-353207DC1E1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2000" y="3337560"/>
            <a:ext cx="9000000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2000" y="1544812"/>
            <a:ext cx="9000000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44624"/>
            <a:ext cx="9000000" cy="900000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992603"/>
            <a:ext cx="9000000" cy="5364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B0F0"/>
              </a:buClr>
              <a:defRPr>
                <a:solidFill>
                  <a:srgbClr val="00B0F0"/>
                </a:solidFill>
              </a:defRPr>
            </a:lvl2pPr>
            <a:lvl3pPr>
              <a:buClr>
                <a:srgbClr val="FFC000"/>
              </a:buClr>
              <a:defRPr>
                <a:solidFill>
                  <a:srgbClr val="FFC000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25" y="6422064"/>
            <a:ext cx="8640000" cy="365125"/>
          </a:xfrm>
        </p:spPr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4379" y="6422064"/>
            <a:ext cx="360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" y="3337560"/>
            <a:ext cx="8640000" cy="2301240"/>
          </a:xfrm>
        </p:spPr>
        <p:txBody>
          <a:bodyPr/>
          <a:lstStyle/>
          <a:p>
            <a:r>
              <a:rPr lang="en-US" dirty="0" smtClean="0"/>
              <a:t>testing of Anusparsh FE ASIC in Tifr RPC Detector stack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" y="1544812"/>
            <a:ext cx="8640000" cy="1752600"/>
          </a:xfrm>
        </p:spPr>
        <p:txBody>
          <a:bodyPr/>
          <a:lstStyle/>
          <a:p>
            <a:r>
              <a:rPr lang="en-US" dirty="0" smtClean="0"/>
              <a:t>B.Satyanarayana, TIFR, Mumbai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Linearity studies of the front-end board</a:t>
            </a:r>
            <a:endParaRPr lang="en-SG" dirty="0"/>
          </a:p>
        </p:txBody>
      </p:sp>
      <p:pic>
        <p:nvPicPr>
          <p:cNvPr id="8" name="Char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735"/>
          <a:stretch>
            <a:fillRect/>
          </a:stretch>
        </p:blipFill>
        <p:spPr bwMode="auto">
          <a:xfrm>
            <a:off x="72000" y="1008000"/>
            <a:ext cx="9000000" cy="56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4008" y="4869160"/>
            <a:ext cx="2952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Channel-to-channel gain variation is a concern</a:t>
            </a:r>
            <a:endParaRPr lang="en-SG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power measurements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per channel estimated by the designers: ~20mW (Chip only); @</a:t>
            </a:r>
            <a:r>
              <a:rPr lang="en-SG" dirty="0" smtClean="0"/>
              <a:t>3.3V</a:t>
            </a:r>
          </a:p>
          <a:p>
            <a:r>
              <a:rPr lang="en-US" dirty="0" smtClean="0"/>
              <a:t>Board = ASIC + support circuitry</a:t>
            </a:r>
          </a:p>
          <a:p>
            <a:r>
              <a:rPr lang="en-US" dirty="0" smtClean="0"/>
              <a:t>A number of bias circuits, terminations, protection diodes – they all consume power</a:t>
            </a:r>
          </a:p>
          <a:p>
            <a:r>
              <a:rPr lang="en-SG" dirty="0" smtClean="0"/>
              <a:t>Measured current for the board:</a:t>
            </a:r>
          </a:p>
          <a:p>
            <a:pPr lvl="1"/>
            <a:r>
              <a:rPr lang="en-SG" dirty="0" smtClean="0"/>
              <a:t>Multiplexer and buffer off: 70mA @6V, ~50mW/ch</a:t>
            </a:r>
          </a:p>
          <a:p>
            <a:pPr lvl="1"/>
            <a:r>
              <a:rPr lang="en-SG" dirty="0" smtClean="0"/>
              <a:t>Multiplexer and buffer on: 110mA @6V, ~</a:t>
            </a:r>
            <a:r>
              <a:rPr lang="en-SG" dirty="0" smtClean="0"/>
              <a:t>80mW/ch</a:t>
            </a:r>
          </a:p>
          <a:p>
            <a:r>
              <a:rPr lang="en-US" dirty="0" smtClean="0"/>
              <a:t>Certainly there is an ample scope for optimising the circuit and in particular for power reduction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 and action plan</a:t>
            </a:r>
            <a:endParaRPr lang="en-S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Study of amplifier gain and buffer output signal linearity using external pulser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Detailed study of threshold adjustment and its stability</a:t>
            </a:r>
          </a:p>
          <a:p>
            <a:pPr>
              <a:lnSpc>
                <a:spcPct val="120000"/>
              </a:lnSpc>
            </a:pPr>
            <a:r>
              <a:rPr lang="en-US" sz="3400" dirty="0" smtClean="0"/>
              <a:t>Try finer threshold adjustment by connecting a 100KΩ resistor to either side of 100KΩ </a:t>
            </a:r>
            <a:r>
              <a:rPr lang="en-US" sz="3400" dirty="0" smtClean="0"/>
              <a:t>trim-pot (</a:t>
            </a:r>
            <a:r>
              <a:rPr lang="en-US" sz="3400" i="1" dirty="0" smtClean="0"/>
              <a:t>P2</a:t>
            </a:r>
            <a:r>
              <a:rPr lang="en-US" sz="3400" dirty="0" smtClean="0"/>
              <a:t>)</a:t>
            </a:r>
            <a:endParaRPr lang="en-US" sz="3400" dirty="0" smtClean="0"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Calibration of threshold for RPC using noise rate and efficiency parameters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Integration of </a:t>
            </a:r>
            <a:r>
              <a:rPr lang="en-US" sz="3400" dirty="0" smtClean="0">
                <a:cs typeface="Arial" pitchFamily="34" charset="0"/>
              </a:rPr>
              <a:t>atleast four front-end boards </a:t>
            </a:r>
            <a:r>
              <a:rPr lang="en-US" sz="3400" dirty="0" smtClean="0">
                <a:cs typeface="Arial" pitchFamily="34" charset="0"/>
              </a:rPr>
              <a:t>with RPC </a:t>
            </a:r>
            <a:r>
              <a:rPr lang="en-US" sz="3400" dirty="0" smtClean="0">
                <a:cs typeface="Arial" pitchFamily="34" charset="0"/>
              </a:rPr>
              <a:t>stack</a:t>
            </a:r>
            <a:endParaRPr lang="en-US" sz="3400" dirty="0" smtClean="0"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cs typeface="Arial" pitchFamily="34" charset="0"/>
              </a:rPr>
              <a:t>Revision of the chip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Solve instability problem while the multiplexer is turned on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Separate chips for positive and negative inputs as well as amplifier and discriminator might anyway solve this </a:t>
            </a:r>
            <a:r>
              <a:rPr lang="en-US" sz="3100" dirty="0" smtClean="0"/>
              <a:t>problem</a:t>
            </a:r>
          </a:p>
          <a:p>
            <a:pPr>
              <a:lnSpc>
                <a:spcPct val="120000"/>
              </a:lnSpc>
            </a:pPr>
            <a:r>
              <a:rPr lang="en-US" sz="3500" dirty="0" smtClean="0"/>
              <a:t>Start repackaging the board for ICAL - to fit in zero volume!</a:t>
            </a:r>
            <a:endParaRPr lang="en-SG" sz="3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front-end ASIC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54230" y="1008000"/>
            <a:ext cx="8835541" cy="4968000"/>
            <a:chOff x="380284" y="465138"/>
            <a:chExt cx="8323244" cy="4679950"/>
          </a:xfrm>
        </p:grpSpPr>
        <p:sp>
          <p:nvSpPr>
            <p:cNvPr id="7" name="TextBox 6"/>
            <p:cNvSpPr txBox="1"/>
            <p:nvPr/>
          </p:nvSpPr>
          <p:spPr>
            <a:xfrm>
              <a:off x="7993077" y="2625112"/>
              <a:ext cx="7104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Amp_out</a:t>
              </a:r>
              <a:endParaRPr lang="en-US" sz="9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 flipH="1" flipV="1">
              <a:off x="1694793" y="2592449"/>
              <a:ext cx="3745379" cy="149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536609" y="3118268"/>
              <a:ext cx="124667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6034365" y="2593194"/>
              <a:ext cx="1000909" cy="936345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8:1 Analog Multiplexer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321778" y="2337899"/>
              <a:ext cx="850336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46573" y="274375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066411" y="4040344"/>
              <a:ext cx="1361069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746573" y="335929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71378" y="3064851"/>
              <a:ext cx="40215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75353" y="248838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Channel-0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5353" y="310392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Channel-7</a:t>
              </a:r>
              <a:endParaRPr lang="en-US" sz="9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21246" y="2678317"/>
              <a:ext cx="720000" cy="680978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Output </a:t>
              </a:r>
              <a:r>
                <a:rPr lang="en-US" sz="900" dirty="0" smtClean="0">
                  <a:solidFill>
                    <a:schemeClr val="tx1"/>
                  </a:solidFill>
                </a:rPr>
                <a:t>Buffer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8054841" y="3018806"/>
              <a:ext cx="357467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09"/>
            <p:cNvGrpSpPr/>
            <p:nvPr/>
          </p:nvGrpSpPr>
          <p:grpSpPr>
            <a:xfrm>
              <a:off x="886834" y="1060994"/>
              <a:ext cx="5219022" cy="1276834"/>
              <a:chOff x="457200" y="1143000"/>
              <a:chExt cx="5562600" cy="1143000"/>
            </a:xfrm>
          </p:grpSpPr>
          <p:grpSp>
            <p:nvGrpSpPr>
              <p:cNvPr id="46" name="Group 25"/>
              <p:cNvGrpSpPr/>
              <p:nvPr/>
            </p:nvGrpSpPr>
            <p:grpSpPr>
              <a:xfrm>
                <a:off x="457200" y="1143000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52893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Regulated Cascode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Transimpedance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Amplifier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2209800" y="1447800"/>
                  <a:ext cx="972000" cy="6840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LVDS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output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driver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3182134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>
                  <a:stCxn id="50" idx="3"/>
                  <a:endCxn id="51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18"/>
                <p:cNvCxnSpPr/>
                <p:nvPr/>
              </p:nvCxnSpPr>
              <p:spPr>
                <a:xfrm>
                  <a:off x="3310154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29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533400" y="1371600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184"/>
            <p:cNvGrpSpPr/>
            <p:nvPr/>
          </p:nvGrpSpPr>
          <p:grpSpPr>
            <a:xfrm>
              <a:off x="886834" y="3868254"/>
              <a:ext cx="5219022" cy="1276834"/>
              <a:chOff x="572666" y="4113212"/>
              <a:chExt cx="5562600" cy="1143000"/>
            </a:xfrm>
          </p:grpSpPr>
          <p:grpSp>
            <p:nvGrpSpPr>
              <p:cNvPr id="34" name="Group 58"/>
              <p:cNvGrpSpPr/>
              <p:nvPr/>
            </p:nvGrpSpPr>
            <p:grpSpPr>
              <a:xfrm>
                <a:off x="572666" y="4113212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52744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Regulated Cascode Transimpedance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2209800" y="1447800"/>
                  <a:ext cx="97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LVDS output driver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3181350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>
                  <a:stCxn id="38" idx="3"/>
                  <a:endCxn id="39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3302358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648866" y="4341812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896482" y="465138"/>
              <a:ext cx="12907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Common threshold</a:t>
              </a:r>
              <a:endParaRPr lang="en-US" sz="9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962871" y="165685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06312" y="165685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LVDS_out0</a:t>
              </a:r>
              <a:endParaRPr lang="en-US" sz="10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962871" y="1912216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962871" y="446411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606312" y="446411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LVDS_out7</a:t>
              </a:r>
              <a:endParaRPr lang="en-US" sz="9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962871" y="4719477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68660" y="1741972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80284" y="1466921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Ch-0</a:t>
              </a:r>
              <a:endParaRPr lang="en-US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9893" y="4293865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Ch-7</a:t>
              </a:r>
              <a:endParaRPr lang="en-US" sz="10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67131" y="4568916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035273" y="3018806"/>
              <a:ext cx="285974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Content Placeholder 4" descr="scope_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790"/>
          <a:stretch>
            <a:fillRect/>
          </a:stretch>
        </p:blipFill>
        <p:spPr>
          <a:xfrm>
            <a:off x="827584" y="3094718"/>
            <a:ext cx="2520280" cy="14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ICAL FE ASIC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IC Service: Europractice (MPW), Belgium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SG" dirty="0" smtClean="0"/>
              <a:t>Service agent:  IMEC, Belgium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Foundry: austriamicrosystems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SG" dirty="0" smtClean="0"/>
              <a:t>Process: AMSc35b4c3 (0.35</a:t>
            </a:r>
            <a:r>
              <a:rPr lang="el-GR" dirty="0" smtClean="0"/>
              <a:t>μ</a:t>
            </a:r>
            <a:r>
              <a:rPr lang="en-SG" dirty="0" smtClean="0"/>
              <a:t>m CMOS)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Input dynamic range:18fC – 1.36pC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Input impedance: 45</a:t>
            </a:r>
            <a:r>
              <a:rPr lang="el-GR" dirty="0" smtClean="0"/>
              <a:t>Ω</a:t>
            </a:r>
            <a:r>
              <a:rPr lang="en-US" dirty="0" smtClean="0"/>
              <a:t> @350MHz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Amplifier gain: </a:t>
            </a:r>
            <a:r>
              <a:rPr lang="en-US" dirty="0" smtClean="0">
                <a:solidFill>
                  <a:srgbClr val="FFFF00"/>
                </a:solidFill>
              </a:rPr>
              <a:t>8mV/</a:t>
            </a:r>
            <a:r>
              <a:rPr lang="el-GR" dirty="0" smtClean="0">
                <a:solidFill>
                  <a:srgbClr val="FFFF00"/>
                </a:solidFill>
              </a:rPr>
              <a:t>μ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3-dB Bandwidth: 274MHz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Rise time: 1.2ns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Comparator’s sensitivity: 2mV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LVDS drive: 4mA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Power per channel: </a:t>
            </a:r>
            <a:r>
              <a:rPr lang="en-US" dirty="0" smtClean="0">
                <a:solidFill>
                  <a:srgbClr val="FFFF00"/>
                </a:solidFill>
              </a:rPr>
              <a:t>~20mW</a:t>
            </a:r>
            <a:endParaRPr lang="en-SG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Package: </a:t>
            </a:r>
            <a:r>
              <a:rPr lang="en-SG" dirty="0" smtClean="0"/>
              <a:t>CLCC48(</a:t>
            </a:r>
            <a:r>
              <a:rPr lang="en-US" dirty="0" smtClean="0"/>
              <a:t>48-pin)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Chip area: </a:t>
            </a:r>
            <a:r>
              <a:rPr lang="en-US" dirty="0" smtClean="0"/>
              <a:t>13mm</a:t>
            </a:r>
            <a:r>
              <a:rPr lang="en-US" baseline="30000" dirty="0" smtClean="0"/>
              <a:t>2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Pilot production: 30 chips</a:t>
            </a:r>
            <a:endParaRPr lang="en-US" dirty="0" smtClean="0"/>
          </a:p>
        </p:txBody>
      </p:sp>
      <p:pic>
        <p:nvPicPr>
          <p:cNvPr id="5" name="Picture 4" descr="dsc_2603.jpg"/>
          <p:cNvPicPr>
            <a:picLocks noChangeAspect="1"/>
          </p:cNvPicPr>
          <p:nvPr/>
        </p:nvPicPr>
        <p:blipFill>
          <a:blip r:embed="rId2" cstate="print"/>
          <a:srcRect l="11017" t="1276" r="10467" b="13271"/>
          <a:stretch>
            <a:fillRect/>
          </a:stretch>
        </p:blipFill>
        <p:spPr>
          <a:xfrm>
            <a:off x="4692392" y="2924944"/>
            <a:ext cx="4416112" cy="319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625" y="6422064"/>
            <a:ext cx="8640000" cy="365125"/>
          </a:xfrm>
        </p:spPr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4379" y="6422064"/>
            <a:ext cx="360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296"/>
          <a:stretch>
            <a:fillRect/>
          </a:stretch>
        </p:blipFill>
        <p:spPr bwMode="auto">
          <a:xfrm>
            <a:off x="6215304" y="70382"/>
            <a:ext cx="2878408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179512" y="9000"/>
            <a:ext cx="8403194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82504" y="3123000"/>
            <a:ext cx="6840000" cy="612000"/>
          </a:xfrm>
        </p:spPr>
        <p:txBody>
          <a:bodyPr anchor="t" anchorCtr="1">
            <a:normAutofit fontScale="90000"/>
          </a:bodyPr>
          <a:lstStyle/>
          <a:p>
            <a:pPr algn="ctr"/>
            <a:r>
              <a:rPr lang="en-US" sz="3200" dirty="0" smtClean="0"/>
              <a:t>Schematic of front-end evaluation board</a:t>
            </a:r>
            <a:endParaRPr lang="en-SG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8-channel front-end board (Version 2)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6" name="Picture 2" descr="DSCN8883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5648" t="30038" r="9175" b="10088"/>
          <a:stretch>
            <a:fillRect/>
          </a:stretch>
        </p:blipFill>
        <p:spPr bwMode="auto">
          <a:xfrm>
            <a:off x="72000" y="1278558"/>
            <a:ext cx="9000000" cy="430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496" y="5131434"/>
            <a:ext cx="5071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Two </a:t>
            </a:r>
            <a:r>
              <a:rPr lang="en-US" sz="2000" dirty="0" smtClean="0">
                <a:solidFill>
                  <a:srgbClr val="002060"/>
                </a:solidFill>
              </a:rPr>
              <a:t>boards, </a:t>
            </a:r>
            <a:r>
              <a:rPr lang="en-US" sz="2000" dirty="0" smtClean="0">
                <a:solidFill>
                  <a:srgbClr val="002060"/>
                </a:solidFill>
              </a:rPr>
              <a:t>AP1 and AP2 are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eing tested</a:t>
            </a:r>
            <a:endParaRPr lang="en-SG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front-end board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8 amplifier + discriminator channels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0.1</a:t>
            </a:r>
            <a:r>
              <a:rPr lang="el-GR" sz="3200" dirty="0" smtClean="0"/>
              <a:t>μ</a:t>
            </a:r>
            <a:r>
              <a:rPr lang="en-US" sz="3200" dirty="0" smtClean="0"/>
              <a:t>F </a:t>
            </a:r>
            <a:r>
              <a:rPr lang="en-US" sz="3200" dirty="0" smtClean="0"/>
              <a:t>series capacitors </a:t>
            </a:r>
            <a:r>
              <a:rPr lang="en-US" sz="3200" dirty="0" smtClean="0"/>
              <a:t>placed </a:t>
            </a:r>
            <a:r>
              <a:rPr lang="en-US" sz="3200" dirty="0" smtClean="0"/>
              <a:t>on the inputs </a:t>
            </a:r>
            <a:r>
              <a:rPr lang="en-US" sz="3200" dirty="0" smtClean="0"/>
              <a:t>as RPC strips are terminated using 50Ω </a:t>
            </a:r>
            <a:r>
              <a:rPr lang="en-US" sz="3200" dirty="0" smtClean="0"/>
              <a:t>resistors</a:t>
            </a:r>
            <a:r>
              <a:rPr lang="en-US" sz="3200" dirty="0" smtClean="0"/>
              <a:t> </a:t>
            </a:r>
            <a:r>
              <a:rPr lang="en-US" sz="3200" dirty="0" smtClean="0"/>
              <a:t>on the far-end</a:t>
            </a:r>
            <a:endParaRPr lang="en-US" sz="3200" dirty="0" smtClean="0"/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Gain </a:t>
            </a:r>
            <a:r>
              <a:rPr lang="en-US" sz="3200" dirty="0" smtClean="0"/>
              <a:t>= Output </a:t>
            </a:r>
            <a:r>
              <a:rPr lang="en-US" sz="3200" dirty="0" smtClean="0"/>
              <a:t>voltage </a:t>
            </a:r>
            <a:r>
              <a:rPr lang="en-US" sz="3200" dirty="0" smtClean="0">
                <a:sym typeface="Symbol"/>
              </a:rPr>
              <a:t></a:t>
            </a:r>
            <a:r>
              <a:rPr lang="en-US" sz="3200" dirty="0" smtClean="0"/>
              <a:t> </a:t>
            </a:r>
            <a:r>
              <a:rPr lang="en-US" sz="3200" dirty="0" smtClean="0"/>
              <a:t>Input current</a:t>
            </a:r>
          </a:p>
          <a:p>
            <a:pPr lvl="0">
              <a:lnSpc>
                <a:spcPct val="120000"/>
              </a:lnSpc>
            </a:pPr>
            <a:r>
              <a:rPr lang="en-US" sz="3200" dirty="0" smtClean="0"/>
              <a:t>Typical gain obtained with the test setup 4-5mV/</a:t>
            </a:r>
            <a:r>
              <a:rPr lang="el-GR" sz="3200" dirty="0" smtClean="0"/>
              <a:t>μ</a:t>
            </a:r>
            <a:r>
              <a:rPr lang="en-US" sz="3200" dirty="0" smtClean="0"/>
              <a:t>A</a:t>
            </a:r>
          </a:p>
          <a:p>
            <a:pPr lvl="0">
              <a:lnSpc>
                <a:spcPct val="120000"/>
              </a:lnSpc>
            </a:pPr>
            <a:r>
              <a:rPr lang="en-US" sz="3200" dirty="0" smtClean="0"/>
              <a:t>The designed gain was 8mV/</a:t>
            </a:r>
            <a:r>
              <a:rPr lang="el-GR" sz="3200" dirty="0" smtClean="0"/>
              <a:t>μ</a:t>
            </a:r>
            <a:r>
              <a:rPr lang="en-US" sz="3200" dirty="0" smtClean="0"/>
              <a:t>A; but reduced on board to contain instability</a:t>
            </a:r>
            <a:endParaRPr lang="en-SG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Multiplexed </a:t>
            </a:r>
            <a:r>
              <a:rPr lang="en-US" sz="3200" dirty="0" smtClean="0"/>
              <a:t>buffered (50Ω) inverted analog output available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Buffered analog signal = ½ actual output (due to 50Ω termination)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Comparator threshold = Voltage@pin38 – Voltage@pin9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dirty="0" smtClean="0"/>
              <a:t>Comparator </a:t>
            </a:r>
            <a:r>
              <a:rPr lang="en-US" sz="3200" dirty="0" smtClean="0"/>
              <a:t>outputs </a:t>
            </a:r>
            <a:r>
              <a:rPr lang="en-US" sz="3200" dirty="0" smtClean="0"/>
              <a:t>in LVDS logic (4mA drive)</a:t>
            </a:r>
          </a:p>
          <a:p>
            <a:pPr lvl="0">
              <a:lnSpc>
                <a:spcPct val="120000"/>
              </a:lnSpc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boards in TIFR RPC stack</a:t>
            </a:r>
            <a:endParaRPr lang="en-SG" dirty="0"/>
          </a:p>
        </p:txBody>
      </p:sp>
      <p:pic>
        <p:nvPicPr>
          <p:cNvPr id="6" name="Content Placeholder 5" descr="DSCN9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2000" y="972000"/>
            <a:ext cx="7740000" cy="5805000"/>
          </a:xfrm>
        </p:spPr>
      </p:pic>
      <p:sp>
        <p:nvSpPr>
          <p:cNvPr id="4" name="TextBox 3"/>
          <p:cNvSpPr txBox="1"/>
          <p:nvPr/>
        </p:nvSpPr>
        <p:spPr>
          <a:xfrm>
            <a:off x="702000" y="6379895"/>
            <a:ext cx="31680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sz="2000" dirty="0" smtClean="0"/>
              <a:t>Layer 0, Channels: 8 to 23</a:t>
            </a:r>
            <a:endParaRPr lang="en-SG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and threshold measurements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3" y="1124748"/>
          <a:ext cx="8784976" cy="53285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42618"/>
                <a:gridCol w="1101548"/>
                <a:gridCol w="1101548"/>
                <a:gridCol w="986460"/>
                <a:gridCol w="706962"/>
                <a:gridCol w="920696"/>
                <a:gridCol w="920696"/>
                <a:gridCol w="1052224"/>
                <a:gridCol w="1052224"/>
              </a:tblGrid>
              <a:tr h="490791"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Point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AP1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 smtClean="0"/>
                        <a:t>AP2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Buffer (AP1</a:t>
                      </a:r>
                      <a:r>
                        <a:rPr lang="en-SG" sz="1600" u="none" strike="noStrike" dirty="0" smtClean="0"/>
                        <a:t>) [Pin 9]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Buffer (AP2</a:t>
                      </a:r>
                      <a:r>
                        <a:rPr lang="en-SG" sz="1600" u="none" strike="noStrike" dirty="0" smtClean="0"/>
                        <a:t>) [Pin 9]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490791"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Pin 38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1.838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1.644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Enable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Disable 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Enable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Disable 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90791"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P3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1.191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1.271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CRO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DMM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DMM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CRO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DMM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DMM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907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P4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0.698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0.705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1.56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1.56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0.232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1.56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1.556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0.232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07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P5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0.630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0.637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1.48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1.48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1.48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1.476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07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P6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0.649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0.650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1.38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1.39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1.38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1.386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07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P7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0.650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0.654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1.49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1.48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1.49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1.481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07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P8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0.650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600" u="none" strike="noStrike" dirty="0"/>
                        <a:t>0.657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1.31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1.306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7420"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1.495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1.45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1.495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1.451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7420"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1.42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1.36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1.42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1.362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7420"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1.425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1.36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1.425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1.362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600" u="none" strike="noStrike" dirty="0"/>
                        <a:t>0.234</a:t>
                      </a:r>
                      <a:endParaRPr lang="en-SG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signals and traces!</a:t>
            </a:r>
            <a:endParaRPr lang="en-SG" dirty="0"/>
          </a:p>
        </p:txBody>
      </p:sp>
      <p:pic>
        <p:nvPicPr>
          <p:cNvPr id="25602" name="Picture 2" descr="analog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1008000"/>
            <a:ext cx="4500000" cy="21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rpc-ana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879" y="1008000"/>
            <a:ext cx="4500000" cy="176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rpc-analog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400" y="2799138"/>
            <a:ext cx="4500000" cy="176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ttl-out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400" y="4588741"/>
            <a:ext cx="4500000" cy="176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anal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0" y="3212976"/>
            <a:ext cx="4500000" cy="176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24208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Pulser input</a:t>
            </a:r>
            <a:endParaRPr lang="en-SG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0000" y="1052736"/>
            <a:ext cx="302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AP1 Buffer output with RPC</a:t>
            </a:r>
            <a:endParaRPr lang="en-SG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1397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Buffer output</a:t>
            </a:r>
            <a:endParaRPr lang="en-SG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0000" y="5517272"/>
            <a:ext cx="3816424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Comparator output with RPC (TTL)</a:t>
            </a:r>
            <a:endParaRPr lang="en-SG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0000" y="2852976"/>
            <a:ext cx="302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AP2 Buffer output with RPC</a:t>
            </a:r>
            <a:endParaRPr lang="en-SG" dirty="0">
              <a:solidFill>
                <a:srgbClr val="002060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625" y="6422064"/>
            <a:ext cx="8640000" cy="365125"/>
          </a:xfrm>
        </p:spPr>
        <p:txBody>
          <a:bodyPr/>
          <a:lstStyle/>
          <a:p>
            <a:r>
              <a:rPr lang="en-SG" dirty="0" smtClean="0"/>
              <a:t>INO Collaboration Meeting                                                            VECC, Kolkata                                                            July 11-13, 2011</a:t>
            </a:r>
            <a:endParaRPr lang="en-SG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4379" y="6422064"/>
            <a:ext cx="360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3674</TotalTime>
  <Words>693</Words>
  <Application>Microsoft Office PowerPoint</Application>
  <PresentationFormat>On-screen Show (4:3)</PresentationFormat>
  <Paragraphs>179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testing of Anusparsh FE ASIC in Tifr RPC Detector stack</vt:lpstr>
      <vt:lpstr>Architecture of front-end ASIC</vt:lpstr>
      <vt:lpstr>Features of ICAL FE ASIC</vt:lpstr>
      <vt:lpstr>Schematic of front-end evaluation board</vt:lpstr>
      <vt:lpstr>8-channel front-end board (Version 2)</vt:lpstr>
      <vt:lpstr>Features of the front-end board</vt:lpstr>
      <vt:lpstr>Front-end boards in TIFR RPC stack</vt:lpstr>
      <vt:lpstr>Bias and threshold measurements</vt:lpstr>
      <vt:lpstr>Some signals and traces!</vt:lpstr>
      <vt:lpstr>Linearity studies of the front-end board</vt:lpstr>
      <vt:lpstr>Preliminary power measurements</vt:lpstr>
      <vt:lpstr>Work in progress and action plan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Satyanarayana Bheesette</dc:creator>
  <cp:lastModifiedBy>Satyanarayana Bheesette</cp:lastModifiedBy>
  <cp:revision>224</cp:revision>
  <dcterms:created xsi:type="dcterms:W3CDTF">2011-01-23T03:58:48Z</dcterms:created>
  <dcterms:modified xsi:type="dcterms:W3CDTF">2011-07-12T12:52:24Z</dcterms:modified>
</cp:coreProperties>
</file>