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324" r:id="rId3"/>
    <p:sldId id="310" r:id="rId4"/>
    <p:sldId id="319" r:id="rId5"/>
    <p:sldId id="325" r:id="rId6"/>
    <p:sldId id="326" r:id="rId7"/>
    <p:sldId id="320" r:id="rId8"/>
    <p:sldId id="321" r:id="rId9"/>
    <p:sldId id="327" r:id="rId10"/>
    <p:sldId id="323" r:id="rId11"/>
    <p:sldId id="322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9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9728C1-596C-4961-911E-F41F3399DD28}" type="datetimeFigureOut">
              <a:rPr lang="en-US" smtClean="0"/>
              <a:pPr/>
              <a:t>6/9/2012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B48660-2078-4AB4-92BF-1F1ABD9131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B.Satyanarayana                                         INO Weekly meeting                                         June 8, 2012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B.Satyanarayana                                         INO Weekly meeting                                         June 8, 2012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B.Satyanarayana                                         INO Weekly meeting                                         June 8, 2012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3813"/>
            <a:ext cx="8345487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4495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3813"/>
            <a:ext cx="8345487" cy="5857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048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4000" y="838759"/>
            <a:ext cx="8856000" cy="54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44000" y="84006"/>
            <a:ext cx="8856000" cy="6480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000" y="6402538"/>
            <a:ext cx="8172000" cy="384048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404400"/>
            <a:ext cx="609600" cy="385200"/>
          </a:xfrm>
        </p:spPr>
        <p:txBody>
          <a:bodyPr anchor="b" anchorCtr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000" y="6402538"/>
            <a:ext cx="8172000" cy="384048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404400"/>
            <a:ext cx="609600" cy="385200"/>
          </a:xfrm>
        </p:spPr>
        <p:txBody>
          <a:bodyPr anchor="b" anchorCtr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4000" y="838800"/>
            <a:ext cx="4428000" cy="54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94412" y="838800"/>
            <a:ext cx="4428000" cy="54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144000" y="84006"/>
            <a:ext cx="8856000" cy="6480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000" y="6402538"/>
            <a:ext cx="8172000" cy="384048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404400"/>
            <a:ext cx="609600" cy="385200"/>
          </a:xfrm>
        </p:spPr>
        <p:txBody>
          <a:bodyPr anchor="b" anchorCtr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" y="809612"/>
            <a:ext cx="4428000" cy="129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144000" y="2201896"/>
            <a:ext cx="4428000" cy="4140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428000" cy="414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810000"/>
            <a:ext cx="4428000" cy="129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000" y="6402538"/>
            <a:ext cx="8172000" cy="384048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404400"/>
            <a:ext cx="609600" cy="385200"/>
          </a:xfrm>
        </p:spPr>
        <p:txBody>
          <a:bodyPr anchor="b" anchorCtr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144000" y="84006"/>
            <a:ext cx="8856000" cy="6480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404400"/>
            <a:ext cx="609600" cy="385200"/>
          </a:xfrm>
        </p:spPr>
        <p:txBody>
          <a:bodyPr anchor="b" anchorCtr="0"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000" y="6402538"/>
            <a:ext cx="8172000" cy="384048"/>
          </a:xfrm>
        </p:spPr>
        <p:txBody>
          <a:bodyPr anchor="b" anchorCtr="0"/>
          <a:lstStyle>
            <a:lvl1pPr algn="ctr">
              <a:defRPr/>
            </a:lvl1pPr>
          </a:lstStyle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44000" y="84006"/>
            <a:ext cx="8856000" cy="648000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B.Satyanarayana                                         INO Weekly meeting                                         June 8, 2012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smtClean="0"/>
              <a:t>B.Satyanarayana                                         INO Weekly meeting                                         June 8, 2012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smtClean="0"/>
              <a:t>B.Satyanarayana                                         INO Weekly meeting                                         June 8, 2012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0" lang="en-US" smtClean="0">
                <a:solidFill>
                  <a:schemeClr val="tx1">
                    <a:shade val="50000"/>
                  </a:schemeClr>
                </a:solidFill>
              </a:rPr>
              <a:t>B.Satyanarayana                                         INO Weekly meeting                                         June 8, 2012</a:t>
            </a:r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B.Satyanarayana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Constant Fraction Discriminators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ORTEC CFDs</a:t>
            </a:r>
            <a:endParaRPr lang="en-SG" dirty="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print"/>
          <a:srcRect l="24013" t="13228" r="67718" b="5669"/>
          <a:stretch>
            <a:fillRect/>
          </a:stretch>
        </p:blipFill>
        <p:spPr bwMode="auto">
          <a:xfrm>
            <a:off x="3239952" y="828000"/>
            <a:ext cx="900000" cy="551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FD935"/>
          <p:cNvPicPr>
            <a:picLocks noChangeAspect="1" noChangeArrowheads="1"/>
          </p:cNvPicPr>
          <p:nvPr/>
        </p:nvPicPr>
        <p:blipFill>
          <a:blip r:embed="rId3" cstate="print"/>
          <a:srcRect l="21850" r="22441"/>
          <a:stretch>
            <a:fillRect/>
          </a:stretch>
        </p:blipFill>
        <p:spPr bwMode="auto">
          <a:xfrm>
            <a:off x="683568" y="828000"/>
            <a:ext cx="2348584" cy="551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283968" y="828000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/>
            <a:r>
              <a:rPr lang="en-SG" sz="2400" dirty="0" smtClean="0"/>
              <a:t>• Good time resolution with a </a:t>
            </a:r>
            <a:r>
              <a:rPr lang="en-SG" sz="2400" dirty="0" smtClean="0"/>
              <a:t>wide range </a:t>
            </a:r>
            <a:r>
              <a:rPr lang="en-SG" sz="2400" dirty="0" smtClean="0"/>
              <a:t>of pulse amplitudes</a:t>
            </a:r>
          </a:p>
          <a:p>
            <a:pPr marL="180000" indent="-180000"/>
            <a:r>
              <a:rPr lang="en-SG" sz="2400" dirty="0" smtClean="0"/>
              <a:t>• Internal delay — no </a:t>
            </a:r>
            <a:r>
              <a:rPr lang="en-SG" sz="2400" dirty="0" smtClean="0"/>
              <a:t>cable Necessary </a:t>
            </a:r>
          </a:p>
          <a:p>
            <a:pPr marL="180000" indent="-180000"/>
            <a:r>
              <a:rPr lang="en-SG" sz="2400" dirty="0" smtClean="0"/>
              <a:t>• Automatic walk  adjustment. </a:t>
            </a:r>
          </a:p>
          <a:p>
            <a:pPr marL="180000" indent="-180000"/>
            <a:r>
              <a:rPr lang="en-SG" sz="2400" dirty="0" smtClean="0"/>
              <a:t>• </a:t>
            </a:r>
            <a:r>
              <a:rPr lang="en-SG" sz="2400" dirty="0" smtClean="0"/>
              <a:t>Multiplicity and OR logic outputs</a:t>
            </a:r>
          </a:p>
          <a:p>
            <a:pPr marL="180000" indent="-180000"/>
            <a:r>
              <a:rPr lang="en-SG" sz="2400" dirty="0" smtClean="0"/>
              <a:t>• Analog sum output</a:t>
            </a:r>
          </a:p>
          <a:p>
            <a:pPr marL="180000" indent="-180000"/>
            <a:r>
              <a:rPr lang="en-SG" sz="2400" dirty="0" smtClean="0"/>
              <a:t>• Inhibit input</a:t>
            </a:r>
          </a:p>
          <a:p>
            <a:pPr marL="180000" indent="-180000"/>
            <a:r>
              <a:rPr lang="en-SG" sz="2400" dirty="0" smtClean="0"/>
              <a:t>• ECL outputs</a:t>
            </a:r>
          </a:p>
          <a:p>
            <a:pPr marL="180000" indent="-180000"/>
            <a:r>
              <a:rPr lang="en-SG" sz="2400" dirty="0" smtClean="0"/>
              <a:t>• Energy </a:t>
            </a:r>
            <a:r>
              <a:rPr lang="en-SG" sz="2400" dirty="0" smtClean="0"/>
              <a:t>outputs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en-SG" sz="2400" dirty="0" smtClean="0"/>
              <a:t>The </a:t>
            </a:r>
            <a:r>
              <a:rPr lang="en-SG" sz="2400" dirty="0" smtClean="0"/>
              <a:t>constant-fraction ratio is factory </a:t>
            </a:r>
            <a:r>
              <a:rPr lang="en-SG" sz="2400" dirty="0" smtClean="0"/>
              <a:t>set at </a:t>
            </a:r>
            <a:r>
              <a:rPr lang="en-SG" sz="2400" dirty="0" smtClean="0"/>
              <a:t>0.4.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W.R.Leo, Techniques for Nuclear and Particle Physics Experiments, 2</a:t>
            </a:r>
            <a:r>
              <a:rPr lang="en-US" baseline="30000" dirty="0" smtClean="0"/>
              <a:t>nd</a:t>
            </a:r>
            <a:r>
              <a:rPr lang="en-US" dirty="0" smtClean="0"/>
              <a:t> ed., </a:t>
            </a:r>
            <a:r>
              <a:rPr lang="en-US" dirty="0" err="1" smtClean="0"/>
              <a:t>Narosa</a:t>
            </a:r>
            <a:r>
              <a:rPr lang="en-US" dirty="0" smtClean="0"/>
              <a:t> Publishing House.</a:t>
            </a:r>
          </a:p>
          <a:p>
            <a:r>
              <a:rPr lang="en-SG" dirty="0" smtClean="0"/>
              <a:t>J. </a:t>
            </a:r>
            <a:r>
              <a:rPr lang="en-SG" dirty="0" err="1" smtClean="0"/>
              <a:t>Bialkowski</a:t>
            </a:r>
            <a:r>
              <a:rPr lang="en-SG" dirty="0" smtClean="0"/>
              <a:t> </a:t>
            </a:r>
            <a:r>
              <a:rPr lang="en-SG" i="1" dirty="0" smtClean="0"/>
              <a:t>et al</a:t>
            </a:r>
            <a:r>
              <a:rPr lang="en-SG" dirty="0" smtClean="0"/>
              <a:t>, Remarks on constant fraction discriminators applied for BaF2 crystals, NIM A281 </a:t>
            </a:r>
            <a:r>
              <a:rPr lang="en-SG" dirty="0" smtClean="0"/>
              <a:t>(1989) </a:t>
            </a:r>
            <a:r>
              <a:rPr lang="en-SG" dirty="0" smtClean="0"/>
              <a:t>657-659.</a:t>
            </a:r>
          </a:p>
          <a:p>
            <a:r>
              <a:rPr lang="en-US" dirty="0" smtClean="0"/>
              <a:t>ORTEC manuals.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mptra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4" t="1345" r="9060" b="9417"/>
          <a:stretch>
            <a:fillRect/>
          </a:stretch>
        </p:blipFill>
        <p:spPr>
          <a:xfrm>
            <a:off x="406216" y="828000"/>
            <a:ext cx="8331569" cy="5051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HMC preamp output pulses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4352225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Rise time: 2 to 3ns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Pulse height: 100-500mV</a:t>
            </a:r>
            <a:endParaRPr lang="en-SG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Two common problems</a:t>
            </a:r>
          </a:p>
          <a:p>
            <a:pPr lvl="1"/>
            <a:r>
              <a:rPr lang="en-US" sz="2800" dirty="0" smtClean="0"/>
              <a:t>Walk (due to variations in the amplitude and rise time, finite amount of charge required to trigger the discriminator)</a:t>
            </a:r>
            <a:endParaRPr lang="en-US" sz="2800" dirty="0" smtClean="0"/>
          </a:p>
          <a:p>
            <a:pPr lvl="1"/>
            <a:r>
              <a:rPr lang="en-US" sz="2800" dirty="0" smtClean="0"/>
              <a:t>Jitter (due to intrinsic detection process – variations in the number of charges generated, their transit times and multiplication factor etc.)</a:t>
            </a:r>
            <a:endParaRPr lang="en-US" sz="2800" dirty="0" smtClean="0"/>
          </a:p>
          <a:p>
            <a:r>
              <a:rPr lang="en-US" sz="2800" dirty="0" smtClean="0"/>
              <a:t>Time-Pickoff methods</a:t>
            </a:r>
          </a:p>
          <a:p>
            <a:pPr lvl="1"/>
            <a:r>
              <a:rPr lang="en-US" sz="2800" dirty="0" smtClean="0"/>
              <a:t>Leading edge </a:t>
            </a:r>
            <a:r>
              <a:rPr lang="en-US" sz="2800" dirty="0" smtClean="0"/>
              <a:t>triggering</a:t>
            </a:r>
            <a:endParaRPr lang="en-US" sz="2500" dirty="0" smtClean="0"/>
          </a:p>
          <a:p>
            <a:pPr lvl="1"/>
            <a:r>
              <a:rPr lang="en-US" sz="2800" dirty="0" smtClean="0"/>
              <a:t>Fast zero-crossing triggering</a:t>
            </a:r>
          </a:p>
          <a:p>
            <a:pPr lvl="1"/>
            <a:r>
              <a:rPr lang="en-US" sz="2800" dirty="0" smtClean="0"/>
              <a:t>Constant fraction triggering</a:t>
            </a:r>
          </a:p>
          <a:p>
            <a:pPr lvl="1"/>
            <a:r>
              <a:rPr lang="en-US" sz="2800" dirty="0" smtClean="0"/>
              <a:t>Amplitude and </a:t>
            </a:r>
            <a:r>
              <a:rPr lang="en-US" sz="2800" dirty="0" smtClean="0"/>
              <a:t>rise time </a:t>
            </a:r>
            <a:r>
              <a:rPr lang="en-US" sz="2800" dirty="0" smtClean="0"/>
              <a:t>compensated triggering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Considerations for discriminators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c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051" t="7345" r="5202" b="47433"/>
          <a:stretch>
            <a:fillRect/>
          </a:stretch>
        </p:blipFill>
        <p:spPr>
          <a:xfrm>
            <a:off x="1665549" y="714356"/>
            <a:ext cx="5812902" cy="576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Timewalk and jitter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1960" y="838759"/>
            <a:ext cx="4788040" cy="5472000"/>
          </a:xfrm>
        </p:spPr>
        <p:txBody>
          <a:bodyPr/>
          <a:lstStyle/>
          <a:p>
            <a:r>
              <a:rPr lang="en-US" dirty="0" smtClean="0"/>
              <a:t>Fine with if input amplitudes restricted to small range.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With 1 to 1.2 range, resolution is about 400ps.</a:t>
            </a:r>
          </a:p>
          <a:p>
            <a:pPr lvl="1"/>
            <a:r>
              <a:rPr lang="en-US" dirty="0" smtClean="0"/>
              <a:t>But at 1 to 10 range, the walk effect increases to ±10ns.</a:t>
            </a:r>
          </a:p>
          <a:p>
            <a:r>
              <a:rPr lang="en-US" dirty="0" smtClean="0"/>
              <a:t>That will need off-line corrections for time-walk using charge or time-over-threshold (TOT) measurements.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Leading edge discriminators</a:t>
            </a:r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 l="10831" r="40875"/>
          <a:stretch>
            <a:fillRect/>
          </a:stretch>
        </p:blipFill>
        <p:spPr bwMode="auto">
          <a:xfrm>
            <a:off x="323944" y="1447468"/>
            <a:ext cx="3744000" cy="42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Off-line corrections of time-walk</a:t>
            </a:r>
            <a:endParaRPr lang="en-SG" dirty="0"/>
          </a:p>
        </p:txBody>
      </p:sp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2" cstate="print"/>
          <a:srcRect l="2364" t="8432" r="6619" b="2915"/>
          <a:stretch>
            <a:fillRect/>
          </a:stretch>
        </p:blipFill>
        <p:spPr bwMode="auto">
          <a:xfrm>
            <a:off x="1726080" y="828000"/>
            <a:ext cx="5691840" cy="55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c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928" t="5390" r="11116" b="77819"/>
          <a:stretch>
            <a:fillRect/>
          </a:stretch>
        </p:blipFill>
        <p:spPr>
          <a:xfrm rot="10800000">
            <a:off x="321885" y="828000"/>
            <a:ext cx="8500230" cy="446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mtClean="0"/>
              <a:t>Zero-crossing and Constant fraction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314563"/>
            <a:ext cx="72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Zero-crossing Triggering:</a:t>
            </a:r>
          </a:p>
          <a:p>
            <a:pPr marL="637200" lvl="1" indent="-180000">
              <a:buFont typeface="Arial" pitchFamily="34" charset="0"/>
              <a:buChar char="•"/>
            </a:pPr>
            <a:r>
              <a:rPr lang="en-US" sz="1600" dirty="0" smtClean="0"/>
              <a:t>Timing resolution 400ps,  if amplitude range is 1 to 1.2</a:t>
            </a:r>
          </a:p>
          <a:p>
            <a:pPr marL="637200" lvl="1" indent="-180000">
              <a:buFont typeface="Arial" pitchFamily="34" charset="0"/>
              <a:buChar char="•"/>
            </a:pPr>
            <a:r>
              <a:rPr lang="en-US" sz="1600" dirty="0" smtClean="0"/>
              <a:t>Timing resolution </a:t>
            </a:r>
            <a:r>
              <a:rPr lang="en-US" sz="1600" dirty="0" smtClean="0"/>
              <a:t>600ps,  even if the amplitude range is 1 to 10</a:t>
            </a:r>
          </a:p>
          <a:p>
            <a:pPr marL="637200" lvl="1" indent="-180000">
              <a:buFont typeface="Arial" pitchFamily="34" charset="0"/>
              <a:buChar char="•"/>
            </a:pPr>
            <a:r>
              <a:rPr lang="en-US" sz="1600" dirty="0" smtClean="0"/>
              <a:t>But, requires signals to be of constant shape and rise-time.</a:t>
            </a:r>
            <a:endParaRPr lang="en-SG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c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46" t="38741" b="24592"/>
          <a:stretch>
            <a:fillRect/>
          </a:stretch>
        </p:blipFill>
        <p:spPr>
          <a:xfrm>
            <a:off x="910692" y="828000"/>
            <a:ext cx="7322616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dirty="0" smtClean="0"/>
              <a:t>CF and ARC triggering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           INO Weekly meeting                                         June 8, 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CFD technique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323528" y="926718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The particular fraction desired in a CFD determines the amount </a:t>
            </a:r>
            <a:r>
              <a:rPr lang="en-SG" sz="1750" dirty="0" smtClean="0"/>
              <a:t>of attenuation </a:t>
            </a:r>
            <a:r>
              <a:rPr lang="en-SG" sz="1750" dirty="0" smtClean="0"/>
              <a:t>of the attenuated input signal. </a:t>
            </a:r>
            <a:endParaRPr lang="en-SG" sz="175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If </a:t>
            </a:r>
            <a:r>
              <a:rPr lang="en-SG" sz="1750" dirty="0" smtClean="0"/>
              <a:t>the delay is chosen correctly</a:t>
            </a:r>
            <a:r>
              <a:rPr lang="en-SG" sz="1750" dirty="0" smtClean="0"/>
              <a:t>, the </a:t>
            </a:r>
            <a:r>
              <a:rPr lang="en-SG" sz="1750" dirty="0" smtClean="0"/>
              <a:t>CF will fire at the place where the maximum of the attenuated signal </a:t>
            </a:r>
            <a:r>
              <a:rPr lang="en-SG" sz="1750" dirty="0" smtClean="0"/>
              <a:t>crosses the </a:t>
            </a:r>
            <a:r>
              <a:rPr lang="en-SG" sz="1750" dirty="0" smtClean="0"/>
              <a:t>delayed signal. </a:t>
            </a:r>
            <a:endParaRPr lang="en-SG" sz="175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That </a:t>
            </a:r>
            <a:r>
              <a:rPr lang="en-SG" sz="1750" dirty="0" smtClean="0"/>
              <a:t>point will be at a constant fraction of the delayed </a:t>
            </a:r>
            <a:r>
              <a:rPr lang="en-SG" sz="1750" dirty="0" smtClean="0"/>
              <a:t>signal amplitude</a:t>
            </a:r>
            <a:r>
              <a:rPr lang="en-SG" sz="1750" dirty="0" smtClean="0"/>
              <a:t>. </a:t>
            </a:r>
            <a:endParaRPr lang="en-SG" sz="175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The </a:t>
            </a:r>
            <a:r>
              <a:rPr lang="en-SG" sz="1750" dirty="0" smtClean="0"/>
              <a:t>relationship between delay and rise time in such a case </a:t>
            </a:r>
            <a:r>
              <a:rPr lang="en-SG" sz="1750" smtClean="0"/>
              <a:t>is: </a:t>
            </a:r>
            <a:r>
              <a:rPr lang="en-SG" sz="1750" i="1" smtClean="0"/>
              <a:t>t</a:t>
            </a:r>
            <a:r>
              <a:rPr lang="en-SG" sz="1750" i="1" baseline="-25000" smtClean="0"/>
              <a:t>d</a:t>
            </a:r>
            <a:r>
              <a:rPr lang="en-SG" sz="1750" i="1" smtClean="0"/>
              <a:t> </a:t>
            </a:r>
            <a:r>
              <a:rPr lang="en-SG" sz="1750" i="1" dirty="0" smtClean="0"/>
              <a:t>= </a:t>
            </a:r>
            <a:r>
              <a:rPr lang="en-SG" sz="1750" i="1" dirty="0" err="1" smtClean="0"/>
              <a:t>t</a:t>
            </a:r>
            <a:r>
              <a:rPr lang="en-SG" sz="1750" i="1" baseline="-25000" dirty="0" err="1" smtClean="0"/>
              <a:t>r</a:t>
            </a:r>
            <a:r>
              <a:rPr lang="en-SG" sz="1750" i="1" baseline="-25000" dirty="0" smtClean="0"/>
              <a:t> </a:t>
            </a:r>
            <a:r>
              <a:rPr lang="en-SG" sz="1750" i="1" dirty="0" smtClean="0"/>
              <a:t>(1- f ) , </a:t>
            </a:r>
            <a:endParaRPr lang="en-SG" sz="1750" i="1" dirty="0" smtClean="0"/>
          </a:p>
          <a:p>
            <a:pPr marL="180000" indent="-180000"/>
            <a:r>
              <a:rPr lang="en-SG" sz="1750" i="1" dirty="0" smtClean="0"/>
              <a:t>where </a:t>
            </a:r>
            <a:r>
              <a:rPr lang="en-SG" sz="1750" i="1" dirty="0" smtClean="0"/>
              <a:t>f is both the fraction desired (usually .2) </a:t>
            </a:r>
            <a:r>
              <a:rPr lang="en-SG" sz="1750" i="1" dirty="0" smtClean="0"/>
              <a:t>and </a:t>
            </a:r>
            <a:r>
              <a:rPr lang="en-SG" sz="1750" dirty="0" smtClean="0"/>
              <a:t>the </a:t>
            </a:r>
            <a:r>
              <a:rPr lang="en-SG" sz="1750" dirty="0" smtClean="0"/>
              <a:t>attenuation factor of the input signal. </a:t>
            </a:r>
            <a:endParaRPr lang="en-SG" sz="175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If </a:t>
            </a:r>
            <a:r>
              <a:rPr lang="en-SG" sz="1750" dirty="0" smtClean="0"/>
              <a:t>the delay is set to a value less than </a:t>
            </a:r>
            <a:r>
              <a:rPr lang="en-SG" sz="1750" dirty="0" smtClean="0"/>
              <a:t>the shortest </a:t>
            </a:r>
            <a:r>
              <a:rPr lang="en-SG" sz="1750" dirty="0" smtClean="0"/>
              <a:t>anticipated risetime, walk can be eliminated even when signals </a:t>
            </a:r>
            <a:r>
              <a:rPr lang="en-SG" sz="1750" dirty="0" smtClean="0"/>
              <a:t>have varying rise-times</a:t>
            </a:r>
            <a:r>
              <a:rPr lang="en-SG" sz="1750" dirty="0" smtClean="0"/>
              <a:t>. </a:t>
            </a:r>
            <a:endParaRPr lang="en-SG" sz="175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In </a:t>
            </a:r>
            <a:r>
              <a:rPr lang="en-SG" sz="1750" dirty="0" smtClean="0"/>
              <a:t>what follows, </a:t>
            </a:r>
            <a:r>
              <a:rPr lang="en-SG" sz="1750" i="1" dirty="0" smtClean="0"/>
              <a:t>f  </a:t>
            </a:r>
            <a:r>
              <a:rPr lang="en-SG" sz="1750" i="1" dirty="0" smtClean="0"/>
              <a:t>will only represent the attenuation of </a:t>
            </a:r>
            <a:r>
              <a:rPr lang="en-SG" sz="1750" i="1" dirty="0" smtClean="0"/>
              <a:t>the </a:t>
            </a:r>
            <a:r>
              <a:rPr lang="en-SG" sz="1750" dirty="0" smtClean="0"/>
              <a:t>input </a:t>
            </a:r>
            <a:r>
              <a:rPr lang="en-SG" sz="1750" dirty="0" smtClean="0"/>
              <a:t>signal. </a:t>
            </a:r>
            <a:endParaRPr lang="en-SG" sz="1750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If </a:t>
            </a:r>
            <a:r>
              <a:rPr lang="en-SG" sz="1750" dirty="0" smtClean="0"/>
              <a:t>the input signal is simulated by a linear ramp, its equation </a:t>
            </a:r>
            <a:r>
              <a:rPr lang="en-SG" sz="1750" dirty="0" smtClean="0"/>
              <a:t>is  </a:t>
            </a:r>
            <a:r>
              <a:rPr lang="en-SG" sz="1750" i="1" dirty="0" smtClean="0"/>
              <a:t>P</a:t>
            </a:r>
            <a:r>
              <a:rPr lang="en-SG" sz="1750" i="1" baseline="-25000" dirty="0" smtClean="0"/>
              <a:t>i</a:t>
            </a:r>
            <a:r>
              <a:rPr lang="en-SG" sz="1750" i="1" dirty="0" smtClean="0"/>
              <a:t> </a:t>
            </a:r>
            <a:r>
              <a:rPr lang="en-SG" sz="1750" i="1" dirty="0" smtClean="0"/>
              <a:t>= -</a:t>
            </a:r>
            <a:r>
              <a:rPr lang="en-SG" sz="1750" i="1" dirty="0" err="1" smtClean="0"/>
              <a:t>mt</a:t>
            </a:r>
            <a:r>
              <a:rPr lang="en-SG" sz="1750" i="1" dirty="0" smtClean="0"/>
              <a:t> . </a:t>
            </a:r>
            <a:endParaRPr lang="en-SG" sz="1750" i="1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i="1" dirty="0" smtClean="0"/>
              <a:t>The </a:t>
            </a:r>
            <a:r>
              <a:rPr lang="en-SG" sz="1750" i="1" dirty="0" smtClean="0"/>
              <a:t>attenuated signal is then P</a:t>
            </a:r>
            <a:r>
              <a:rPr lang="en-SG" sz="1750" i="1" baseline="-25000" dirty="0" smtClean="0"/>
              <a:t>a</a:t>
            </a:r>
            <a:r>
              <a:rPr lang="en-SG" sz="1750" i="1" dirty="0" smtClean="0"/>
              <a:t> = - </a:t>
            </a:r>
            <a:r>
              <a:rPr lang="en-SG" sz="1750" i="1" dirty="0" err="1" smtClean="0"/>
              <a:t>fmt</a:t>
            </a:r>
            <a:r>
              <a:rPr lang="en-SG" sz="1750" i="1" dirty="0" smtClean="0"/>
              <a:t> , </a:t>
            </a:r>
            <a:r>
              <a:rPr lang="en-SG" sz="1750" i="1" dirty="0" smtClean="0"/>
              <a:t>and </a:t>
            </a:r>
            <a:r>
              <a:rPr lang="en-SG" sz="1750" i="1" dirty="0" smtClean="0"/>
              <a:t>the delayed signal </a:t>
            </a:r>
            <a:r>
              <a:rPr lang="en-SG" sz="1750" i="1" dirty="0" smtClean="0"/>
              <a:t>is P</a:t>
            </a:r>
            <a:r>
              <a:rPr lang="en-SG" sz="1750" i="1" baseline="-25000" dirty="0" smtClean="0"/>
              <a:t>d</a:t>
            </a:r>
            <a:r>
              <a:rPr lang="en-SG" sz="1750" i="1" dirty="0" smtClean="0"/>
              <a:t> </a:t>
            </a:r>
            <a:r>
              <a:rPr lang="en-SG" sz="1750" i="1" dirty="0" smtClean="0"/>
              <a:t>= -m(t - t</a:t>
            </a:r>
            <a:r>
              <a:rPr lang="en-SG" sz="1750" i="1" baseline="-25000" dirty="0" smtClean="0"/>
              <a:t>d</a:t>
            </a:r>
            <a:r>
              <a:rPr lang="en-SG" sz="1750" i="1" dirty="0" smtClean="0"/>
              <a:t> ). </a:t>
            </a:r>
            <a:endParaRPr lang="en-SG" sz="1750" i="1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i="1" dirty="0" smtClean="0"/>
              <a:t>We </a:t>
            </a:r>
            <a:r>
              <a:rPr lang="en-SG" sz="1750" i="1" dirty="0" smtClean="0"/>
              <a:t>want to set P</a:t>
            </a:r>
            <a:r>
              <a:rPr lang="en-SG" sz="1750" i="1" baseline="-25000" dirty="0" smtClean="0"/>
              <a:t>a</a:t>
            </a:r>
            <a:r>
              <a:rPr lang="en-SG" sz="1750" i="1" dirty="0" smtClean="0"/>
              <a:t> = P</a:t>
            </a:r>
            <a:r>
              <a:rPr lang="en-SG" sz="1750" i="1" baseline="-25000" dirty="0" smtClean="0"/>
              <a:t>d</a:t>
            </a:r>
            <a:r>
              <a:rPr lang="en-SG" sz="1750" i="1" dirty="0" smtClean="0"/>
              <a:t> and solve for t , which results </a:t>
            </a:r>
            <a:r>
              <a:rPr lang="en-SG" sz="1750" i="1" dirty="0" smtClean="0"/>
              <a:t>in </a:t>
            </a:r>
            <a:r>
              <a:rPr lang="en-US" sz="1750" i="1" dirty="0" err="1" smtClean="0"/>
              <a:t>t</a:t>
            </a:r>
            <a:r>
              <a:rPr lang="en-US" sz="1750" i="1" baseline="-25000" dirty="0" err="1" smtClean="0"/>
              <a:t>c</a:t>
            </a:r>
            <a:r>
              <a:rPr lang="en-US" sz="1750" i="1" dirty="0" smtClean="0"/>
              <a:t> = t</a:t>
            </a:r>
            <a:r>
              <a:rPr lang="en-US" sz="1750" i="1" baseline="-25000" dirty="0" smtClean="0"/>
              <a:t>d</a:t>
            </a:r>
            <a:r>
              <a:rPr lang="en-US" sz="1750" i="1" dirty="0" smtClean="0"/>
              <a:t> / (1 - f)</a:t>
            </a:r>
            <a:endParaRPr lang="en-SG" sz="1750" i="1" dirty="0" smtClean="0"/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Note that this is independent of the slope </a:t>
            </a:r>
            <a:r>
              <a:rPr lang="en-SG" sz="1750" i="1" dirty="0" smtClean="0"/>
              <a:t>m (</a:t>
            </a:r>
            <a:r>
              <a:rPr lang="en-SG" sz="1750" i="1" dirty="0" smtClean="0"/>
              <a:t>and thus risetime).</a:t>
            </a:r>
          </a:p>
          <a:p>
            <a:pPr marL="180000" indent="-180000">
              <a:buFont typeface="Arial" pitchFamily="34" charset="0"/>
              <a:buChar char="•"/>
            </a:pPr>
            <a:r>
              <a:rPr lang="en-SG" sz="1750" dirty="0" smtClean="0"/>
              <a:t>The amplitude fraction F in this general case can be found by </a:t>
            </a:r>
            <a:r>
              <a:rPr lang="en-SG" sz="1750" dirty="0" smtClean="0"/>
              <a:t>calculating </a:t>
            </a:r>
            <a:r>
              <a:rPr lang="en-SG" sz="1750" dirty="0" smtClean="0"/>
              <a:t>the </a:t>
            </a:r>
            <a:r>
              <a:rPr lang="en-SG" sz="1750" dirty="0" smtClean="0"/>
              <a:t>ratio of </a:t>
            </a:r>
            <a:r>
              <a:rPr lang="en-SG" sz="1750" i="1" dirty="0" smtClean="0"/>
              <a:t>p</a:t>
            </a:r>
            <a:r>
              <a:rPr lang="en-SG" sz="1750" i="1" baseline="-25000" dirty="0" smtClean="0"/>
              <a:t>d</a:t>
            </a:r>
            <a:r>
              <a:rPr lang="en-SG" sz="1750" i="1" dirty="0" smtClean="0"/>
              <a:t> </a:t>
            </a:r>
            <a:r>
              <a:rPr lang="en-SG" sz="1750" i="1" dirty="0" smtClean="0"/>
              <a:t>evaluated at the crossing time to the maximum value of P</a:t>
            </a:r>
            <a:r>
              <a:rPr lang="en-SG" sz="1750" i="1" baseline="-25000" dirty="0" smtClean="0"/>
              <a:t>d</a:t>
            </a:r>
            <a:r>
              <a:rPr lang="en-SG" sz="1750" i="1" dirty="0" smtClean="0"/>
              <a:t> </a:t>
            </a:r>
            <a:r>
              <a:rPr lang="en-SG" sz="1750" i="1" dirty="0" smtClean="0"/>
              <a:t>:</a:t>
            </a:r>
            <a:endParaRPr lang="en-US" sz="1750" i="1" dirty="0" smtClean="0"/>
          </a:p>
          <a:p>
            <a:pPr marL="180000" indent="-180000"/>
            <a:r>
              <a:rPr lang="en-US" sz="1750" i="1" dirty="0" smtClean="0"/>
              <a:t>F = -m (</a:t>
            </a:r>
            <a:r>
              <a:rPr lang="en-US" sz="1750" i="1" dirty="0" err="1" smtClean="0"/>
              <a:t>t</a:t>
            </a:r>
            <a:r>
              <a:rPr lang="en-US" sz="1750" i="1" baseline="-25000" dirty="0" err="1" smtClean="0"/>
              <a:t>c</a:t>
            </a:r>
            <a:r>
              <a:rPr lang="en-US" sz="1750" i="1" dirty="0" smtClean="0"/>
              <a:t> – t</a:t>
            </a:r>
            <a:r>
              <a:rPr lang="en-US" sz="1750" i="1" baseline="-25000" dirty="0" smtClean="0"/>
              <a:t>d</a:t>
            </a:r>
            <a:r>
              <a:rPr lang="en-US" sz="1750" i="1" dirty="0" smtClean="0"/>
              <a:t>) / -</a:t>
            </a:r>
            <a:r>
              <a:rPr lang="en-US" sz="1750" i="1" dirty="0" err="1" smtClean="0"/>
              <a:t>mtr</a:t>
            </a:r>
            <a:r>
              <a:rPr lang="en-US" sz="1750" i="1" dirty="0" smtClean="0"/>
              <a:t>  =  </a:t>
            </a:r>
            <a:r>
              <a:rPr lang="en-US" sz="1750" i="1" dirty="0" err="1" smtClean="0"/>
              <a:t>ft</a:t>
            </a:r>
            <a:r>
              <a:rPr lang="en-US" sz="1750" i="1" baseline="-25000" dirty="0" err="1" smtClean="0"/>
              <a:t>d</a:t>
            </a:r>
            <a:r>
              <a:rPr lang="en-US" sz="1750" i="1" dirty="0" smtClean="0"/>
              <a:t> / </a:t>
            </a:r>
            <a:r>
              <a:rPr lang="en-US" sz="1750" i="1" dirty="0" err="1" smtClean="0"/>
              <a:t>t</a:t>
            </a:r>
            <a:r>
              <a:rPr lang="en-US" sz="1750" i="1" baseline="-25000" dirty="0" err="1" smtClean="0"/>
              <a:t>r</a:t>
            </a:r>
            <a:r>
              <a:rPr lang="en-US" sz="1750" i="1" dirty="0" smtClean="0"/>
              <a:t>(1 - f)</a:t>
            </a:r>
            <a:endParaRPr lang="en-SG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5313</TotalTime>
  <Words>656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Constant Fraction Discriminators</vt:lpstr>
      <vt:lpstr>HMC preamp output pulses</vt:lpstr>
      <vt:lpstr>Considerations for discriminators</vt:lpstr>
      <vt:lpstr>Timewalk and jitter</vt:lpstr>
      <vt:lpstr>Leading edge discriminators</vt:lpstr>
      <vt:lpstr>Off-line corrections of time-walk</vt:lpstr>
      <vt:lpstr>Zero-crossing and Constant fraction</vt:lpstr>
      <vt:lpstr>CF and ARC triggering</vt:lpstr>
      <vt:lpstr>CFD technique</vt:lpstr>
      <vt:lpstr>ORTEC CFDs</vt:lpstr>
      <vt:lpstr>References</vt:lpstr>
    </vt:vector>
  </TitlesOfParts>
  <Company>TIFR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processing electronics</dc:title>
  <dc:creator>B.Satyanarayana</dc:creator>
  <cp:lastModifiedBy>Satyanarayana Bheesette</cp:lastModifiedBy>
  <cp:revision>115</cp:revision>
  <dcterms:created xsi:type="dcterms:W3CDTF">2009-02-16T02:14:30Z</dcterms:created>
  <dcterms:modified xsi:type="dcterms:W3CDTF">2012-06-09T08:48:56Z</dcterms:modified>
</cp:coreProperties>
</file>