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53"/>
  </p:notesMasterIdLst>
  <p:sldIdLst>
    <p:sldId id="256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32" r:id="rId12"/>
    <p:sldId id="324" r:id="rId13"/>
    <p:sldId id="325" r:id="rId14"/>
    <p:sldId id="275" r:id="rId15"/>
    <p:sldId id="276" r:id="rId16"/>
    <p:sldId id="336" r:id="rId17"/>
    <p:sldId id="274" r:id="rId18"/>
    <p:sldId id="279" r:id="rId19"/>
    <p:sldId id="333" r:id="rId20"/>
    <p:sldId id="284" r:id="rId21"/>
    <p:sldId id="327" r:id="rId22"/>
    <p:sldId id="328" r:id="rId23"/>
    <p:sldId id="329" r:id="rId24"/>
    <p:sldId id="339" r:id="rId25"/>
    <p:sldId id="342" r:id="rId26"/>
    <p:sldId id="343" r:id="rId27"/>
    <p:sldId id="344" r:id="rId28"/>
    <p:sldId id="340" r:id="rId29"/>
    <p:sldId id="382" r:id="rId30"/>
    <p:sldId id="283" r:id="rId31"/>
    <p:sldId id="360" r:id="rId32"/>
    <p:sldId id="357" r:id="rId33"/>
    <p:sldId id="359" r:id="rId34"/>
    <p:sldId id="355" r:id="rId35"/>
    <p:sldId id="267" r:id="rId36"/>
    <p:sldId id="352" r:id="rId37"/>
    <p:sldId id="356" r:id="rId38"/>
    <p:sldId id="371" r:id="rId39"/>
    <p:sldId id="367" r:id="rId40"/>
    <p:sldId id="368" r:id="rId41"/>
    <p:sldId id="372" r:id="rId42"/>
    <p:sldId id="369" r:id="rId43"/>
    <p:sldId id="373" r:id="rId44"/>
    <p:sldId id="364" r:id="rId45"/>
    <p:sldId id="299" r:id="rId46"/>
    <p:sldId id="374" r:id="rId47"/>
    <p:sldId id="365" r:id="rId48"/>
    <p:sldId id="375" r:id="rId49"/>
    <p:sldId id="376" r:id="rId50"/>
    <p:sldId id="301" r:id="rId51"/>
    <p:sldId id="302" r:id="rId52"/>
  </p:sldIdLst>
  <p:sldSz cx="9144000" cy="6858000" type="screen4x3"/>
  <p:notesSz cx="6858000" cy="9144000"/>
  <p:defaultTextStyle>
    <a:defPPr>
      <a:defRPr lang="en-S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8997C-C6E6-46B0-BF27-FDC3DFA12214}" type="datetimeFigureOut">
              <a:rPr lang="en-US" smtClean="0"/>
              <a:pPr/>
              <a:t>5/9/2010</a:t>
            </a:fld>
            <a:endParaRPr lang="en-S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93C2E-67F4-4CE2-8484-2F6E5EFD797A}" type="slidenum">
              <a:rPr lang="en-SG" smtClean="0"/>
              <a:pPr/>
              <a:t>‹#›</a:t>
            </a:fld>
            <a:endParaRPr lang="en-S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17203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72036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2037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grpSp>
              <p:nvGrpSpPr>
                <p:cNvPr id="172038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2039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040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041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grpSp>
                <p:nvGrpSpPr>
                  <p:cNvPr id="172042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2043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SG" dirty="0"/>
                    </a:p>
                  </p:txBody>
                </p:sp>
                <p:grpSp>
                  <p:nvGrpSpPr>
                    <p:cNvPr id="172044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2045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grpSp>
                    <p:nvGrpSpPr>
                      <p:cNvPr id="172046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2047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48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49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0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1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2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3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4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5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6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7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8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59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0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1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2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3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4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5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6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7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8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69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0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1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2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3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4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5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6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7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8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79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80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81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82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grpSp>
                      <p:nvGrpSpPr>
                        <p:cNvPr id="172083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2084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85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86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87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88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89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90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91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92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93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94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2095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</p:grpSp>
                    <p:sp>
                      <p:nvSpPr>
                        <p:cNvPr id="172096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97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98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099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0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1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2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3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4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5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6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7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8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09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0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1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2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3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4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5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6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7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8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19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0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1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2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3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4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5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6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7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8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29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30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2131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72132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2133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2134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SG" dirty="0"/>
                </a:p>
              </p:txBody>
            </p:sp>
            <p:grpSp>
              <p:nvGrpSpPr>
                <p:cNvPr id="172135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2136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37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38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39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40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41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42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43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2144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</p:grpSp>
          </p:grpSp>
        </p:grpSp>
        <p:grpSp>
          <p:nvGrpSpPr>
            <p:cNvPr id="172145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2146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72147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72148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sp>
            <p:nvSpPr>
              <p:cNvPr id="172149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sp>
            <p:nvSpPr>
              <p:cNvPr id="172150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sp>
            <p:nvSpPr>
              <p:cNvPr id="172151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grpSp>
            <p:nvGrpSpPr>
              <p:cNvPr id="172152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2153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SG" dirty="0"/>
                </a:p>
              </p:txBody>
            </p:sp>
            <p:sp>
              <p:nvSpPr>
                <p:cNvPr id="172154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2155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2156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2157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</p:grpSp>
        </p:grpSp>
      </p:grpSp>
      <p:sp>
        <p:nvSpPr>
          <p:cNvPr id="17215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72000" y="1600200"/>
            <a:ext cx="9000000" cy="1800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17215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2000" y="3886200"/>
            <a:ext cx="9000000" cy="1800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SG" smtClean="0"/>
              <a:t>Click to edit Master subtitle style</a:t>
            </a:r>
            <a:endParaRPr lang="en-SG"/>
          </a:p>
        </p:txBody>
      </p:sp>
      <p:sp>
        <p:nvSpPr>
          <p:cNvPr id="1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06" y="6408000"/>
            <a:ext cx="8388000" cy="360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1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8844" y="6408000"/>
            <a:ext cx="540000" cy="360000"/>
          </a:xfrm>
        </p:spPr>
        <p:txBody>
          <a:bodyPr anchor="ctr" anchorCtr="1"/>
          <a:lstStyle>
            <a:lvl1pPr>
              <a:defRPr/>
            </a:lvl1pPr>
          </a:lstStyle>
          <a:p>
            <a:fld id="{4094C0A7-66BE-4FC5-AC2B-9819C7547C50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BC2DF-0685-4BD4-A5A7-A366C9647F7D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5E9C2-0066-4270-9096-30D22CA09F2F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1080000"/>
          </a:xfrm>
        </p:spPr>
        <p:txBody>
          <a:bodyPr/>
          <a:lstStyle/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247644"/>
            <a:ext cx="9000000" cy="5076000"/>
          </a:xfrm>
        </p:spPr>
        <p:txBody>
          <a:bodyPr/>
          <a:lstStyle/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06" y="6408000"/>
            <a:ext cx="8388000" cy="360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8844" y="6408000"/>
            <a:ext cx="540000" cy="360000"/>
          </a:xfrm>
        </p:spPr>
        <p:txBody>
          <a:bodyPr/>
          <a:lstStyle>
            <a:lvl1pPr>
              <a:defRPr/>
            </a:lvl1pPr>
          </a:lstStyle>
          <a:p>
            <a:fld id="{4094C0A7-66BE-4FC5-AC2B-9819C7547C50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06899"/>
            <a:ext cx="9000000" cy="1440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SG" dirty="0" smtClean="0"/>
              <a:t>Click to edit Master title style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" y="2906712"/>
            <a:ext cx="9000000" cy="1440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SG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1" y="1249200"/>
            <a:ext cx="4500000" cy="507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SG" dirty="0" smtClean="0"/>
              <a:t>Click to edit Master text styles</a:t>
            </a:r>
          </a:p>
          <a:p>
            <a:pPr lvl="1"/>
            <a:r>
              <a:rPr lang="en-SG" dirty="0" smtClean="0"/>
              <a:t>Second level</a:t>
            </a:r>
          </a:p>
          <a:p>
            <a:pPr lvl="2"/>
            <a:r>
              <a:rPr lang="en-SG" dirty="0" smtClean="0"/>
              <a:t>Third level</a:t>
            </a:r>
          </a:p>
          <a:p>
            <a:pPr lvl="3"/>
            <a:r>
              <a:rPr lang="en-SG" dirty="0" smtClean="0"/>
              <a:t>Fourth level</a:t>
            </a:r>
          </a:p>
          <a:p>
            <a:pPr lvl="4"/>
            <a:r>
              <a:rPr lang="en-SG" dirty="0" smtClean="0"/>
              <a:t>Fifth level</a:t>
            </a:r>
            <a:endParaRPr lang="en-S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8825" y="1249200"/>
            <a:ext cx="4500000" cy="507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SG" dirty="0" smtClean="0"/>
              <a:t>Click to edit Master text styles</a:t>
            </a:r>
          </a:p>
          <a:p>
            <a:pPr lvl="1"/>
            <a:r>
              <a:rPr lang="en-SG" dirty="0" smtClean="0"/>
              <a:t>Second level</a:t>
            </a:r>
          </a:p>
          <a:p>
            <a:pPr lvl="2"/>
            <a:r>
              <a:rPr lang="en-SG" dirty="0" smtClean="0"/>
              <a:t>Third level</a:t>
            </a:r>
          </a:p>
          <a:p>
            <a:pPr lvl="3"/>
            <a:r>
              <a:rPr lang="en-SG" dirty="0" smtClean="0"/>
              <a:t>Fourth level</a:t>
            </a:r>
          </a:p>
          <a:p>
            <a:pPr lvl="4"/>
            <a:r>
              <a:rPr lang="en-SG" dirty="0" smtClean="0"/>
              <a:t>Fifth level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1080000"/>
          </a:xfrm>
        </p:spPr>
        <p:txBody>
          <a:bodyPr/>
          <a:lstStyle/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06" y="6408000"/>
            <a:ext cx="8388000" cy="360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8844" y="6408000"/>
            <a:ext cx="540000" cy="360000"/>
          </a:xfrm>
        </p:spPr>
        <p:txBody>
          <a:bodyPr/>
          <a:lstStyle>
            <a:lvl1pPr>
              <a:defRPr/>
            </a:lvl1pPr>
          </a:lstStyle>
          <a:p>
            <a:fld id="{4094C0A7-66BE-4FC5-AC2B-9819C7547C50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8" y="1214422"/>
            <a:ext cx="4500000" cy="115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SG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68" y="2406670"/>
            <a:ext cx="45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SG" dirty="0" smtClean="0"/>
              <a:t>Click to edit Master text styles</a:t>
            </a:r>
          </a:p>
          <a:p>
            <a:pPr lvl="1"/>
            <a:r>
              <a:rPr lang="en-SG" dirty="0" smtClean="0"/>
              <a:t>Second level</a:t>
            </a:r>
          </a:p>
          <a:p>
            <a:pPr lvl="2"/>
            <a:r>
              <a:rPr lang="en-SG" dirty="0" smtClean="0"/>
              <a:t>Third level</a:t>
            </a:r>
          </a:p>
          <a:p>
            <a:pPr lvl="3"/>
            <a:r>
              <a:rPr lang="en-SG" dirty="0" smtClean="0"/>
              <a:t>Fourth level</a:t>
            </a:r>
          </a:p>
          <a:p>
            <a:pPr lvl="4"/>
            <a:r>
              <a:rPr lang="en-SG" dirty="0" smtClean="0"/>
              <a:t>Fifth level</a:t>
            </a:r>
            <a:endParaRPr lang="en-S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3875" y="1214422"/>
            <a:ext cx="4500000" cy="115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SG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3875" y="2408400"/>
            <a:ext cx="45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SG" dirty="0" smtClean="0"/>
              <a:t>Click to edit Master text styles</a:t>
            </a:r>
          </a:p>
          <a:p>
            <a:pPr lvl="1"/>
            <a:r>
              <a:rPr lang="en-SG" dirty="0" smtClean="0"/>
              <a:t>Second level</a:t>
            </a:r>
          </a:p>
          <a:p>
            <a:pPr lvl="2"/>
            <a:r>
              <a:rPr lang="en-SG" dirty="0" smtClean="0"/>
              <a:t>Third level</a:t>
            </a:r>
          </a:p>
          <a:p>
            <a:pPr lvl="3"/>
            <a:r>
              <a:rPr lang="en-SG" dirty="0" smtClean="0"/>
              <a:t>Fourth level</a:t>
            </a:r>
          </a:p>
          <a:p>
            <a:pPr lvl="4"/>
            <a:r>
              <a:rPr lang="en-SG" dirty="0" smtClean="0"/>
              <a:t>Fifth level</a:t>
            </a:r>
            <a:endParaRPr lang="en-SG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1080000"/>
          </a:xfrm>
        </p:spPr>
        <p:txBody>
          <a:bodyPr/>
          <a:lstStyle/>
          <a:p>
            <a:r>
              <a:rPr lang="en-SG" dirty="0" smtClean="0"/>
              <a:t>Click to edit Master title style</a:t>
            </a:r>
            <a:endParaRPr lang="en-SG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06" y="6408000"/>
            <a:ext cx="8388000" cy="360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8844" y="6408000"/>
            <a:ext cx="540000" cy="360000"/>
          </a:xfrm>
        </p:spPr>
        <p:txBody>
          <a:bodyPr/>
          <a:lstStyle>
            <a:lvl1pPr>
              <a:defRPr/>
            </a:lvl1pPr>
          </a:lstStyle>
          <a:p>
            <a:fld id="{4094C0A7-66BE-4FC5-AC2B-9819C7547C50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1080000"/>
          </a:xfrm>
        </p:spPr>
        <p:txBody>
          <a:bodyPr/>
          <a:lstStyle/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406" y="6408000"/>
            <a:ext cx="8388000" cy="360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8844" y="6408000"/>
            <a:ext cx="540000" cy="360000"/>
          </a:xfrm>
        </p:spPr>
        <p:txBody>
          <a:bodyPr anchor="ctr" anchorCtr="1"/>
          <a:lstStyle>
            <a:lvl1pPr>
              <a:defRPr/>
            </a:lvl1pPr>
          </a:lstStyle>
          <a:p>
            <a:fld id="{4094C0A7-66BE-4FC5-AC2B-9819C7547C50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2BDE9-4950-4042-AE1C-9263AE776B83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S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A7648-86AA-4BB2-9E47-E9DBB53466F2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SG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SG" dirty="0" smtClean="0"/>
              <a:t>Click icon to add picture</a:t>
            </a:r>
            <a:endParaRPr lang="en-S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S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0D5A2-F732-4F25-A91B-43620F7341C6}" type="slidenum">
              <a:rPr lang="en-SG"/>
              <a:pPr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171011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71012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101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grpSp>
              <p:nvGrpSpPr>
                <p:cNvPr id="17101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101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01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01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grpSp>
                <p:nvGrpSpPr>
                  <p:cNvPr id="17101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101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SG" dirty="0"/>
                    </a:p>
                  </p:txBody>
                </p:sp>
                <p:grpSp>
                  <p:nvGrpSpPr>
                    <p:cNvPr id="17102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102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SG" dirty="0"/>
                      </a:p>
                    </p:txBody>
                  </p:sp>
                  <p:grpSp>
                    <p:nvGrpSpPr>
                      <p:cNvPr id="17102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102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2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2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2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2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2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2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3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4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5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grpSp>
                      <p:nvGrpSpPr>
                        <p:cNvPr id="17105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106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6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7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  <p:sp>
                        <p:nvSpPr>
                          <p:cNvPr id="17107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SG" dirty="0"/>
                          </a:p>
                        </p:txBody>
                      </p:sp>
                    </p:grpSp>
                    <p:sp>
                      <p:nvSpPr>
                        <p:cNvPr id="17107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7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7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7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7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7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7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7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8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09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  <p:sp>
                      <p:nvSpPr>
                        <p:cNvPr id="17110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SG" dirty="0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71108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110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111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SG" dirty="0"/>
                </a:p>
              </p:txBody>
            </p:sp>
            <p:grpSp>
              <p:nvGrpSpPr>
                <p:cNvPr id="17111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111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1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1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1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1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1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1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1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  <p:sp>
                <p:nvSpPr>
                  <p:cNvPr id="17112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SG" dirty="0"/>
                  </a:p>
                </p:txBody>
              </p:sp>
            </p:grpSp>
          </p:grpSp>
        </p:grpSp>
        <p:grpSp>
          <p:nvGrpSpPr>
            <p:cNvPr id="171121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112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7112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7112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sp>
            <p:nvSpPr>
              <p:cNvPr id="17112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sp>
            <p:nvSpPr>
              <p:cNvPr id="17112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sp>
            <p:nvSpPr>
              <p:cNvPr id="17112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SG" dirty="0"/>
              </a:p>
            </p:txBody>
          </p:sp>
          <p:grpSp>
            <p:nvGrpSpPr>
              <p:cNvPr id="171128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112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SG" dirty="0"/>
                </a:p>
              </p:txBody>
            </p:sp>
            <p:sp>
              <p:nvSpPr>
                <p:cNvPr id="17113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113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113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  <p:sp>
              <p:nvSpPr>
                <p:cNvPr id="17113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 dirty="0"/>
                </a:p>
              </p:txBody>
            </p:sp>
          </p:grpSp>
        </p:grpSp>
      </p:grpSp>
      <p:sp>
        <p:nvSpPr>
          <p:cNvPr id="17113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SG" dirty="0"/>
          </a:p>
        </p:txBody>
      </p:sp>
      <p:sp>
        <p:nvSpPr>
          <p:cNvPr id="17113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17113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155539B-4F6F-4178-AD75-84DBED4E8085}" type="slidenum">
              <a:rPr lang="en-SG"/>
              <a:pPr/>
              <a:t>‹#›</a:t>
            </a:fld>
            <a:endParaRPr lang="en-SG" dirty="0"/>
          </a:p>
        </p:txBody>
      </p:sp>
      <p:sp>
        <p:nvSpPr>
          <p:cNvPr id="17113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</a:p>
        </p:txBody>
      </p:sp>
      <p:sp>
        <p:nvSpPr>
          <p:cNvPr id="17113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wm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file:///F:\INO\presentation\DAE-DST-Detector.pptx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hyperlink" Target="http://root.cern.ch/drupal/" TargetMode="Externa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2000" y="2747986"/>
            <a:ext cx="9000000" cy="1973263"/>
          </a:xfrm>
        </p:spPr>
        <p:txBody>
          <a:bodyPr/>
          <a:lstStyle/>
          <a:p>
            <a:r>
              <a:rPr lang="en-US" sz="5400" dirty="0" smtClean="0"/>
              <a:t>Tracking the tiniest particles</a:t>
            </a:r>
            <a:endParaRPr lang="en-SG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2000" y="5033986"/>
            <a:ext cx="9000000" cy="1752600"/>
          </a:xfrm>
        </p:spPr>
        <p:txBody>
          <a:bodyPr/>
          <a:lstStyle/>
          <a:p>
            <a:r>
              <a:rPr lang="en-US" dirty="0" smtClean="0"/>
              <a:t>B.Satyanarayana</a:t>
            </a:r>
          </a:p>
          <a:p>
            <a:r>
              <a:rPr lang="en-US" dirty="0" smtClean="0"/>
              <a:t>Department of High Energy Physics</a:t>
            </a:r>
            <a:endParaRPr lang="en-SG" dirty="0"/>
          </a:p>
        </p:txBody>
      </p:sp>
      <p:sp>
        <p:nvSpPr>
          <p:cNvPr id="7" name="Cloud Callout 6"/>
          <p:cNvSpPr/>
          <p:nvPr/>
        </p:nvSpPr>
        <p:spPr bwMode="auto">
          <a:xfrm>
            <a:off x="4714876" y="71414"/>
            <a:ext cx="4357718" cy="144000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SG" dirty="0" smtClean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Neutrino is the most tiny quantity of reality ever imagined by a human being.</a:t>
            </a:r>
            <a:endParaRPr lang="en-SG" dirty="0">
              <a:solidFill>
                <a:srgbClr val="C00000"/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2339" y="1675851"/>
            <a:ext cx="3121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b="1" dirty="0" smtClean="0">
                <a:solidFill>
                  <a:srgbClr val="FFFF00"/>
                </a:solidFill>
                <a:latin typeface="Narkisim" pitchFamily="34" charset="-79"/>
                <a:cs typeface="Narkisim" pitchFamily="34" charset="-79"/>
              </a:rPr>
              <a:t>Frederick Reines</a:t>
            </a:r>
          </a:p>
          <a:p>
            <a:pPr algn="ctr"/>
            <a:r>
              <a:rPr lang="en-SG" b="1" dirty="0" smtClean="0">
                <a:solidFill>
                  <a:srgbClr val="FFFF00"/>
                </a:solidFill>
                <a:latin typeface="Narkisim" pitchFamily="34" charset="-79"/>
                <a:cs typeface="Narkisim" pitchFamily="34" charset="-79"/>
              </a:rPr>
              <a:t> Co-discoverer &amp; Nobel Laureate</a:t>
            </a:r>
            <a:endParaRPr lang="en-SG" b="1" dirty="0">
              <a:solidFill>
                <a:srgbClr val="FFFF00"/>
              </a:solidFill>
              <a:latin typeface="Narkisim" pitchFamily="34" charset="-79"/>
              <a:cs typeface="Narkisim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the talk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247644"/>
            <a:ext cx="9000000" cy="5112000"/>
          </a:xfrm>
        </p:spPr>
        <p:txBody>
          <a:bodyPr>
            <a:normAutofit fontScale="92500" lnSpcReduction="10000"/>
          </a:bodyPr>
          <a:lstStyle/>
          <a:p>
            <a:r>
              <a:rPr lang="en-SG" dirty="0" smtClean="0"/>
              <a:t>Signal production in RPC</a:t>
            </a:r>
          </a:p>
          <a:p>
            <a:r>
              <a:rPr lang="en-SG" dirty="0" smtClean="0"/>
              <a:t>Front-end electronics</a:t>
            </a:r>
          </a:p>
          <a:p>
            <a:r>
              <a:rPr lang="en-US" dirty="0" smtClean="0"/>
              <a:t>DAQ system requirements and architectures</a:t>
            </a:r>
          </a:p>
          <a:p>
            <a:r>
              <a:rPr lang="en-US" dirty="0" smtClean="0"/>
              <a:t>Timing sub-system</a:t>
            </a:r>
          </a:p>
          <a:p>
            <a:r>
              <a:rPr lang="en-US" dirty="0" smtClean="0"/>
              <a:t>Rate and ambient parameter monitors</a:t>
            </a:r>
          </a:p>
          <a:p>
            <a:r>
              <a:rPr lang="en-US" dirty="0" smtClean="0"/>
              <a:t>Pulse shape monitor</a:t>
            </a:r>
          </a:p>
          <a:p>
            <a:r>
              <a:rPr lang="en-US" dirty="0" smtClean="0"/>
              <a:t>Back-end system issues</a:t>
            </a:r>
          </a:p>
          <a:p>
            <a:r>
              <a:rPr lang="en-US" dirty="0" smtClean="0"/>
              <a:t>Power supplies</a:t>
            </a:r>
          </a:p>
          <a:p>
            <a:r>
              <a:rPr lang="en-US" dirty="0" smtClean="0"/>
              <a:t>Summary and future outlook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406" y="6444000"/>
            <a:ext cx="8388000" cy="360000"/>
          </a:xfrm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8844" y="6444000"/>
            <a:ext cx="540000" cy="360000"/>
          </a:xfrm>
        </p:spPr>
        <p:txBody>
          <a:bodyPr/>
          <a:lstStyle/>
          <a:p>
            <a:fld id="{4094C0A7-66BE-4FC5-AC2B-9819C7547C50}" type="slidenum">
              <a:rPr lang="en-SG" smtClean="0"/>
              <a:pPr/>
              <a:t>10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/>
              <a:t>Signal production in RPC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- 1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of a basic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Content Placeholder 11" descr="rpc-po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l="2891" t="22373" r="16351" b="23638"/>
          <a:stretch>
            <a:fillRect/>
          </a:stretch>
        </p:blipFill>
        <p:spPr>
          <a:xfrm>
            <a:off x="71438" y="1285860"/>
            <a:ext cx="9001125" cy="396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development in an RPC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13</a:t>
            </a:fld>
            <a:endParaRPr lang="en-SG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1071546"/>
            <a:ext cx="84169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2000" y="4286256"/>
            <a:ext cx="9000000" cy="203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lvl="1" indent="-216000" eaLnBrk="1">
              <a:buClr>
                <a:schemeClr val="tx1"/>
              </a:buClr>
              <a:buSzPct val="100000"/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Each primary electron produced in the gas gap starts an avalanche  until it hits the electrode</a:t>
            </a:r>
            <a:r>
              <a:rPr lang="en-US" dirty="0" smtClean="0"/>
              <a:t>.</a:t>
            </a:r>
            <a:endParaRPr lang="en-US" dirty="0"/>
          </a:p>
          <a:p>
            <a:pPr lvl="1" indent="-216000" eaLnBrk="1">
              <a:buClr>
                <a:schemeClr val="tx1"/>
              </a:buClr>
              <a:buSzPct val="100000"/>
              <a:buFont typeface="Wingdings" pitchFamily="2" charset="2"/>
              <a:buChar char="v"/>
            </a:pPr>
            <a:r>
              <a:rPr lang="en-US" dirty="0"/>
              <a:t> Avalanche </a:t>
            </a:r>
            <a:r>
              <a:rPr lang="en-US" dirty="0" smtClean="0"/>
              <a:t>development </a:t>
            </a:r>
            <a:r>
              <a:rPr lang="en-US" dirty="0"/>
              <a:t>is </a:t>
            </a:r>
            <a:r>
              <a:rPr lang="en-US" dirty="0" smtClean="0"/>
              <a:t>characterized </a:t>
            </a:r>
            <a:r>
              <a:rPr lang="en-US" dirty="0"/>
              <a:t>by two gas parameters,   Townsend  Coefficient </a:t>
            </a:r>
            <a:r>
              <a:rPr lang="en-US" dirty="0" smtClean="0"/>
              <a:t>(</a:t>
            </a:r>
            <a:r>
              <a:rPr lang="en-US" b="1" dirty="0" smtClean="0">
                <a:latin typeface="Symbol" pitchFamily="18" charset="2"/>
              </a:rPr>
              <a:t>a</a:t>
            </a:r>
            <a:r>
              <a:rPr lang="en-US" dirty="0" smtClean="0"/>
              <a:t>) and Attachment coefficient </a:t>
            </a:r>
            <a:r>
              <a:rPr lang="en-US" dirty="0"/>
              <a:t>(</a:t>
            </a:r>
            <a:r>
              <a:rPr lang="el-GR" dirty="0"/>
              <a:t>η</a:t>
            </a:r>
            <a:r>
              <a:rPr lang="en-US" dirty="0" smtClean="0"/>
              <a:t>).</a:t>
            </a:r>
          </a:p>
          <a:p>
            <a:pPr lvl="1" indent="-216000" eaLnBrk="1">
              <a:buClr>
                <a:schemeClr val="tx1"/>
              </a:buClr>
              <a:buSzPct val="100000"/>
              <a:buFont typeface="Wingdings" pitchFamily="2" charset="2"/>
              <a:buChar char="v"/>
            </a:pPr>
            <a:r>
              <a:rPr lang="en-US" dirty="0" smtClean="0"/>
              <a:t>Average number of electrons produced at a distance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dirty="0" smtClean="0"/>
              <a:t>, n(x) = e</a:t>
            </a:r>
            <a:r>
              <a:rPr lang="en-US" baseline="30000" dirty="0" smtClean="0"/>
              <a:t>(</a:t>
            </a:r>
            <a:r>
              <a:rPr lang="en-US" b="1" baseline="30000" dirty="0" smtClean="0">
                <a:latin typeface="Symbol" pitchFamily="18" charset="2"/>
              </a:rPr>
              <a:t>a-</a:t>
            </a:r>
            <a:r>
              <a:rPr lang="el-GR" baseline="30000" dirty="0" smtClean="0"/>
              <a:t> η</a:t>
            </a:r>
            <a:r>
              <a:rPr lang="en-US" baseline="30000" dirty="0" smtClean="0"/>
              <a:t>)x</a:t>
            </a:r>
            <a:endParaRPr lang="en-US" dirty="0" smtClean="0"/>
          </a:p>
          <a:p>
            <a:pPr lvl="1" indent="-216000" eaLnBrk="1">
              <a:buClr>
                <a:schemeClr val="tx1"/>
              </a:buClr>
              <a:buSzPct val="100000"/>
              <a:buFont typeface="Wingdings" pitchFamily="2" charset="2"/>
              <a:buChar char="v"/>
            </a:pPr>
            <a:r>
              <a:rPr lang="en-US" dirty="0" smtClean="0"/>
              <a:t>Current  signal induced on the electrode, i(t) = E</a:t>
            </a:r>
            <a:r>
              <a:rPr lang="en-US" baseline="-25000" dirty="0" smtClean="0"/>
              <a:t>w</a:t>
            </a:r>
            <a:r>
              <a:rPr lang="en-US" dirty="0" smtClean="0"/>
              <a:t> • v • e</a:t>
            </a:r>
            <a:r>
              <a:rPr lang="en-US" baseline="-25000" dirty="0" smtClean="0"/>
              <a:t>0</a:t>
            </a:r>
            <a:r>
              <a:rPr lang="en-US" dirty="0" smtClean="0"/>
              <a:t> • N(t) / V</a:t>
            </a:r>
            <a:r>
              <a:rPr lang="en-US" baseline="-25000" dirty="0" smtClean="0"/>
              <a:t>w</a:t>
            </a:r>
            <a:r>
              <a:rPr lang="en-US" dirty="0" smtClean="0"/>
              <a:t>, where E</a:t>
            </a:r>
            <a:r>
              <a:rPr lang="en-US" baseline="-25000" dirty="0" smtClean="0"/>
              <a:t>w</a:t>
            </a:r>
            <a:r>
              <a:rPr lang="en-US" dirty="0" smtClean="0"/>
              <a:t> / V</a:t>
            </a:r>
            <a:r>
              <a:rPr lang="en-US" baseline="-25000" dirty="0" smtClean="0"/>
              <a:t>w</a:t>
            </a:r>
            <a:r>
              <a:rPr lang="en-US" dirty="0" smtClean="0"/>
              <a:t> = </a:t>
            </a:r>
            <a:r>
              <a:rPr lang="en-US" dirty="0" smtClean="0">
                <a:sym typeface="Symbol"/>
              </a:rPr>
              <a:t></a:t>
            </a:r>
            <a:r>
              <a:rPr lang="en-US" baseline="-25000" dirty="0" smtClean="0"/>
              <a:t>r</a:t>
            </a:r>
            <a:r>
              <a:rPr lang="en-US" dirty="0" smtClean="0"/>
              <a:t> / (2b + d</a:t>
            </a:r>
            <a:r>
              <a:rPr lang="en-US" dirty="0" smtClean="0">
                <a:sym typeface="Symbol"/>
              </a:rPr>
              <a:t></a:t>
            </a:r>
            <a:r>
              <a:rPr lang="en-US" baseline="-25000" dirty="0" smtClean="0"/>
              <a:t>r</a:t>
            </a:r>
            <a:r>
              <a:rPr lang="en-US" dirty="0" smtClean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Honeycomb pickup panel</a:t>
            </a:r>
          </a:p>
        </p:txBody>
      </p:sp>
      <p:sp>
        <p:nvSpPr>
          <p:cNvPr id="8194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D30696-2A01-474C-A0B8-F6FF61AF3C00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8197" name="Picture 3" descr="DSC_54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000" y="3573144"/>
            <a:ext cx="8460000" cy="278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 descr="DSC_54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000" y="1142984"/>
            <a:ext cx="8460000" cy="239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1924050" y="2757486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Terminations on the non-readout end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1373188" y="4124325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Machined pickup strips on honeycomb panel</a:t>
            </a:r>
          </a:p>
        </p:txBody>
      </p:sp>
      <p:sp>
        <p:nvSpPr>
          <p:cNvPr id="8201" name="Text Box 7"/>
          <p:cNvSpPr txBox="1">
            <a:spLocks noChangeArrowheads="1"/>
          </p:cNvSpPr>
          <p:nvPr/>
        </p:nvSpPr>
        <p:spPr bwMode="auto">
          <a:xfrm>
            <a:off x="1828800" y="5562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Preamp connections on the readout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/>
              <a:t>Measurement of Z</a:t>
            </a:r>
            <a:r>
              <a:rPr lang="en-US" sz="3800" baseline="-25000" dirty="0" smtClean="0"/>
              <a:t>0</a:t>
            </a:r>
            <a:endParaRPr lang="en-US" sz="3800" dirty="0" smtClean="0"/>
          </a:p>
        </p:txBody>
      </p:sp>
      <p:sp>
        <p:nvSpPr>
          <p:cNvPr id="9218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12244F-03CA-4648-BC98-DC488E83D8A3}" type="slidenum">
              <a:rPr lang="en-US"/>
              <a:pPr/>
              <a:t>15</a:t>
            </a:fld>
            <a:endParaRPr lang="en-US" dirty="0"/>
          </a:p>
        </p:txBody>
      </p:sp>
      <p:pic>
        <p:nvPicPr>
          <p:cNvPr id="9221" name="Picture 3" descr="i_openended-1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228089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i_100ohm-1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905" y="1357298"/>
            <a:ext cx="1944095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3348000" y="4680000"/>
            <a:ext cx="720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Mangal" pitchFamily="2" charset="0"/>
              </a:rPr>
              <a:t>100 </a:t>
            </a:r>
            <a:r>
              <a:rPr lang="en-US" sz="1600" b="1" dirty="0">
                <a:solidFill>
                  <a:srgbClr val="FFFF00"/>
                </a:solidFill>
                <a:latin typeface="Symbol" pitchFamily="18" charset="2"/>
                <a:cs typeface="Mangal" pitchFamily="2" charset="0"/>
              </a:rPr>
              <a:t>W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Mangal" pitchFamily="2" charset="0"/>
            </a:endParaRPr>
          </a:p>
        </p:txBody>
      </p:sp>
      <p:pic>
        <p:nvPicPr>
          <p:cNvPr id="9224" name="Picture 6" descr="i_50ohm-1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2487" y="1357298"/>
            <a:ext cx="198545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 Box 7"/>
          <p:cNvSpPr txBox="1">
            <a:spLocks noChangeArrowheads="1"/>
          </p:cNvSpPr>
          <p:nvPr/>
        </p:nvSpPr>
        <p:spPr bwMode="auto">
          <a:xfrm>
            <a:off x="5472000" y="4680000"/>
            <a:ext cx="612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Mangal" pitchFamily="2" charset="0"/>
              </a:rPr>
              <a:t>51 </a:t>
            </a:r>
            <a:r>
              <a:rPr lang="en-US" sz="1600" b="1" dirty="0">
                <a:solidFill>
                  <a:srgbClr val="FFFF00"/>
                </a:solidFill>
                <a:latin typeface="Symbol" pitchFamily="18" charset="2"/>
                <a:cs typeface="Mangal" pitchFamily="2" charset="0"/>
              </a:rPr>
              <a:t>W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Mangal" pitchFamily="2" charset="0"/>
            </a:endParaRPr>
          </a:p>
        </p:txBody>
      </p:sp>
      <p:pic>
        <p:nvPicPr>
          <p:cNvPr id="9226" name="Picture 8" descr="pot_48pt2ohm"/>
          <p:cNvPicPr>
            <a:picLocks noChangeAspect="1" noChangeArrowheads="1"/>
          </p:cNvPicPr>
          <p:nvPr/>
        </p:nvPicPr>
        <p:blipFill>
          <a:blip r:embed="rId5" cstate="print"/>
          <a:srcRect r="20068"/>
          <a:stretch>
            <a:fillRect/>
          </a:stretch>
        </p:blipFill>
        <p:spPr bwMode="auto">
          <a:xfrm>
            <a:off x="6655402" y="1341389"/>
            <a:ext cx="2050389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9" descr="i_47oh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5084" y="3732768"/>
            <a:ext cx="2052000" cy="22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1908000" y="4680000"/>
            <a:ext cx="684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Mangal" pitchFamily="2" charset="0"/>
              </a:rPr>
              <a:t>Open</a:t>
            </a:r>
            <a:endParaRPr lang="en-US" sz="1600" dirty="0">
              <a:solidFill>
                <a:srgbClr val="FFFF00"/>
              </a:solidFill>
              <a:latin typeface="Times New Roman" pitchFamily="18" charset="0"/>
              <a:cs typeface="Mangal" pitchFamily="2" charset="0"/>
            </a:endParaRPr>
          </a:p>
        </p:txBody>
      </p:sp>
      <p:sp>
        <p:nvSpPr>
          <p:cNvPr id="9229" name="Text Box 11"/>
          <p:cNvSpPr txBox="1">
            <a:spLocks noChangeArrowheads="1"/>
          </p:cNvSpPr>
          <p:nvPr/>
        </p:nvSpPr>
        <p:spPr bwMode="auto">
          <a:xfrm>
            <a:off x="7488000" y="2997200"/>
            <a:ext cx="612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Mangal" pitchFamily="2" charset="0"/>
              </a:rPr>
              <a:t>48 </a:t>
            </a:r>
            <a:r>
              <a:rPr lang="en-US" sz="1600" b="1" dirty="0">
                <a:solidFill>
                  <a:srgbClr val="FFFF00"/>
                </a:solidFill>
                <a:latin typeface="Symbol" pitchFamily="18" charset="2"/>
                <a:cs typeface="Mangal" pitchFamily="2" charset="0"/>
              </a:rPr>
              <a:t>W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Mangal" pitchFamily="2" charset="0"/>
            </a:endParaRPr>
          </a:p>
        </p:txBody>
      </p:sp>
      <p:sp>
        <p:nvSpPr>
          <p:cNvPr id="9230" name="Text Box 12"/>
          <p:cNvSpPr txBox="1">
            <a:spLocks noChangeArrowheads="1"/>
          </p:cNvSpPr>
          <p:nvPr/>
        </p:nvSpPr>
        <p:spPr bwMode="auto">
          <a:xfrm>
            <a:off x="7488000" y="4680000"/>
            <a:ext cx="720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Mangal" pitchFamily="2" charset="0"/>
              </a:rPr>
              <a:t>100 </a:t>
            </a:r>
            <a:r>
              <a:rPr lang="en-US" sz="1600" b="1" dirty="0">
                <a:solidFill>
                  <a:srgbClr val="FFFF00"/>
                </a:solidFill>
                <a:latin typeface="Symbol" pitchFamily="18" charset="2"/>
                <a:cs typeface="Mangal" pitchFamily="2" charset="0"/>
              </a:rPr>
              <a:t>W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Manga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HMC based preamplifier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16</a:t>
            </a:fld>
            <a:endParaRPr lang="en-SG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1551" t="18155" r="23216" b="24744"/>
          <a:stretch>
            <a:fillRect/>
          </a:stretch>
        </p:blipFill>
        <p:spPr bwMode="auto">
          <a:xfrm>
            <a:off x="72000" y="1357298"/>
            <a:ext cx="9000000" cy="482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Post amplifier RPC pulse profile</a:t>
            </a:r>
          </a:p>
        </p:txBody>
      </p:sp>
      <p:sp>
        <p:nvSpPr>
          <p:cNvPr id="10242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102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FCED2D-9CF2-44FB-9BD0-1FA25BAEC125}" type="slidenum">
              <a:rPr lang="en-US"/>
              <a:pPr/>
              <a:t>17</a:t>
            </a:fld>
            <a:endParaRPr lang="en-US" dirty="0"/>
          </a:p>
        </p:txBody>
      </p:sp>
      <p:pic>
        <p:nvPicPr>
          <p:cNvPr id="6" name="Picture 5" descr="tek00005[1]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1071546"/>
            <a:ext cx="70993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928662" y="5472000"/>
            <a:ext cx="1485904" cy="612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88000" y="5510226"/>
            <a:ext cx="1485904" cy="612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Characteristics of RPC pulse</a:t>
            </a:r>
          </a:p>
        </p:txBody>
      </p:sp>
      <p:sp>
        <p:nvSpPr>
          <p:cNvPr id="12290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B09839-6E87-430A-A54A-904CF41B5A01}" type="slidenum">
              <a:rPr lang="en-US"/>
              <a:pPr/>
              <a:t>18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32000" y="1071546"/>
            <a:ext cx="8280000" cy="5357850"/>
            <a:chOff x="360562" y="928670"/>
            <a:chExt cx="8280000" cy="5357850"/>
          </a:xfrm>
        </p:grpSpPr>
        <p:pic>
          <p:nvPicPr>
            <p:cNvPr id="12293" name="Picture 3" descr="ib01-qd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562" y="928670"/>
              <a:ext cx="4140000" cy="2805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>
              <a:off x="2991372" y="1928802"/>
              <a:ext cx="115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FF0066"/>
                  </a:solidFill>
                  <a:latin typeface="Times New Roman" pitchFamily="18" charset="0"/>
                  <a:sym typeface="Symbol" pitchFamily="18" charset="2"/>
                </a:rPr>
                <a:t> = 375fC</a:t>
              </a:r>
            </a:p>
          </p:txBody>
        </p:sp>
        <p:pic>
          <p:nvPicPr>
            <p:cNvPr id="7" name="Picture 3" descr="ib01-td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0562" y="928670"/>
              <a:ext cx="4140000" cy="2805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7098776" y="1643050"/>
              <a:ext cx="1188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FF0066"/>
                  </a:solidFill>
                  <a:latin typeface="Times New Roman" pitchFamily="18" charset="0"/>
                  <a:sym typeface="Symbol" pitchFamily="18" charset="2"/>
                </a:rPr>
                <a:t></a:t>
              </a:r>
              <a:r>
                <a:rPr lang="en-US" b="1" baseline="-25000" dirty="0">
                  <a:solidFill>
                    <a:srgbClr val="FF0066"/>
                  </a:solidFill>
                  <a:latin typeface="Times New Roman" pitchFamily="18" charset="0"/>
                  <a:sym typeface="Symbol" pitchFamily="18" charset="2"/>
                </a:rPr>
                <a:t>t</a:t>
              </a:r>
              <a:r>
                <a:rPr lang="en-US" b="1" dirty="0">
                  <a:solidFill>
                    <a:srgbClr val="FF0066"/>
                  </a:solidFill>
                  <a:latin typeface="Times New Roman" pitchFamily="18" charset="0"/>
                  <a:sym typeface="Symbol" pitchFamily="18" charset="2"/>
                </a:rPr>
                <a:t> = 1.7nS</a:t>
              </a:r>
            </a:p>
          </p:txBody>
        </p:sp>
        <p:pic>
          <p:nvPicPr>
            <p:cNvPr id="9" name="Picture 8" descr="q-ph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562" y="3744042"/>
              <a:ext cx="4140000" cy="2542478"/>
            </a:xfrm>
            <a:prstGeom prst="rect">
              <a:avLst/>
            </a:prstGeom>
          </p:spPr>
        </p:pic>
        <p:pic>
          <p:nvPicPr>
            <p:cNvPr id="10" name="Picture 9" descr="ph-pw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562" y="3727631"/>
              <a:ext cx="4140000" cy="2542478"/>
            </a:xfrm>
            <a:prstGeom prst="rect">
              <a:avLst/>
            </a:prstGeom>
          </p:spPr>
        </p:pic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15206" y="4000504"/>
            <a:ext cx="115970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/>
              <a:t>Front-end electronics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- 2</a:t>
            </a:r>
            <a:endParaRPr lang="en-S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400" b="1" dirty="0" smtClean="0"/>
              <a:t>Overview and Status of India-Based Neutrino Observatory </a:t>
            </a:r>
            <a:br>
              <a:rPr lang="en-SG" sz="2400" b="1" dirty="0" smtClean="0"/>
            </a:br>
            <a:r>
              <a:rPr lang="en-SG" sz="2400" b="1" dirty="0" smtClean="0"/>
              <a:t>Prof. N.K.Mondal, DHEP, TIFR</a:t>
            </a:r>
            <a:br>
              <a:rPr lang="en-SG" sz="2400" b="1" dirty="0" smtClean="0"/>
            </a:br>
            <a:r>
              <a:rPr lang="en-SG" sz="2400" b="1" dirty="0" smtClean="0"/>
              <a:t>ASET Colloquium, 3</a:t>
            </a:r>
            <a:r>
              <a:rPr lang="en-SG" sz="2400" b="1" baseline="30000" dirty="0" smtClean="0"/>
              <a:t>rd</a:t>
            </a:r>
            <a:r>
              <a:rPr lang="en-SG" sz="2400" b="1" dirty="0" smtClean="0"/>
              <a:t> July 2009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2</a:t>
            </a:fld>
            <a:endParaRPr lang="en-SG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3651" r="7219" b="11566"/>
          <a:stretch>
            <a:fillRect/>
          </a:stretch>
        </p:blipFill>
        <p:spPr bwMode="auto">
          <a:xfrm>
            <a:off x="116476" y="1285860"/>
            <a:ext cx="6430030" cy="4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766520"/>
            <a:ext cx="267800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ino.tifr.res.in/ino/gallery/Schematic%20view%20of%20the%20INO%20detector.JP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254" y="3766520"/>
            <a:ext cx="2166955" cy="2520000"/>
          </a:xfrm>
          <a:prstGeom prst="rect">
            <a:avLst/>
          </a:prstGeom>
          <a:noFill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4355" y="3766520"/>
            <a:ext cx="445392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9142" y="1279069"/>
            <a:ext cx="242913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Front-end specifications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idx="1"/>
          </p:nvPr>
        </p:nvSpPr>
        <p:spPr>
          <a:xfrm>
            <a:off x="72000" y="1247644"/>
            <a:ext cx="9000000" cy="548457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 smtClean="0"/>
              <a:t>No input matching circuit needed, HCP strips give ~50</a:t>
            </a:r>
            <a:r>
              <a:rPr lang="el-GR" sz="2000" dirty="0" smtClean="0"/>
              <a:t>Ω</a:t>
            </a:r>
            <a:r>
              <a:rPr lang="en-US" sz="2000" dirty="0" smtClean="0"/>
              <a:t>  characteristic impedance</a:t>
            </a:r>
          </a:p>
          <a:p>
            <a:pPr eaLnBrk="1" hangingPunct="1"/>
            <a:r>
              <a:rPr lang="en-US" sz="2000" dirty="0" smtClean="0"/>
              <a:t>Avalanche mode, pulse amplitude: 2.5 -3mV</a:t>
            </a:r>
          </a:p>
          <a:p>
            <a:pPr eaLnBrk="1" hangingPunct="1"/>
            <a:r>
              <a:rPr lang="en-US" sz="2000" dirty="0" smtClean="0"/>
              <a:t>Gain (100-200, fixed) depends on the electronic noise obtainable</a:t>
            </a:r>
          </a:p>
          <a:p>
            <a:pPr eaLnBrk="1" hangingPunct="1"/>
            <a:r>
              <a:rPr lang="en-US" sz="2000" dirty="0" smtClean="0"/>
              <a:t>No gain needed if operated in streamer mode, option to by-pass gain stage</a:t>
            </a:r>
          </a:p>
          <a:p>
            <a:pPr eaLnBrk="1" hangingPunct="1"/>
            <a:r>
              <a:rPr lang="en-US" sz="2000" dirty="0" smtClean="0"/>
              <a:t>Rise time: &lt; 500ps</a:t>
            </a:r>
          </a:p>
          <a:p>
            <a:pPr eaLnBrk="1" hangingPunct="1"/>
            <a:r>
              <a:rPr lang="en-US" sz="2000" dirty="0" smtClean="0"/>
              <a:t>Discriminator </a:t>
            </a:r>
            <a:r>
              <a:rPr lang="en-US" sz="2000" i="1" dirty="0" smtClean="0"/>
              <a:t>overhead</a:t>
            </a:r>
            <a:r>
              <a:rPr lang="en-US" sz="2000" dirty="0" smtClean="0"/>
              <a:t>: 3-4 preferable</a:t>
            </a:r>
          </a:p>
          <a:p>
            <a:pPr eaLnBrk="1" hangingPunct="1"/>
            <a:r>
              <a:rPr lang="en-US" sz="2000" dirty="0" smtClean="0"/>
              <a:t>Variable V</a:t>
            </a:r>
            <a:r>
              <a:rPr lang="en-US" sz="2000" baseline="-25000" dirty="0" smtClean="0"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2000" dirty="0" smtClean="0"/>
              <a:t> for discriminator ±10mV to ±50mV</a:t>
            </a:r>
          </a:p>
          <a:p>
            <a:pPr eaLnBrk="1" hangingPunct="1"/>
            <a:r>
              <a:rPr lang="en-US" sz="2000" dirty="0" smtClean="0"/>
              <a:t>Pulse shaping (fixed) 50-100nS</a:t>
            </a:r>
          </a:p>
          <a:p>
            <a:pPr eaLnBrk="1" hangingPunct="1"/>
            <a:r>
              <a:rPr lang="en-US" sz="2000" dirty="0" smtClean="0"/>
              <a:t>Pulse shaping removes pulse height information; do we need the latter?</a:t>
            </a:r>
          </a:p>
        </p:txBody>
      </p:sp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4F57DC-F7EC-48F0-A91A-3B62D3E4A377}" type="slidenum">
              <a:rPr lang="en-US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diagram of the FE ASIC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21</a:t>
            </a:fld>
            <a:endParaRPr lang="en-SG" dirty="0"/>
          </a:p>
        </p:txBody>
      </p:sp>
      <p:grpSp>
        <p:nvGrpSpPr>
          <p:cNvPr id="5" name="Group 186"/>
          <p:cNvGrpSpPr/>
          <p:nvPr/>
        </p:nvGrpSpPr>
        <p:grpSpPr>
          <a:xfrm>
            <a:off x="32769" y="1500174"/>
            <a:ext cx="8825511" cy="4189412"/>
            <a:chOff x="32769" y="1668480"/>
            <a:chExt cx="8825511" cy="41894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6" name="TextBox 125"/>
            <p:cNvSpPr txBox="1"/>
            <p:nvPr/>
          </p:nvSpPr>
          <p:spPr>
            <a:xfrm>
              <a:off x="8187904" y="3602052"/>
              <a:ext cx="6703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Amp_out</a:t>
              </a:r>
              <a:endParaRPr lang="en-US" sz="1000" dirty="0"/>
            </a:p>
          </p:txBody>
        </p:sp>
        <p:cxnSp>
          <p:nvCxnSpPr>
            <p:cNvPr id="127" name="Straight Connector 126"/>
            <p:cNvCxnSpPr/>
            <p:nvPr/>
          </p:nvCxnSpPr>
          <p:spPr>
            <a:xfrm rot="5400000" flipH="1" flipV="1">
              <a:off x="1753386" y="3572686"/>
              <a:ext cx="3352800" cy="15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1371588" y="4043390"/>
              <a:ext cx="1116000" cy="1588"/>
            </a:xfrm>
            <a:prstGeom prst="line">
              <a:avLst/>
            </a:prstGeom>
            <a:ln w="254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ounded Rectangle 130"/>
            <p:cNvSpPr/>
            <p:nvPr/>
          </p:nvSpPr>
          <p:spPr>
            <a:xfrm>
              <a:off x="6059066" y="3573480"/>
              <a:ext cx="1066800" cy="8382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8:1 Analog Multiplexer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32" name="Straight Connector 131"/>
            <p:cNvCxnSpPr/>
            <p:nvPr/>
          </p:nvCxnSpPr>
          <p:spPr>
            <a:xfrm rot="5400000">
              <a:off x="3240460" y="3344880"/>
              <a:ext cx="761206" cy="79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3620666" y="3708259"/>
              <a:ext cx="24384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3011860" y="4868880"/>
              <a:ext cx="1218406" cy="79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3620666" y="4259280"/>
              <a:ext cx="24384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>
              <a:off x="4534082" y="3995572"/>
              <a:ext cx="360000" cy="1588"/>
            </a:xfrm>
            <a:prstGeom prst="line">
              <a:avLst/>
            </a:prstGeom>
            <a:ln w="254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5143504" y="3479659"/>
              <a:ext cx="8483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Channel-0</a:t>
              </a:r>
              <a:endParaRPr lang="en-US" sz="10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143504" y="4030680"/>
              <a:ext cx="8483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Channel-7</a:t>
              </a:r>
              <a:endParaRPr lang="en-US" sz="1000" dirty="0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430666" y="3649680"/>
              <a:ext cx="685800" cy="6096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Output Buffer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40" name="Straight Arrow Connector 139"/>
            <p:cNvCxnSpPr/>
            <p:nvPr/>
          </p:nvCxnSpPr>
          <p:spPr>
            <a:xfrm>
              <a:off x="8116466" y="3954480"/>
              <a:ext cx="3810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109"/>
            <p:cNvGrpSpPr/>
            <p:nvPr/>
          </p:nvGrpSpPr>
          <p:grpSpPr>
            <a:xfrm>
              <a:off x="572666" y="2201880"/>
              <a:ext cx="5562600" cy="1143000"/>
              <a:chOff x="457200" y="1143000"/>
              <a:chExt cx="5562600" cy="1143000"/>
            </a:xfrm>
          </p:grpSpPr>
          <p:grpSp>
            <p:nvGrpSpPr>
              <p:cNvPr id="7" name="Group 25"/>
              <p:cNvGrpSpPr/>
              <p:nvPr/>
            </p:nvGrpSpPr>
            <p:grpSpPr>
              <a:xfrm>
                <a:off x="457200" y="1143000"/>
                <a:ext cx="5562600" cy="1143000"/>
                <a:chOff x="457200" y="1143000"/>
                <a:chExt cx="5562600" cy="1143000"/>
              </a:xfrm>
            </p:grpSpPr>
            <p:sp>
              <p:nvSpPr>
                <p:cNvPr id="171" name="Rounded Rectangle 170"/>
                <p:cNvSpPr/>
                <p:nvPr/>
              </p:nvSpPr>
              <p:spPr>
                <a:xfrm>
                  <a:off x="528934" y="1447800"/>
                  <a:ext cx="1332000" cy="6858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Regulated Cascode Transimpedance Amplifier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2" name="Rounded Rectangle 171"/>
                <p:cNvSpPr/>
                <p:nvPr/>
              </p:nvSpPr>
              <p:spPr>
                <a:xfrm>
                  <a:off x="2209800" y="1447800"/>
                  <a:ext cx="972000" cy="6840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Differential Amplifier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3" name="Rounded Rectangle 172"/>
                <p:cNvSpPr/>
                <p:nvPr/>
              </p:nvSpPr>
              <p:spPr>
                <a:xfrm>
                  <a:off x="3733800" y="1447800"/>
                  <a:ext cx="1044000" cy="6858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Comparator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4" name="Rounded Rectangle 173"/>
                <p:cNvSpPr/>
                <p:nvPr/>
              </p:nvSpPr>
              <p:spPr>
                <a:xfrm>
                  <a:off x="4953000" y="1447800"/>
                  <a:ext cx="914400" cy="6858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LVDS output driver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5" name="Straight Arrow Connector 174"/>
                <p:cNvCxnSpPr/>
                <p:nvPr/>
              </p:nvCxnSpPr>
              <p:spPr>
                <a:xfrm>
                  <a:off x="1847850" y="1676400"/>
                  <a:ext cx="360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Arrow Connector 175"/>
                <p:cNvCxnSpPr/>
                <p:nvPr/>
              </p:nvCxnSpPr>
              <p:spPr>
                <a:xfrm>
                  <a:off x="3182134" y="1903412"/>
                  <a:ext cx="540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Arrow Connector 176"/>
                <p:cNvCxnSpPr/>
                <p:nvPr/>
              </p:nvCxnSpPr>
              <p:spPr>
                <a:xfrm>
                  <a:off x="1847850" y="1905000"/>
                  <a:ext cx="360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Arrow Connector 177"/>
                <p:cNvCxnSpPr>
                  <a:stCxn id="173" idx="3"/>
                  <a:endCxn id="174" idx="1"/>
                </p:cNvCxnSpPr>
                <p:nvPr/>
              </p:nvCxnSpPr>
              <p:spPr>
                <a:xfrm>
                  <a:off x="4777800" y="1790700"/>
                  <a:ext cx="1752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Arrow Connector 18"/>
                <p:cNvCxnSpPr/>
                <p:nvPr/>
              </p:nvCxnSpPr>
              <p:spPr>
                <a:xfrm>
                  <a:off x="3310154" y="1676400"/>
                  <a:ext cx="432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Rectangle 179"/>
                <p:cNvSpPr/>
                <p:nvPr/>
              </p:nvSpPr>
              <p:spPr>
                <a:xfrm>
                  <a:off x="457200" y="1143000"/>
                  <a:ext cx="5562600" cy="1143000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69" name="Rectangle 168"/>
              <p:cNvSpPr/>
              <p:nvPr/>
            </p:nvSpPr>
            <p:spPr>
              <a:xfrm>
                <a:off x="533400" y="1371600"/>
                <a:ext cx="2667000" cy="838200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572666" y="4714892"/>
              <a:ext cx="5562600" cy="1143000"/>
              <a:chOff x="572666" y="4113212"/>
              <a:chExt cx="5562600" cy="1143000"/>
            </a:xfrm>
          </p:grpSpPr>
          <p:grpSp>
            <p:nvGrpSpPr>
              <p:cNvPr id="9" name="Group 58"/>
              <p:cNvGrpSpPr/>
              <p:nvPr/>
            </p:nvGrpSpPr>
            <p:grpSpPr>
              <a:xfrm>
                <a:off x="572666" y="4113212"/>
                <a:ext cx="5562600" cy="1143000"/>
                <a:chOff x="457200" y="1143000"/>
                <a:chExt cx="5562600" cy="1143000"/>
              </a:xfrm>
            </p:grpSpPr>
            <p:sp>
              <p:nvSpPr>
                <p:cNvPr id="158" name="Rounded Rectangle 157"/>
                <p:cNvSpPr/>
                <p:nvPr/>
              </p:nvSpPr>
              <p:spPr>
                <a:xfrm>
                  <a:off x="527444" y="1447800"/>
                  <a:ext cx="1332000" cy="6858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Regulated Cascode Transimpedance Amplifier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Rounded Rectangle 158"/>
                <p:cNvSpPr/>
                <p:nvPr/>
              </p:nvSpPr>
              <p:spPr>
                <a:xfrm>
                  <a:off x="2209800" y="1447800"/>
                  <a:ext cx="972000" cy="6858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Differential Amplifier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Rounded Rectangle 159"/>
                <p:cNvSpPr/>
                <p:nvPr/>
              </p:nvSpPr>
              <p:spPr>
                <a:xfrm>
                  <a:off x="3733800" y="1447800"/>
                  <a:ext cx="1044000" cy="6858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Comparator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Rounded Rectangle 160"/>
                <p:cNvSpPr/>
                <p:nvPr/>
              </p:nvSpPr>
              <p:spPr>
                <a:xfrm>
                  <a:off x="4953000" y="1447800"/>
                  <a:ext cx="914400" cy="685800"/>
                </a:xfrm>
                <a:prstGeom prst="round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LVDS output driver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2" name="Straight Arrow Connector 161"/>
                <p:cNvCxnSpPr/>
                <p:nvPr/>
              </p:nvCxnSpPr>
              <p:spPr>
                <a:xfrm>
                  <a:off x="1847850" y="1676400"/>
                  <a:ext cx="360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/>
                <p:cNvCxnSpPr/>
                <p:nvPr/>
              </p:nvCxnSpPr>
              <p:spPr>
                <a:xfrm>
                  <a:off x="3181350" y="1903412"/>
                  <a:ext cx="540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/>
                <p:cNvCxnSpPr/>
                <p:nvPr/>
              </p:nvCxnSpPr>
              <p:spPr>
                <a:xfrm>
                  <a:off x="1847850" y="1905000"/>
                  <a:ext cx="360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Arrow Connector 164"/>
                <p:cNvCxnSpPr>
                  <a:stCxn id="160" idx="3"/>
                  <a:endCxn id="161" idx="1"/>
                </p:cNvCxnSpPr>
                <p:nvPr/>
              </p:nvCxnSpPr>
              <p:spPr>
                <a:xfrm>
                  <a:off x="4777800" y="1790700"/>
                  <a:ext cx="1752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/>
                <p:cNvCxnSpPr/>
                <p:nvPr/>
              </p:nvCxnSpPr>
              <p:spPr>
                <a:xfrm>
                  <a:off x="3302358" y="1676400"/>
                  <a:ext cx="432000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Rectangle 166"/>
                <p:cNvSpPr/>
                <p:nvPr/>
              </p:nvSpPr>
              <p:spPr>
                <a:xfrm>
                  <a:off x="457200" y="1143000"/>
                  <a:ext cx="5562600" cy="1143000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6" name="Rectangle 155"/>
              <p:cNvSpPr/>
              <p:nvPr/>
            </p:nvSpPr>
            <p:spPr>
              <a:xfrm>
                <a:off x="648866" y="4341812"/>
                <a:ext cx="2667000" cy="838200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714612" y="1668480"/>
              <a:ext cx="14157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Common threshold</a:t>
              </a:r>
              <a:endParaRPr lang="en-US" sz="1000" dirty="0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5982866" y="2735280"/>
              <a:ext cx="6858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668666" y="2735280"/>
              <a:ext cx="9076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LVDS_out0</a:t>
              </a:r>
              <a:endParaRPr lang="en-US" sz="1000" dirty="0"/>
            </a:p>
          </p:txBody>
        </p:sp>
        <p:cxnSp>
          <p:nvCxnSpPr>
            <p:cNvPr id="146" name="Straight Arrow Connector 145"/>
            <p:cNvCxnSpPr/>
            <p:nvPr/>
          </p:nvCxnSpPr>
          <p:spPr>
            <a:xfrm>
              <a:off x="5982866" y="2963880"/>
              <a:ext cx="6858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5982866" y="5248292"/>
              <a:ext cx="6858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6668666" y="5248292"/>
              <a:ext cx="9076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LVDS_out7</a:t>
              </a:r>
              <a:endParaRPr lang="en-US" sz="1000" dirty="0"/>
            </a:p>
          </p:txBody>
        </p:sp>
        <p:cxnSp>
          <p:nvCxnSpPr>
            <p:cNvPr id="149" name="Straight Arrow Connector 148"/>
            <p:cNvCxnSpPr/>
            <p:nvPr/>
          </p:nvCxnSpPr>
          <p:spPr>
            <a:xfrm>
              <a:off x="5982866" y="5476892"/>
              <a:ext cx="6858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>
              <a:off x="126963" y="2811480"/>
              <a:ext cx="4572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32769" y="2565259"/>
              <a:ext cx="4956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Ch-0</a:t>
              </a:r>
              <a:endParaRPr lang="en-US" sz="10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4327" y="5095892"/>
              <a:ext cx="4956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Ch-7</a:t>
              </a:r>
              <a:endParaRPr lang="en-US" sz="1000" dirty="0"/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>
              <a:off x="125333" y="5342113"/>
              <a:ext cx="4572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>
              <a:off x="7125866" y="3954480"/>
              <a:ext cx="3048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 ASIC layout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22</a:t>
            </a:fld>
            <a:endParaRPr lang="en-SG" dirty="0"/>
          </a:p>
        </p:txBody>
      </p:sp>
      <p:pic>
        <p:nvPicPr>
          <p:cNvPr id="5" name="Picture 3" descr="C:\Documents and Settings\Administrator\My Documents\My Pictures\top8channel.bmp"/>
          <p:cNvPicPr>
            <a:picLocks noChangeAspect="1" noChangeArrowheads="1"/>
          </p:cNvPicPr>
          <p:nvPr/>
        </p:nvPicPr>
        <p:blipFill>
          <a:blip r:embed="rId2" cstate="print"/>
          <a:srcRect l="3357" t="2362" r="5276" b="1181"/>
          <a:stretch>
            <a:fillRect/>
          </a:stretch>
        </p:blipFill>
        <p:spPr bwMode="auto">
          <a:xfrm>
            <a:off x="70801" y="1285860"/>
            <a:ext cx="4786951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1285860"/>
            <a:ext cx="4241137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Information on FE ASIC</a:t>
            </a:r>
            <a:endParaRPr lang="en-S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IC Service: Europractice (MPW), Belgium</a:t>
            </a:r>
          </a:p>
          <a:p>
            <a:pPr>
              <a:buFont typeface="Wingdings" pitchFamily="2" charset="2"/>
              <a:buChar char="v"/>
            </a:pPr>
            <a:r>
              <a:rPr lang="en-SG" dirty="0" smtClean="0"/>
              <a:t>Service agent:  IMEC, Belgium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Foundry: austriamicrosystems</a:t>
            </a:r>
            <a:endParaRPr lang="en-SG" dirty="0" smtClean="0"/>
          </a:p>
          <a:p>
            <a:pPr>
              <a:buFont typeface="Wingdings" pitchFamily="2" charset="2"/>
              <a:buChar char="v"/>
            </a:pPr>
            <a:r>
              <a:rPr lang="en-SG" dirty="0" smtClean="0"/>
              <a:t>Process: AMSc35b4c3 (0.35um CMOS)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Input dynamic range:18fC – 1.36pC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Input impedance: 45</a:t>
            </a:r>
            <a:r>
              <a:rPr lang="el-GR" dirty="0" smtClean="0"/>
              <a:t>Ω</a:t>
            </a:r>
            <a:r>
              <a:rPr lang="en-US" dirty="0" smtClean="0"/>
              <a:t> @350MHz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Amplifier gain: 8mV/</a:t>
            </a:r>
            <a:r>
              <a:rPr lang="el-GR" dirty="0" smtClean="0"/>
              <a:t>μ</a:t>
            </a:r>
            <a:r>
              <a:rPr lang="en-US" dirty="0" smtClean="0"/>
              <a:t>A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3-dB Bandwidth: 274MHz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Rise time: 1.2ns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Comparator’s sensitivity: 2mV</a:t>
            </a:r>
            <a:endParaRPr lang="en-SG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LVDS drive: 4mA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Power per channel: &lt; 20mW</a:t>
            </a:r>
            <a:endParaRPr lang="en-SG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Package: </a:t>
            </a:r>
            <a:r>
              <a:rPr lang="en-SG" dirty="0" smtClean="0"/>
              <a:t>CLCC48(</a:t>
            </a:r>
            <a:r>
              <a:rPr lang="en-US" dirty="0" smtClean="0"/>
              <a:t>48-pin)</a:t>
            </a:r>
            <a:endParaRPr lang="en-SG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Chip area: 13mm</a:t>
            </a:r>
            <a:r>
              <a:rPr lang="en-US" baseline="30000" dirty="0" smtClean="0"/>
              <a:t>2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Cost: € 11,000 for just 30 pcs!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23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system requirements and architectures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- 3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Factsheet of ICAL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/>
          </p:cNvGraphicFramePr>
          <p:nvPr/>
        </p:nvGraphicFramePr>
        <p:xfrm>
          <a:off x="204353" y="1057011"/>
          <a:ext cx="8751123" cy="528806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4377251"/>
                <a:gridCol w="4373872"/>
              </a:tblGrid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modules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Module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16m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Detector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48.4m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layers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Iron plate thickness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56mm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Gap for RPC trays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Magnetic field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1.3Tesla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RPC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1,840mm × 1,840mm × 24mm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Readout strip pitch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RPCs/Road/Layer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Roads/Layer/Module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192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28,800 (97,505m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)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  <a:tr h="37771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readout strips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3,686,400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DAQ system requirements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Information to record on trigger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Strip hit (1-bit resolution)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Timing (&lt; 500ps)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Time Over Threshold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Individual strip background rates ~300Hz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Event rate ~10Hz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On-line monitor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RPC parameters (High voltage, current)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Ambient parameters (T, RH, P)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Services, supplies (Gas systems, magnet, low voltage power supplies, thresholds)</a:t>
            </a:r>
          </a:p>
        </p:txBody>
      </p:sp>
      <p:sp>
        <p:nvSpPr>
          <p:cNvPr id="4403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B9687F-27CA-4600-98E9-8F416F861AB1}" type="slidenum">
              <a:rPr lang="en-US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3850" y="6318250"/>
            <a:ext cx="7777163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447358E-CCB6-4EAF-8612-3BAED429BD29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critical issues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Power requirement and thermal management</a:t>
            </a:r>
          </a:p>
          <a:p>
            <a:pPr lvl="1" eaLnBrk="1" hangingPunct="1"/>
            <a:r>
              <a:rPr lang="en-US" sz="2400" dirty="0" smtClean="0"/>
              <a:t>25mW/channel → 100KW/detector</a:t>
            </a:r>
          </a:p>
          <a:p>
            <a:pPr lvl="1" eaLnBrk="1" hangingPunct="1"/>
            <a:r>
              <a:rPr lang="en-US" sz="2400" dirty="0" smtClean="0"/>
              <a:t>Magnet power (500KW?)</a:t>
            </a:r>
          </a:p>
          <a:p>
            <a:pPr lvl="1" eaLnBrk="1" hangingPunct="1"/>
            <a:r>
              <a:rPr lang="en-US" sz="2400" dirty="0" smtClean="0"/>
              <a:t>Front-end positioning; use absorber to good use!</a:t>
            </a:r>
          </a:p>
          <a:p>
            <a:pPr lvl="1" eaLnBrk="1" hangingPunct="1"/>
            <a:r>
              <a:rPr lang="en-US" sz="2400" dirty="0" smtClean="0"/>
              <a:t>Do we need forced, water cooled ventilation?</a:t>
            </a:r>
          </a:p>
          <a:p>
            <a:pPr eaLnBrk="1" hangingPunct="1"/>
            <a:r>
              <a:rPr lang="en-US" sz="2800" dirty="0" smtClean="0"/>
              <a:t>Suggested cavern conditions</a:t>
            </a:r>
          </a:p>
          <a:p>
            <a:pPr lvl="1" eaLnBrk="1" hangingPunct="1"/>
            <a:r>
              <a:rPr lang="en-US" sz="2400" dirty="0" smtClean="0"/>
              <a:t>Temperature: 20±2</a:t>
            </a:r>
            <a:r>
              <a:rPr lang="en-US" sz="2400" baseline="30000" dirty="0" smtClean="0"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en-US" sz="2400" dirty="0" smtClean="0">
                <a:ea typeface="Arial Unicode MS" pitchFamily="34" charset="-128"/>
                <a:cs typeface="Arial Unicode MS" pitchFamily="34" charset="-128"/>
              </a:rPr>
              <a:t>C</a:t>
            </a:r>
          </a:p>
          <a:p>
            <a:pPr lvl="1" eaLnBrk="1" hangingPunct="1"/>
            <a:r>
              <a:rPr lang="en-US" sz="2400" dirty="0" smtClean="0">
                <a:ea typeface="Arial Unicode MS" pitchFamily="34" charset="-128"/>
                <a:cs typeface="Arial Unicode MS" pitchFamily="34" charset="-128"/>
              </a:rPr>
              <a:t>Relative humidity: 50</a:t>
            </a:r>
            <a:r>
              <a:rPr lang="en-US" sz="2400" dirty="0" smtClean="0"/>
              <a:t>±5%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Triggered DAQ scheme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28</a:t>
            </a:fld>
            <a:endParaRPr lang="en-SG" dirty="0"/>
          </a:p>
        </p:txBody>
      </p:sp>
      <p:pic>
        <p:nvPicPr>
          <p:cNvPr id="5" name="Picture 4" descr="RPC_elec_layout.bmp"/>
          <p:cNvPicPr>
            <a:picLocks noChangeAspect="1"/>
          </p:cNvPicPr>
          <p:nvPr/>
        </p:nvPicPr>
        <p:blipFill>
          <a:blip r:embed="rId2" cstate="print"/>
          <a:srcRect l="25781" t="1963" r="10156" b="4250"/>
          <a:stretch>
            <a:fillRect/>
          </a:stretch>
        </p:blipFill>
        <p:spPr>
          <a:xfrm>
            <a:off x="3500430" y="1066520"/>
            <a:ext cx="5220000" cy="52200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00034" y="1071546"/>
            <a:ext cx="2879725" cy="517064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000" i="1" dirty="0">
                <a:solidFill>
                  <a:srgbClr val="FF3300"/>
                </a:solidFill>
              </a:rPr>
              <a:t>Conventional</a:t>
            </a:r>
            <a:r>
              <a:rPr lang="en-US" sz="2000" dirty="0">
                <a:solidFill>
                  <a:srgbClr val="FF3300"/>
                </a:solidFill>
              </a:rPr>
              <a:t> architecture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000" dirty="0">
                <a:solidFill>
                  <a:srgbClr val="FF3300"/>
                </a:solidFill>
              </a:rPr>
              <a:t>Dedicated sub-system blocks for performing various data readout tasks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000" dirty="0">
                <a:solidFill>
                  <a:srgbClr val="FF3300"/>
                </a:solidFill>
              </a:rPr>
              <a:t>Need for </a:t>
            </a:r>
            <a:r>
              <a:rPr lang="en-US" sz="2000" i="1" dirty="0">
                <a:solidFill>
                  <a:srgbClr val="FF3300"/>
                </a:solidFill>
              </a:rPr>
              <a:t>Hardware</a:t>
            </a:r>
            <a:r>
              <a:rPr lang="en-US" sz="2000" dirty="0">
                <a:solidFill>
                  <a:srgbClr val="FF3300"/>
                </a:solidFill>
              </a:rPr>
              <a:t> based </a:t>
            </a:r>
            <a:r>
              <a:rPr lang="en-US" sz="2000" i="1" dirty="0">
                <a:solidFill>
                  <a:srgbClr val="FF3300"/>
                </a:solidFill>
              </a:rPr>
              <a:t>on-line</a:t>
            </a:r>
            <a:r>
              <a:rPr lang="en-US" sz="2000" dirty="0">
                <a:solidFill>
                  <a:srgbClr val="FF3300"/>
                </a:solidFill>
              </a:rPr>
              <a:t> trigger system</a:t>
            </a:r>
            <a:endParaRPr lang="en-US" sz="2000" i="1" dirty="0">
              <a:solidFill>
                <a:srgbClr val="FF330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000" dirty="0">
                <a:solidFill>
                  <a:srgbClr val="FF3300"/>
                </a:solidFill>
              </a:rPr>
              <a:t>Trigger latency issues and how do we take care in implementation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system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i="1" dirty="0" smtClean="0"/>
              <a:t>Physicist’s mind</a:t>
            </a:r>
            <a:r>
              <a:rPr lang="en-US" dirty="0" smtClean="0"/>
              <a:t> decoded!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Autonomous; shares data bus with readout system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Distributed architecture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For ICAL, trigger system is based only on topology of the event; no other measurement data is used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Huge bank of combinatorial circuits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Programmability is the key</a:t>
            </a:r>
            <a:r>
              <a:rPr lang="en-SG" dirty="0" smtClean="0"/>
              <a:t>, FPGAs, ASICs are the players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29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400" b="1" dirty="0" smtClean="0"/>
              <a:t>Mechanical structure of INO's ICAL detector </a:t>
            </a:r>
            <a:r>
              <a:rPr lang="en-SG" sz="2400" dirty="0" smtClean="0"/>
              <a:t/>
            </a:r>
            <a:br>
              <a:rPr lang="en-SG" sz="2400" dirty="0" smtClean="0"/>
            </a:br>
            <a:r>
              <a:rPr lang="en-SG" sz="2400" b="1" dirty="0" smtClean="0"/>
              <a:t>Mr. Piyush Verma, DHEP, TIFR</a:t>
            </a:r>
            <a:br>
              <a:rPr lang="en-SG" sz="2400" b="1" dirty="0" smtClean="0"/>
            </a:br>
            <a:r>
              <a:rPr lang="en-SG" sz="2400" b="1" dirty="0" smtClean="0"/>
              <a:t>ASET Colloquium, 17</a:t>
            </a:r>
            <a:r>
              <a:rPr lang="en-SG" sz="2400" b="1" baseline="30000" dirty="0" smtClean="0"/>
              <a:t>th</a:t>
            </a:r>
            <a:r>
              <a:rPr lang="en-SG" sz="2400" b="1" dirty="0" smtClean="0"/>
              <a:t> July 2009 </a:t>
            </a:r>
            <a:endParaRPr lang="en-SG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3</a:t>
            </a:fld>
            <a:endParaRPr lang="en-SG" dirty="0"/>
          </a:p>
        </p:txBody>
      </p:sp>
      <p:pic>
        <p:nvPicPr>
          <p:cNvPr id="6" name="Picture 1" descr="ug_layout.jpg"/>
          <p:cNvPicPr>
            <a:picLocks noChangeAspect="1" noChangeArrowheads="1"/>
          </p:cNvPicPr>
          <p:nvPr/>
        </p:nvPicPr>
        <p:blipFill>
          <a:blip r:embed="rId2" cstate="print"/>
          <a:srcRect l="7813" t="32824" r="7813" b="19321"/>
          <a:stretch>
            <a:fillRect/>
          </a:stretch>
        </p:blipFill>
        <p:spPr bwMode="auto">
          <a:xfrm>
            <a:off x="1000100" y="1285860"/>
            <a:ext cx="808196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vern complex plan R1_pv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94" y="2937958"/>
            <a:ext cx="2763636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5450" y="3705804"/>
            <a:ext cx="3562344" cy="265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0829" y="4442011"/>
            <a:ext cx="2708468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74" y="1285813"/>
            <a:ext cx="2131524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Trigger-less DAQ scheme</a:t>
            </a:r>
          </a:p>
        </p:txBody>
      </p:sp>
      <p:sp>
        <p:nvSpPr>
          <p:cNvPr id="39938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US" dirty="0"/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3EDF1D-97A8-4AF9-995B-4AB9BE5FAB3A}" type="slidenum">
              <a:rPr lang="en-US"/>
              <a:pPr/>
              <a:t>30</a:t>
            </a:fld>
            <a:endParaRPr lang="en-US" dirty="0"/>
          </a:p>
        </p:txBody>
      </p:sp>
      <p:pic>
        <p:nvPicPr>
          <p:cNvPr id="39942" name="Picture 6" descr="bsn_ck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000108"/>
            <a:ext cx="5372862" cy="4680000"/>
          </a:xfrm>
          <a:prstGeom prst="rect">
            <a:avLst/>
          </a:prstGeom>
          <a:noFill/>
        </p:spPr>
      </p:pic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468313" y="1387615"/>
            <a:ext cx="1943100" cy="41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71438" y="5786454"/>
            <a:ext cx="900115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FFFF00"/>
                </a:solidFill>
              </a:rPr>
              <a:t>Suitable for low event rate and low background/noise </a:t>
            </a:r>
            <a:r>
              <a:rPr lang="en-US" sz="1400" dirty="0" smtClean="0">
                <a:solidFill>
                  <a:srgbClr val="FFFF00"/>
                </a:solidFill>
              </a:rPr>
              <a:t>rates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FFFF00"/>
                </a:solidFill>
              </a:rPr>
              <a:t>On-off control and </a:t>
            </a:r>
            <a:r>
              <a:rPr lang="en-US" sz="1400" dirty="0" err="1" smtClean="0">
                <a:solidFill>
                  <a:srgbClr val="FFFF00"/>
                </a:solidFill>
              </a:rPr>
              <a:t>V</a:t>
            </a:r>
            <a:r>
              <a:rPr lang="en-US" sz="1400" baseline="-25000" dirty="0" err="1" smtClean="0"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1400" dirty="0" smtClean="0">
                <a:solidFill>
                  <a:srgbClr val="FFFF00"/>
                </a:solidFill>
              </a:rPr>
              <a:t> control to disable noisy channels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9" name="Picture 6" descr="ino2"/>
          <p:cNvPicPr>
            <a:picLocks noChangeAspect="1" noChangeArrowheads="1"/>
          </p:cNvPicPr>
          <p:nvPr/>
        </p:nvPicPr>
        <p:blipFill>
          <a:blip r:embed="rId3" cstate="print"/>
          <a:srcRect l="879" r="7030"/>
          <a:stretch>
            <a:fillRect/>
          </a:stretch>
        </p:blipFill>
        <p:spPr>
          <a:xfrm>
            <a:off x="5500694" y="1000108"/>
            <a:ext cx="3548534" cy="4680000"/>
          </a:xfrm>
          <a:prstGeom prst="rect">
            <a:avLst/>
          </a:prstGeom>
          <a:noFill/>
          <a:ln/>
        </p:spPr>
      </p:pic>
      <p:sp>
        <p:nvSpPr>
          <p:cNvPr id="10" name="TextBox 9"/>
          <p:cNvSpPr txBox="1"/>
          <p:nvPr/>
        </p:nvSpPr>
        <p:spPr>
          <a:xfrm>
            <a:off x="5871966" y="5286388"/>
            <a:ext cx="27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Gary Drake &amp; Charlie Nelson</a:t>
            </a:r>
            <a:endParaRPr lang="en-SG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trigger-less scheme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31</a:t>
            </a:fld>
            <a:endParaRPr lang="en-SG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51385" y="1512000"/>
            <a:ext cx="1440000" cy="406489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 err="1"/>
              <a:t>Amp+Comp</a:t>
            </a:r>
            <a:endParaRPr lang="en-US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43543" y="1510354"/>
            <a:ext cx="1440000" cy="406489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Amp+Comp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27039" y="1932150"/>
            <a:ext cx="1642961" cy="49833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/>
              <a:t>Time-Stamp</a:t>
            </a:r>
          </a:p>
          <a:p>
            <a:pPr algn="ctr"/>
            <a:r>
              <a:rPr lang="en-US" sz="1600" dirty="0" smtClean="0"/>
              <a:t>(500ps)</a:t>
            </a:r>
            <a:endParaRPr lang="en-US" sz="16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07165" y="2114135"/>
            <a:ext cx="1416756" cy="22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53086" y="1929600"/>
            <a:ext cx="1440000" cy="34696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Buffer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43600" y="1930450"/>
            <a:ext cx="1440000" cy="34696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Buffer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315240" y="1705946"/>
            <a:ext cx="828000" cy="2568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2254535" y="2143048"/>
            <a:ext cx="8588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4769999" y="1615803"/>
            <a:ext cx="1146331" cy="362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769999" y="2143048"/>
            <a:ext cx="119225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23921" y="2685600"/>
            <a:ext cx="3512125" cy="49833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FIFO Buffer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5479228" y="2263804"/>
            <a:ext cx="632693" cy="421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2013024" y="2248497"/>
            <a:ext cx="586771" cy="421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43228" y="3439049"/>
            <a:ext cx="6117733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Data concentrator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3957023" y="3199238"/>
            <a:ext cx="0" cy="21089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34000" y="3274073"/>
            <a:ext cx="812466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438346" y="4068340"/>
            <a:ext cx="3554646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Event Builder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436645" y="4697632"/>
            <a:ext cx="3554646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Pattern Builder &amp; validation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404331" y="5316719"/>
            <a:ext cx="3554646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Event data storage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1165" y="4051332"/>
            <a:ext cx="2755276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Rate monitor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72456" y="4726546"/>
            <a:ext cx="2755276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Pulse width monitor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04772" y="5299711"/>
            <a:ext cx="2755276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Monitor data storage 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516457" y="5978326"/>
            <a:ext cx="2755276" cy="42179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Preliminary Analysis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560000" y="3500438"/>
            <a:ext cx="1152000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Back end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1997716" y="3876152"/>
            <a:ext cx="15308" cy="166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1934787" y="5170451"/>
            <a:ext cx="15307" cy="166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1933086" y="4490136"/>
            <a:ext cx="15308" cy="166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6179953" y="5088813"/>
            <a:ext cx="15307" cy="166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6132331" y="4529255"/>
            <a:ext cx="15307" cy="166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6144236" y="3818325"/>
            <a:ext cx="15308" cy="166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>
            <a:off x="2570882" y="5714704"/>
            <a:ext cx="421795" cy="2568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H="1">
            <a:off x="4710472" y="5760625"/>
            <a:ext cx="406488" cy="1802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SG"/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7560000" y="1733124"/>
            <a:ext cx="1188000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Front </a:t>
            </a:r>
            <a:r>
              <a:rPr lang="en-US" sz="1600" dirty="0" smtClean="0">
                <a:solidFill>
                  <a:srgbClr val="FF0000"/>
                </a:solidFill>
              </a:rPr>
              <a:t>End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sub-system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- 4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0" y="1214422"/>
            <a:ext cx="4500000" cy="1152000"/>
          </a:xfrm>
        </p:spPr>
        <p:txBody>
          <a:bodyPr anchor="t" anchorCtr="0"/>
          <a:lstStyle/>
          <a:p>
            <a:r>
              <a:rPr lang="en-US" sz="2000" b="0" dirty="0" smtClean="0">
                <a:solidFill>
                  <a:srgbClr val="FFFF00"/>
                </a:solidFill>
                <a:effectLst/>
              </a:rPr>
              <a:t>HPTDC (</a:t>
            </a:r>
            <a:r>
              <a:rPr lang="en-US" sz="2000" b="0" dirty="0" err="1" smtClean="0">
                <a:solidFill>
                  <a:srgbClr val="FFFF00"/>
                </a:solidFill>
                <a:effectLst/>
              </a:rPr>
              <a:t>J.Christiansen</a:t>
            </a:r>
            <a:r>
              <a:rPr lang="en-US" sz="2000" b="0" dirty="0" smtClean="0">
                <a:solidFill>
                  <a:srgbClr val="FFFF00"/>
                </a:solidFill>
                <a:effectLst/>
              </a:rPr>
              <a:t>, CERN)</a:t>
            </a:r>
          </a:p>
          <a:p>
            <a:r>
              <a:rPr lang="en-US" sz="2000" b="0" dirty="0" smtClean="0">
                <a:solidFill>
                  <a:srgbClr val="FFFF00"/>
                </a:solidFill>
                <a:effectLst/>
              </a:rPr>
              <a:t>Channels: 32/8</a:t>
            </a:r>
          </a:p>
          <a:p>
            <a:r>
              <a:rPr lang="en-SG" sz="2000" b="0" dirty="0" smtClean="0">
                <a:solidFill>
                  <a:srgbClr val="FFFF00"/>
                </a:solidFill>
                <a:effectLst/>
                <a:sym typeface="Symbol"/>
              </a:rPr>
              <a:t></a:t>
            </a:r>
            <a:r>
              <a:rPr lang="en-SG" sz="2000" b="0" baseline="-25000" dirty="0" smtClean="0">
                <a:solidFill>
                  <a:srgbClr val="FFFF00"/>
                </a:solidFill>
                <a:effectLst/>
                <a:sym typeface="Symbol"/>
              </a:rPr>
              <a:t>t</a:t>
            </a:r>
            <a:r>
              <a:rPr lang="en-SG" sz="2000" b="0" dirty="0" smtClean="0">
                <a:solidFill>
                  <a:srgbClr val="FFFF00"/>
                </a:solidFill>
                <a:effectLst/>
                <a:sym typeface="Symbol"/>
              </a:rPr>
              <a:t>: 261/64/48/40/17ps</a:t>
            </a:r>
            <a:endParaRPr lang="en-SG" sz="2000" b="0" baseline="-25000" dirty="0" smtClean="0">
              <a:solidFill>
                <a:srgbClr val="FFFF00"/>
              </a:solidFill>
              <a:effectLst/>
            </a:endParaRPr>
          </a:p>
          <a:p>
            <a:endParaRPr lang="en-SG" sz="2000" b="0" dirty="0">
              <a:solidFill>
                <a:srgbClr val="FFFF00"/>
              </a:solidFill>
              <a:effectLst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 anchor="t" anchorCtr="0"/>
          <a:lstStyle/>
          <a:p>
            <a:r>
              <a:rPr lang="en-US" sz="2000" b="0" dirty="0" smtClean="0">
                <a:solidFill>
                  <a:srgbClr val="FFFF00"/>
                </a:solidFill>
                <a:effectLst/>
              </a:rPr>
              <a:t>AMT (</a:t>
            </a:r>
            <a:r>
              <a:rPr lang="en-US" sz="2000" b="0" dirty="0" err="1" smtClean="0">
                <a:solidFill>
                  <a:srgbClr val="FFFF00"/>
                </a:solidFill>
                <a:effectLst/>
              </a:rPr>
              <a:t>Yasuo</a:t>
            </a:r>
            <a:r>
              <a:rPr lang="en-US" sz="2000" b="0" dirty="0" smtClean="0">
                <a:solidFill>
                  <a:srgbClr val="FFFF00"/>
                </a:solidFill>
                <a:effectLst/>
              </a:rPr>
              <a:t> Arai, KEK)</a:t>
            </a:r>
          </a:p>
          <a:p>
            <a:r>
              <a:rPr lang="en-US" sz="2000" b="0" dirty="0" smtClean="0">
                <a:solidFill>
                  <a:srgbClr val="FFFF00"/>
                </a:solidFill>
                <a:effectLst/>
                <a:sym typeface="Symbol"/>
              </a:rPr>
              <a:t>Channels: 24</a:t>
            </a:r>
            <a:endParaRPr lang="en-SG" sz="2000" b="0" dirty="0" smtClean="0">
              <a:solidFill>
                <a:srgbClr val="FFFF00"/>
              </a:solidFill>
              <a:effectLst/>
              <a:sym typeface="Symbol"/>
            </a:endParaRPr>
          </a:p>
          <a:p>
            <a:r>
              <a:rPr lang="en-SG" sz="2000" b="0" dirty="0" smtClean="0">
                <a:solidFill>
                  <a:srgbClr val="FFFF00"/>
                </a:solidFill>
                <a:effectLst/>
                <a:sym typeface="Symbol"/>
              </a:rPr>
              <a:t></a:t>
            </a:r>
            <a:r>
              <a:rPr lang="en-SG" sz="2000" b="0" baseline="-25000" dirty="0" smtClean="0">
                <a:solidFill>
                  <a:srgbClr val="FFFF00"/>
                </a:solidFill>
                <a:effectLst/>
                <a:sym typeface="Symbol"/>
              </a:rPr>
              <a:t>t</a:t>
            </a:r>
            <a:r>
              <a:rPr lang="en-SG" sz="2000" b="0" dirty="0" smtClean="0">
                <a:solidFill>
                  <a:srgbClr val="FFFF00"/>
                </a:solidFill>
                <a:effectLst/>
                <a:sym typeface="Symbol"/>
              </a:rPr>
              <a:t> = 305ps</a:t>
            </a:r>
            <a:endParaRPr lang="en-SG" sz="2000" b="0" baseline="-25000" dirty="0">
              <a:solidFill>
                <a:srgbClr val="FFFF00"/>
              </a:solidFill>
              <a:effectLst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ASIC TDC devices</a:t>
            </a:r>
            <a:endParaRPr lang="en-SG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CACD-84E1-48E8-BA38-D1DBAC48FFCB}" type="slidenum">
              <a:rPr lang="en-SG" smtClean="0"/>
              <a:pPr/>
              <a:t>33</a:t>
            </a:fld>
            <a:endParaRPr lang="en-SG" dirty="0"/>
          </a:p>
        </p:txBody>
      </p:sp>
      <p:pic>
        <p:nvPicPr>
          <p:cNvPr id="1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7376"/>
          <a:stretch>
            <a:fillRect/>
          </a:stretch>
        </p:blipFill>
        <p:spPr>
          <a:xfrm>
            <a:off x="47625" y="2500306"/>
            <a:ext cx="4500563" cy="3324023"/>
          </a:xfrm>
          <a:noFill/>
          <a:ln/>
        </p:spPr>
      </p:pic>
      <p:pic>
        <p:nvPicPr>
          <p:cNvPr id="19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114" y="2500306"/>
            <a:ext cx="4449831" cy="33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1472" y="591718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in progress to design a 3-stage interpolated TDC ASIC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Two clocks of slightly different periods 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1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 and 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 (T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1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 &gt; 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) are employed.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START pulse will start the slow oscillator(T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1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)  and  STOP  pulse will start the fast oscillator (T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Since 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&lt;T</a:t>
            </a:r>
            <a:r>
              <a:rPr lang="en-US" sz="2400" baseline="-25000" dirty="0" smtClean="0">
                <a:latin typeface="Times New Roman" pitchFamily="18" charset="0"/>
                <a:sym typeface="Wingdings" pitchFamily="2" charset="2"/>
              </a:rPr>
              <a:t>1</a:t>
            </a: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, fast oscillator will catch up with the slow one.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itchFamily="18" charset="0"/>
                <a:sym typeface="Wingdings" pitchFamily="2" charset="2"/>
              </a:rPr>
              <a:t>The  time interval between the START and STOP can be measured  as:</a:t>
            </a:r>
          </a:p>
          <a:p>
            <a:pPr lvl="1">
              <a:lnSpc>
                <a:spcPct val="120000"/>
              </a:lnSpc>
              <a:buNone/>
            </a:pPr>
            <a:r>
              <a:rPr lang="pt-BR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= (N</a:t>
            </a:r>
            <a:r>
              <a:rPr lang="pt-BR" sz="20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− 1)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 T</a:t>
            </a:r>
            <a:r>
              <a:rPr lang="en-US" sz="2000" baseline="-25000" dirty="0" smtClean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1</a:t>
            </a:r>
            <a:r>
              <a:rPr lang="pt-BR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− (N</a:t>
            </a:r>
            <a:r>
              <a:rPr lang="pt-BR" sz="20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− 1)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 T</a:t>
            </a:r>
            <a:r>
              <a:rPr lang="en-US" sz="2000" baseline="-25000" dirty="0" smtClean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2</a:t>
            </a:r>
            <a:endParaRPr lang="en-US" sz="2000" dirty="0" smtClean="0">
              <a:latin typeface="Times New Roman" pitchFamily="18" charset="0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Two counters for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and N</a:t>
            </a:r>
            <a:r>
              <a:rPr lang="pt-BR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needed.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latin typeface="Times New Roman" pitchFamily="18" charset="0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endParaRPr lang="en-US" sz="2000" dirty="0" smtClean="0">
              <a:latin typeface="Times New Roman" pitchFamily="18" charset="0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endParaRPr lang="en-SG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</a:t>
            </a:r>
            <a:r>
              <a:rPr lang="en-US" dirty="0" err="1" smtClean="0"/>
              <a:t>vernier</a:t>
            </a:r>
            <a:r>
              <a:rPr lang="en-US" dirty="0" smtClean="0"/>
              <a:t> TDC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35E2-3927-421F-A54A-B808AA626813}" type="slidenum">
              <a:rPr lang="en-SG" smtClean="0"/>
              <a:pPr/>
              <a:t>34</a:t>
            </a:fld>
            <a:endParaRPr lang="en-SG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4918" y="1357298"/>
            <a:ext cx="4114800" cy="226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072" y="3686194"/>
            <a:ext cx="41148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443900" y="5195028"/>
            <a:ext cx="270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Symbol" pitchFamily="18" charset="2"/>
              <a:buChar char="t"/>
            </a:pP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n(T</a:t>
            </a:r>
            <a:r>
              <a:rPr lang="en-US" sz="20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-T</a:t>
            </a:r>
            <a:r>
              <a:rPr lang="en-US" sz="20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= n ΔT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Single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counter is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enough</a:t>
            </a:r>
            <a:endParaRPr lang="en-IN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77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1080000"/>
          </a:xfrm>
        </p:spPr>
        <p:txBody>
          <a:bodyPr/>
          <a:lstStyle/>
          <a:p>
            <a:r>
              <a:rPr lang="en-US" dirty="0" smtClean="0"/>
              <a:t>Schematic of </a:t>
            </a:r>
            <a:r>
              <a:rPr lang="en-US" dirty="0" err="1" smtClean="0"/>
              <a:t>vernier</a:t>
            </a:r>
            <a:r>
              <a:rPr lang="en-US" dirty="0" smtClean="0"/>
              <a:t> TDC</a:t>
            </a:r>
            <a:endParaRPr lang="en-SG" dirty="0"/>
          </a:p>
        </p:txBody>
      </p: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432000" y="1071546"/>
            <a:ext cx="8280000" cy="5236927"/>
            <a:chOff x="0" y="1066800"/>
            <a:chExt cx="8915400" cy="5638800"/>
          </a:xfrm>
        </p:grpSpPr>
        <p:sp>
          <p:nvSpPr>
            <p:cNvPr id="4099" name="Rectangle 7"/>
            <p:cNvSpPr>
              <a:spLocks noChangeArrowheads="1"/>
            </p:cNvSpPr>
            <p:nvPr/>
          </p:nvSpPr>
          <p:spPr bwMode="auto">
            <a:xfrm>
              <a:off x="1371600" y="3581400"/>
              <a:ext cx="18288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Coarse Counter</a:t>
              </a:r>
            </a:p>
          </p:txBody>
        </p:sp>
        <p:sp>
          <p:nvSpPr>
            <p:cNvPr id="4100" name="Rectangle 8"/>
            <p:cNvSpPr>
              <a:spLocks noChangeArrowheads="1"/>
            </p:cNvSpPr>
            <p:nvPr/>
          </p:nvSpPr>
          <p:spPr bwMode="auto">
            <a:xfrm>
              <a:off x="1447800" y="1066800"/>
              <a:ext cx="3657600" cy="2057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4101" name="Rectangle 9"/>
            <p:cNvSpPr>
              <a:spLocks noChangeArrowheads="1"/>
            </p:cNvSpPr>
            <p:nvPr/>
          </p:nvSpPr>
          <p:spPr bwMode="auto">
            <a:xfrm>
              <a:off x="3594378" y="2759041"/>
              <a:ext cx="1401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18" charset="0"/>
                </a:rPr>
                <a:t>Start Interpolator</a:t>
              </a:r>
            </a:p>
          </p:txBody>
        </p:sp>
        <p:sp>
          <p:nvSpPr>
            <p:cNvPr id="4102" name="Line 13"/>
            <p:cNvSpPr>
              <a:spLocks noChangeShapeType="1"/>
            </p:cNvSpPr>
            <p:nvPr/>
          </p:nvSpPr>
          <p:spPr bwMode="auto">
            <a:xfrm>
              <a:off x="0" y="35052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03" name="Line 15"/>
            <p:cNvSpPr>
              <a:spLocks noChangeShapeType="1"/>
            </p:cNvSpPr>
            <p:nvPr/>
          </p:nvSpPr>
          <p:spPr bwMode="auto">
            <a:xfrm>
              <a:off x="0" y="41148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04" name="Line 16"/>
            <p:cNvSpPr>
              <a:spLocks noChangeShapeType="1"/>
            </p:cNvSpPr>
            <p:nvPr/>
          </p:nvSpPr>
          <p:spPr bwMode="auto">
            <a:xfrm>
              <a:off x="0" y="38862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05" name="Line 17"/>
            <p:cNvSpPr>
              <a:spLocks noChangeShapeType="1"/>
            </p:cNvSpPr>
            <p:nvPr/>
          </p:nvSpPr>
          <p:spPr bwMode="auto">
            <a:xfrm>
              <a:off x="838200" y="4114800"/>
              <a:ext cx="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06" name="Line 20"/>
            <p:cNvSpPr>
              <a:spLocks noChangeShapeType="1"/>
            </p:cNvSpPr>
            <p:nvPr/>
          </p:nvSpPr>
          <p:spPr bwMode="auto">
            <a:xfrm flipV="1">
              <a:off x="914400" y="1905000"/>
              <a:ext cx="0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07" name="Line 22"/>
            <p:cNvSpPr>
              <a:spLocks noChangeShapeType="1"/>
            </p:cNvSpPr>
            <p:nvPr/>
          </p:nvSpPr>
          <p:spPr bwMode="auto">
            <a:xfrm>
              <a:off x="914400" y="190500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08" name="Text Box 23"/>
            <p:cNvSpPr txBox="1">
              <a:spLocks noChangeArrowheads="1"/>
            </p:cNvSpPr>
            <p:nvPr/>
          </p:nvSpPr>
          <p:spPr bwMode="auto">
            <a:xfrm>
              <a:off x="0" y="3200400"/>
              <a:ext cx="838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</a:rPr>
                <a:t>Start</a:t>
              </a:r>
            </a:p>
          </p:txBody>
        </p:sp>
        <p:sp>
          <p:nvSpPr>
            <p:cNvPr id="4109" name="Text Box 24"/>
            <p:cNvSpPr txBox="1">
              <a:spLocks noChangeArrowheads="1"/>
            </p:cNvSpPr>
            <p:nvPr/>
          </p:nvSpPr>
          <p:spPr bwMode="auto">
            <a:xfrm>
              <a:off x="0" y="4114800"/>
              <a:ext cx="762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</a:rPr>
                <a:t>Stop</a:t>
              </a:r>
            </a:p>
          </p:txBody>
        </p:sp>
        <p:sp>
          <p:nvSpPr>
            <p:cNvPr id="4110" name="Text Box 25"/>
            <p:cNvSpPr txBox="1">
              <a:spLocks noChangeArrowheads="1"/>
            </p:cNvSpPr>
            <p:nvPr/>
          </p:nvSpPr>
          <p:spPr bwMode="auto">
            <a:xfrm>
              <a:off x="0" y="3581400"/>
              <a:ext cx="609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</a:rPr>
                <a:t>Clk</a:t>
              </a:r>
            </a:p>
          </p:txBody>
        </p:sp>
        <p:sp>
          <p:nvSpPr>
            <p:cNvPr id="4111" name="Line 26"/>
            <p:cNvSpPr>
              <a:spLocks noChangeShapeType="1"/>
            </p:cNvSpPr>
            <p:nvPr/>
          </p:nvSpPr>
          <p:spPr bwMode="auto">
            <a:xfrm flipV="1">
              <a:off x="1066800" y="2438400"/>
              <a:ext cx="0" cy="1447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12" name="Line 27"/>
            <p:cNvSpPr>
              <a:spLocks noChangeShapeType="1"/>
            </p:cNvSpPr>
            <p:nvPr/>
          </p:nvSpPr>
          <p:spPr bwMode="auto">
            <a:xfrm>
              <a:off x="1066800" y="24384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13" name="Line 28"/>
            <p:cNvSpPr>
              <a:spLocks noChangeShapeType="1"/>
            </p:cNvSpPr>
            <p:nvPr/>
          </p:nvSpPr>
          <p:spPr bwMode="auto">
            <a:xfrm>
              <a:off x="1066800" y="3886200"/>
              <a:ext cx="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14" name="Line 29"/>
            <p:cNvSpPr>
              <a:spLocks noChangeShapeType="1"/>
            </p:cNvSpPr>
            <p:nvPr/>
          </p:nvSpPr>
          <p:spPr bwMode="auto">
            <a:xfrm>
              <a:off x="1066800" y="50292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15" name="Line 30"/>
            <p:cNvSpPr>
              <a:spLocks noChangeShapeType="1"/>
            </p:cNvSpPr>
            <p:nvPr/>
          </p:nvSpPr>
          <p:spPr bwMode="auto">
            <a:xfrm>
              <a:off x="838200" y="5638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16" name="Line 31"/>
            <p:cNvSpPr>
              <a:spLocks noChangeShapeType="1"/>
            </p:cNvSpPr>
            <p:nvPr/>
          </p:nvSpPr>
          <p:spPr bwMode="auto">
            <a:xfrm>
              <a:off x="838200" y="62484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17" name="Rectangle 32"/>
            <p:cNvSpPr>
              <a:spLocks noChangeArrowheads="1"/>
            </p:cNvSpPr>
            <p:nvPr/>
          </p:nvSpPr>
          <p:spPr bwMode="auto">
            <a:xfrm>
              <a:off x="3276600" y="2209800"/>
              <a:ext cx="14478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Fine counter</a:t>
              </a:r>
            </a:p>
          </p:txBody>
        </p:sp>
        <p:sp>
          <p:nvSpPr>
            <p:cNvPr id="4118" name="Rectangle 33"/>
            <p:cNvSpPr>
              <a:spLocks noChangeArrowheads="1"/>
            </p:cNvSpPr>
            <p:nvPr/>
          </p:nvSpPr>
          <p:spPr bwMode="auto">
            <a:xfrm>
              <a:off x="1600200" y="1371600"/>
              <a:ext cx="10668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Ring Osc</a:t>
              </a:r>
            </a:p>
            <a:p>
              <a:pPr algn="ctr"/>
              <a:r>
                <a:rPr lang="en-US" dirty="0">
                  <a:latin typeface="Times New Roman" pitchFamily="18" charset="0"/>
                </a:rPr>
                <a:t>slow</a:t>
              </a:r>
            </a:p>
          </p:txBody>
        </p:sp>
        <p:sp>
          <p:nvSpPr>
            <p:cNvPr id="4119" name="Rectangle 34"/>
            <p:cNvSpPr>
              <a:spLocks noChangeArrowheads="1"/>
            </p:cNvSpPr>
            <p:nvPr/>
          </p:nvSpPr>
          <p:spPr bwMode="auto">
            <a:xfrm>
              <a:off x="1600200" y="2286000"/>
              <a:ext cx="9906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Ring Osc</a:t>
              </a:r>
            </a:p>
            <a:p>
              <a:pPr algn="ctr"/>
              <a:r>
                <a:rPr lang="en-US" dirty="0">
                  <a:latin typeface="Times New Roman" pitchFamily="18" charset="0"/>
                </a:rPr>
                <a:t>fast</a:t>
              </a:r>
            </a:p>
          </p:txBody>
        </p:sp>
        <p:sp>
          <p:nvSpPr>
            <p:cNvPr id="4120" name="Line 37"/>
            <p:cNvSpPr>
              <a:spLocks noChangeShapeType="1"/>
            </p:cNvSpPr>
            <p:nvPr/>
          </p:nvSpPr>
          <p:spPr bwMode="auto">
            <a:xfrm>
              <a:off x="2590800" y="25146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21" name="Rectangle 38"/>
            <p:cNvSpPr>
              <a:spLocks noChangeArrowheads="1"/>
            </p:cNvSpPr>
            <p:nvPr/>
          </p:nvSpPr>
          <p:spPr bwMode="auto">
            <a:xfrm>
              <a:off x="3200400" y="12192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Coincidence </a:t>
              </a:r>
            </a:p>
            <a:p>
              <a:pPr algn="ctr"/>
              <a:r>
                <a:rPr lang="en-US" dirty="0"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4122" name="Line 40"/>
            <p:cNvSpPr>
              <a:spLocks noChangeShapeType="1"/>
            </p:cNvSpPr>
            <p:nvPr/>
          </p:nvSpPr>
          <p:spPr bwMode="auto">
            <a:xfrm>
              <a:off x="2667000" y="152400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23" name="Line 42"/>
            <p:cNvSpPr>
              <a:spLocks noChangeShapeType="1"/>
            </p:cNvSpPr>
            <p:nvPr/>
          </p:nvSpPr>
          <p:spPr bwMode="auto">
            <a:xfrm>
              <a:off x="2819400" y="17526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24" name="Line 43"/>
            <p:cNvSpPr>
              <a:spLocks noChangeShapeType="1"/>
            </p:cNvSpPr>
            <p:nvPr/>
          </p:nvSpPr>
          <p:spPr bwMode="auto">
            <a:xfrm>
              <a:off x="2819400" y="17526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25" name="Line 44"/>
            <p:cNvSpPr>
              <a:spLocks noChangeShapeType="1"/>
            </p:cNvSpPr>
            <p:nvPr/>
          </p:nvSpPr>
          <p:spPr bwMode="auto">
            <a:xfrm>
              <a:off x="4724400" y="2438400"/>
              <a:ext cx="1295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26" name="Rectangle 46"/>
            <p:cNvSpPr>
              <a:spLocks noChangeArrowheads="1"/>
            </p:cNvSpPr>
            <p:nvPr/>
          </p:nvSpPr>
          <p:spPr bwMode="auto">
            <a:xfrm>
              <a:off x="1447800" y="4572000"/>
              <a:ext cx="3657600" cy="2057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4127" name="Rectangle 47"/>
            <p:cNvSpPr>
              <a:spLocks noChangeArrowheads="1"/>
            </p:cNvSpPr>
            <p:nvPr/>
          </p:nvSpPr>
          <p:spPr bwMode="auto">
            <a:xfrm>
              <a:off x="3657600" y="6324600"/>
              <a:ext cx="13922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18" charset="0"/>
                </a:rPr>
                <a:t>Stop Interpolator</a:t>
              </a:r>
            </a:p>
          </p:txBody>
        </p:sp>
        <p:sp>
          <p:nvSpPr>
            <p:cNvPr id="4128" name="Rectangle 48"/>
            <p:cNvSpPr>
              <a:spLocks noChangeArrowheads="1"/>
            </p:cNvSpPr>
            <p:nvPr/>
          </p:nvSpPr>
          <p:spPr bwMode="auto">
            <a:xfrm>
              <a:off x="3276600" y="5715000"/>
              <a:ext cx="16002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Coincidence </a:t>
              </a:r>
            </a:p>
            <a:p>
              <a:pPr algn="ctr"/>
              <a:r>
                <a:rPr lang="en-US" dirty="0"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4129" name="Rectangle 49"/>
            <p:cNvSpPr>
              <a:spLocks noChangeArrowheads="1"/>
            </p:cNvSpPr>
            <p:nvPr/>
          </p:nvSpPr>
          <p:spPr bwMode="auto">
            <a:xfrm>
              <a:off x="1600200" y="4876800"/>
              <a:ext cx="10668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Ring Osc</a:t>
              </a:r>
            </a:p>
            <a:p>
              <a:pPr algn="ctr"/>
              <a:r>
                <a:rPr lang="en-US" dirty="0">
                  <a:latin typeface="Times New Roman" pitchFamily="18" charset="0"/>
                </a:rPr>
                <a:t>fast</a:t>
              </a:r>
            </a:p>
          </p:txBody>
        </p:sp>
        <p:sp>
          <p:nvSpPr>
            <p:cNvPr id="4130" name="Rectangle 50"/>
            <p:cNvSpPr>
              <a:spLocks noChangeArrowheads="1"/>
            </p:cNvSpPr>
            <p:nvPr/>
          </p:nvSpPr>
          <p:spPr bwMode="auto">
            <a:xfrm>
              <a:off x="1600200" y="5791200"/>
              <a:ext cx="9906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Ring Osc</a:t>
              </a:r>
            </a:p>
            <a:p>
              <a:pPr algn="ctr"/>
              <a:r>
                <a:rPr lang="en-US" dirty="0">
                  <a:latin typeface="Times New Roman" pitchFamily="18" charset="0"/>
                </a:rPr>
                <a:t>slow</a:t>
              </a:r>
            </a:p>
          </p:txBody>
        </p:sp>
        <p:sp>
          <p:nvSpPr>
            <p:cNvPr id="4131" name="Rectangle 51"/>
            <p:cNvSpPr>
              <a:spLocks noChangeArrowheads="1"/>
            </p:cNvSpPr>
            <p:nvPr/>
          </p:nvSpPr>
          <p:spPr bwMode="auto">
            <a:xfrm>
              <a:off x="3200400" y="4724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Fine Counter</a:t>
              </a:r>
            </a:p>
          </p:txBody>
        </p:sp>
        <p:sp>
          <p:nvSpPr>
            <p:cNvPr id="4132" name="Line 53"/>
            <p:cNvSpPr>
              <a:spLocks noChangeShapeType="1"/>
            </p:cNvSpPr>
            <p:nvPr/>
          </p:nvSpPr>
          <p:spPr bwMode="auto">
            <a:xfrm>
              <a:off x="3962400" y="1905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33" name="Line 54"/>
            <p:cNvSpPr>
              <a:spLocks noChangeShapeType="1"/>
            </p:cNvSpPr>
            <p:nvPr/>
          </p:nvSpPr>
          <p:spPr bwMode="auto">
            <a:xfrm>
              <a:off x="2590800" y="60198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34" name="Line 55"/>
            <p:cNvSpPr>
              <a:spLocks noChangeShapeType="1"/>
            </p:cNvSpPr>
            <p:nvPr/>
          </p:nvSpPr>
          <p:spPr bwMode="auto">
            <a:xfrm>
              <a:off x="2667000" y="49530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35" name="Line 56"/>
            <p:cNvSpPr>
              <a:spLocks noChangeShapeType="1"/>
            </p:cNvSpPr>
            <p:nvPr/>
          </p:nvSpPr>
          <p:spPr bwMode="auto">
            <a:xfrm>
              <a:off x="2667000" y="51054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36" name="Line 57"/>
            <p:cNvSpPr>
              <a:spLocks noChangeShapeType="1"/>
            </p:cNvSpPr>
            <p:nvPr/>
          </p:nvSpPr>
          <p:spPr bwMode="auto">
            <a:xfrm>
              <a:off x="2895600" y="51054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37" name="Line 58"/>
            <p:cNvSpPr>
              <a:spLocks noChangeShapeType="1"/>
            </p:cNvSpPr>
            <p:nvPr/>
          </p:nvSpPr>
          <p:spPr bwMode="auto">
            <a:xfrm>
              <a:off x="2895600" y="57912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38" name="Line 59"/>
            <p:cNvSpPr>
              <a:spLocks noChangeShapeType="1"/>
            </p:cNvSpPr>
            <p:nvPr/>
          </p:nvSpPr>
          <p:spPr bwMode="auto">
            <a:xfrm flipV="1">
              <a:off x="4038600" y="5410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39" name="Line 61"/>
            <p:cNvSpPr>
              <a:spLocks noChangeShapeType="1"/>
            </p:cNvSpPr>
            <p:nvPr/>
          </p:nvSpPr>
          <p:spPr bwMode="auto">
            <a:xfrm>
              <a:off x="3200400" y="3886200"/>
              <a:ext cx="2743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40" name="Line 62"/>
            <p:cNvSpPr>
              <a:spLocks noChangeShapeType="1"/>
            </p:cNvSpPr>
            <p:nvPr/>
          </p:nvSpPr>
          <p:spPr bwMode="auto">
            <a:xfrm>
              <a:off x="4724400" y="4953000"/>
              <a:ext cx="914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41" name="Line 64"/>
            <p:cNvSpPr>
              <a:spLocks noChangeShapeType="1"/>
            </p:cNvSpPr>
            <p:nvPr/>
          </p:nvSpPr>
          <p:spPr bwMode="auto">
            <a:xfrm flipV="1">
              <a:off x="5638800" y="2743200"/>
              <a:ext cx="0" cy="2209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42" name="Line 65"/>
            <p:cNvSpPr>
              <a:spLocks noChangeShapeType="1"/>
            </p:cNvSpPr>
            <p:nvPr/>
          </p:nvSpPr>
          <p:spPr bwMode="auto">
            <a:xfrm>
              <a:off x="5638800" y="274320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43" name="Rectangle 66"/>
            <p:cNvSpPr>
              <a:spLocks noChangeArrowheads="1"/>
            </p:cNvSpPr>
            <p:nvPr/>
          </p:nvSpPr>
          <p:spPr bwMode="auto">
            <a:xfrm>
              <a:off x="6019800" y="2286000"/>
              <a:ext cx="10668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Subtractor</a:t>
              </a:r>
            </a:p>
          </p:txBody>
        </p:sp>
        <p:sp>
          <p:nvSpPr>
            <p:cNvPr id="4144" name="Rectangle 67"/>
            <p:cNvSpPr>
              <a:spLocks noChangeArrowheads="1"/>
            </p:cNvSpPr>
            <p:nvPr/>
          </p:nvSpPr>
          <p:spPr bwMode="auto">
            <a:xfrm>
              <a:off x="5181600" y="2057400"/>
              <a:ext cx="4302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libri" pitchFamily="34" charset="0"/>
                </a:rPr>
                <a:t>n</a:t>
              </a:r>
              <a:r>
                <a:rPr lang="en-US" baseline="-25000" dirty="0">
                  <a:solidFill>
                    <a:srgbClr val="0000FF"/>
                  </a:solidFill>
                  <a:latin typeface="Calibri" pitchFamily="34" charset="0"/>
                </a:rPr>
                <a:t>st</a:t>
              </a:r>
            </a:p>
          </p:txBody>
        </p:sp>
        <p:sp>
          <p:nvSpPr>
            <p:cNvPr id="4145" name="Rectangle 68"/>
            <p:cNvSpPr>
              <a:spLocks noChangeArrowheads="1"/>
            </p:cNvSpPr>
            <p:nvPr/>
          </p:nvSpPr>
          <p:spPr bwMode="auto">
            <a:xfrm>
              <a:off x="5105400" y="4572000"/>
              <a:ext cx="4714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libri" pitchFamily="34" charset="0"/>
                </a:rPr>
                <a:t>n</a:t>
              </a:r>
              <a:r>
                <a:rPr lang="en-US" baseline="-25000" dirty="0">
                  <a:solidFill>
                    <a:srgbClr val="0000FF"/>
                  </a:solidFill>
                  <a:latin typeface="Calibri" pitchFamily="34" charset="0"/>
                </a:rPr>
                <a:t>sp</a:t>
              </a:r>
            </a:p>
          </p:txBody>
        </p:sp>
        <p:sp>
          <p:nvSpPr>
            <p:cNvPr id="4146" name="Rectangle 69"/>
            <p:cNvSpPr>
              <a:spLocks noChangeArrowheads="1"/>
            </p:cNvSpPr>
            <p:nvPr/>
          </p:nvSpPr>
          <p:spPr bwMode="auto">
            <a:xfrm>
              <a:off x="3962400" y="3505200"/>
              <a:ext cx="425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libri" pitchFamily="34" charset="0"/>
                </a:rPr>
                <a:t>N</a:t>
              </a:r>
              <a:r>
                <a:rPr lang="en-US" baseline="-25000" dirty="0">
                  <a:solidFill>
                    <a:srgbClr val="0000FF"/>
                  </a:solidFill>
                  <a:latin typeface="Calibri" pitchFamily="34" charset="0"/>
                </a:rPr>
                <a:t>c</a:t>
              </a:r>
            </a:p>
          </p:txBody>
        </p:sp>
        <p:sp>
          <p:nvSpPr>
            <p:cNvPr id="4147" name="Rectangle 70"/>
            <p:cNvSpPr>
              <a:spLocks noChangeArrowheads="1"/>
            </p:cNvSpPr>
            <p:nvPr/>
          </p:nvSpPr>
          <p:spPr bwMode="auto">
            <a:xfrm>
              <a:off x="6705600" y="2971800"/>
              <a:ext cx="12954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Times New Roman" pitchFamily="18" charset="0"/>
                </a:rPr>
                <a:t>Calibrator</a:t>
              </a:r>
            </a:p>
          </p:txBody>
        </p:sp>
        <p:sp>
          <p:nvSpPr>
            <p:cNvPr id="4148" name="Line 71"/>
            <p:cNvSpPr>
              <a:spLocks noChangeShapeType="1"/>
            </p:cNvSpPr>
            <p:nvPr/>
          </p:nvSpPr>
          <p:spPr bwMode="auto">
            <a:xfrm>
              <a:off x="7086600" y="243840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49" name="Line 72"/>
            <p:cNvSpPr>
              <a:spLocks noChangeShapeType="1"/>
            </p:cNvSpPr>
            <p:nvPr/>
          </p:nvSpPr>
          <p:spPr bwMode="auto">
            <a:xfrm>
              <a:off x="8153400" y="2667000"/>
              <a:ext cx="0" cy="990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50" name="Rectangle 73"/>
            <p:cNvSpPr>
              <a:spLocks noChangeArrowheads="1"/>
            </p:cNvSpPr>
            <p:nvPr/>
          </p:nvSpPr>
          <p:spPr bwMode="auto">
            <a:xfrm>
              <a:off x="7467600" y="2209800"/>
              <a:ext cx="9144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151" name="Line 74"/>
            <p:cNvSpPr>
              <a:spLocks noChangeShapeType="1"/>
            </p:cNvSpPr>
            <p:nvPr/>
          </p:nvSpPr>
          <p:spPr bwMode="auto">
            <a:xfrm flipV="1">
              <a:off x="7696200" y="2667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52" name="Rectangle 75"/>
            <p:cNvSpPr>
              <a:spLocks noChangeArrowheads="1"/>
            </p:cNvSpPr>
            <p:nvPr/>
          </p:nvSpPr>
          <p:spPr bwMode="auto">
            <a:xfrm>
              <a:off x="5943600" y="3657600"/>
              <a:ext cx="9144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153" name="Line 76"/>
            <p:cNvSpPr>
              <a:spLocks noChangeShapeType="1"/>
            </p:cNvSpPr>
            <p:nvPr/>
          </p:nvSpPr>
          <p:spPr bwMode="auto">
            <a:xfrm flipH="1">
              <a:off x="6324600" y="32004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54" name="Line 77"/>
            <p:cNvSpPr>
              <a:spLocks noChangeShapeType="1"/>
            </p:cNvSpPr>
            <p:nvPr/>
          </p:nvSpPr>
          <p:spPr bwMode="auto">
            <a:xfrm>
              <a:off x="6324600" y="32004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55" name="Line 79"/>
            <p:cNvSpPr>
              <a:spLocks noChangeShapeType="1"/>
            </p:cNvSpPr>
            <p:nvPr/>
          </p:nvSpPr>
          <p:spPr bwMode="auto">
            <a:xfrm>
              <a:off x="6858000" y="3886200"/>
              <a:ext cx="9144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56" name="Rectangle 80"/>
            <p:cNvSpPr>
              <a:spLocks noChangeArrowheads="1"/>
            </p:cNvSpPr>
            <p:nvPr/>
          </p:nvSpPr>
          <p:spPr bwMode="auto">
            <a:xfrm>
              <a:off x="7772400" y="3657600"/>
              <a:ext cx="914400" cy="381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Adder</a:t>
              </a:r>
            </a:p>
          </p:txBody>
        </p:sp>
        <p:sp>
          <p:nvSpPr>
            <p:cNvPr id="4157" name="Line 82"/>
            <p:cNvSpPr>
              <a:spLocks noChangeShapeType="1"/>
            </p:cNvSpPr>
            <p:nvPr/>
          </p:nvSpPr>
          <p:spPr bwMode="auto">
            <a:xfrm>
              <a:off x="8153400" y="4038600"/>
              <a:ext cx="0" cy="4572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58" name="Line 83"/>
            <p:cNvSpPr>
              <a:spLocks noChangeShapeType="1"/>
            </p:cNvSpPr>
            <p:nvPr/>
          </p:nvSpPr>
          <p:spPr bwMode="auto">
            <a:xfrm>
              <a:off x="8153400" y="4495800"/>
              <a:ext cx="0" cy="6096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59" name="Rectangle 84"/>
            <p:cNvSpPr>
              <a:spLocks noChangeArrowheads="1"/>
            </p:cNvSpPr>
            <p:nvPr/>
          </p:nvSpPr>
          <p:spPr bwMode="auto">
            <a:xfrm>
              <a:off x="6096000" y="5257800"/>
              <a:ext cx="1447800" cy="1295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Times New Roman" pitchFamily="18" charset="0"/>
                </a:rPr>
                <a:t>Controller</a:t>
              </a:r>
            </a:p>
          </p:txBody>
        </p:sp>
        <p:sp>
          <p:nvSpPr>
            <p:cNvPr id="4160" name="Line 85"/>
            <p:cNvSpPr>
              <a:spLocks noChangeShapeType="1"/>
            </p:cNvSpPr>
            <p:nvPr/>
          </p:nvSpPr>
          <p:spPr bwMode="auto">
            <a:xfrm flipV="1">
              <a:off x="7239000" y="3505200"/>
              <a:ext cx="0" cy="175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1" name="Line 86"/>
            <p:cNvSpPr>
              <a:spLocks noChangeShapeType="1"/>
            </p:cNvSpPr>
            <p:nvPr/>
          </p:nvSpPr>
          <p:spPr bwMode="auto">
            <a:xfrm flipH="1" flipV="1">
              <a:off x="5105400" y="5638800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2" name="Line 89"/>
            <p:cNvSpPr>
              <a:spLocks noChangeShapeType="1"/>
            </p:cNvSpPr>
            <p:nvPr/>
          </p:nvSpPr>
          <p:spPr bwMode="auto">
            <a:xfrm flipV="1">
              <a:off x="6400800" y="43434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3" name="Line 91"/>
            <p:cNvSpPr>
              <a:spLocks noChangeShapeType="1"/>
            </p:cNvSpPr>
            <p:nvPr/>
          </p:nvSpPr>
          <p:spPr bwMode="auto">
            <a:xfrm flipH="1">
              <a:off x="2667000" y="4343400"/>
              <a:ext cx="373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4" name="Line 92"/>
            <p:cNvSpPr>
              <a:spLocks noChangeShapeType="1"/>
            </p:cNvSpPr>
            <p:nvPr/>
          </p:nvSpPr>
          <p:spPr bwMode="auto">
            <a:xfrm flipV="1">
              <a:off x="2667000" y="4191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5" name="Line 93"/>
            <p:cNvSpPr>
              <a:spLocks noChangeShapeType="1"/>
            </p:cNvSpPr>
            <p:nvPr/>
          </p:nvSpPr>
          <p:spPr bwMode="auto">
            <a:xfrm flipV="1">
              <a:off x="6324600" y="44958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6" name="Line 94"/>
            <p:cNvSpPr>
              <a:spLocks noChangeShapeType="1"/>
            </p:cNvSpPr>
            <p:nvPr/>
          </p:nvSpPr>
          <p:spPr bwMode="auto">
            <a:xfrm flipH="1">
              <a:off x="5105400" y="4495800"/>
              <a:ext cx="1219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7" name="Line 95"/>
            <p:cNvSpPr>
              <a:spLocks noChangeShapeType="1"/>
            </p:cNvSpPr>
            <p:nvPr/>
          </p:nvSpPr>
          <p:spPr bwMode="auto">
            <a:xfrm flipH="1" flipV="1">
              <a:off x="4953000" y="3124200"/>
              <a:ext cx="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8" name="Line 96"/>
            <p:cNvSpPr>
              <a:spLocks noChangeShapeType="1"/>
            </p:cNvSpPr>
            <p:nvPr/>
          </p:nvSpPr>
          <p:spPr bwMode="auto">
            <a:xfrm flipH="1">
              <a:off x="4953000" y="44958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69" name="Rectangle 97"/>
            <p:cNvSpPr>
              <a:spLocks noChangeArrowheads="1"/>
            </p:cNvSpPr>
            <p:nvPr/>
          </p:nvSpPr>
          <p:spPr bwMode="auto">
            <a:xfrm>
              <a:off x="7924800" y="5181600"/>
              <a:ext cx="990600" cy="15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Times New Roman" pitchFamily="18" charset="0"/>
                </a:rPr>
                <a:t>Data </a:t>
              </a:r>
            </a:p>
            <a:p>
              <a:pPr algn="ctr"/>
              <a:r>
                <a:rPr lang="en-US" dirty="0">
                  <a:latin typeface="Times New Roman" pitchFamily="18" charset="0"/>
                </a:rPr>
                <a:t> Transfer </a:t>
              </a:r>
            </a:p>
          </p:txBody>
        </p:sp>
        <p:sp>
          <p:nvSpPr>
            <p:cNvPr id="4170" name="Line 98"/>
            <p:cNvSpPr>
              <a:spLocks noChangeShapeType="1"/>
            </p:cNvSpPr>
            <p:nvPr/>
          </p:nvSpPr>
          <p:spPr bwMode="auto">
            <a:xfrm>
              <a:off x="7543800" y="59436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BDE9-4950-4042-AE1C-9263AE776B83}" type="slidenum">
              <a:rPr lang="en-SG" smtClean="0"/>
              <a:pPr/>
              <a:t>35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Vernier TDC implementation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36</a:t>
            </a:fld>
            <a:endParaRPr lang="en-SG" dirty="0"/>
          </a:p>
        </p:txBody>
      </p:sp>
      <p:pic>
        <p:nvPicPr>
          <p:cNvPr id="5" name="Picture 4" descr="ver-tdc-m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164" y="1137958"/>
            <a:ext cx="7855673" cy="52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0166" y="1796649"/>
            <a:ext cx="1116000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(5240ps)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0166" y="3643314"/>
            <a:ext cx="1116000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(5106ps)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768" y="2428868"/>
            <a:ext cx="1008000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(134ps)</a:t>
            </a:r>
            <a:endParaRPr lang="en-SG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5781" y="1249200"/>
            <a:ext cx="3024000" cy="5076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SG" sz="1600" kern="1200" dirty="0" smtClean="0">
                <a:latin typeface="Verdana" pitchFamily="34" charset="0"/>
              </a:rPr>
              <a:t>Each delay cell consists of latch L having delay τ</a:t>
            </a:r>
            <a:r>
              <a:rPr lang="en-SG" sz="1600" kern="1200" baseline="-25000" dirty="0" smtClean="0">
                <a:latin typeface="Verdana" pitchFamily="34" charset="0"/>
              </a:rPr>
              <a:t>1</a:t>
            </a:r>
            <a:r>
              <a:rPr lang="en-SG" sz="1600" kern="1200" dirty="0" smtClean="0">
                <a:latin typeface="Verdana" pitchFamily="34" charset="0"/>
              </a:rPr>
              <a:t>, part of first delay line and a non-inverting buffer B with delay τ</a:t>
            </a:r>
            <a:r>
              <a:rPr lang="en-SG" sz="1600" kern="1200" baseline="-25000" dirty="0" smtClean="0">
                <a:latin typeface="Verdana" pitchFamily="34" charset="0"/>
              </a:rPr>
              <a:t>2</a:t>
            </a:r>
            <a:r>
              <a:rPr lang="en-SG" sz="1600" kern="1200" dirty="0" smtClean="0">
                <a:latin typeface="Verdana" pitchFamily="34" charset="0"/>
              </a:rPr>
              <a:t>, part of second delay line, where τ</a:t>
            </a:r>
            <a:r>
              <a:rPr lang="en-SG" sz="1600" kern="1200" baseline="-25000" dirty="0" smtClean="0">
                <a:latin typeface="Verdana" pitchFamily="34" charset="0"/>
              </a:rPr>
              <a:t>2</a:t>
            </a:r>
            <a:r>
              <a:rPr lang="en-SG" sz="1600" kern="1200" dirty="0" smtClean="0">
                <a:latin typeface="Verdana" pitchFamily="34" charset="0"/>
              </a:rPr>
              <a:t>&lt;τ</a:t>
            </a:r>
            <a:r>
              <a:rPr lang="en-SG" sz="1600" kern="1200" baseline="-25000" dirty="0" smtClean="0">
                <a:latin typeface="Verdana" pitchFamily="34" charset="0"/>
              </a:rPr>
              <a:t>1</a:t>
            </a:r>
            <a:r>
              <a:rPr lang="en-SG" sz="1600" kern="1200" dirty="0" smtClean="0">
                <a:latin typeface="Verdana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SG" sz="1600" kern="1200" dirty="0" smtClean="0">
                <a:latin typeface="Verdana" pitchFamily="34" charset="0"/>
              </a:rPr>
              <a:t>Time-gap between Start and Stop is coded in the first delay line by the cell with Q=H at last.</a:t>
            </a:r>
          </a:p>
          <a:p>
            <a:pPr>
              <a:lnSpc>
                <a:spcPct val="120000"/>
              </a:lnSpc>
            </a:pPr>
            <a:r>
              <a:rPr lang="en-SG" sz="1600" kern="1200" dirty="0" smtClean="0">
                <a:latin typeface="Verdana" pitchFamily="34" charset="0"/>
              </a:rPr>
              <a:t>Resolution is given by τ</a:t>
            </a:r>
            <a:r>
              <a:rPr lang="en-SG" sz="1600" kern="1200" baseline="-25000" dirty="0" smtClean="0">
                <a:latin typeface="Verdana" pitchFamily="34" charset="0"/>
              </a:rPr>
              <a:t>1</a:t>
            </a:r>
            <a:r>
              <a:rPr lang="en-SG" sz="1600" kern="1200" dirty="0" smtClean="0">
                <a:latin typeface="Verdana" pitchFamily="34" charset="0"/>
              </a:rPr>
              <a:t>-τ</a:t>
            </a:r>
            <a:r>
              <a:rPr lang="en-SG" sz="1600" kern="1200" baseline="-25000" dirty="0" smtClean="0">
                <a:latin typeface="Verdana" pitchFamily="34" charset="0"/>
              </a:rPr>
              <a:t>2</a:t>
            </a:r>
            <a:r>
              <a:rPr lang="en-SG" sz="1600" kern="1200" dirty="0" smtClean="0">
                <a:latin typeface="Verdana" pitchFamily="34" charset="0"/>
              </a:rPr>
              <a:t> and advantage is that conversion time is very small.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 smtClean="0"/>
              <a:t>Differential Delay Line Method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37</a:t>
            </a:fld>
            <a:endParaRPr lang="en-SG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156" y="1214422"/>
            <a:ext cx="5760000" cy="309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214678" y="4324893"/>
            <a:ext cx="5760000" cy="211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en-SG" sz="1600" dirty="0" smtClean="0"/>
              <a:t>Routing among the cells is unpredictable. So, propagation delay of each delay step is not uniform, resulting in non-linearity. Some technique to control the placement and routing of logic elements need to be developed.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en-SG" sz="1600" dirty="0" smtClean="0"/>
              <a:t>Logic cell delays vary with temperature and power supply voltage. This variation must be compensated to ensure long-term stability.</a:t>
            </a:r>
            <a:endParaRPr kumimoji="0" lang="en-SG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and ambient parameter monitors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- 5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strip rate monitoring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39</a:t>
            </a:fld>
            <a:endParaRPr lang="en-SG" dirty="0"/>
          </a:p>
        </p:txBody>
      </p:sp>
      <p:pic>
        <p:nvPicPr>
          <p:cNvPr id="5" name="Content Placeholder 7" descr="noise-ra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2966" y="1553635"/>
            <a:ext cx="4162302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4724"/>
          <a:stretch>
            <a:fillRect/>
          </a:stretch>
        </p:blipFill>
        <p:spPr bwMode="auto">
          <a:xfrm>
            <a:off x="4706601" y="4285524"/>
            <a:ext cx="3563456" cy="14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>
            <a:spLocks noChangeAspect="1"/>
          </p:cNvSpPr>
          <p:nvPr/>
        </p:nvSpPr>
        <p:spPr>
          <a:xfrm>
            <a:off x="6022148" y="4848435"/>
            <a:ext cx="18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Temperature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Content Placeholder 7" descr="rate-prof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32" y="1553491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6" descr="rate-hi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942" y="4057156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>
            <a:spLocks noChangeAspect="1"/>
          </p:cNvSpPr>
          <p:nvPr/>
        </p:nvSpPr>
        <p:spPr>
          <a:xfrm>
            <a:off x="2304559" y="3318752"/>
            <a:ext cx="1553061" cy="3960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Strip noise rate profile</a:t>
            </a:r>
            <a:endParaRPr lang="en-SG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492150" y="4058165"/>
            <a:ext cx="241428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Strip noise rate histogram</a:t>
            </a:r>
            <a:endParaRPr lang="en-SG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4540867" y="1571612"/>
            <a:ext cx="253146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Temperature dependence on noise rate</a:t>
            </a:r>
            <a:endParaRPr lang="en-SG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400" b="1" dirty="0" smtClean="0"/>
              <a:t>The ICAL magnet at the India based Neutrino Observatory </a:t>
            </a:r>
            <a:br>
              <a:rPr lang="en-SG" sz="2400" b="1" dirty="0" smtClean="0"/>
            </a:br>
            <a:r>
              <a:rPr lang="en-SG" sz="2400" b="1" dirty="0" smtClean="0"/>
              <a:t>Prof. V.M. Datar, NPD &amp; Prof. M.S. Bhatia, LPTD, BARC</a:t>
            </a:r>
            <a:br>
              <a:rPr lang="en-SG" sz="2400" b="1" dirty="0" smtClean="0"/>
            </a:br>
            <a:r>
              <a:rPr lang="en-SG" sz="2400" b="1" dirty="0" smtClean="0"/>
              <a:t> ASET Colloquium, 28</a:t>
            </a:r>
            <a:r>
              <a:rPr lang="en-SG" sz="2400" b="1" baseline="30000" dirty="0" smtClean="0"/>
              <a:t>th</a:t>
            </a:r>
            <a:r>
              <a:rPr lang="en-SG" sz="2400" b="1" dirty="0" smtClean="0"/>
              <a:t> August 2009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4</a:t>
            </a:fld>
            <a:endParaRPr lang="en-SG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76" y="1515884"/>
            <a:ext cx="4968328" cy="4824000"/>
          </a:xfrm>
          <a:prstGeom prst="rect">
            <a:avLst/>
          </a:prstGeom>
          <a:noFill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991" y="1500174"/>
            <a:ext cx="3834407" cy="3367088"/>
          </a:xfrm>
          <a:prstGeom prst="rect">
            <a:avLst/>
          </a:prstGeom>
          <a:noFill/>
        </p:spPr>
      </p:pic>
      <p:pic>
        <p:nvPicPr>
          <p:cNvPr id="7" name="Picture 4" descr="VECC_prototype_21Oct08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43504" y="3441879"/>
            <a:ext cx="3839663" cy="28800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T-RH-T monitor module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40</a:t>
            </a:fld>
            <a:endParaRPr lang="en-SG" dirty="0"/>
          </a:p>
        </p:txBody>
      </p:sp>
      <p:pic>
        <p:nvPicPr>
          <p:cNvPr id="56" name="Picture 55" descr="TPHbl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8" y="1138257"/>
            <a:ext cx="8201025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shape monitor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- 6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shape monitor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42</a:t>
            </a:fld>
            <a:endParaRPr lang="en-SG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47788" y="4206875"/>
            <a:ext cx="66294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/>
              <a:t>Shift Register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1119188" y="43592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2844" y="4148138"/>
            <a:ext cx="8066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/>
              <a:t>Clock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966788" y="4283075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119188" y="2606675"/>
            <a:ext cx="6172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8049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8049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8049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6525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6525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8049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8049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1097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21097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21097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2109788" y="3825875"/>
            <a:ext cx="63246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1881188" y="2073275"/>
            <a:ext cx="76200" cy="762000"/>
            <a:chOff x="1296" y="1488"/>
            <a:chExt cx="48" cy="480"/>
          </a:xfrm>
        </p:grpSpPr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1271588" y="1997075"/>
            <a:ext cx="685800" cy="152400"/>
            <a:chOff x="912" y="1440"/>
            <a:chExt cx="432" cy="96"/>
          </a:xfrm>
        </p:grpSpPr>
        <p:grpSp>
          <p:nvGrpSpPr>
            <p:cNvPr id="25" name="Group 2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34" name="Line 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5" name="Line 2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6" name="Line 2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26" name="Group 2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2" name="Line 3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38" name="Group 36"/>
          <p:cNvGrpSpPr>
            <a:grpSpLocks/>
          </p:cNvGrpSpPr>
          <p:nvPr/>
        </p:nvGrpSpPr>
        <p:grpSpPr bwMode="auto">
          <a:xfrm>
            <a:off x="1957388" y="1997075"/>
            <a:ext cx="685800" cy="152400"/>
            <a:chOff x="912" y="1440"/>
            <a:chExt cx="432" cy="96"/>
          </a:xfrm>
        </p:grpSpPr>
        <p:grpSp>
          <p:nvGrpSpPr>
            <p:cNvPr id="39" name="Group 3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48" name="Line 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9" name="Line 3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50" name="Line 4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40" name="Group 4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44" name="Line 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5" name="Line 4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6" name="Line 4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41" name="Line 4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2" name="Line 4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3" name="Line 4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52" name="Group 50"/>
          <p:cNvGrpSpPr>
            <a:grpSpLocks/>
          </p:cNvGrpSpPr>
          <p:nvPr/>
        </p:nvGrpSpPr>
        <p:grpSpPr bwMode="auto">
          <a:xfrm>
            <a:off x="2643188" y="1997075"/>
            <a:ext cx="685800" cy="152400"/>
            <a:chOff x="912" y="1440"/>
            <a:chExt cx="432" cy="96"/>
          </a:xfrm>
        </p:grpSpPr>
        <p:grpSp>
          <p:nvGrpSpPr>
            <p:cNvPr id="53" name="Group 5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2" name="Line 5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63" name="Line 5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64" name="Line 5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65" name="Oval 5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54" name="Group 5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58" name="Line 5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59" name="Line 5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60" name="Line 5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55" name="Line 6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56" name="Line 6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57" name="Line 6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66" name="Group 64"/>
          <p:cNvGrpSpPr>
            <a:grpSpLocks/>
          </p:cNvGrpSpPr>
          <p:nvPr/>
        </p:nvGrpSpPr>
        <p:grpSpPr bwMode="auto">
          <a:xfrm>
            <a:off x="3328988" y="1997075"/>
            <a:ext cx="685800" cy="152400"/>
            <a:chOff x="912" y="1440"/>
            <a:chExt cx="432" cy="96"/>
          </a:xfrm>
        </p:grpSpPr>
        <p:grpSp>
          <p:nvGrpSpPr>
            <p:cNvPr id="67" name="Group 6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76" name="Line 6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77" name="Line 6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78" name="Line 6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68" name="Group 7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72" name="Line 7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73" name="Line 7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74" name="Line 7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75" name="Oval 7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69" name="Line 7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70" name="Line 7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71" name="Line 7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80" name="Group 78"/>
          <p:cNvGrpSpPr>
            <a:grpSpLocks/>
          </p:cNvGrpSpPr>
          <p:nvPr/>
        </p:nvGrpSpPr>
        <p:grpSpPr bwMode="auto">
          <a:xfrm>
            <a:off x="4014788" y="1997075"/>
            <a:ext cx="685800" cy="152400"/>
            <a:chOff x="912" y="1440"/>
            <a:chExt cx="432" cy="96"/>
          </a:xfrm>
        </p:grpSpPr>
        <p:grpSp>
          <p:nvGrpSpPr>
            <p:cNvPr id="81" name="Group 79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90" name="Line 8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91" name="Line 81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92" name="Line 8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93" name="Oval 83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82" name="Group 84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86" name="Line 8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87" name="Line 86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88" name="Line 8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89" name="Oval 88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83" name="Line 89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84" name="Line 90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85" name="Line 91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94" name="Group 92"/>
          <p:cNvGrpSpPr>
            <a:grpSpLocks/>
          </p:cNvGrpSpPr>
          <p:nvPr/>
        </p:nvGrpSpPr>
        <p:grpSpPr bwMode="auto">
          <a:xfrm>
            <a:off x="4700588" y="1997075"/>
            <a:ext cx="685800" cy="152400"/>
            <a:chOff x="912" y="1440"/>
            <a:chExt cx="432" cy="96"/>
          </a:xfrm>
        </p:grpSpPr>
        <p:grpSp>
          <p:nvGrpSpPr>
            <p:cNvPr id="95" name="Group 9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04" name="Line 9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5" name="Line 9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6" name="Line 9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7" name="Oval 9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96" name="Group 9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00" name="Line 9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1" name="Line 10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2" name="Line 10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3" name="Oval 10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97" name="Line 10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98" name="Line 10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99" name="Line 10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108" name="Group 106"/>
          <p:cNvGrpSpPr>
            <a:grpSpLocks/>
          </p:cNvGrpSpPr>
          <p:nvPr/>
        </p:nvGrpSpPr>
        <p:grpSpPr bwMode="auto">
          <a:xfrm>
            <a:off x="5386388" y="1997075"/>
            <a:ext cx="685800" cy="152400"/>
            <a:chOff x="912" y="1440"/>
            <a:chExt cx="432" cy="96"/>
          </a:xfrm>
        </p:grpSpPr>
        <p:grpSp>
          <p:nvGrpSpPr>
            <p:cNvPr id="109" name="Group 10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18" name="Line 10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19" name="Line 10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20" name="Line 11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21" name="Oval 11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110" name="Group 11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14" name="Line 11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15" name="Line 11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16" name="Line 11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17" name="Oval 11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111" name="Line 11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12" name="Line 11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13" name="Line 11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122" name="Group 120"/>
          <p:cNvGrpSpPr>
            <a:grpSpLocks/>
          </p:cNvGrpSpPr>
          <p:nvPr/>
        </p:nvGrpSpPr>
        <p:grpSpPr bwMode="auto">
          <a:xfrm>
            <a:off x="6072188" y="1997075"/>
            <a:ext cx="685800" cy="152400"/>
            <a:chOff x="912" y="1440"/>
            <a:chExt cx="432" cy="96"/>
          </a:xfrm>
        </p:grpSpPr>
        <p:grpSp>
          <p:nvGrpSpPr>
            <p:cNvPr id="123" name="Group 12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32" name="Line 12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33" name="Line 12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34" name="Line 1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35" name="Oval 12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124" name="Group 12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8" name="Line 12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29" name="Line 12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30" name="Line 1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31" name="Oval 13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125" name="Line 13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26" name="Line 13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27" name="Line 13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136" name="Group 134"/>
          <p:cNvGrpSpPr>
            <a:grpSpLocks/>
          </p:cNvGrpSpPr>
          <p:nvPr/>
        </p:nvGrpSpPr>
        <p:grpSpPr bwMode="auto">
          <a:xfrm>
            <a:off x="6757988" y="1997075"/>
            <a:ext cx="685800" cy="152400"/>
            <a:chOff x="912" y="1440"/>
            <a:chExt cx="432" cy="96"/>
          </a:xfrm>
        </p:grpSpPr>
        <p:grpSp>
          <p:nvGrpSpPr>
            <p:cNvPr id="137" name="Group 13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46" name="Line 13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47" name="Line 13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48" name="Line 1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49" name="Oval 13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138" name="Group 14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42" name="Line 14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43" name="Line 14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44" name="Line 1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45" name="Oval 14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139" name="Line 14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40" name="Line 14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41" name="Line 14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150" name="Line 148"/>
          <p:cNvSpPr>
            <a:spLocks noChangeShapeType="1"/>
          </p:cNvSpPr>
          <p:nvPr/>
        </p:nvSpPr>
        <p:spPr bwMode="auto">
          <a:xfrm>
            <a:off x="24907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1" name="Line 149"/>
          <p:cNvSpPr>
            <a:spLocks noChangeShapeType="1"/>
          </p:cNvSpPr>
          <p:nvPr/>
        </p:nvSpPr>
        <p:spPr bwMode="auto">
          <a:xfrm>
            <a:off x="24907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2" name="Line 150"/>
          <p:cNvSpPr>
            <a:spLocks noChangeShapeType="1"/>
          </p:cNvSpPr>
          <p:nvPr/>
        </p:nvSpPr>
        <p:spPr bwMode="auto">
          <a:xfrm>
            <a:off x="24907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3" name="Line 151"/>
          <p:cNvSpPr>
            <a:spLocks noChangeShapeType="1"/>
          </p:cNvSpPr>
          <p:nvPr/>
        </p:nvSpPr>
        <p:spPr bwMode="auto">
          <a:xfrm>
            <a:off x="23383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4" name="Line 152"/>
          <p:cNvSpPr>
            <a:spLocks noChangeShapeType="1"/>
          </p:cNvSpPr>
          <p:nvPr/>
        </p:nvSpPr>
        <p:spPr bwMode="auto">
          <a:xfrm>
            <a:off x="23383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5" name="Line 153"/>
          <p:cNvSpPr>
            <a:spLocks noChangeShapeType="1"/>
          </p:cNvSpPr>
          <p:nvPr/>
        </p:nvSpPr>
        <p:spPr bwMode="auto">
          <a:xfrm>
            <a:off x="24907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6" name="Line 154"/>
          <p:cNvSpPr>
            <a:spLocks noChangeShapeType="1"/>
          </p:cNvSpPr>
          <p:nvPr/>
        </p:nvSpPr>
        <p:spPr bwMode="auto">
          <a:xfrm>
            <a:off x="27955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57" name="Line 155"/>
          <p:cNvSpPr>
            <a:spLocks noChangeShapeType="1"/>
          </p:cNvSpPr>
          <p:nvPr/>
        </p:nvSpPr>
        <p:spPr bwMode="auto">
          <a:xfrm>
            <a:off x="27955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158" name="Group 156"/>
          <p:cNvGrpSpPr>
            <a:grpSpLocks/>
          </p:cNvGrpSpPr>
          <p:nvPr/>
        </p:nvGrpSpPr>
        <p:grpSpPr bwMode="auto">
          <a:xfrm>
            <a:off x="2566988" y="2073275"/>
            <a:ext cx="76200" cy="762000"/>
            <a:chOff x="1296" y="1488"/>
            <a:chExt cx="48" cy="480"/>
          </a:xfrm>
        </p:grpSpPr>
        <p:sp>
          <p:nvSpPr>
            <p:cNvPr id="159" name="Line 157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60" name="Line 158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161" name="Line 159"/>
          <p:cNvSpPr>
            <a:spLocks noChangeShapeType="1"/>
          </p:cNvSpPr>
          <p:nvPr/>
        </p:nvSpPr>
        <p:spPr bwMode="auto">
          <a:xfrm>
            <a:off x="31765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2" name="Line 160"/>
          <p:cNvSpPr>
            <a:spLocks noChangeShapeType="1"/>
          </p:cNvSpPr>
          <p:nvPr/>
        </p:nvSpPr>
        <p:spPr bwMode="auto">
          <a:xfrm>
            <a:off x="31765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3" name="Line 161"/>
          <p:cNvSpPr>
            <a:spLocks noChangeShapeType="1"/>
          </p:cNvSpPr>
          <p:nvPr/>
        </p:nvSpPr>
        <p:spPr bwMode="auto">
          <a:xfrm>
            <a:off x="31765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4" name="Line 162"/>
          <p:cNvSpPr>
            <a:spLocks noChangeShapeType="1"/>
          </p:cNvSpPr>
          <p:nvPr/>
        </p:nvSpPr>
        <p:spPr bwMode="auto">
          <a:xfrm>
            <a:off x="30241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5" name="Line 163"/>
          <p:cNvSpPr>
            <a:spLocks noChangeShapeType="1"/>
          </p:cNvSpPr>
          <p:nvPr/>
        </p:nvSpPr>
        <p:spPr bwMode="auto">
          <a:xfrm>
            <a:off x="30241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6" name="Line 164"/>
          <p:cNvSpPr>
            <a:spLocks noChangeShapeType="1"/>
          </p:cNvSpPr>
          <p:nvPr/>
        </p:nvSpPr>
        <p:spPr bwMode="auto">
          <a:xfrm>
            <a:off x="31765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7" name="Line 165"/>
          <p:cNvSpPr>
            <a:spLocks noChangeShapeType="1"/>
          </p:cNvSpPr>
          <p:nvPr/>
        </p:nvSpPr>
        <p:spPr bwMode="auto">
          <a:xfrm>
            <a:off x="34813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68" name="Line 166"/>
          <p:cNvSpPr>
            <a:spLocks noChangeShapeType="1"/>
          </p:cNvSpPr>
          <p:nvPr/>
        </p:nvSpPr>
        <p:spPr bwMode="auto">
          <a:xfrm>
            <a:off x="34813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169" name="Group 167"/>
          <p:cNvGrpSpPr>
            <a:grpSpLocks/>
          </p:cNvGrpSpPr>
          <p:nvPr/>
        </p:nvGrpSpPr>
        <p:grpSpPr bwMode="auto">
          <a:xfrm>
            <a:off x="3252788" y="2073275"/>
            <a:ext cx="76200" cy="762000"/>
            <a:chOff x="1296" y="1488"/>
            <a:chExt cx="48" cy="480"/>
          </a:xfrm>
        </p:grpSpPr>
        <p:sp>
          <p:nvSpPr>
            <p:cNvPr id="170" name="Line 168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172" name="Line 170"/>
          <p:cNvSpPr>
            <a:spLocks noChangeShapeType="1"/>
          </p:cNvSpPr>
          <p:nvPr/>
        </p:nvSpPr>
        <p:spPr bwMode="auto">
          <a:xfrm>
            <a:off x="38623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3" name="Line 171"/>
          <p:cNvSpPr>
            <a:spLocks noChangeShapeType="1"/>
          </p:cNvSpPr>
          <p:nvPr/>
        </p:nvSpPr>
        <p:spPr bwMode="auto">
          <a:xfrm>
            <a:off x="38623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4" name="Line 172"/>
          <p:cNvSpPr>
            <a:spLocks noChangeShapeType="1"/>
          </p:cNvSpPr>
          <p:nvPr/>
        </p:nvSpPr>
        <p:spPr bwMode="auto">
          <a:xfrm>
            <a:off x="38623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5" name="Line 173"/>
          <p:cNvSpPr>
            <a:spLocks noChangeShapeType="1"/>
          </p:cNvSpPr>
          <p:nvPr/>
        </p:nvSpPr>
        <p:spPr bwMode="auto">
          <a:xfrm>
            <a:off x="37099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6" name="Line 174"/>
          <p:cNvSpPr>
            <a:spLocks noChangeShapeType="1"/>
          </p:cNvSpPr>
          <p:nvPr/>
        </p:nvSpPr>
        <p:spPr bwMode="auto">
          <a:xfrm>
            <a:off x="37099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7" name="Line 175"/>
          <p:cNvSpPr>
            <a:spLocks noChangeShapeType="1"/>
          </p:cNvSpPr>
          <p:nvPr/>
        </p:nvSpPr>
        <p:spPr bwMode="auto">
          <a:xfrm>
            <a:off x="38623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8" name="Line 176"/>
          <p:cNvSpPr>
            <a:spLocks noChangeShapeType="1"/>
          </p:cNvSpPr>
          <p:nvPr/>
        </p:nvSpPr>
        <p:spPr bwMode="auto">
          <a:xfrm>
            <a:off x="41671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79" name="Line 177"/>
          <p:cNvSpPr>
            <a:spLocks noChangeShapeType="1"/>
          </p:cNvSpPr>
          <p:nvPr/>
        </p:nvSpPr>
        <p:spPr bwMode="auto">
          <a:xfrm>
            <a:off x="41671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180" name="Group 178"/>
          <p:cNvGrpSpPr>
            <a:grpSpLocks/>
          </p:cNvGrpSpPr>
          <p:nvPr/>
        </p:nvGrpSpPr>
        <p:grpSpPr bwMode="auto">
          <a:xfrm>
            <a:off x="3938588" y="2073275"/>
            <a:ext cx="76200" cy="762000"/>
            <a:chOff x="1296" y="1488"/>
            <a:chExt cx="48" cy="480"/>
          </a:xfrm>
        </p:grpSpPr>
        <p:sp>
          <p:nvSpPr>
            <p:cNvPr id="181" name="Line 179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82" name="Line 180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183" name="Line 181"/>
          <p:cNvSpPr>
            <a:spLocks noChangeShapeType="1"/>
          </p:cNvSpPr>
          <p:nvPr/>
        </p:nvSpPr>
        <p:spPr bwMode="auto">
          <a:xfrm>
            <a:off x="45481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84" name="Line 182"/>
          <p:cNvSpPr>
            <a:spLocks noChangeShapeType="1"/>
          </p:cNvSpPr>
          <p:nvPr/>
        </p:nvSpPr>
        <p:spPr bwMode="auto">
          <a:xfrm>
            <a:off x="45481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85" name="Line 183"/>
          <p:cNvSpPr>
            <a:spLocks noChangeShapeType="1"/>
          </p:cNvSpPr>
          <p:nvPr/>
        </p:nvSpPr>
        <p:spPr bwMode="auto">
          <a:xfrm>
            <a:off x="45481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86" name="Line 184"/>
          <p:cNvSpPr>
            <a:spLocks noChangeShapeType="1"/>
          </p:cNvSpPr>
          <p:nvPr/>
        </p:nvSpPr>
        <p:spPr bwMode="auto">
          <a:xfrm>
            <a:off x="43957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87" name="Line 185"/>
          <p:cNvSpPr>
            <a:spLocks noChangeShapeType="1"/>
          </p:cNvSpPr>
          <p:nvPr/>
        </p:nvSpPr>
        <p:spPr bwMode="auto">
          <a:xfrm>
            <a:off x="43957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88" name="Line 186"/>
          <p:cNvSpPr>
            <a:spLocks noChangeShapeType="1"/>
          </p:cNvSpPr>
          <p:nvPr/>
        </p:nvSpPr>
        <p:spPr bwMode="auto">
          <a:xfrm>
            <a:off x="45481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89" name="Line 187"/>
          <p:cNvSpPr>
            <a:spLocks noChangeShapeType="1"/>
          </p:cNvSpPr>
          <p:nvPr/>
        </p:nvSpPr>
        <p:spPr bwMode="auto">
          <a:xfrm>
            <a:off x="48529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90" name="Line 188"/>
          <p:cNvSpPr>
            <a:spLocks noChangeShapeType="1"/>
          </p:cNvSpPr>
          <p:nvPr/>
        </p:nvSpPr>
        <p:spPr bwMode="auto">
          <a:xfrm>
            <a:off x="48529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191" name="Group 189"/>
          <p:cNvGrpSpPr>
            <a:grpSpLocks/>
          </p:cNvGrpSpPr>
          <p:nvPr/>
        </p:nvGrpSpPr>
        <p:grpSpPr bwMode="auto">
          <a:xfrm>
            <a:off x="4624388" y="2073275"/>
            <a:ext cx="76200" cy="762000"/>
            <a:chOff x="1296" y="1488"/>
            <a:chExt cx="48" cy="480"/>
          </a:xfrm>
        </p:grpSpPr>
        <p:sp>
          <p:nvSpPr>
            <p:cNvPr id="192" name="Line 19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93" name="Line 19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194" name="Line 192"/>
          <p:cNvSpPr>
            <a:spLocks noChangeShapeType="1"/>
          </p:cNvSpPr>
          <p:nvPr/>
        </p:nvSpPr>
        <p:spPr bwMode="auto">
          <a:xfrm>
            <a:off x="52339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95" name="Line 193"/>
          <p:cNvSpPr>
            <a:spLocks noChangeShapeType="1"/>
          </p:cNvSpPr>
          <p:nvPr/>
        </p:nvSpPr>
        <p:spPr bwMode="auto">
          <a:xfrm>
            <a:off x="52339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96" name="Line 194"/>
          <p:cNvSpPr>
            <a:spLocks noChangeShapeType="1"/>
          </p:cNvSpPr>
          <p:nvPr/>
        </p:nvSpPr>
        <p:spPr bwMode="auto">
          <a:xfrm>
            <a:off x="52339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97" name="Line 195"/>
          <p:cNvSpPr>
            <a:spLocks noChangeShapeType="1"/>
          </p:cNvSpPr>
          <p:nvPr/>
        </p:nvSpPr>
        <p:spPr bwMode="auto">
          <a:xfrm>
            <a:off x="50815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98" name="Line 196"/>
          <p:cNvSpPr>
            <a:spLocks noChangeShapeType="1"/>
          </p:cNvSpPr>
          <p:nvPr/>
        </p:nvSpPr>
        <p:spPr bwMode="auto">
          <a:xfrm>
            <a:off x="50815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199" name="Line 197"/>
          <p:cNvSpPr>
            <a:spLocks noChangeShapeType="1"/>
          </p:cNvSpPr>
          <p:nvPr/>
        </p:nvSpPr>
        <p:spPr bwMode="auto">
          <a:xfrm>
            <a:off x="52339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00" name="Line 198"/>
          <p:cNvSpPr>
            <a:spLocks noChangeShapeType="1"/>
          </p:cNvSpPr>
          <p:nvPr/>
        </p:nvSpPr>
        <p:spPr bwMode="auto">
          <a:xfrm>
            <a:off x="55387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01" name="Line 199"/>
          <p:cNvSpPr>
            <a:spLocks noChangeShapeType="1"/>
          </p:cNvSpPr>
          <p:nvPr/>
        </p:nvSpPr>
        <p:spPr bwMode="auto">
          <a:xfrm>
            <a:off x="55387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202" name="Group 200"/>
          <p:cNvGrpSpPr>
            <a:grpSpLocks/>
          </p:cNvGrpSpPr>
          <p:nvPr/>
        </p:nvGrpSpPr>
        <p:grpSpPr bwMode="auto">
          <a:xfrm>
            <a:off x="5310188" y="2073275"/>
            <a:ext cx="76200" cy="762000"/>
            <a:chOff x="1296" y="1488"/>
            <a:chExt cx="48" cy="480"/>
          </a:xfrm>
        </p:grpSpPr>
        <p:sp>
          <p:nvSpPr>
            <p:cNvPr id="203" name="Line 201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04" name="Line 202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205" name="Line 203"/>
          <p:cNvSpPr>
            <a:spLocks noChangeShapeType="1"/>
          </p:cNvSpPr>
          <p:nvPr/>
        </p:nvSpPr>
        <p:spPr bwMode="auto">
          <a:xfrm>
            <a:off x="59197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06" name="Line 204"/>
          <p:cNvSpPr>
            <a:spLocks noChangeShapeType="1"/>
          </p:cNvSpPr>
          <p:nvPr/>
        </p:nvSpPr>
        <p:spPr bwMode="auto">
          <a:xfrm>
            <a:off x="59197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07" name="Line 205"/>
          <p:cNvSpPr>
            <a:spLocks noChangeShapeType="1"/>
          </p:cNvSpPr>
          <p:nvPr/>
        </p:nvSpPr>
        <p:spPr bwMode="auto">
          <a:xfrm>
            <a:off x="59197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08" name="Line 206"/>
          <p:cNvSpPr>
            <a:spLocks noChangeShapeType="1"/>
          </p:cNvSpPr>
          <p:nvPr/>
        </p:nvSpPr>
        <p:spPr bwMode="auto">
          <a:xfrm>
            <a:off x="57673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09" name="Line 207"/>
          <p:cNvSpPr>
            <a:spLocks noChangeShapeType="1"/>
          </p:cNvSpPr>
          <p:nvPr/>
        </p:nvSpPr>
        <p:spPr bwMode="auto">
          <a:xfrm>
            <a:off x="57673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10" name="Line 208"/>
          <p:cNvSpPr>
            <a:spLocks noChangeShapeType="1"/>
          </p:cNvSpPr>
          <p:nvPr/>
        </p:nvSpPr>
        <p:spPr bwMode="auto">
          <a:xfrm>
            <a:off x="59197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11" name="Line 209"/>
          <p:cNvSpPr>
            <a:spLocks noChangeShapeType="1"/>
          </p:cNvSpPr>
          <p:nvPr/>
        </p:nvSpPr>
        <p:spPr bwMode="auto">
          <a:xfrm>
            <a:off x="62245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12" name="Line 210"/>
          <p:cNvSpPr>
            <a:spLocks noChangeShapeType="1"/>
          </p:cNvSpPr>
          <p:nvPr/>
        </p:nvSpPr>
        <p:spPr bwMode="auto">
          <a:xfrm>
            <a:off x="62245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213" name="Group 211"/>
          <p:cNvGrpSpPr>
            <a:grpSpLocks/>
          </p:cNvGrpSpPr>
          <p:nvPr/>
        </p:nvGrpSpPr>
        <p:grpSpPr bwMode="auto">
          <a:xfrm>
            <a:off x="5995988" y="2073275"/>
            <a:ext cx="76200" cy="762000"/>
            <a:chOff x="1296" y="1488"/>
            <a:chExt cx="48" cy="480"/>
          </a:xfrm>
        </p:grpSpPr>
        <p:sp>
          <p:nvSpPr>
            <p:cNvPr id="214" name="Line 212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15" name="Line 213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216" name="Line 214"/>
          <p:cNvSpPr>
            <a:spLocks noChangeShapeType="1"/>
          </p:cNvSpPr>
          <p:nvPr/>
        </p:nvSpPr>
        <p:spPr bwMode="auto">
          <a:xfrm>
            <a:off x="66055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17" name="Line 215"/>
          <p:cNvSpPr>
            <a:spLocks noChangeShapeType="1"/>
          </p:cNvSpPr>
          <p:nvPr/>
        </p:nvSpPr>
        <p:spPr bwMode="auto">
          <a:xfrm>
            <a:off x="66055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18" name="Line 216"/>
          <p:cNvSpPr>
            <a:spLocks noChangeShapeType="1"/>
          </p:cNvSpPr>
          <p:nvPr/>
        </p:nvSpPr>
        <p:spPr bwMode="auto">
          <a:xfrm>
            <a:off x="66055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19" name="Line 217"/>
          <p:cNvSpPr>
            <a:spLocks noChangeShapeType="1"/>
          </p:cNvSpPr>
          <p:nvPr/>
        </p:nvSpPr>
        <p:spPr bwMode="auto">
          <a:xfrm>
            <a:off x="64531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20" name="Line 218"/>
          <p:cNvSpPr>
            <a:spLocks noChangeShapeType="1"/>
          </p:cNvSpPr>
          <p:nvPr/>
        </p:nvSpPr>
        <p:spPr bwMode="auto">
          <a:xfrm>
            <a:off x="64531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21" name="Line 219"/>
          <p:cNvSpPr>
            <a:spLocks noChangeShapeType="1"/>
          </p:cNvSpPr>
          <p:nvPr/>
        </p:nvSpPr>
        <p:spPr bwMode="auto">
          <a:xfrm>
            <a:off x="66055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22" name="Line 220"/>
          <p:cNvSpPr>
            <a:spLocks noChangeShapeType="1"/>
          </p:cNvSpPr>
          <p:nvPr/>
        </p:nvSpPr>
        <p:spPr bwMode="auto">
          <a:xfrm>
            <a:off x="69103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23" name="Line 221"/>
          <p:cNvSpPr>
            <a:spLocks noChangeShapeType="1"/>
          </p:cNvSpPr>
          <p:nvPr/>
        </p:nvSpPr>
        <p:spPr bwMode="auto">
          <a:xfrm>
            <a:off x="69103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224" name="Group 222"/>
          <p:cNvGrpSpPr>
            <a:grpSpLocks/>
          </p:cNvGrpSpPr>
          <p:nvPr/>
        </p:nvGrpSpPr>
        <p:grpSpPr bwMode="auto">
          <a:xfrm>
            <a:off x="6681788" y="2073275"/>
            <a:ext cx="76200" cy="762000"/>
            <a:chOff x="1296" y="1488"/>
            <a:chExt cx="48" cy="480"/>
          </a:xfrm>
        </p:grpSpPr>
        <p:sp>
          <p:nvSpPr>
            <p:cNvPr id="225" name="Line 223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26" name="Line 224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227" name="Line 225"/>
          <p:cNvSpPr>
            <a:spLocks noChangeShapeType="1"/>
          </p:cNvSpPr>
          <p:nvPr/>
        </p:nvSpPr>
        <p:spPr bwMode="auto">
          <a:xfrm>
            <a:off x="72913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28" name="Line 226"/>
          <p:cNvSpPr>
            <a:spLocks noChangeShapeType="1"/>
          </p:cNvSpPr>
          <p:nvPr/>
        </p:nvSpPr>
        <p:spPr bwMode="auto">
          <a:xfrm>
            <a:off x="72913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29" name="Line 227"/>
          <p:cNvSpPr>
            <a:spLocks noChangeShapeType="1"/>
          </p:cNvSpPr>
          <p:nvPr/>
        </p:nvSpPr>
        <p:spPr bwMode="auto">
          <a:xfrm>
            <a:off x="72913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30" name="Line 228"/>
          <p:cNvSpPr>
            <a:spLocks noChangeShapeType="1"/>
          </p:cNvSpPr>
          <p:nvPr/>
        </p:nvSpPr>
        <p:spPr bwMode="auto">
          <a:xfrm>
            <a:off x="71389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31" name="Line 229"/>
          <p:cNvSpPr>
            <a:spLocks noChangeShapeType="1"/>
          </p:cNvSpPr>
          <p:nvPr/>
        </p:nvSpPr>
        <p:spPr bwMode="auto">
          <a:xfrm>
            <a:off x="71389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32" name="Line 230"/>
          <p:cNvSpPr>
            <a:spLocks noChangeShapeType="1"/>
          </p:cNvSpPr>
          <p:nvPr/>
        </p:nvSpPr>
        <p:spPr bwMode="auto">
          <a:xfrm>
            <a:off x="72913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33" name="Line 231"/>
          <p:cNvSpPr>
            <a:spLocks noChangeShapeType="1"/>
          </p:cNvSpPr>
          <p:nvPr/>
        </p:nvSpPr>
        <p:spPr bwMode="auto">
          <a:xfrm>
            <a:off x="75961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34" name="Line 232"/>
          <p:cNvSpPr>
            <a:spLocks noChangeShapeType="1"/>
          </p:cNvSpPr>
          <p:nvPr/>
        </p:nvSpPr>
        <p:spPr bwMode="auto">
          <a:xfrm>
            <a:off x="75961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235" name="Group 233"/>
          <p:cNvGrpSpPr>
            <a:grpSpLocks/>
          </p:cNvGrpSpPr>
          <p:nvPr/>
        </p:nvGrpSpPr>
        <p:grpSpPr bwMode="auto">
          <a:xfrm>
            <a:off x="7367588" y="2073275"/>
            <a:ext cx="76200" cy="762000"/>
            <a:chOff x="1296" y="1488"/>
            <a:chExt cx="48" cy="480"/>
          </a:xfrm>
        </p:grpSpPr>
        <p:sp>
          <p:nvSpPr>
            <p:cNvPr id="236" name="Line 234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37" name="Line 235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38" name="Group 236"/>
          <p:cNvGrpSpPr>
            <a:grpSpLocks/>
          </p:cNvGrpSpPr>
          <p:nvPr/>
        </p:nvGrpSpPr>
        <p:grpSpPr bwMode="auto">
          <a:xfrm>
            <a:off x="2185988" y="3444875"/>
            <a:ext cx="152400" cy="762000"/>
            <a:chOff x="1488" y="2352"/>
            <a:chExt cx="96" cy="480"/>
          </a:xfrm>
        </p:grpSpPr>
        <p:sp>
          <p:nvSpPr>
            <p:cNvPr id="239" name="Line 237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40" name="Line 238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41" name="Group 239"/>
          <p:cNvGrpSpPr>
            <a:grpSpLocks/>
          </p:cNvGrpSpPr>
          <p:nvPr/>
        </p:nvGrpSpPr>
        <p:grpSpPr bwMode="auto">
          <a:xfrm>
            <a:off x="2871788" y="3444875"/>
            <a:ext cx="152400" cy="762000"/>
            <a:chOff x="1488" y="2352"/>
            <a:chExt cx="96" cy="480"/>
          </a:xfrm>
        </p:grpSpPr>
        <p:sp>
          <p:nvSpPr>
            <p:cNvPr id="242" name="Line 240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43" name="Line 241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44" name="Group 242"/>
          <p:cNvGrpSpPr>
            <a:grpSpLocks/>
          </p:cNvGrpSpPr>
          <p:nvPr/>
        </p:nvGrpSpPr>
        <p:grpSpPr bwMode="auto">
          <a:xfrm>
            <a:off x="3557588" y="3444875"/>
            <a:ext cx="152400" cy="762000"/>
            <a:chOff x="1488" y="2352"/>
            <a:chExt cx="96" cy="480"/>
          </a:xfrm>
        </p:grpSpPr>
        <p:sp>
          <p:nvSpPr>
            <p:cNvPr id="245" name="Line 243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46" name="Line 244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47" name="Group 245"/>
          <p:cNvGrpSpPr>
            <a:grpSpLocks/>
          </p:cNvGrpSpPr>
          <p:nvPr/>
        </p:nvGrpSpPr>
        <p:grpSpPr bwMode="auto">
          <a:xfrm>
            <a:off x="4243388" y="3444875"/>
            <a:ext cx="152400" cy="762000"/>
            <a:chOff x="1488" y="2352"/>
            <a:chExt cx="96" cy="480"/>
          </a:xfrm>
        </p:grpSpPr>
        <p:sp>
          <p:nvSpPr>
            <p:cNvPr id="248" name="Line 246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49" name="Line 247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50" name="Group 248"/>
          <p:cNvGrpSpPr>
            <a:grpSpLocks/>
          </p:cNvGrpSpPr>
          <p:nvPr/>
        </p:nvGrpSpPr>
        <p:grpSpPr bwMode="auto">
          <a:xfrm>
            <a:off x="4929188" y="3444875"/>
            <a:ext cx="152400" cy="762000"/>
            <a:chOff x="1488" y="2352"/>
            <a:chExt cx="96" cy="480"/>
          </a:xfrm>
        </p:grpSpPr>
        <p:sp>
          <p:nvSpPr>
            <p:cNvPr id="251" name="Line 249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52" name="Line 250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53" name="Group 251"/>
          <p:cNvGrpSpPr>
            <a:grpSpLocks/>
          </p:cNvGrpSpPr>
          <p:nvPr/>
        </p:nvGrpSpPr>
        <p:grpSpPr bwMode="auto">
          <a:xfrm>
            <a:off x="5614988" y="3444875"/>
            <a:ext cx="152400" cy="762000"/>
            <a:chOff x="1488" y="2352"/>
            <a:chExt cx="96" cy="480"/>
          </a:xfrm>
        </p:grpSpPr>
        <p:sp>
          <p:nvSpPr>
            <p:cNvPr id="254" name="Line 252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55" name="Line 253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56" name="Group 254"/>
          <p:cNvGrpSpPr>
            <a:grpSpLocks/>
          </p:cNvGrpSpPr>
          <p:nvPr/>
        </p:nvGrpSpPr>
        <p:grpSpPr bwMode="auto">
          <a:xfrm>
            <a:off x="6300788" y="3444875"/>
            <a:ext cx="152400" cy="762000"/>
            <a:chOff x="1488" y="2352"/>
            <a:chExt cx="96" cy="480"/>
          </a:xfrm>
        </p:grpSpPr>
        <p:sp>
          <p:nvSpPr>
            <p:cNvPr id="257" name="Line 255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58" name="Line 256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59" name="Group 257"/>
          <p:cNvGrpSpPr>
            <a:grpSpLocks/>
          </p:cNvGrpSpPr>
          <p:nvPr/>
        </p:nvGrpSpPr>
        <p:grpSpPr bwMode="auto">
          <a:xfrm>
            <a:off x="6986588" y="3444875"/>
            <a:ext cx="152400" cy="762000"/>
            <a:chOff x="1488" y="2352"/>
            <a:chExt cx="96" cy="480"/>
          </a:xfrm>
        </p:grpSpPr>
        <p:sp>
          <p:nvSpPr>
            <p:cNvPr id="260" name="Line 258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61" name="Line 259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262" name="Group 260"/>
          <p:cNvGrpSpPr>
            <a:grpSpLocks/>
          </p:cNvGrpSpPr>
          <p:nvPr/>
        </p:nvGrpSpPr>
        <p:grpSpPr bwMode="auto">
          <a:xfrm>
            <a:off x="7672388" y="3444875"/>
            <a:ext cx="152400" cy="762000"/>
            <a:chOff x="1488" y="2352"/>
            <a:chExt cx="96" cy="480"/>
          </a:xfrm>
        </p:grpSpPr>
        <p:sp>
          <p:nvSpPr>
            <p:cNvPr id="263" name="Line 261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64" name="Line 262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265" name="Text Box 263"/>
          <p:cNvSpPr txBox="1">
            <a:spLocks noChangeArrowheads="1"/>
          </p:cNvSpPr>
          <p:nvPr/>
        </p:nvSpPr>
        <p:spPr bwMode="auto">
          <a:xfrm>
            <a:off x="585788" y="2382838"/>
            <a:ext cx="455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266" name="Text Box 264"/>
          <p:cNvSpPr txBox="1">
            <a:spLocks noChangeArrowheads="1"/>
          </p:cNvSpPr>
          <p:nvPr/>
        </p:nvSpPr>
        <p:spPr bwMode="auto">
          <a:xfrm>
            <a:off x="8358214" y="3603625"/>
            <a:ext cx="603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chemeClr val="hlink"/>
                </a:solidFill>
              </a:rPr>
              <a:t>Out</a:t>
            </a:r>
          </a:p>
        </p:txBody>
      </p:sp>
      <p:sp>
        <p:nvSpPr>
          <p:cNvPr id="268" name="Rectangle 266"/>
          <p:cNvSpPr>
            <a:spLocks noChangeArrowheads="1"/>
          </p:cNvSpPr>
          <p:nvPr/>
        </p:nvSpPr>
        <p:spPr bwMode="auto">
          <a:xfrm>
            <a:off x="17287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269" name="Line 267"/>
          <p:cNvSpPr>
            <a:spLocks noChangeShapeType="1"/>
          </p:cNvSpPr>
          <p:nvPr/>
        </p:nvSpPr>
        <p:spPr bwMode="auto">
          <a:xfrm>
            <a:off x="18049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70" name="Line 268"/>
          <p:cNvSpPr>
            <a:spLocks noChangeShapeType="1"/>
          </p:cNvSpPr>
          <p:nvPr/>
        </p:nvSpPr>
        <p:spPr bwMode="auto">
          <a:xfrm>
            <a:off x="18049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71" name="Line 269"/>
          <p:cNvSpPr>
            <a:spLocks noChangeShapeType="1"/>
          </p:cNvSpPr>
          <p:nvPr/>
        </p:nvSpPr>
        <p:spPr bwMode="auto">
          <a:xfrm>
            <a:off x="18049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72" name="Line 270"/>
          <p:cNvSpPr>
            <a:spLocks noChangeShapeType="1"/>
          </p:cNvSpPr>
          <p:nvPr/>
        </p:nvSpPr>
        <p:spPr bwMode="auto">
          <a:xfrm>
            <a:off x="16525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73" name="Line 271"/>
          <p:cNvSpPr>
            <a:spLocks noChangeShapeType="1"/>
          </p:cNvSpPr>
          <p:nvPr/>
        </p:nvSpPr>
        <p:spPr bwMode="auto">
          <a:xfrm>
            <a:off x="16525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74" name="Line 272"/>
          <p:cNvSpPr>
            <a:spLocks noChangeShapeType="1"/>
          </p:cNvSpPr>
          <p:nvPr/>
        </p:nvSpPr>
        <p:spPr bwMode="auto">
          <a:xfrm>
            <a:off x="18049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75" name="Line 273"/>
          <p:cNvSpPr>
            <a:spLocks noChangeShapeType="1"/>
          </p:cNvSpPr>
          <p:nvPr/>
        </p:nvSpPr>
        <p:spPr bwMode="auto">
          <a:xfrm>
            <a:off x="18811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76" name="Line 274"/>
          <p:cNvSpPr>
            <a:spLocks noChangeShapeType="1"/>
          </p:cNvSpPr>
          <p:nvPr/>
        </p:nvSpPr>
        <p:spPr bwMode="auto">
          <a:xfrm flipV="1">
            <a:off x="19573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267" name="Group 275"/>
          <p:cNvGrpSpPr>
            <a:grpSpLocks/>
          </p:cNvGrpSpPr>
          <p:nvPr/>
        </p:nvGrpSpPr>
        <p:grpSpPr bwMode="auto">
          <a:xfrm>
            <a:off x="1271588" y="1997075"/>
            <a:ext cx="685800" cy="152400"/>
            <a:chOff x="912" y="1440"/>
            <a:chExt cx="432" cy="96"/>
          </a:xfrm>
        </p:grpSpPr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287" name="Line 27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88" name="Line 27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89" name="Line 27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90" name="Oval 28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278" name="Group 281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283" name="Line 28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84" name="Line 28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85" name="Line 28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86" name="Oval 28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280" name="Line 286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81" name="Line 287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282" name="Line 288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291" name="Line 289"/>
          <p:cNvSpPr>
            <a:spLocks noChangeShapeType="1"/>
          </p:cNvSpPr>
          <p:nvPr/>
        </p:nvSpPr>
        <p:spPr bwMode="auto">
          <a:xfrm>
            <a:off x="24907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2" name="Line 290"/>
          <p:cNvSpPr>
            <a:spLocks noChangeShapeType="1"/>
          </p:cNvSpPr>
          <p:nvPr/>
        </p:nvSpPr>
        <p:spPr bwMode="auto">
          <a:xfrm>
            <a:off x="27955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3" name="Line 291"/>
          <p:cNvSpPr>
            <a:spLocks noChangeShapeType="1"/>
          </p:cNvSpPr>
          <p:nvPr/>
        </p:nvSpPr>
        <p:spPr bwMode="auto">
          <a:xfrm>
            <a:off x="31765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4" name="Line 292"/>
          <p:cNvSpPr>
            <a:spLocks noChangeShapeType="1"/>
          </p:cNvSpPr>
          <p:nvPr/>
        </p:nvSpPr>
        <p:spPr bwMode="auto">
          <a:xfrm>
            <a:off x="34813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5" name="Line 293"/>
          <p:cNvSpPr>
            <a:spLocks noChangeShapeType="1"/>
          </p:cNvSpPr>
          <p:nvPr/>
        </p:nvSpPr>
        <p:spPr bwMode="auto">
          <a:xfrm>
            <a:off x="38623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6" name="Line 294"/>
          <p:cNvSpPr>
            <a:spLocks noChangeShapeType="1"/>
          </p:cNvSpPr>
          <p:nvPr/>
        </p:nvSpPr>
        <p:spPr bwMode="auto">
          <a:xfrm>
            <a:off x="41671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7" name="Line 295"/>
          <p:cNvSpPr>
            <a:spLocks noChangeShapeType="1"/>
          </p:cNvSpPr>
          <p:nvPr/>
        </p:nvSpPr>
        <p:spPr bwMode="auto">
          <a:xfrm>
            <a:off x="45481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8" name="Line 296"/>
          <p:cNvSpPr>
            <a:spLocks noChangeShapeType="1"/>
          </p:cNvSpPr>
          <p:nvPr/>
        </p:nvSpPr>
        <p:spPr bwMode="auto">
          <a:xfrm>
            <a:off x="48529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299" name="Line 297"/>
          <p:cNvSpPr>
            <a:spLocks noChangeShapeType="1"/>
          </p:cNvSpPr>
          <p:nvPr/>
        </p:nvSpPr>
        <p:spPr bwMode="auto">
          <a:xfrm>
            <a:off x="52339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0" name="Line 298"/>
          <p:cNvSpPr>
            <a:spLocks noChangeShapeType="1"/>
          </p:cNvSpPr>
          <p:nvPr/>
        </p:nvSpPr>
        <p:spPr bwMode="auto">
          <a:xfrm>
            <a:off x="55387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1" name="Line 299"/>
          <p:cNvSpPr>
            <a:spLocks noChangeShapeType="1"/>
          </p:cNvSpPr>
          <p:nvPr/>
        </p:nvSpPr>
        <p:spPr bwMode="auto">
          <a:xfrm>
            <a:off x="59197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2" name="Line 300"/>
          <p:cNvSpPr>
            <a:spLocks noChangeShapeType="1"/>
          </p:cNvSpPr>
          <p:nvPr/>
        </p:nvSpPr>
        <p:spPr bwMode="auto">
          <a:xfrm>
            <a:off x="62245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3" name="Line 301"/>
          <p:cNvSpPr>
            <a:spLocks noChangeShapeType="1"/>
          </p:cNvSpPr>
          <p:nvPr/>
        </p:nvSpPr>
        <p:spPr bwMode="auto">
          <a:xfrm>
            <a:off x="66055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4" name="Line 302"/>
          <p:cNvSpPr>
            <a:spLocks noChangeShapeType="1"/>
          </p:cNvSpPr>
          <p:nvPr/>
        </p:nvSpPr>
        <p:spPr bwMode="auto">
          <a:xfrm>
            <a:off x="69103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5" name="Line 303"/>
          <p:cNvSpPr>
            <a:spLocks noChangeShapeType="1"/>
          </p:cNvSpPr>
          <p:nvPr/>
        </p:nvSpPr>
        <p:spPr bwMode="auto">
          <a:xfrm>
            <a:off x="72913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6" name="Line 304"/>
          <p:cNvSpPr>
            <a:spLocks noChangeShapeType="1"/>
          </p:cNvSpPr>
          <p:nvPr/>
        </p:nvSpPr>
        <p:spPr bwMode="auto">
          <a:xfrm>
            <a:off x="75961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08" name="Rectangle 306"/>
          <p:cNvSpPr>
            <a:spLocks noChangeArrowheads="1"/>
          </p:cNvSpPr>
          <p:nvPr/>
        </p:nvSpPr>
        <p:spPr bwMode="auto">
          <a:xfrm>
            <a:off x="24145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309" name="Line 307"/>
          <p:cNvSpPr>
            <a:spLocks noChangeShapeType="1"/>
          </p:cNvSpPr>
          <p:nvPr/>
        </p:nvSpPr>
        <p:spPr bwMode="auto">
          <a:xfrm>
            <a:off x="24907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10" name="Line 308"/>
          <p:cNvSpPr>
            <a:spLocks noChangeShapeType="1"/>
          </p:cNvSpPr>
          <p:nvPr/>
        </p:nvSpPr>
        <p:spPr bwMode="auto">
          <a:xfrm>
            <a:off x="24907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11" name="Line 309"/>
          <p:cNvSpPr>
            <a:spLocks noChangeShapeType="1"/>
          </p:cNvSpPr>
          <p:nvPr/>
        </p:nvSpPr>
        <p:spPr bwMode="auto">
          <a:xfrm>
            <a:off x="24907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12" name="Line 310"/>
          <p:cNvSpPr>
            <a:spLocks noChangeShapeType="1"/>
          </p:cNvSpPr>
          <p:nvPr/>
        </p:nvSpPr>
        <p:spPr bwMode="auto">
          <a:xfrm>
            <a:off x="23383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13" name="Line 311"/>
          <p:cNvSpPr>
            <a:spLocks noChangeShapeType="1"/>
          </p:cNvSpPr>
          <p:nvPr/>
        </p:nvSpPr>
        <p:spPr bwMode="auto">
          <a:xfrm>
            <a:off x="23383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14" name="Line 312"/>
          <p:cNvSpPr>
            <a:spLocks noChangeShapeType="1"/>
          </p:cNvSpPr>
          <p:nvPr/>
        </p:nvSpPr>
        <p:spPr bwMode="auto">
          <a:xfrm>
            <a:off x="24907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15" name="Line 313"/>
          <p:cNvSpPr>
            <a:spLocks noChangeShapeType="1"/>
          </p:cNvSpPr>
          <p:nvPr/>
        </p:nvSpPr>
        <p:spPr bwMode="auto">
          <a:xfrm>
            <a:off x="25669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279" name="Group 315"/>
          <p:cNvGrpSpPr>
            <a:grpSpLocks/>
          </p:cNvGrpSpPr>
          <p:nvPr/>
        </p:nvGrpSpPr>
        <p:grpSpPr bwMode="auto">
          <a:xfrm>
            <a:off x="1957388" y="1997075"/>
            <a:ext cx="685800" cy="152400"/>
            <a:chOff x="912" y="1440"/>
            <a:chExt cx="432" cy="96"/>
          </a:xfrm>
        </p:grpSpPr>
        <p:grpSp>
          <p:nvGrpSpPr>
            <p:cNvPr id="307" name="Group 316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327" name="Line 31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28" name="Line 31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29" name="Line 31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30" name="Oval 32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317" name="Group 321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323" name="Line 32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24" name="Line 32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25" name="Line 3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26" name="Oval 32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320" name="Line 326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21" name="Line 327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22" name="Line 328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316" name="Line 314"/>
          <p:cNvSpPr>
            <a:spLocks noChangeShapeType="1"/>
          </p:cNvSpPr>
          <p:nvPr/>
        </p:nvSpPr>
        <p:spPr bwMode="auto">
          <a:xfrm flipV="1">
            <a:off x="26431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32" name="Rectangle 330"/>
          <p:cNvSpPr>
            <a:spLocks noChangeArrowheads="1"/>
          </p:cNvSpPr>
          <p:nvPr/>
        </p:nvSpPr>
        <p:spPr bwMode="auto">
          <a:xfrm>
            <a:off x="31003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333" name="Line 331"/>
          <p:cNvSpPr>
            <a:spLocks noChangeShapeType="1"/>
          </p:cNvSpPr>
          <p:nvPr/>
        </p:nvSpPr>
        <p:spPr bwMode="auto">
          <a:xfrm>
            <a:off x="31765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34" name="Line 332"/>
          <p:cNvSpPr>
            <a:spLocks noChangeShapeType="1"/>
          </p:cNvSpPr>
          <p:nvPr/>
        </p:nvSpPr>
        <p:spPr bwMode="auto">
          <a:xfrm>
            <a:off x="31765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35" name="Line 333"/>
          <p:cNvSpPr>
            <a:spLocks noChangeShapeType="1"/>
          </p:cNvSpPr>
          <p:nvPr/>
        </p:nvSpPr>
        <p:spPr bwMode="auto">
          <a:xfrm>
            <a:off x="31765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36" name="Line 334"/>
          <p:cNvSpPr>
            <a:spLocks noChangeShapeType="1"/>
          </p:cNvSpPr>
          <p:nvPr/>
        </p:nvSpPr>
        <p:spPr bwMode="auto">
          <a:xfrm>
            <a:off x="30241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37" name="Line 335"/>
          <p:cNvSpPr>
            <a:spLocks noChangeShapeType="1"/>
          </p:cNvSpPr>
          <p:nvPr/>
        </p:nvSpPr>
        <p:spPr bwMode="auto">
          <a:xfrm>
            <a:off x="30241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38" name="Line 336"/>
          <p:cNvSpPr>
            <a:spLocks noChangeShapeType="1"/>
          </p:cNvSpPr>
          <p:nvPr/>
        </p:nvSpPr>
        <p:spPr bwMode="auto">
          <a:xfrm>
            <a:off x="31765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39" name="Line 337"/>
          <p:cNvSpPr>
            <a:spLocks noChangeShapeType="1"/>
          </p:cNvSpPr>
          <p:nvPr/>
        </p:nvSpPr>
        <p:spPr bwMode="auto">
          <a:xfrm>
            <a:off x="32527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40" name="Line 338"/>
          <p:cNvSpPr>
            <a:spLocks noChangeShapeType="1"/>
          </p:cNvSpPr>
          <p:nvPr/>
        </p:nvSpPr>
        <p:spPr bwMode="auto">
          <a:xfrm flipV="1">
            <a:off x="33289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318" name="Group 339"/>
          <p:cNvGrpSpPr>
            <a:grpSpLocks/>
          </p:cNvGrpSpPr>
          <p:nvPr/>
        </p:nvGrpSpPr>
        <p:grpSpPr bwMode="auto">
          <a:xfrm>
            <a:off x="2643188" y="1997075"/>
            <a:ext cx="685800" cy="152400"/>
            <a:chOff x="912" y="1440"/>
            <a:chExt cx="432" cy="96"/>
          </a:xfrm>
        </p:grpSpPr>
        <p:grpSp>
          <p:nvGrpSpPr>
            <p:cNvPr id="319" name="Group 340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351" name="Line 34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52" name="Line 34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53" name="Line 3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54" name="Oval 34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331" name="Group 345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347" name="Line 34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48" name="Line 34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49" name="Line 34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50" name="Oval 34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344" name="Line 350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45" name="Line 351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46" name="Line 352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356" name="Rectangle 354"/>
          <p:cNvSpPr>
            <a:spLocks noChangeArrowheads="1"/>
          </p:cNvSpPr>
          <p:nvPr/>
        </p:nvSpPr>
        <p:spPr bwMode="auto">
          <a:xfrm>
            <a:off x="37861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357" name="Line 355"/>
          <p:cNvSpPr>
            <a:spLocks noChangeShapeType="1"/>
          </p:cNvSpPr>
          <p:nvPr/>
        </p:nvSpPr>
        <p:spPr bwMode="auto">
          <a:xfrm>
            <a:off x="38623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58" name="Line 356"/>
          <p:cNvSpPr>
            <a:spLocks noChangeShapeType="1"/>
          </p:cNvSpPr>
          <p:nvPr/>
        </p:nvSpPr>
        <p:spPr bwMode="auto">
          <a:xfrm>
            <a:off x="38623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59" name="Line 357"/>
          <p:cNvSpPr>
            <a:spLocks noChangeShapeType="1"/>
          </p:cNvSpPr>
          <p:nvPr/>
        </p:nvSpPr>
        <p:spPr bwMode="auto">
          <a:xfrm>
            <a:off x="38623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60" name="Line 358"/>
          <p:cNvSpPr>
            <a:spLocks noChangeShapeType="1"/>
          </p:cNvSpPr>
          <p:nvPr/>
        </p:nvSpPr>
        <p:spPr bwMode="auto">
          <a:xfrm>
            <a:off x="37099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61" name="Line 359"/>
          <p:cNvSpPr>
            <a:spLocks noChangeShapeType="1"/>
          </p:cNvSpPr>
          <p:nvPr/>
        </p:nvSpPr>
        <p:spPr bwMode="auto">
          <a:xfrm>
            <a:off x="37099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62" name="Line 360"/>
          <p:cNvSpPr>
            <a:spLocks noChangeShapeType="1"/>
          </p:cNvSpPr>
          <p:nvPr/>
        </p:nvSpPr>
        <p:spPr bwMode="auto">
          <a:xfrm>
            <a:off x="38623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63" name="Line 361"/>
          <p:cNvSpPr>
            <a:spLocks noChangeShapeType="1"/>
          </p:cNvSpPr>
          <p:nvPr/>
        </p:nvSpPr>
        <p:spPr bwMode="auto">
          <a:xfrm>
            <a:off x="39385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64" name="Line 362"/>
          <p:cNvSpPr>
            <a:spLocks noChangeShapeType="1"/>
          </p:cNvSpPr>
          <p:nvPr/>
        </p:nvSpPr>
        <p:spPr bwMode="auto">
          <a:xfrm flipV="1">
            <a:off x="40147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341" name="Group 363"/>
          <p:cNvGrpSpPr>
            <a:grpSpLocks/>
          </p:cNvGrpSpPr>
          <p:nvPr/>
        </p:nvGrpSpPr>
        <p:grpSpPr bwMode="auto">
          <a:xfrm>
            <a:off x="3328988" y="1997075"/>
            <a:ext cx="685800" cy="152400"/>
            <a:chOff x="912" y="1440"/>
            <a:chExt cx="432" cy="96"/>
          </a:xfrm>
        </p:grpSpPr>
        <p:grpSp>
          <p:nvGrpSpPr>
            <p:cNvPr id="342" name="Group 364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375" name="Line 36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76" name="Line 366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77" name="Line 36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78" name="Oval 368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343" name="Group 369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371" name="Line 37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72" name="Line 371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73" name="Line 37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74" name="Oval 373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368" name="Line 374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69" name="Line 375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70" name="Line 376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380" name="Rectangle 378"/>
          <p:cNvSpPr>
            <a:spLocks noChangeArrowheads="1"/>
          </p:cNvSpPr>
          <p:nvPr/>
        </p:nvSpPr>
        <p:spPr bwMode="auto">
          <a:xfrm>
            <a:off x="44719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381" name="Line 379"/>
          <p:cNvSpPr>
            <a:spLocks noChangeShapeType="1"/>
          </p:cNvSpPr>
          <p:nvPr/>
        </p:nvSpPr>
        <p:spPr bwMode="auto">
          <a:xfrm>
            <a:off x="45481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82" name="Line 380"/>
          <p:cNvSpPr>
            <a:spLocks noChangeShapeType="1"/>
          </p:cNvSpPr>
          <p:nvPr/>
        </p:nvSpPr>
        <p:spPr bwMode="auto">
          <a:xfrm>
            <a:off x="45481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83" name="Line 381"/>
          <p:cNvSpPr>
            <a:spLocks noChangeShapeType="1"/>
          </p:cNvSpPr>
          <p:nvPr/>
        </p:nvSpPr>
        <p:spPr bwMode="auto">
          <a:xfrm>
            <a:off x="45481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84" name="Line 382"/>
          <p:cNvSpPr>
            <a:spLocks noChangeShapeType="1"/>
          </p:cNvSpPr>
          <p:nvPr/>
        </p:nvSpPr>
        <p:spPr bwMode="auto">
          <a:xfrm>
            <a:off x="43957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85" name="Line 383"/>
          <p:cNvSpPr>
            <a:spLocks noChangeShapeType="1"/>
          </p:cNvSpPr>
          <p:nvPr/>
        </p:nvSpPr>
        <p:spPr bwMode="auto">
          <a:xfrm>
            <a:off x="43957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86" name="Line 384"/>
          <p:cNvSpPr>
            <a:spLocks noChangeShapeType="1"/>
          </p:cNvSpPr>
          <p:nvPr/>
        </p:nvSpPr>
        <p:spPr bwMode="auto">
          <a:xfrm>
            <a:off x="45481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87" name="Line 385"/>
          <p:cNvSpPr>
            <a:spLocks noChangeShapeType="1"/>
          </p:cNvSpPr>
          <p:nvPr/>
        </p:nvSpPr>
        <p:spPr bwMode="auto">
          <a:xfrm>
            <a:off x="46243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388" name="Line 386"/>
          <p:cNvSpPr>
            <a:spLocks noChangeShapeType="1"/>
          </p:cNvSpPr>
          <p:nvPr/>
        </p:nvSpPr>
        <p:spPr bwMode="auto">
          <a:xfrm flipV="1">
            <a:off x="47005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355" name="Group 387"/>
          <p:cNvGrpSpPr>
            <a:grpSpLocks/>
          </p:cNvGrpSpPr>
          <p:nvPr/>
        </p:nvGrpSpPr>
        <p:grpSpPr bwMode="auto">
          <a:xfrm>
            <a:off x="4014788" y="1997075"/>
            <a:ext cx="685800" cy="152400"/>
            <a:chOff x="912" y="1440"/>
            <a:chExt cx="432" cy="96"/>
          </a:xfrm>
        </p:grpSpPr>
        <p:grpSp>
          <p:nvGrpSpPr>
            <p:cNvPr id="365" name="Group 388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399" name="Line 38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00" name="Line 39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01" name="Line 39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02" name="Oval 39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366" name="Group 393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395" name="Line 39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96" name="Line 39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97" name="Line 39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398" name="Oval 39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392" name="Line 398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93" name="Line 399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94" name="Line 400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404" name="Rectangle 402"/>
          <p:cNvSpPr>
            <a:spLocks noChangeArrowheads="1"/>
          </p:cNvSpPr>
          <p:nvPr/>
        </p:nvSpPr>
        <p:spPr bwMode="auto">
          <a:xfrm>
            <a:off x="51577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405" name="Line 403"/>
          <p:cNvSpPr>
            <a:spLocks noChangeShapeType="1"/>
          </p:cNvSpPr>
          <p:nvPr/>
        </p:nvSpPr>
        <p:spPr bwMode="auto">
          <a:xfrm>
            <a:off x="52339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06" name="Line 404"/>
          <p:cNvSpPr>
            <a:spLocks noChangeShapeType="1"/>
          </p:cNvSpPr>
          <p:nvPr/>
        </p:nvSpPr>
        <p:spPr bwMode="auto">
          <a:xfrm>
            <a:off x="52339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07" name="Line 405"/>
          <p:cNvSpPr>
            <a:spLocks noChangeShapeType="1"/>
          </p:cNvSpPr>
          <p:nvPr/>
        </p:nvSpPr>
        <p:spPr bwMode="auto">
          <a:xfrm>
            <a:off x="52339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08" name="Line 406"/>
          <p:cNvSpPr>
            <a:spLocks noChangeShapeType="1"/>
          </p:cNvSpPr>
          <p:nvPr/>
        </p:nvSpPr>
        <p:spPr bwMode="auto">
          <a:xfrm>
            <a:off x="50815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09" name="Line 407"/>
          <p:cNvSpPr>
            <a:spLocks noChangeShapeType="1"/>
          </p:cNvSpPr>
          <p:nvPr/>
        </p:nvSpPr>
        <p:spPr bwMode="auto">
          <a:xfrm>
            <a:off x="50815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10" name="Line 408"/>
          <p:cNvSpPr>
            <a:spLocks noChangeShapeType="1"/>
          </p:cNvSpPr>
          <p:nvPr/>
        </p:nvSpPr>
        <p:spPr bwMode="auto">
          <a:xfrm>
            <a:off x="52339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11" name="Line 409"/>
          <p:cNvSpPr>
            <a:spLocks noChangeShapeType="1"/>
          </p:cNvSpPr>
          <p:nvPr/>
        </p:nvSpPr>
        <p:spPr bwMode="auto">
          <a:xfrm>
            <a:off x="53101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12" name="Line 410"/>
          <p:cNvSpPr>
            <a:spLocks noChangeShapeType="1"/>
          </p:cNvSpPr>
          <p:nvPr/>
        </p:nvSpPr>
        <p:spPr bwMode="auto">
          <a:xfrm flipV="1">
            <a:off x="53863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367" name="Group 411"/>
          <p:cNvGrpSpPr>
            <a:grpSpLocks/>
          </p:cNvGrpSpPr>
          <p:nvPr/>
        </p:nvGrpSpPr>
        <p:grpSpPr bwMode="auto">
          <a:xfrm>
            <a:off x="4700588" y="1997075"/>
            <a:ext cx="685800" cy="152400"/>
            <a:chOff x="912" y="1440"/>
            <a:chExt cx="432" cy="96"/>
          </a:xfrm>
        </p:grpSpPr>
        <p:grpSp>
          <p:nvGrpSpPr>
            <p:cNvPr id="379" name="Group 412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423" name="Line 41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24" name="Line 41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25" name="Line 41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26" name="Oval 41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389" name="Group 417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419" name="Line 41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20" name="Line 41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21" name="Line 42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22" name="Oval 42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416" name="Line 422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7" name="Line 423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18" name="Line 424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428" name="Rectangle 426"/>
          <p:cNvSpPr>
            <a:spLocks noChangeArrowheads="1"/>
          </p:cNvSpPr>
          <p:nvPr/>
        </p:nvSpPr>
        <p:spPr bwMode="auto">
          <a:xfrm>
            <a:off x="58435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429" name="Line 427"/>
          <p:cNvSpPr>
            <a:spLocks noChangeShapeType="1"/>
          </p:cNvSpPr>
          <p:nvPr/>
        </p:nvSpPr>
        <p:spPr bwMode="auto">
          <a:xfrm>
            <a:off x="59197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30" name="Line 428"/>
          <p:cNvSpPr>
            <a:spLocks noChangeShapeType="1"/>
          </p:cNvSpPr>
          <p:nvPr/>
        </p:nvSpPr>
        <p:spPr bwMode="auto">
          <a:xfrm>
            <a:off x="59197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31" name="Line 429"/>
          <p:cNvSpPr>
            <a:spLocks noChangeShapeType="1"/>
          </p:cNvSpPr>
          <p:nvPr/>
        </p:nvSpPr>
        <p:spPr bwMode="auto">
          <a:xfrm>
            <a:off x="59197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32" name="Line 430"/>
          <p:cNvSpPr>
            <a:spLocks noChangeShapeType="1"/>
          </p:cNvSpPr>
          <p:nvPr/>
        </p:nvSpPr>
        <p:spPr bwMode="auto">
          <a:xfrm>
            <a:off x="57673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33" name="Line 431"/>
          <p:cNvSpPr>
            <a:spLocks noChangeShapeType="1"/>
          </p:cNvSpPr>
          <p:nvPr/>
        </p:nvSpPr>
        <p:spPr bwMode="auto">
          <a:xfrm>
            <a:off x="57673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34" name="Line 432"/>
          <p:cNvSpPr>
            <a:spLocks noChangeShapeType="1"/>
          </p:cNvSpPr>
          <p:nvPr/>
        </p:nvSpPr>
        <p:spPr bwMode="auto">
          <a:xfrm>
            <a:off x="59197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35" name="Line 433"/>
          <p:cNvSpPr>
            <a:spLocks noChangeShapeType="1"/>
          </p:cNvSpPr>
          <p:nvPr/>
        </p:nvSpPr>
        <p:spPr bwMode="auto">
          <a:xfrm>
            <a:off x="59959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36" name="Line 434"/>
          <p:cNvSpPr>
            <a:spLocks noChangeShapeType="1"/>
          </p:cNvSpPr>
          <p:nvPr/>
        </p:nvSpPr>
        <p:spPr bwMode="auto">
          <a:xfrm flipV="1">
            <a:off x="60721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390" name="Group 435"/>
          <p:cNvGrpSpPr>
            <a:grpSpLocks/>
          </p:cNvGrpSpPr>
          <p:nvPr/>
        </p:nvGrpSpPr>
        <p:grpSpPr bwMode="auto">
          <a:xfrm>
            <a:off x="5386388" y="1997075"/>
            <a:ext cx="685800" cy="152400"/>
            <a:chOff x="912" y="1440"/>
            <a:chExt cx="432" cy="96"/>
          </a:xfrm>
        </p:grpSpPr>
        <p:grpSp>
          <p:nvGrpSpPr>
            <p:cNvPr id="391" name="Group 436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447" name="Line 43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48" name="Line 43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49" name="Line 43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50" name="Oval 44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403" name="Group 441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443" name="Line 44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44" name="Line 44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45" name="Line 44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46" name="Oval 44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440" name="Line 446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41" name="Line 447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42" name="Line 448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452" name="Rectangle 450"/>
          <p:cNvSpPr>
            <a:spLocks noChangeArrowheads="1"/>
          </p:cNvSpPr>
          <p:nvPr/>
        </p:nvSpPr>
        <p:spPr bwMode="auto">
          <a:xfrm>
            <a:off x="65293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453" name="Line 451"/>
          <p:cNvSpPr>
            <a:spLocks noChangeShapeType="1"/>
          </p:cNvSpPr>
          <p:nvPr/>
        </p:nvSpPr>
        <p:spPr bwMode="auto">
          <a:xfrm>
            <a:off x="66055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54" name="Line 452"/>
          <p:cNvSpPr>
            <a:spLocks noChangeShapeType="1"/>
          </p:cNvSpPr>
          <p:nvPr/>
        </p:nvSpPr>
        <p:spPr bwMode="auto">
          <a:xfrm>
            <a:off x="66055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55" name="Line 453"/>
          <p:cNvSpPr>
            <a:spLocks noChangeShapeType="1"/>
          </p:cNvSpPr>
          <p:nvPr/>
        </p:nvSpPr>
        <p:spPr bwMode="auto">
          <a:xfrm>
            <a:off x="66055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56" name="Line 454"/>
          <p:cNvSpPr>
            <a:spLocks noChangeShapeType="1"/>
          </p:cNvSpPr>
          <p:nvPr/>
        </p:nvSpPr>
        <p:spPr bwMode="auto">
          <a:xfrm>
            <a:off x="64531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57" name="Line 455"/>
          <p:cNvSpPr>
            <a:spLocks noChangeShapeType="1"/>
          </p:cNvSpPr>
          <p:nvPr/>
        </p:nvSpPr>
        <p:spPr bwMode="auto">
          <a:xfrm>
            <a:off x="64531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58" name="Line 456"/>
          <p:cNvSpPr>
            <a:spLocks noChangeShapeType="1"/>
          </p:cNvSpPr>
          <p:nvPr/>
        </p:nvSpPr>
        <p:spPr bwMode="auto">
          <a:xfrm>
            <a:off x="66055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59" name="Line 457"/>
          <p:cNvSpPr>
            <a:spLocks noChangeShapeType="1"/>
          </p:cNvSpPr>
          <p:nvPr/>
        </p:nvSpPr>
        <p:spPr bwMode="auto">
          <a:xfrm>
            <a:off x="66817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60" name="Line 458"/>
          <p:cNvSpPr>
            <a:spLocks noChangeShapeType="1"/>
          </p:cNvSpPr>
          <p:nvPr/>
        </p:nvSpPr>
        <p:spPr bwMode="auto">
          <a:xfrm flipV="1">
            <a:off x="67579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413" name="Group 459"/>
          <p:cNvGrpSpPr>
            <a:grpSpLocks/>
          </p:cNvGrpSpPr>
          <p:nvPr/>
        </p:nvGrpSpPr>
        <p:grpSpPr bwMode="auto">
          <a:xfrm>
            <a:off x="6072188" y="1997075"/>
            <a:ext cx="685800" cy="152400"/>
            <a:chOff x="912" y="1440"/>
            <a:chExt cx="432" cy="96"/>
          </a:xfrm>
        </p:grpSpPr>
        <p:grpSp>
          <p:nvGrpSpPr>
            <p:cNvPr id="414" name="Group 460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471" name="Line 46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72" name="Line 46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73" name="Line 46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74" name="Oval 46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415" name="Group 465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467" name="Line 46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68" name="Line 46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69" name="Line 46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70" name="Oval 46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464" name="Line 470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65" name="Line 471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66" name="Line 472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476" name="Rectangle 474"/>
          <p:cNvSpPr>
            <a:spLocks noChangeArrowheads="1"/>
          </p:cNvSpPr>
          <p:nvPr/>
        </p:nvSpPr>
        <p:spPr bwMode="auto">
          <a:xfrm>
            <a:off x="7215188" y="26828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477" name="Line 475"/>
          <p:cNvSpPr>
            <a:spLocks noChangeShapeType="1"/>
          </p:cNvSpPr>
          <p:nvPr/>
        </p:nvSpPr>
        <p:spPr bwMode="auto">
          <a:xfrm>
            <a:off x="7291388" y="26066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78" name="Line 476"/>
          <p:cNvSpPr>
            <a:spLocks noChangeShapeType="1"/>
          </p:cNvSpPr>
          <p:nvPr/>
        </p:nvSpPr>
        <p:spPr bwMode="auto">
          <a:xfrm>
            <a:off x="7291388" y="2759075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79" name="Line 477"/>
          <p:cNvSpPr>
            <a:spLocks noChangeShapeType="1"/>
          </p:cNvSpPr>
          <p:nvPr/>
        </p:nvSpPr>
        <p:spPr bwMode="auto">
          <a:xfrm>
            <a:off x="7291388" y="29114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80" name="Line 478"/>
          <p:cNvSpPr>
            <a:spLocks noChangeShapeType="1"/>
          </p:cNvSpPr>
          <p:nvPr/>
        </p:nvSpPr>
        <p:spPr bwMode="auto">
          <a:xfrm>
            <a:off x="7138988" y="31400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81" name="Line 479"/>
          <p:cNvSpPr>
            <a:spLocks noChangeShapeType="1"/>
          </p:cNvSpPr>
          <p:nvPr/>
        </p:nvSpPr>
        <p:spPr bwMode="auto">
          <a:xfrm>
            <a:off x="7138988" y="3216275"/>
            <a:ext cx="30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82" name="Line 480"/>
          <p:cNvSpPr>
            <a:spLocks noChangeShapeType="1"/>
          </p:cNvSpPr>
          <p:nvPr/>
        </p:nvSpPr>
        <p:spPr bwMode="auto">
          <a:xfrm>
            <a:off x="7291388" y="3216275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83" name="Line 481"/>
          <p:cNvSpPr>
            <a:spLocks noChangeShapeType="1"/>
          </p:cNvSpPr>
          <p:nvPr/>
        </p:nvSpPr>
        <p:spPr bwMode="auto">
          <a:xfrm>
            <a:off x="7367588" y="2835275"/>
            <a:ext cx="76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484" name="Line 482"/>
          <p:cNvSpPr>
            <a:spLocks noChangeShapeType="1"/>
          </p:cNvSpPr>
          <p:nvPr/>
        </p:nvSpPr>
        <p:spPr bwMode="auto">
          <a:xfrm flipV="1">
            <a:off x="7443788" y="2073275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grpSp>
        <p:nvGrpSpPr>
          <p:cNvPr id="427" name="Group 483"/>
          <p:cNvGrpSpPr>
            <a:grpSpLocks/>
          </p:cNvGrpSpPr>
          <p:nvPr/>
        </p:nvGrpSpPr>
        <p:grpSpPr bwMode="auto">
          <a:xfrm>
            <a:off x="6757988" y="1997075"/>
            <a:ext cx="685800" cy="152400"/>
            <a:chOff x="912" y="1440"/>
            <a:chExt cx="432" cy="96"/>
          </a:xfrm>
        </p:grpSpPr>
        <p:grpSp>
          <p:nvGrpSpPr>
            <p:cNvPr id="437" name="Group 484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495" name="Line 48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96" name="Line 486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97" name="Line 48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98" name="Oval 488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grpSp>
          <p:nvGrpSpPr>
            <p:cNvPr id="438" name="Group 489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491" name="Line 49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92" name="Line 491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93" name="Line 49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494" name="Oval 493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SG" dirty="0"/>
              </a:p>
            </p:txBody>
          </p:sp>
        </p:grpSp>
        <p:sp>
          <p:nvSpPr>
            <p:cNvPr id="488" name="Line 494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89" name="Line 495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90" name="Line 496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500" name="Rectangle 498"/>
          <p:cNvSpPr>
            <a:spLocks noChangeArrowheads="1"/>
          </p:cNvSpPr>
          <p:nvPr/>
        </p:nvSpPr>
        <p:spPr bwMode="auto">
          <a:xfrm>
            <a:off x="20335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01" name="Line 499"/>
          <p:cNvSpPr>
            <a:spLocks noChangeShapeType="1"/>
          </p:cNvSpPr>
          <p:nvPr/>
        </p:nvSpPr>
        <p:spPr bwMode="auto">
          <a:xfrm>
            <a:off x="18049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02" name="Line 500"/>
          <p:cNvSpPr>
            <a:spLocks noChangeShapeType="1"/>
          </p:cNvSpPr>
          <p:nvPr/>
        </p:nvSpPr>
        <p:spPr bwMode="auto">
          <a:xfrm>
            <a:off x="16525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03" name="Line 501"/>
          <p:cNvSpPr>
            <a:spLocks noChangeShapeType="1"/>
          </p:cNvSpPr>
          <p:nvPr/>
        </p:nvSpPr>
        <p:spPr bwMode="auto">
          <a:xfrm>
            <a:off x="16525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04" name="Line 502"/>
          <p:cNvSpPr>
            <a:spLocks noChangeShapeType="1"/>
          </p:cNvSpPr>
          <p:nvPr/>
        </p:nvSpPr>
        <p:spPr bwMode="auto">
          <a:xfrm>
            <a:off x="18049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05" name="Line 503"/>
          <p:cNvSpPr>
            <a:spLocks noChangeShapeType="1"/>
          </p:cNvSpPr>
          <p:nvPr/>
        </p:nvSpPr>
        <p:spPr bwMode="auto">
          <a:xfrm>
            <a:off x="18049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06" name="Line 504"/>
          <p:cNvSpPr>
            <a:spLocks noChangeShapeType="1"/>
          </p:cNvSpPr>
          <p:nvPr/>
        </p:nvSpPr>
        <p:spPr bwMode="auto">
          <a:xfrm>
            <a:off x="21097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07" name="Line 505"/>
          <p:cNvSpPr>
            <a:spLocks noChangeShapeType="1"/>
          </p:cNvSpPr>
          <p:nvPr/>
        </p:nvSpPr>
        <p:spPr bwMode="auto">
          <a:xfrm>
            <a:off x="21859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08" name="Line 506"/>
          <p:cNvSpPr>
            <a:spLocks noChangeShapeType="1"/>
          </p:cNvSpPr>
          <p:nvPr/>
        </p:nvSpPr>
        <p:spPr bwMode="auto">
          <a:xfrm>
            <a:off x="23383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10" name="Text Box 508"/>
          <p:cNvSpPr txBox="1">
            <a:spLocks noChangeArrowheads="1"/>
          </p:cNvSpPr>
          <p:nvPr/>
        </p:nvSpPr>
        <p:spPr bwMode="auto">
          <a:xfrm>
            <a:off x="285720" y="2919413"/>
            <a:ext cx="1165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/>
              <a:t>Waveform </a:t>
            </a:r>
          </a:p>
          <a:p>
            <a:pPr algn="ctr" eaLnBrk="1" hangingPunct="1"/>
            <a:r>
              <a:rPr lang="en-US" dirty="0"/>
              <a:t>stored</a:t>
            </a:r>
          </a:p>
        </p:txBody>
      </p:sp>
      <p:sp>
        <p:nvSpPr>
          <p:cNvPr id="512" name="Rectangle 510"/>
          <p:cNvSpPr>
            <a:spLocks noChangeArrowheads="1"/>
          </p:cNvSpPr>
          <p:nvPr/>
        </p:nvSpPr>
        <p:spPr bwMode="auto">
          <a:xfrm>
            <a:off x="27193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13" name="Line 511"/>
          <p:cNvSpPr>
            <a:spLocks noChangeShapeType="1"/>
          </p:cNvSpPr>
          <p:nvPr/>
        </p:nvSpPr>
        <p:spPr bwMode="auto">
          <a:xfrm>
            <a:off x="24907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14" name="Line 512"/>
          <p:cNvSpPr>
            <a:spLocks noChangeShapeType="1"/>
          </p:cNvSpPr>
          <p:nvPr/>
        </p:nvSpPr>
        <p:spPr bwMode="auto">
          <a:xfrm>
            <a:off x="23383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15" name="Line 513"/>
          <p:cNvSpPr>
            <a:spLocks noChangeShapeType="1"/>
          </p:cNvSpPr>
          <p:nvPr/>
        </p:nvSpPr>
        <p:spPr bwMode="auto">
          <a:xfrm>
            <a:off x="23383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16" name="Line 514"/>
          <p:cNvSpPr>
            <a:spLocks noChangeShapeType="1"/>
          </p:cNvSpPr>
          <p:nvPr/>
        </p:nvSpPr>
        <p:spPr bwMode="auto">
          <a:xfrm>
            <a:off x="24907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17" name="Line 515"/>
          <p:cNvSpPr>
            <a:spLocks noChangeShapeType="1"/>
          </p:cNvSpPr>
          <p:nvPr/>
        </p:nvSpPr>
        <p:spPr bwMode="auto">
          <a:xfrm>
            <a:off x="24907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18" name="Line 516"/>
          <p:cNvSpPr>
            <a:spLocks noChangeShapeType="1"/>
          </p:cNvSpPr>
          <p:nvPr/>
        </p:nvSpPr>
        <p:spPr bwMode="auto">
          <a:xfrm>
            <a:off x="27955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19" name="Line 517"/>
          <p:cNvSpPr>
            <a:spLocks noChangeShapeType="1"/>
          </p:cNvSpPr>
          <p:nvPr/>
        </p:nvSpPr>
        <p:spPr bwMode="auto">
          <a:xfrm>
            <a:off x="28717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0" name="Line 518"/>
          <p:cNvSpPr>
            <a:spLocks noChangeShapeType="1"/>
          </p:cNvSpPr>
          <p:nvPr/>
        </p:nvSpPr>
        <p:spPr bwMode="auto">
          <a:xfrm>
            <a:off x="30241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2" name="Rectangle 520"/>
          <p:cNvSpPr>
            <a:spLocks noChangeArrowheads="1"/>
          </p:cNvSpPr>
          <p:nvPr/>
        </p:nvSpPr>
        <p:spPr bwMode="auto">
          <a:xfrm>
            <a:off x="34051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23" name="Line 521"/>
          <p:cNvSpPr>
            <a:spLocks noChangeShapeType="1"/>
          </p:cNvSpPr>
          <p:nvPr/>
        </p:nvSpPr>
        <p:spPr bwMode="auto">
          <a:xfrm>
            <a:off x="31765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4" name="Line 522"/>
          <p:cNvSpPr>
            <a:spLocks noChangeShapeType="1"/>
          </p:cNvSpPr>
          <p:nvPr/>
        </p:nvSpPr>
        <p:spPr bwMode="auto">
          <a:xfrm>
            <a:off x="30241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5" name="Line 523"/>
          <p:cNvSpPr>
            <a:spLocks noChangeShapeType="1"/>
          </p:cNvSpPr>
          <p:nvPr/>
        </p:nvSpPr>
        <p:spPr bwMode="auto">
          <a:xfrm>
            <a:off x="30241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6" name="Line 524"/>
          <p:cNvSpPr>
            <a:spLocks noChangeShapeType="1"/>
          </p:cNvSpPr>
          <p:nvPr/>
        </p:nvSpPr>
        <p:spPr bwMode="auto">
          <a:xfrm>
            <a:off x="31765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7" name="Line 525"/>
          <p:cNvSpPr>
            <a:spLocks noChangeShapeType="1"/>
          </p:cNvSpPr>
          <p:nvPr/>
        </p:nvSpPr>
        <p:spPr bwMode="auto">
          <a:xfrm>
            <a:off x="31765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8" name="Line 526"/>
          <p:cNvSpPr>
            <a:spLocks noChangeShapeType="1"/>
          </p:cNvSpPr>
          <p:nvPr/>
        </p:nvSpPr>
        <p:spPr bwMode="auto">
          <a:xfrm>
            <a:off x="34813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29" name="Line 527"/>
          <p:cNvSpPr>
            <a:spLocks noChangeShapeType="1"/>
          </p:cNvSpPr>
          <p:nvPr/>
        </p:nvSpPr>
        <p:spPr bwMode="auto">
          <a:xfrm>
            <a:off x="35575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0" name="Line 528"/>
          <p:cNvSpPr>
            <a:spLocks noChangeShapeType="1"/>
          </p:cNvSpPr>
          <p:nvPr/>
        </p:nvSpPr>
        <p:spPr bwMode="auto">
          <a:xfrm>
            <a:off x="37099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2" name="Rectangle 530"/>
          <p:cNvSpPr>
            <a:spLocks noChangeArrowheads="1"/>
          </p:cNvSpPr>
          <p:nvPr/>
        </p:nvSpPr>
        <p:spPr bwMode="auto">
          <a:xfrm>
            <a:off x="40909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33" name="Line 531"/>
          <p:cNvSpPr>
            <a:spLocks noChangeShapeType="1"/>
          </p:cNvSpPr>
          <p:nvPr/>
        </p:nvSpPr>
        <p:spPr bwMode="auto">
          <a:xfrm>
            <a:off x="38623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4" name="Line 532"/>
          <p:cNvSpPr>
            <a:spLocks noChangeShapeType="1"/>
          </p:cNvSpPr>
          <p:nvPr/>
        </p:nvSpPr>
        <p:spPr bwMode="auto">
          <a:xfrm>
            <a:off x="37099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5" name="Line 533"/>
          <p:cNvSpPr>
            <a:spLocks noChangeShapeType="1"/>
          </p:cNvSpPr>
          <p:nvPr/>
        </p:nvSpPr>
        <p:spPr bwMode="auto">
          <a:xfrm>
            <a:off x="37099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6" name="Line 534"/>
          <p:cNvSpPr>
            <a:spLocks noChangeShapeType="1"/>
          </p:cNvSpPr>
          <p:nvPr/>
        </p:nvSpPr>
        <p:spPr bwMode="auto">
          <a:xfrm>
            <a:off x="38623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7" name="Line 535"/>
          <p:cNvSpPr>
            <a:spLocks noChangeShapeType="1"/>
          </p:cNvSpPr>
          <p:nvPr/>
        </p:nvSpPr>
        <p:spPr bwMode="auto">
          <a:xfrm>
            <a:off x="38623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8" name="Line 536"/>
          <p:cNvSpPr>
            <a:spLocks noChangeShapeType="1"/>
          </p:cNvSpPr>
          <p:nvPr/>
        </p:nvSpPr>
        <p:spPr bwMode="auto">
          <a:xfrm>
            <a:off x="41671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39" name="Line 537"/>
          <p:cNvSpPr>
            <a:spLocks noChangeShapeType="1"/>
          </p:cNvSpPr>
          <p:nvPr/>
        </p:nvSpPr>
        <p:spPr bwMode="auto">
          <a:xfrm>
            <a:off x="42433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0" name="Line 538"/>
          <p:cNvSpPr>
            <a:spLocks noChangeShapeType="1"/>
          </p:cNvSpPr>
          <p:nvPr/>
        </p:nvSpPr>
        <p:spPr bwMode="auto">
          <a:xfrm>
            <a:off x="43957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2" name="Rectangle 540"/>
          <p:cNvSpPr>
            <a:spLocks noChangeArrowheads="1"/>
          </p:cNvSpPr>
          <p:nvPr/>
        </p:nvSpPr>
        <p:spPr bwMode="auto">
          <a:xfrm>
            <a:off x="47767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43" name="Line 541"/>
          <p:cNvSpPr>
            <a:spLocks noChangeShapeType="1"/>
          </p:cNvSpPr>
          <p:nvPr/>
        </p:nvSpPr>
        <p:spPr bwMode="auto">
          <a:xfrm>
            <a:off x="45481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4" name="Line 542"/>
          <p:cNvSpPr>
            <a:spLocks noChangeShapeType="1"/>
          </p:cNvSpPr>
          <p:nvPr/>
        </p:nvSpPr>
        <p:spPr bwMode="auto">
          <a:xfrm>
            <a:off x="43957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5" name="Line 543"/>
          <p:cNvSpPr>
            <a:spLocks noChangeShapeType="1"/>
          </p:cNvSpPr>
          <p:nvPr/>
        </p:nvSpPr>
        <p:spPr bwMode="auto">
          <a:xfrm>
            <a:off x="43957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6" name="Line 544"/>
          <p:cNvSpPr>
            <a:spLocks noChangeShapeType="1"/>
          </p:cNvSpPr>
          <p:nvPr/>
        </p:nvSpPr>
        <p:spPr bwMode="auto">
          <a:xfrm>
            <a:off x="45481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7" name="Line 545"/>
          <p:cNvSpPr>
            <a:spLocks noChangeShapeType="1"/>
          </p:cNvSpPr>
          <p:nvPr/>
        </p:nvSpPr>
        <p:spPr bwMode="auto">
          <a:xfrm>
            <a:off x="45481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8" name="Line 546"/>
          <p:cNvSpPr>
            <a:spLocks noChangeShapeType="1"/>
          </p:cNvSpPr>
          <p:nvPr/>
        </p:nvSpPr>
        <p:spPr bwMode="auto">
          <a:xfrm>
            <a:off x="48529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49" name="Line 547"/>
          <p:cNvSpPr>
            <a:spLocks noChangeShapeType="1"/>
          </p:cNvSpPr>
          <p:nvPr/>
        </p:nvSpPr>
        <p:spPr bwMode="auto">
          <a:xfrm>
            <a:off x="49291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0" name="Line 548"/>
          <p:cNvSpPr>
            <a:spLocks noChangeShapeType="1"/>
          </p:cNvSpPr>
          <p:nvPr/>
        </p:nvSpPr>
        <p:spPr bwMode="auto">
          <a:xfrm>
            <a:off x="50815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2" name="Rectangle 550"/>
          <p:cNvSpPr>
            <a:spLocks noChangeArrowheads="1"/>
          </p:cNvSpPr>
          <p:nvPr/>
        </p:nvSpPr>
        <p:spPr bwMode="auto">
          <a:xfrm>
            <a:off x="54625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53" name="Line 551"/>
          <p:cNvSpPr>
            <a:spLocks noChangeShapeType="1"/>
          </p:cNvSpPr>
          <p:nvPr/>
        </p:nvSpPr>
        <p:spPr bwMode="auto">
          <a:xfrm>
            <a:off x="52339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4" name="Line 552"/>
          <p:cNvSpPr>
            <a:spLocks noChangeShapeType="1"/>
          </p:cNvSpPr>
          <p:nvPr/>
        </p:nvSpPr>
        <p:spPr bwMode="auto">
          <a:xfrm>
            <a:off x="50815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5" name="Line 553"/>
          <p:cNvSpPr>
            <a:spLocks noChangeShapeType="1"/>
          </p:cNvSpPr>
          <p:nvPr/>
        </p:nvSpPr>
        <p:spPr bwMode="auto">
          <a:xfrm>
            <a:off x="50815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6" name="Line 554"/>
          <p:cNvSpPr>
            <a:spLocks noChangeShapeType="1"/>
          </p:cNvSpPr>
          <p:nvPr/>
        </p:nvSpPr>
        <p:spPr bwMode="auto">
          <a:xfrm>
            <a:off x="52339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7" name="Line 555"/>
          <p:cNvSpPr>
            <a:spLocks noChangeShapeType="1"/>
          </p:cNvSpPr>
          <p:nvPr/>
        </p:nvSpPr>
        <p:spPr bwMode="auto">
          <a:xfrm>
            <a:off x="52339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8" name="Line 556"/>
          <p:cNvSpPr>
            <a:spLocks noChangeShapeType="1"/>
          </p:cNvSpPr>
          <p:nvPr/>
        </p:nvSpPr>
        <p:spPr bwMode="auto">
          <a:xfrm>
            <a:off x="55387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59" name="Line 557"/>
          <p:cNvSpPr>
            <a:spLocks noChangeShapeType="1"/>
          </p:cNvSpPr>
          <p:nvPr/>
        </p:nvSpPr>
        <p:spPr bwMode="auto">
          <a:xfrm>
            <a:off x="56149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0" name="Line 558"/>
          <p:cNvSpPr>
            <a:spLocks noChangeShapeType="1"/>
          </p:cNvSpPr>
          <p:nvPr/>
        </p:nvSpPr>
        <p:spPr bwMode="auto">
          <a:xfrm>
            <a:off x="57673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2" name="Rectangle 560"/>
          <p:cNvSpPr>
            <a:spLocks noChangeArrowheads="1"/>
          </p:cNvSpPr>
          <p:nvPr/>
        </p:nvSpPr>
        <p:spPr bwMode="auto">
          <a:xfrm>
            <a:off x="61483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63" name="Line 561"/>
          <p:cNvSpPr>
            <a:spLocks noChangeShapeType="1"/>
          </p:cNvSpPr>
          <p:nvPr/>
        </p:nvSpPr>
        <p:spPr bwMode="auto">
          <a:xfrm>
            <a:off x="59197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4" name="Line 562"/>
          <p:cNvSpPr>
            <a:spLocks noChangeShapeType="1"/>
          </p:cNvSpPr>
          <p:nvPr/>
        </p:nvSpPr>
        <p:spPr bwMode="auto">
          <a:xfrm>
            <a:off x="57673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5" name="Line 563"/>
          <p:cNvSpPr>
            <a:spLocks noChangeShapeType="1"/>
          </p:cNvSpPr>
          <p:nvPr/>
        </p:nvSpPr>
        <p:spPr bwMode="auto">
          <a:xfrm>
            <a:off x="57673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6" name="Line 564"/>
          <p:cNvSpPr>
            <a:spLocks noChangeShapeType="1"/>
          </p:cNvSpPr>
          <p:nvPr/>
        </p:nvSpPr>
        <p:spPr bwMode="auto">
          <a:xfrm>
            <a:off x="59197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7" name="Line 565"/>
          <p:cNvSpPr>
            <a:spLocks noChangeShapeType="1"/>
          </p:cNvSpPr>
          <p:nvPr/>
        </p:nvSpPr>
        <p:spPr bwMode="auto">
          <a:xfrm>
            <a:off x="59197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8" name="Line 566"/>
          <p:cNvSpPr>
            <a:spLocks noChangeShapeType="1"/>
          </p:cNvSpPr>
          <p:nvPr/>
        </p:nvSpPr>
        <p:spPr bwMode="auto">
          <a:xfrm>
            <a:off x="62245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69" name="Line 567"/>
          <p:cNvSpPr>
            <a:spLocks noChangeShapeType="1"/>
          </p:cNvSpPr>
          <p:nvPr/>
        </p:nvSpPr>
        <p:spPr bwMode="auto">
          <a:xfrm>
            <a:off x="63007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0" name="Line 568"/>
          <p:cNvSpPr>
            <a:spLocks noChangeShapeType="1"/>
          </p:cNvSpPr>
          <p:nvPr/>
        </p:nvSpPr>
        <p:spPr bwMode="auto">
          <a:xfrm>
            <a:off x="64531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2" name="Rectangle 570"/>
          <p:cNvSpPr>
            <a:spLocks noChangeArrowheads="1"/>
          </p:cNvSpPr>
          <p:nvPr/>
        </p:nvSpPr>
        <p:spPr bwMode="auto">
          <a:xfrm>
            <a:off x="68341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73" name="Line 571"/>
          <p:cNvSpPr>
            <a:spLocks noChangeShapeType="1"/>
          </p:cNvSpPr>
          <p:nvPr/>
        </p:nvSpPr>
        <p:spPr bwMode="auto">
          <a:xfrm>
            <a:off x="66055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4" name="Line 572"/>
          <p:cNvSpPr>
            <a:spLocks noChangeShapeType="1"/>
          </p:cNvSpPr>
          <p:nvPr/>
        </p:nvSpPr>
        <p:spPr bwMode="auto">
          <a:xfrm>
            <a:off x="64531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5" name="Line 573"/>
          <p:cNvSpPr>
            <a:spLocks noChangeShapeType="1"/>
          </p:cNvSpPr>
          <p:nvPr/>
        </p:nvSpPr>
        <p:spPr bwMode="auto">
          <a:xfrm>
            <a:off x="64531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6" name="Line 574"/>
          <p:cNvSpPr>
            <a:spLocks noChangeShapeType="1"/>
          </p:cNvSpPr>
          <p:nvPr/>
        </p:nvSpPr>
        <p:spPr bwMode="auto">
          <a:xfrm>
            <a:off x="66055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7" name="Line 575"/>
          <p:cNvSpPr>
            <a:spLocks noChangeShapeType="1"/>
          </p:cNvSpPr>
          <p:nvPr/>
        </p:nvSpPr>
        <p:spPr bwMode="auto">
          <a:xfrm>
            <a:off x="66055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8" name="Line 576"/>
          <p:cNvSpPr>
            <a:spLocks noChangeShapeType="1"/>
          </p:cNvSpPr>
          <p:nvPr/>
        </p:nvSpPr>
        <p:spPr bwMode="auto">
          <a:xfrm>
            <a:off x="69103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79" name="Line 577"/>
          <p:cNvSpPr>
            <a:spLocks noChangeShapeType="1"/>
          </p:cNvSpPr>
          <p:nvPr/>
        </p:nvSpPr>
        <p:spPr bwMode="auto">
          <a:xfrm>
            <a:off x="69865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0" name="Line 578"/>
          <p:cNvSpPr>
            <a:spLocks noChangeShapeType="1"/>
          </p:cNvSpPr>
          <p:nvPr/>
        </p:nvSpPr>
        <p:spPr bwMode="auto">
          <a:xfrm>
            <a:off x="71389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2" name="Rectangle 580"/>
          <p:cNvSpPr>
            <a:spLocks noChangeArrowheads="1"/>
          </p:cNvSpPr>
          <p:nvPr/>
        </p:nvSpPr>
        <p:spPr bwMode="auto">
          <a:xfrm>
            <a:off x="7519988" y="32924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83" name="Line 581"/>
          <p:cNvSpPr>
            <a:spLocks noChangeShapeType="1"/>
          </p:cNvSpPr>
          <p:nvPr/>
        </p:nvSpPr>
        <p:spPr bwMode="auto">
          <a:xfrm>
            <a:off x="7291388" y="29114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4" name="Line 582"/>
          <p:cNvSpPr>
            <a:spLocks noChangeShapeType="1"/>
          </p:cNvSpPr>
          <p:nvPr/>
        </p:nvSpPr>
        <p:spPr bwMode="auto">
          <a:xfrm>
            <a:off x="7138988" y="31400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5" name="Line 583"/>
          <p:cNvSpPr>
            <a:spLocks noChangeShapeType="1"/>
          </p:cNvSpPr>
          <p:nvPr/>
        </p:nvSpPr>
        <p:spPr bwMode="auto">
          <a:xfrm>
            <a:off x="7138988" y="3216275"/>
            <a:ext cx="304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6" name="Line 584"/>
          <p:cNvSpPr>
            <a:spLocks noChangeShapeType="1"/>
          </p:cNvSpPr>
          <p:nvPr/>
        </p:nvSpPr>
        <p:spPr bwMode="auto">
          <a:xfrm>
            <a:off x="7291388" y="3216275"/>
            <a:ext cx="0" cy="228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7" name="Line 585"/>
          <p:cNvSpPr>
            <a:spLocks noChangeShapeType="1"/>
          </p:cNvSpPr>
          <p:nvPr/>
        </p:nvSpPr>
        <p:spPr bwMode="auto">
          <a:xfrm>
            <a:off x="7291388" y="3063875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8" name="Line 586"/>
          <p:cNvSpPr>
            <a:spLocks noChangeShapeType="1"/>
          </p:cNvSpPr>
          <p:nvPr/>
        </p:nvSpPr>
        <p:spPr bwMode="auto">
          <a:xfrm>
            <a:off x="7596188" y="3063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89" name="Line 587"/>
          <p:cNvSpPr>
            <a:spLocks noChangeShapeType="1"/>
          </p:cNvSpPr>
          <p:nvPr/>
        </p:nvSpPr>
        <p:spPr bwMode="auto">
          <a:xfrm>
            <a:off x="7672388" y="3444875"/>
            <a:ext cx="152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90" name="Line 588"/>
          <p:cNvSpPr>
            <a:spLocks noChangeShapeType="1"/>
          </p:cNvSpPr>
          <p:nvPr/>
        </p:nvSpPr>
        <p:spPr bwMode="auto">
          <a:xfrm>
            <a:off x="7824788" y="3444875"/>
            <a:ext cx="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92" name="AutoShape 590"/>
          <p:cNvSpPr>
            <a:spLocks/>
          </p:cNvSpPr>
          <p:nvPr/>
        </p:nvSpPr>
        <p:spPr bwMode="auto">
          <a:xfrm rot="16200000">
            <a:off x="1500188" y="121285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dirty="0"/>
          </a:p>
        </p:txBody>
      </p:sp>
      <p:sp>
        <p:nvSpPr>
          <p:cNvPr id="593" name="Text Box 591"/>
          <p:cNvSpPr txBox="1">
            <a:spLocks noChangeArrowheads="1"/>
          </p:cNvSpPr>
          <p:nvPr/>
        </p:nvSpPr>
        <p:spPr bwMode="auto">
          <a:xfrm>
            <a:off x="1211263" y="1052513"/>
            <a:ext cx="827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dirty="0"/>
              <a:t>0.2-2 ns</a:t>
            </a:r>
          </a:p>
        </p:txBody>
      </p:sp>
      <p:sp>
        <p:nvSpPr>
          <p:cNvPr id="594" name="Text Box 592"/>
          <p:cNvSpPr txBox="1">
            <a:spLocks noChangeArrowheads="1"/>
          </p:cNvSpPr>
          <p:nvPr/>
        </p:nvSpPr>
        <p:spPr bwMode="auto">
          <a:xfrm>
            <a:off x="8072462" y="3929066"/>
            <a:ext cx="10502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>
                <a:solidFill>
                  <a:schemeClr val="hlink"/>
                </a:solidFill>
              </a:rPr>
              <a:t>FADC </a:t>
            </a:r>
          </a:p>
          <a:p>
            <a:pPr algn="ctr" eaLnBrk="1" hangingPunct="1"/>
            <a:r>
              <a:rPr lang="en-US" dirty="0">
                <a:solidFill>
                  <a:schemeClr val="hlink"/>
                </a:solidFill>
              </a:rPr>
              <a:t>33 MHz</a:t>
            </a:r>
          </a:p>
        </p:txBody>
      </p:sp>
      <p:sp>
        <p:nvSpPr>
          <p:cNvPr id="595" name="Freeform 593"/>
          <p:cNvSpPr>
            <a:spLocks/>
          </p:cNvSpPr>
          <p:nvPr/>
        </p:nvSpPr>
        <p:spPr bwMode="auto">
          <a:xfrm>
            <a:off x="1116013" y="1771650"/>
            <a:ext cx="6480175" cy="301625"/>
          </a:xfrm>
          <a:custGeom>
            <a:avLst/>
            <a:gdLst>
              <a:gd name="T0" fmla="*/ 3988 w 4082"/>
              <a:gd name="T1" fmla="*/ 190 h 190"/>
              <a:gd name="T2" fmla="*/ 4082 w 4082"/>
              <a:gd name="T3" fmla="*/ 190 h 190"/>
              <a:gd name="T4" fmla="*/ 4082 w 4082"/>
              <a:gd name="T5" fmla="*/ 0 h 190"/>
              <a:gd name="T6" fmla="*/ 0 w 4082"/>
              <a:gd name="T7" fmla="*/ 0 h 190"/>
              <a:gd name="T8" fmla="*/ 1 w 4082"/>
              <a:gd name="T9" fmla="*/ 190 h 190"/>
              <a:gd name="T10" fmla="*/ 100 w 4082"/>
              <a:gd name="T11" fmla="*/ 190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82"/>
              <a:gd name="T19" fmla="*/ 0 h 190"/>
              <a:gd name="T20" fmla="*/ 4082 w 4082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82" h="190">
                <a:moveTo>
                  <a:pt x="3988" y="190"/>
                </a:moveTo>
                <a:lnTo>
                  <a:pt x="4082" y="190"/>
                </a:lnTo>
                <a:lnTo>
                  <a:pt x="4082" y="0"/>
                </a:lnTo>
                <a:lnTo>
                  <a:pt x="0" y="0"/>
                </a:lnTo>
                <a:lnTo>
                  <a:pt x="1" y="190"/>
                </a:lnTo>
                <a:lnTo>
                  <a:pt x="100" y="190"/>
                </a:lnTo>
              </a:path>
            </a:pathLst>
          </a:custGeom>
          <a:noFill/>
          <a:ln w="1905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SG" dirty="0"/>
          </a:p>
        </p:txBody>
      </p:sp>
      <p:sp>
        <p:nvSpPr>
          <p:cNvPr id="596" name="Rectangle 2"/>
          <p:cNvSpPr txBox="1">
            <a:spLocks noChangeArrowheads="1"/>
          </p:cNvSpPr>
          <p:nvPr/>
        </p:nvSpPr>
        <p:spPr bwMode="auto">
          <a:xfrm>
            <a:off x="2232000" y="1142984"/>
            <a:ext cx="468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Switched Capacitor Array (</a:t>
            </a:r>
            <a:r>
              <a:rPr lang="en-US" sz="2000" dirty="0" smtClean="0"/>
              <a:t>Stefan </a:t>
            </a:r>
            <a:r>
              <a:rPr lang="en-US" sz="2000" dirty="0" err="1" smtClean="0"/>
              <a:t>Ritt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)</a:t>
            </a:r>
            <a:endParaRPr lang="en-US" sz="2000" dirty="0" smtClean="0"/>
          </a:p>
        </p:txBody>
      </p:sp>
      <p:sp>
        <p:nvSpPr>
          <p:cNvPr id="581" name="Rectangle 580"/>
          <p:cNvSpPr/>
          <p:nvPr/>
        </p:nvSpPr>
        <p:spPr>
          <a:xfrm>
            <a:off x="72000" y="5143512"/>
            <a:ext cx="9000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Also: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Indigenous </a:t>
            </a:r>
            <a:r>
              <a:rPr lang="en-US" i="1" dirty="0" smtClean="0">
                <a:solidFill>
                  <a:srgbClr val="FFFF00"/>
                </a:solidFill>
              </a:rPr>
              <a:t>ANUSMRITI</a:t>
            </a:r>
            <a:r>
              <a:rPr lang="en-US" dirty="0" smtClean="0">
                <a:solidFill>
                  <a:srgbClr val="FFFF00"/>
                </a:solidFill>
              </a:rPr>
              <a:t> ASIC: 500MHz Transient Waveform Sampler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V.B.Chandratre </a:t>
            </a:r>
            <a:r>
              <a:rPr lang="en-US" i="1" dirty="0" smtClean="0">
                <a:solidFill>
                  <a:srgbClr val="FFFF00"/>
                </a:solidFill>
              </a:rPr>
              <a:t>et al</a:t>
            </a:r>
            <a:r>
              <a:rPr lang="en-US" dirty="0" smtClean="0">
                <a:solidFill>
                  <a:srgbClr val="FFFF00"/>
                </a:solidFill>
              </a:rPr>
              <a:t> (ED, BARC)</a:t>
            </a:r>
            <a:endParaRPr lang="en-S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Back-end system issues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- 7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Back-end issues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VME is the ICAL’s backend standard</a:t>
            </a:r>
          </a:p>
          <a:p>
            <a:r>
              <a:rPr lang="en-US" dirty="0" smtClean="0"/>
              <a:t>Global services (trigger, clock etc.), </a:t>
            </a:r>
            <a:r>
              <a:rPr lang="en-US" dirty="0" smtClean="0">
                <a:solidFill>
                  <a:srgbClr val="FFFF00"/>
                </a:solidFill>
              </a:rPr>
              <a:t>calibration</a:t>
            </a:r>
          </a:p>
          <a:p>
            <a:r>
              <a:rPr lang="en-US" dirty="0" smtClean="0"/>
              <a:t>Data collectors and frame transmitters</a:t>
            </a:r>
          </a:p>
          <a:p>
            <a:r>
              <a:rPr lang="en-US" dirty="0" smtClean="0"/>
              <a:t>Trigger farms in trigger-less scheme</a:t>
            </a:r>
          </a:p>
          <a:p>
            <a:r>
              <a:rPr lang="en-US" dirty="0" smtClean="0"/>
              <a:t>Computer and data archival</a:t>
            </a:r>
          </a:p>
          <a:p>
            <a:r>
              <a:rPr lang="en-US" dirty="0" smtClean="0"/>
              <a:t>On-line DAQ software</a:t>
            </a:r>
          </a:p>
          <a:p>
            <a:r>
              <a:rPr lang="en-US" dirty="0" smtClean="0"/>
              <a:t>On-line data quality monitors</a:t>
            </a:r>
          </a:p>
          <a:p>
            <a:r>
              <a:rPr lang="en-US" dirty="0" smtClean="0"/>
              <a:t>Networking and security issues</a:t>
            </a:r>
          </a:p>
          <a:p>
            <a:r>
              <a:rPr lang="en-US" dirty="0" smtClean="0"/>
              <a:t>Remote access protocols to detector sub-systems and data</a:t>
            </a:r>
          </a:p>
          <a:p>
            <a:r>
              <a:rPr lang="en-US" dirty="0" smtClean="0"/>
              <a:t>Voice and video communications</a:t>
            </a:r>
          </a:p>
          <a:p>
            <a:endParaRPr lang="en-US" dirty="0" smtClean="0"/>
          </a:p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44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ICAL’s custom VME module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45</a:t>
            </a:fld>
            <a:endParaRPr lang="en-SG" dirty="0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12000" y="1214422"/>
            <a:ext cx="7920000" cy="5574758"/>
            <a:chOff x="152400" y="1295400"/>
            <a:chExt cx="7848600" cy="5524500"/>
          </a:xfrm>
          <a:effectLst/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429000" y="2667000"/>
              <a:ext cx="1676400" cy="3429000"/>
            </a:xfrm>
            <a:prstGeom prst="rect">
              <a:avLst/>
            </a:prstGeom>
            <a:solidFill>
              <a:schemeClr val="accent1"/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200" b="1" dirty="0"/>
                <a:t>VME Interface</a:t>
              </a:r>
            </a:p>
            <a:p>
              <a:pPr algn="ctr"/>
              <a:r>
                <a:rPr lang="en-IN" sz="1200" b="1" dirty="0"/>
                <a:t>Logic</a:t>
              </a:r>
            </a:p>
            <a:p>
              <a:pPr algn="ctr"/>
              <a:r>
                <a:rPr lang="en-IN" sz="1200" dirty="0"/>
                <a:t>(FPGA)</a:t>
              </a: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533400" y="2743200"/>
              <a:ext cx="838200" cy="381000"/>
            </a:xfrm>
            <a:prstGeom prst="leftRightArrow">
              <a:avLst>
                <a:gd name="adj1" fmla="val 50000"/>
                <a:gd name="adj2" fmla="val 44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200" dirty="0"/>
                <a:t>VME Data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371600" y="2438400"/>
              <a:ext cx="533400" cy="1143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r>
                <a:rPr lang="en-IN" sz="1200" dirty="0"/>
                <a:t>Transceiver</a:t>
              </a: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1905000" y="2590800"/>
              <a:ext cx="1524000" cy="381000"/>
            </a:xfrm>
            <a:prstGeom prst="leftRightArrow">
              <a:avLst>
                <a:gd name="adj1" fmla="val 50000"/>
                <a:gd name="adj2" fmla="val 49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200" dirty="0"/>
                <a:t>Data Bus</a:t>
              </a: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1905000" y="32004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1905000" y="34290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533400" y="3886200"/>
              <a:ext cx="838200" cy="381000"/>
            </a:xfrm>
            <a:prstGeom prst="leftRightArrow">
              <a:avLst>
                <a:gd name="adj1" fmla="val 50000"/>
                <a:gd name="adj2" fmla="val 44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200" dirty="0"/>
                <a:t>VME Addr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371600" y="3657600"/>
              <a:ext cx="533400" cy="1143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r>
                <a:rPr lang="en-IN" sz="1200" dirty="0"/>
                <a:t>Transceiver</a:t>
              </a:r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>
              <a:off x="1905000" y="3810000"/>
              <a:ext cx="1524000" cy="381000"/>
            </a:xfrm>
            <a:prstGeom prst="leftRightArrow">
              <a:avLst>
                <a:gd name="adj1" fmla="val 50000"/>
                <a:gd name="adj2" fmla="val 49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200" dirty="0"/>
                <a:t>Address Bus</a:t>
              </a: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1905000" y="44196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1905000" y="46482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922888" y="1295400"/>
              <a:ext cx="1295400" cy="6858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200" dirty="0"/>
                <a:t>JTAG</a:t>
              </a: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 rot="16200000">
              <a:off x="3281749" y="2209800"/>
              <a:ext cx="685800" cy="228600"/>
            </a:xfrm>
            <a:prstGeom prst="leftRightArrow">
              <a:avLst>
                <a:gd name="adj1" fmla="val 31944"/>
                <a:gd name="adj2" fmla="val 49431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 dirty="0"/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4243814" y="1295400"/>
              <a:ext cx="1447800" cy="6858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IN" sz="1200" dirty="0"/>
                <a:t>FPGA Configuration Logic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 rot="16200000">
              <a:off x="4539821" y="2209800"/>
              <a:ext cx="685800" cy="228600"/>
            </a:xfrm>
            <a:prstGeom prst="leftRightArrow">
              <a:avLst>
                <a:gd name="adj1" fmla="val 31944"/>
                <a:gd name="adj2" fmla="val 49431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 dirty="0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6705600" y="2286000"/>
              <a:ext cx="1295400" cy="838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IN" sz="1200" dirty="0"/>
                <a:t>On board logic analyser port</a:t>
              </a:r>
            </a:p>
          </p:txBody>
        </p:sp>
        <p:sp>
          <p:nvSpPr>
            <p:cNvPr id="21" name="AutoShape 24"/>
            <p:cNvSpPr>
              <a:spLocks noChangeArrowheads="1"/>
            </p:cNvSpPr>
            <p:nvPr/>
          </p:nvSpPr>
          <p:spPr bwMode="auto">
            <a:xfrm>
              <a:off x="5105400" y="2667000"/>
              <a:ext cx="1600200" cy="381000"/>
            </a:xfrm>
            <a:prstGeom prst="rightArrow">
              <a:avLst>
                <a:gd name="adj1" fmla="val 55833"/>
                <a:gd name="adj2" fmla="val 862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AutoShape 25"/>
            <p:cNvSpPr>
              <a:spLocks noChangeArrowheads="1"/>
            </p:cNvSpPr>
            <p:nvPr/>
          </p:nvSpPr>
          <p:spPr bwMode="auto">
            <a:xfrm>
              <a:off x="533400" y="4953000"/>
              <a:ext cx="900000" cy="360000"/>
            </a:xfrm>
            <a:prstGeom prst="leftRightArrow">
              <a:avLst>
                <a:gd name="adj1" fmla="val 50000"/>
                <a:gd name="adj2" fmla="val 44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IN" sz="1200" dirty="0"/>
                <a:t>VME Control </a:t>
              </a:r>
              <a:r>
                <a:rPr lang="en-IN" sz="1200" dirty="0" smtClean="0"/>
                <a:t>Signals</a:t>
              </a:r>
              <a:endParaRPr lang="en-IN" sz="1200" dirty="0"/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1371600" y="4876800"/>
              <a:ext cx="533400" cy="609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r>
                <a:rPr lang="en-IN" sz="1200" dirty="0"/>
                <a:t>Buffer</a:t>
              </a:r>
            </a:p>
          </p:txBody>
        </p:sp>
        <p:sp>
          <p:nvSpPr>
            <p:cNvPr id="24" name="AutoShape 30"/>
            <p:cNvSpPr>
              <a:spLocks noChangeArrowheads="1"/>
            </p:cNvSpPr>
            <p:nvPr/>
          </p:nvSpPr>
          <p:spPr bwMode="auto">
            <a:xfrm>
              <a:off x="1905000" y="4953000"/>
              <a:ext cx="1524000" cy="381000"/>
            </a:xfrm>
            <a:prstGeom prst="rightArrow">
              <a:avLst>
                <a:gd name="adj1" fmla="val 54167"/>
                <a:gd name="adj2" fmla="val 5583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1981200" y="4800600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N" sz="1200" dirty="0"/>
                <a:t>AM, DS, WR, SYSRST, IACK..</a:t>
              </a:r>
            </a:p>
          </p:txBody>
        </p:sp>
        <p:sp>
          <p:nvSpPr>
            <p:cNvPr id="26" name="AutoShape 32"/>
            <p:cNvSpPr>
              <a:spLocks noChangeArrowheads="1"/>
            </p:cNvSpPr>
            <p:nvPr/>
          </p:nvSpPr>
          <p:spPr bwMode="auto">
            <a:xfrm>
              <a:off x="1905000" y="5562600"/>
              <a:ext cx="1524000" cy="381000"/>
            </a:xfrm>
            <a:prstGeom prst="leftArrow">
              <a:avLst>
                <a:gd name="adj1" fmla="val 55833"/>
                <a:gd name="adj2" fmla="val 6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1371600" y="5562600"/>
              <a:ext cx="533400" cy="609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r>
                <a:rPr lang="en-IN" sz="1200" dirty="0"/>
                <a:t>Buffer</a:t>
              </a:r>
            </a:p>
          </p:txBody>
        </p:sp>
        <p:sp>
          <p:nvSpPr>
            <p:cNvPr id="28" name="AutoShape 35"/>
            <p:cNvSpPr>
              <a:spLocks noChangeArrowheads="1"/>
            </p:cNvSpPr>
            <p:nvPr/>
          </p:nvSpPr>
          <p:spPr bwMode="auto">
            <a:xfrm>
              <a:off x="533400" y="5638800"/>
              <a:ext cx="838200" cy="381000"/>
            </a:xfrm>
            <a:prstGeom prst="leftRightArrow">
              <a:avLst>
                <a:gd name="adj1" fmla="val 50000"/>
                <a:gd name="adj2" fmla="val 44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sp>
          <p:nvSpPr>
            <p:cNvPr id="29" name="AutoShape 36"/>
            <p:cNvSpPr>
              <a:spLocks noChangeArrowheads="1"/>
            </p:cNvSpPr>
            <p:nvPr/>
          </p:nvSpPr>
          <p:spPr bwMode="auto">
            <a:xfrm rot="16200000">
              <a:off x="-1638300" y="4152900"/>
              <a:ext cx="4038600" cy="457200"/>
            </a:xfrm>
            <a:prstGeom prst="leftRightArrow">
              <a:avLst>
                <a:gd name="adj1" fmla="val 43750"/>
                <a:gd name="adj2" fmla="val 61792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r>
                <a:rPr lang="en-IN" sz="1400" dirty="0"/>
                <a:t>VME</a:t>
              </a:r>
            </a:p>
            <a:p>
              <a:pPr algn="ctr"/>
              <a:r>
                <a:rPr lang="en-IN" sz="1400" dirty="0"/>
                <a:t> BUS</a:t>
              </a:r>
            </a:p>
          </p:txBody>
        </p:sp>
        <p:sp>
          <p:nvSpPr>
            <p:cNvPr id="30" name="Rectangle 37"/>
            <p:cNvSpPr>
              <a:spLocks noChangeArrowheads="1"/>
            </p:cNvSpPr>
            <p:nvPr/>
          </p:nvSpPr>
          <p:spPr bwMode="auto">
            <a:xfrm>
              <a:off x="6705600" y="3276600"/>
              <a:ext cx="1295400" cy="609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IN" sz="1200" dirty="0"/>
                <a:t>LVDS Tx OUT</a:t>
              </a:r>
            </a:p>
          </p:txBody>
        </p:sp>
        <p:sp>
          <p:nvSpPr>
            <p:cNvPr id="31" name="AutoShape 39"/>
            <p:cNvSpPr>
              <a:spLocks noChangeArrowheads="1"/>
            </p:cNvSpPr>
            <p:nvPr/>
          </p:nvSpPr>
          <p:spPr bwMode="auto">
            <a:xfrm>
              <a:off x="5105400" y="3429000"/>
              <a:ext cx="1600200" cy="381000"/>
            </a:xfrm>
            <a:prstGeom prst="rightArrow">
              <a:avLst>
                <a:gd name="adj1" fmla="val 54167"/>
                <a:gd name="adj2" fmla="val 5862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" name="Rectangle 42"/>
            <p:cNvSpPr>
              <a:spLocks noChangeArrowheads="1"/>
            </p:cNvSpPr>
            <p:nvPr/>
          </p:nvSpPr>
          <p:spPr bwMode="auto">
            <a:xfrm>
              <a:off x="6705600" y="3962400"/>
              <a:ext cx="1295400" cy="609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IN" sz="1200" dirty="0"/>
                <a:t>LVDS Rx IN</a:t>
              </a:r>
            </a:p>
          </p:txBody>
        </p:sp>
        <p:sp>
          <p:nvSpPr>
            <p:cNvPr id="33" name="AutoShape 43"/>
            <p:cNvSpPr>
              <a:spLocks noChangeArrowheads="1"/>
            </p:cNvSpPr>
            <p:nvPr/>
          </p:nvSpPr>
          <p:spPr bwMode="auto">
            <a:xfrm>
              <a:off x="5105400" y="4114800"/>
              <a:ext cx="1600200" cy="381000"/>
            </a:xfrm>
            <a:prstGeom prst="leftArrow">
              <a:avLst>
                <a:gd name="adj1" fmla="val 55833"/>
                <a:gd name="adj2" fmla="val 7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AutoShape 44"/>
            <p:cNvSpPr>
              <a:spLocks noChangeArrowheads="1"/>
            </p:cNvSpPr>
            <p:nvPr/>
          </p:nvSpPr>
          <p:spPr bwMode="auto">
            <a:xfrm>
              <a:off x="5105400" y="5257800"/>
              <a:ext cx="1600200" cy="381000"/>
            </a:xfrm>
            <a:prstGeom prst="leftRightArrow">
              <a:avLst>
                <a:gd name="adj1" fmla="val 50000"/>
                <a:gd name="adj2" fmla="val 6801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200" dirty="0"/>
                <a:t>Data</a:t>
              </a:r>
            </a:p>
          </p:txBody>
        </p:sp>
        <p:sp>
          <p:nvSpPr>
            <p:cNvPr id="35" name="Rectangle 45"/>
            <p:cNvSpPr>
              <a:spLocks noChangeArrowheads="1"/>
            </p:cNvSpPr>
            <p:nvPr/>
          </p:nvSpPr>
          <p:spPr bwMode="auto">
            <a:xfrm>
              <a:off x="6705600" y="5181600"/>
              <a:ext cx="1295400" cy="9144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IN" sz="1200" dirty="0"/>
                <a:t>Interface for V1495s piggy boards</a:t>
              </a:r>
            </a:p>
          </p:txBody>
        </p: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>
              <a:off x="5105400" y="5791200"/>
              <a:ext cx="1600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5105400" y="6019800"/>
              <a:ext cx="1600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38" name="Text Box 48"/>
            <p:cNvSpPr txBox="1">
              <a:spLocks noChangeArrowheads="1"/>
            </p:cNvSpPr>
            <p:nvPr/>
          </p:nvSpPr>
          <p:spPr bwMode="auto">
            <a:xfrm>
              <a:off x="2057400" y="2971800"/>
              <a:ext cx="4572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N" sz="1200" dirty="0"/>
                <a:t>OE</a:t>
              </a:r>
            </a:p>
          </p:txBody>
        </p:sp>
        <p:sp>
          <p:nvSpPr>
            <p:cNvPr id="39" name="Text Box 49"/>
            <p:cNvSpPr txBox="1">
              <a:spLocks noChangeArrowheads="1"/>
            </p:cNvSpPr>
            <p:nvPr/>
          </p:nvSpPr>
          <p:spPr bwMode="auto">
            <a:xfrm>
              <a:off x="2057400" y="3200400"/>
              <a:ext cx="5040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N" sz="1200" dirty="0"/>
                <a:t>DIR</a:t>
              </a:r>
            </a:p>
          </p:txBody>
        </p:sp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>
              <a:off x="2133600" y="4191000"/>
              <a:ext cx="4572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N" sz="1200" dirty="0"/>
                <a:t>OE</a:t>
              </a:r>
            </a:p>
          </p:txBody>
        </p:sp>
        <p:sp>
          <p:nvSpPr>
            <p:cNvPr id="41" name="Text Box 51"/>
            <p:cNvSpPr txBox="1">
              <a:spLocks noChangeArrowheads="1"/>
            </p:cNvSpPr>
            <p:nvPr/>
          </p:nvSpPr>
          <p:spPr bwMode="auto">
            <a:xfrm>
              <a:off x="2133600" y="4419600"/>
              <a:ext cx="5040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N" sz="1200" dirty="0"/>
                <a:t>DIR</a:t>
              </a:r>
            </a:p>
          </p:txBody>
        </p:sp>
        <p:sp>
          <p:nvSpPr>
            <p:cNvPr id="42" name="Text Box 34"/>
            <p:cNvSpPr txBox="1">
              <a:spLocks noChangeArrowheads="1"/>
            </p:cNvSpPr>
            <p:nvPr/>
          </p:nvSpPr>
          <p:spPr bwMode="auto">
            <a:xfrm>
              <a:off x="2133600" y="5410200"/>
              <a:ext cx="13716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N" sz="1200" dirty="0"/>
                <a:t>DATCK, IACKOUT, IRQs, BERR</a:t>
              </a:r>
            </a:p>
          </p:txBody>
        </p:sp>
        <p:sp>
          <p:nvSpPr>
            <p:cNvPr id="43" name="Line 46"/>
            <p:cNvSpPr>
              <a:spLocks noChangeShapeType="1"/>
            </p:cNvSpPr>
            <p:nvPr/>
          </p:nvSpPr>
          <p:spPr bwMode="auto">
            <a:xfrm>
              <a:off x="5105400" y="4768850"/>
              <a:ext cx="1600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4" name="Line 47"/>
            <p:cNvSpPr>
              <a:spLocks noChangeShapeType="1"/>
            </p:cNvSpPr>
            <p:nvPr/>
          </p:nvSpPr>
          <p:spPr bwMode="auto">
            <a:xfrm>
              <a:off x="5105400" y="4986338"/>
              <a:ext cx="1600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45" name="AutoShape 44"/>
            <p:cNvSpPr>
              <a:spLocks noChangeArrowheads="1"/>
            </p:cNvSpPr>
            <p:nvPr/>
          </p:nvSpPr>
          <p:spPr bwMode="auto">
            <a:xfrm>
              <a:off x="6705600" y="4648200"/>
              <a:ext cx="228600" cy="2286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6" name="AutoShape 45"/>
            <p:cNvSpPr>
              <a:spLocks noChangeArrowheads="1"/>
            </p:cNvSpPr>
            <p:nvPr/>
          </p:nvSpPr>
          <p:spPr bwMode="auto">
            <a:xfrm>
              <a:off x="6705600" y="4876800"/>
              <a:ext cx="228600" cy="228600"/>
            </a:xfrm>
            <a:prstGeom prst="sun">
              <a:avLst>
                <a:gd name="adj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" name="Text Box 51"/>
            <p:cNvSpPr txBox="1">
              <a:spLocks noChangeArrowheads="1"/>
            </p:cNvSpPr>
            <p:nvPr/>
          </p:nvSpPr>
          <p:spPr bwMode="auto">
            <a:xfrm>
              <a:off x="6934200" y="4648200"/>
              <a:ext cx="1066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N" sz="1200" dirty="0"/>
                <a:t>Front panel LEDs</a:t>
              </a:r>
            </a:p>
          </p:txBody>
        </p:sp>
        <p:sp>
          <p:nvSpPr>
            <p:cNvPr id="48" name="AutoShape 97"/>
            <p:cNvSpPr>
              <a:spLocks noChangeArrowheads="1"/>
            </p:cNvSpPr>
            <p:nvPr/>
          </p:nvSpPr>
          <p:spPr bwMode="auto">
            <a:xfrm>
              <a:off x="4114800" y="6096000"/>
              <a:ext cx="304800" cy="381000"/>
            </a:xfrm>
            <a:prstGeom prst="upArrow">
              <a:avLst>
                <a:gd name="adj1" fmla="val 32287"/>
                <a:gd name="adj2" fmla="val 5781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SG" dirty="0"/>
            </a:p>
          </p:txBody>
        </p:sp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5200" y="6443663"/>
              <a:ext cx="1524000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 Box 99"/>
            <p:cNvSpPr txBox="1">
              <a:spLocks noChangeArrowheads="1"/>
            </p:cNvSpPr>
            <p:nvPr/>
          </p:nvSpPr>
          <p:spPr bwMode="auto">
            <a:xfrm>
              <a:off x="4419600" y="6172200"/>
              <a:ext cx="14065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Board Address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supplies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- 8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supplies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High voltage for RPCs</a:t>
            </a:r>
          </a:p>
          <a:p>
            <a:pPr lvl="1"/>
            <a:r>
              <a:rPr lang="en-US" dirty="0" smtClean="0"/>
              <a:t>Voltage: 10kV (nominal)</a:t>
            </a:r>
          </a:p>
          <a:p>
            <a:pPr lvl="1"/>
            <a:r>
              <a:rPr lang="en-US" dirty="0" smtClean="0"/>
              <a:t>Current: 6mA (approx.)</a:t>
            </a:r>
          </a:p>
          <a:p>
            <a:pPr lvl="1"/>
            <a:r>
              <a:rPr lang="en-US" dirty="0" smtClean="0"/>
              <a:t>Ramp up/down, on/off, monitoring</a:t>
            </a:r>
          </a:p>
          <a:p>
            <a:r>
              <a:rPr lang="en-US" dirty="0" smtClean="0"/>
              <a:t>Low voltage for electronics</a:t>
            </a:r>
          </a:p>
          <a:p>
            <a:pPr lvl="1"/>
            <a:r>
              <a:rPr lang="en-US" dirty="0" smtClean="0"/>
              <a:t>Voltages and current budgets still not available at this time</a:t>
            </a:r>
          </a:p>
          <a:p>
            <a:r>
              <a:rPr lang="en-US" dirty="0" smtClean="0"/>
              <a:t>Commercial and/or semi-commercial solutions</a:t>
            </a:r>
          </a:p>
          <a:p>
            <a:r>
              <a:rPr lang="en-US" dirty="0" smtClean="0"/>
              <a:t>DC-DC and DC-HVDC converters; cost considerations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47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outlook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- 9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outlook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247644"/>
            <a:ext cx="9000000" cy="4431983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/>
              <a:t>Almost all the RPC parameters and requirements understood.</a:t>
            </a:r>
          </a:p>
          <a:p>
            <a:pPr>
              <a:lnSpc>
                <a:spcPct val="120000"/>
              </a:lnSpc>
            </a:pPr>
            <a:r>
              <a:rPr lang="en-US" sz="1500" dirty="0" smtClean="0"/>
              <a:t>Overall electronics and DAQ specifications need to be firmed up.</a:t>
            </a:r>
          </a:p>
          <a:p>
            <a:pPr>
              <a:lnSpc>
                <a:spcPct val="120000"/>
              </a:lnSpc>
            </a:pPr>
            <a:r>
              <a:rPr lang="en-US" sz="1500" dirty="0" smtClean="0"/>
              <a:t>Design and prototyping of well defined sub-systems is already in progress (</a:t>
            </a:r>
            <a:r>
              <a:rPr lang="en-US" sz="1500" dirty="0" err="1" smtClean="0"/>
              <a:t>eg</a:t>
            </a:r>
            <a:r>
              <a:rPr lang="en-US" sz="1500" dirty="0" smtClean="0"/>
              <a:t>. FE, TDC, ambient monitors etc.).</a:t>
            </a:r>
          </a:p>
          <a:p>
            <a:pPr>
              <a:lnSpc>
                <a:spcPct val="120000"/>
              </a:lnSpc>
            </a:pPr>
            <a:r>
              <a:rPr lang="en-US" sz="1500" dirty="0" smtClean="0"/>
              <a:t>Identification of off-the-shelf solutions (data links, power supplies, even some </a:t>
            </a:r>
            <a:r>
              <a:rPr lang="en-US" sz="1500" i="1" dirty="0" smtClean="0"/>
              <a:t>chips</a:t>
            </a:r>
            <a:r>
              <a:rPr lang="en-US" sz="1500" dirty="0" smtClean="0"/>
              <a:t>) – both from commercial and research groups should be exploited.</a:t>
            </a:r>
          </a:p>
          <a:p>
            <a:pPr>
              <a:lnSpc>
                <a:spcPct val="120000"/>
              </a:lnSpc>
            </a:pPr>
            <a:r>
              <a:rPr lang="en-US" sz="1500" dirty="0" smtClean="0"/>
              <a:t>Work and responsibilities by the ICAL collaborating institutes and universities.</a:t>
            </a:r>
          </a:p>
          <a:p>
            <a:pPr>
              <a:lnSpc>
                <a:spcPct val="120000"/>
              </a:lnSpc>
            </a:pPr>
            <a:r>
              <a:rPr lang="en-US" sz="1500" dirty="0" smtClean="0"/>
              <a:t>Roll of electronics industries is crucial:</a:t>
            </a:r>
          </a:p>
          <a:p>
            <a:pPr lvl="1">
              <a:lnSpc>
                <a:spcPct val="120000"/>
              </a:lnSpc>
            </a:pPr>
            <a:r>
              <a:rPr lang="en-US" sz="1500" dirty="0" smtClean="0"/>
              <a:t>Chip fabrication</a:t>
            </a:r>
          </a:p>
          <a:p>
            <a:pPr lvl="1">
              <a:lnSpc>
                <a:spcPct val="120000"/>
              </a:lnSpc>
            </a:pPr>
            <a:r>
              <a:rPr lang="en-US" sz="1500" dirty="0" smtClean="0"/>
              <a:t>Board design, fabrication, assembly and testing</a:t>
            </a:r>
          </a:p>
          <a:p>
            <a:pPr lvl="1">
              <a:lnSpc>
                <a:spcPct val="120000"/>
              </a:lnSpc>
            </a:pPr>
            <a:r>
              <a:rPr lang="en-US" sz="1500" dirty="0" smtClean="0"/>
              <a:t>Slow control and monitoring</a:t>
            </a:r>
          </a:p>
          <a:p>
            <a:pPr lvl="1">
              <a:lnSpc>
                <a:spcPct val="120000"/>
              </a:lnSpc>
            </a:pPr>
            <a:r>
              <a:rPr lang="en-US" sz="1500" dirty="0" smtClean="0"/>
              <a:t>Industries are looking forward to work with INO</a:t>
            </a:r>
          </a:p>
          <a:p>
            <a:pPr>
              <a:lnSpc>
                <a:spcPct val="120000"/>
              </a:lnSpc>
            </a:pPr>
            <a:r>
              <a:rPr lang="en-US" sz="1500" dirty="0" smtClean="0"/>
              <a:t>Truly exciting and challenging opportunities ahead in VLSI design, system integration, data communication, process control, power supplies, on-line software …</a:t>
            </a:r>
            <a:endParaRPr lang="en-SG" sz="1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49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400" b="1" dirty="0" smtClean="0"/>
              <a:t>Large scale gas systems for the INO ICAL detector </a:t>
            </a:r>
            <a:br>
              <a:rPr lang="en-SG" sz="2400" b="1" dirty="0" smtClean="0"/>
            </a:br>
            <a:r>
              <a:rPr lang="en-SG" sz="2400" b="1" dirty="0" smtClean="0"/>
              <a:t>Mr. S.D. Kalmani, DHEP, TIFR</a:t>
            </a:r>
            <a:r>
              <a:rPr lang="en-SG" sz="2400" dirty="0" smtClean="0"/>
              <a:t/>
            </a:r>
            <a:br>
              <a:rPr lang="en-SG" sz="2400" dirty="0" smtClean="0"/>
            </a:br>
            <a:r>
              <a:rPr lang="en-SG" sz="2400" b="1" dirty="0" smtClean="0"/>
              <a:t>ASET Colloquium, 25</a:t>
            </a:r>
            <a:r>
              <a:rPr lang="en-SG" sz="2400" b="1" baseline="30000" dirty="0" smtClean="0"/>
              <a:t>th</a:t>
            </a:r>
            <a:r>
              <a:rPr lang="en-SG" sz="2400" b="1" dirty="0" smtClean="0"/>
              <a:t> September 2009</a:t>
            </a:r>
            <a:endParaRPr lang="en-SG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5</a:t>
            </a:fld>
            <a:endParaRPr lang="en-SG" dirty="0"/>
          </a:p>
        </p:txBody>
      </p:sp>
      <p:pic>
        <p:nvPicPr>
          <p:cNvPr id="5" name="Picture 4" descr="Picture1"/>
          <p:cNvPicPr>
            <a:picLocks noChangeAspect="1" noChangeArrowheads="1"/>
          </p:cNvPicPr>
          <p:nvPr/>
        </p:nvPicPr>
        <p:blipFill>
          <a:blip r:embed="rId2" cstate="print"/>
          <a:srcRect l="6994" r="63861"/>
          <a:stretch>
            <a:fillRect/>
          </a:stretch>
        </p:blipFill>
        <p:spPr>
          <a:xfrm>
            <a:off x="71413" y="1235154"/>
            <a:ext cx="2471778" cy="5220000"/>
          </a:xfrm>
          <a:prstGeom prst="rect">
            <a:avLst/>
          </a:prstGeom>
          <a:noFill/>
          <a:ln/>
        </p:spPr>
      </p:pic>
      <p:pic>
        <p:nvPicPr>
          <p:cNvPr id="15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253058"/>
            <a:ext cx="4609209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6572" y="3883386"/>
            <a:ext cx="205062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DSCN6877"/>
          <p:cNvPicPr>
            <a:picLocks noChangeAspect="1" noChangeArrowheads="1"/>
          </p:cNvPicPr>
          <p:nvPr/>
        </p:nvPicPr>
        <p:blipFill>
          <a:blip r:embed="rId5" cstate="print">
            <a:lum bright="46000" contrast="20000"/>
          </a:blip>
          <a:srcRect/>
          <a:stretch>
            <a:fillRect/>
          </a:stretch>
        </p:blipFill>
        <p:spPr bwMode="auto">
          <a:xfrm>
            <a:off x="2500892" y="3524858"/>
            <a:ext cx="4500000" cy="28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4" descr="Dscn719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1022" y="1240179"/>
            <a:ext cx="1971572" cy="26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SG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0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00" y="53902"/>
            <a:ext cx="900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Anita </a:t>
            </a:r>
            <a:r>
              <a:rPr lang="en-US" sz="1600" dirty="0" err="1" smtClean="0">
                <a:latin typeface="+mn-lt"/>
              </a:rPr>
              <a:t>Behere</a:t>
            </a:r>
            <a:r>
              <a:rPr lang="en-US" sz="1600" dirty="0" smtClean="0">
                <a:latin typeface="+mn-lt"/>
              </a:rPr>
              <a:t>, V.B.Chandratre, V.M.Datar, Hari Prasad Kolla, </a:t>
            </a:r>
            <a:r>
              <a:rPr lang="en-US" sz="1600" dirty="0" err="1" smtClean="0">
                <a:latin typeface="+mn-lt"/>
              </a:rPr>
              <a:t>S.K.Mohammed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P.K.Mukhopadhyay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S.M.Raut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smtClean="0"/>
              <a:t>Veena Salodia, </a:t>
            </a:r>
            <a:r>
              <a:rPr lang="en-US" sz="1600" dirty="0" err="1" smtClean="0">
                <a:latin typeface="+mn-lt"/>
              </a:rPr>
              <a:t>R.S.Shastrakar</a:t>
            </a:r>
            <a:r>
              <a:rPr lang="en-US" sz="1600" dirty="0" smtClean="0">
                <a:latin typeface="+mn-lt"/>
              </a:rPr>
              <a:t>,</a:t>
            </a:r>
          </a:p>
          <a:p>
            <a:pPr algn="ctr"/>
            <a:r>
              <a:rPr lang="en-US" sz="1600" dirty="0" err="1" smtClean="0">
                <a:latin typeface="+mn-lt"/>
              </a:rPr>
              <a:t>Vaishali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Shedam</a:t>
            </a:r>
            <a:r>
              <a:rPr lang="en-US" sz="1600" dirty="0" smtClean="0">
                <a:latin typeface="+mn-lt"/>
              </a:rPr>
              <a:t>, Menka Sukhwan</a:t>
            </a:r>
          </a:p>
          <a:p>
            <a:pPr algn="ctr"/>
            <a:r>
              <a:rPr lang="en-US" sz="1400" i="1" dirty="0" smtClean="0">
                <a:solidFill>
                  <a:srgbClr val="FFFF00"/>
                </a:solidFill>
                <a:latin typeface="+mn-lt"/>
              </a:rPr>
              <a:t>Bhabha Atomic Research Centre, Mumbai</a:t>
            </a:r>
            <a:endParaRPr lang="en-US" sz="800" dirty="0" smtClean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en-US" sz="800" dirty="0" smtClean="0">
                <a:latin typeface="+mn-lt"/>
              </a:rPr>
              <a:t>  </a:t>
            </a:r>
          </a:p>
          <a:p>
            <a:pPr algn="ctr"/>
            <a:r>
              <a:rPr lang="en-US" sz="1600" dirty="0" smtClean="0">
                <a:latin typeface="+mn-lt"/>
              </a:rPr>
              <a:t>B.S.Acharya, </a:t>
            </a:r>
            <a:r>
              <a:rPr lang="en-US" sz="1600" dirty="0" err="1" smtClean="0">
                <a:latin typeface="+mn-lt"/>
              </a:rPr>
              <a:t>Vishal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Asgolkar</a:t>
            </a:r>
            <a:r>
              <a:rPr lang="en-US" sz="1600" dirty="0" smtClean="0">
                <a:latin typeface="+mn-lt"/>
              </a:rPr>
              <a:t>, Sampriti Bhattacharyya, Manas Bhuyan, </a:t>
            </a:r>
            <a:r>
              <a:rPr lang="en-US" sz="1600" dirty="0" err="1" smtClean="0">
                <a:latin typeface="+mn-lt"/>
              </a:rPr>
              <a:t>S.S.Chavan</a:t>
            </a:r>
            <a:r>
              <a:rPr lang="en-US" sz="1600" dirty="0" smtClean="0">
                <a:latin typeface="+mn-lt"/>
              </a:rPr>
              <a:t>, Sudeshna Dasgupta, Sonal Dhuldhaj, </a:t>
            </a:r>
            <a:r>
              <a:rPr lang="en-US" sz="1600" dirty="0" err="1" smtClean="0">
                <a:latin typeface="+mn-lt"/>
              </a:rPr>
              <a:t>G.K.Ganesh</a:t>
            </a:r>
            <a:r>
              <a:rPr lang="en-US" sz="1600" dirty="0" smtClean="0">
                <a:latin typeface="+mn-lt"/>
              </a:rPr>
              <a:t>, S.R.Joshi, S.D.Kalmani, </a:t>
            </a:r>
          </a:p>
          <a:p>
            <a:pPr algn="ctr"/>
            <a:r>
              <a:rPr lang="en-US" sz="1600" dirty="0" smtClean="0">
                <a:latin typeface="+mn-lt"/>
              </a:rPr>
              <a:t>Darshana Koli, Shekhar Lahamge, G.Majumder, N.K.Mondal, P.Nagaraj, B.K.Nagesh,  Sumanta Pal, Shobha Rao, L.V.Reddy, Asmita Redij, Deepak Samuel, Mandar Saraf, R.R.Shinde, Noopur Srivastava, S.Upadhya, Piyush Verma</a:t>
            </a:r>
          </a:p>
          <a:p>
            <a:pPr algn="ctr"/>
            <a:r>
              <a:rPr lang="en-US" sz="1400" i="1" dirty="0" smtClean="0">
                <a:solidFill>
                  <a:srgbClr val="FFFF00"/>
                </a:solidFill>
                <a:latin typeface="+mn-lt"/>
              </a:rPr>
              <a:t>Tata Institute of Fundamental Research, Mumbai</a:t>
            </a:r>
          </a:p>
          <a:p>
            <a:pPr algn="ctr"/>
            <a:endParaRPr lang="en-US" sz="800" i="1" dirty="0" smtClean="0">
              <a:solidFill>
                <a:srgbClr val="FFFF00"/>
              </a:solidFill>
            </a:endParaRPr>
          </a:p>
          <a:p>
            <a:pPr lvl="0" algn="ctr"/>
            <a:r>
              <a:rPr lang="en-US" sz="1600" dirty="0" smtClean="0">
                <a:solidFill>
                  <a:srgbClr val="FFFFFF"/>
                </a:solidFill>
                <a:latin typeface="Verdana"/>
              </a:rPr>
              <a:t>Salim Mohammed</a:t>
            </a:r>
          </a:p>
          <a:p>
            <a:pPr lvl="0" algn="ctr"/>
            <a:r>
              <a:rPr lang="en-US" sz="1400" i="1" dirty="0" smtClean="0">
                <a:solidFill>
                  <a:srgbClr val="FFFF00"/>
                </a:solidFill>
                <a:latin typeface="Verdana"/>
              </a:rPr>
              <a:t>Aligarh Muslim University, Aligarh</a:t>
            </a:r>
          </a:p>
          <a:p>
            <a:pPr lvl="0" algn="ctr"/>
            <a:endParaRPr lang="en-US" sz="800" i="1" dirty="0" smtClean="0">
              <a:solidFill>
                <a:srgbClr val="FFFF00"/>
              </a:solidFill>
            </a:endParaRPr>
          </a:p>
          <a:p>
            <a:pPr lvl="0" algn="ctr"/>
            <a:r>
              <a:rPr lang="en-US" sz="1600" dirty="0" smtClean="0">
                <a:solidFill>
                  <a:srgbClr val="FFFFFF"/>
                </a:solidFill>
                <a:latin typeface="Verdana"/>
              </a:rPr>
              <a:t>Richa Goel</a:t>
            </a:r>
          </a:p>
          <a:p>
            <a:pPr lvl="0" algn="ctr"/>
            <a:r>
              <a:rPr lang="en-US" sz="1400" i="1" dirty="0" smtClean="0">
                <a:solidFill>
                  <a:srgbClr val="FFFF00"/>
                </a:solidFill>
                <a:latin typeface="Verdana"/>
              </a:rPr>
              <a:t>VJTI, Mumbai</a:t>
            </a:r>
          </a:p>
          <a:p>
            <a:pPr lvl="0" algn="ctr"/>
            <a:endParaRPr lang="en-US" sz="800" i="1" dirty="0" smtClean="0">
              <a:solidFill>
                <a:srgbClr val="FFFF00"/>
              </a:solidFill>
              <a:latin typeface="Verdana"/>
            </a:endParaRPr>
          </a:p>
          <a:p>
            <a:pPr algn="ctr"/>
            <a:r>
              <a:rPr lang="en-IN" sz="1600" dirty="0" smtClean="0"/>
              <a:t>Abhishek Surana</a:t>
            </a:r>
          </a:p>
          <a:p>
            <a:pPr algn="ctr"/>
            <a:r>
              <a:rPr lang="en-IN" sz="1400" i="1" dirty="0" smtClean="0">
                <a:solidFill>
                  <a:srgbClr val="FFFF00"/>
                </a:solidFill>
              </a:rPr>
              <a:t>IIT Delhi</a:t>
            </a:r>
            <a:endParaRPr lang="en-US" sz="1200" i="1" dirty="0" smtClean="0">
              <a:solidFill>
                <a:srgbClr val="FFFF00"/>
              </a:solidFill>
            </a:endParaRPr>
          </a:p>
          <a:p>
            <a:pPr algn="ctr"/>
            <a:endParaRPr lang="en-US" sz="800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dirty="0" smtClean="0"/>
              <a:t>M.C.S.Williams</a:t>
            </a:r>
            <a:endParaRPr lang="en-US" sz="1400" dirty="0" smtClean="0"/>
          </a:p>
          <a:p>
            <a:pPr algn="ctr"/>
            <a:r>
              <a:rPr lang="en-US" sz="1400" i="1" dirty="0" smtClean="0">
                <a:solidFill>
                  <a:srgbClr val="FFFF00"/>
                </a:solidFill>
              </a:rPr>
              <a:t>INFN, Italy</a:t>
            </a:r>
            <a:endParaRPr lang="en-US" sz="1600" i="1" dirty="0" smtClean="0">
              <a:solidFill>
                <a:srgbClr val="FFFF00"/>
              </a:solidFill>
              <a:latin typeface="+mn-lt"/>
            </a:endParaRPr>
          </a:p>
          <a:p>
            <a:pPr algn="ctr"/>
            <a:endParaRPr lang="en-US" sz="800" dirty="0" smtClean="0">
              <a:latin typeface="+mn-lt"/>
            </a:endParaRPr>
          </a:p>
          <a:p>
            <a:pPr algn="ctr"/>
            <a:r>
              <a:rPr lang="en-US" sz="1600" dirty="0" smtClean="0">
                <a:latin typeface="+mn-lt"/>
              </a:rPr>
              <a:t>Gary Drake, Charlie Nelson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  <a:latin typeface="+mn-lt"/>
              </a:rPr>
              <a:t>Fermilab, USA</a:t>
            </a:r>
          </a:p>
          <a:p>
            <a:pPr algn="ctr"/>
            <a:endParaRPr lang="en-US" sz="800" dirty="0" smtClean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en-US" sz="1600" dirty="0" smtClean="0">
                <a:latin typeface="+mn-lt"/>
              </a:rPr>
              <a:t>… and others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8085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" descr="Components"/>
          <p:cNvPicPr>
            <a:picLocks noChangeAspect="1" noChangeArrowheads="1"/>
          </p:cNvPicPr>
          <p:nvPr/>
        </p:nvPicPr>
        <p:blipFill>
          <a:blip r:embed="rId2" cstate="print"/>
          <a:srcRect b="7896"/>
          <a:stretch>
            <a:fillRect/>
          </a:stretch>
        </p:blipFill>
        <p:spPr>
          <a:xfrm>
            <a:off x="71406" y="1455758"/>
            <a:ext cx="7126287" cy="4902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400" b="1" dirty="0" smtClean="0"/>
              <a:t>Electronics &amp; DAQ system for INO-ICAL prototype detector </a:t>
            </a:r>
            <a:br>
              <a:rPr lang="en-SG" sz="2400" b="1" dirty="0" smtClean="0"/>
            </a:br>
            <a:r>
              <a:rPr lang="en-SG" sz="2400" b="1" dirty="0" smtClean="0"/>
              <a:t>Mr. S.S.Upadhya, DHEP, TIFR</a:t>
            </a:r>
            <a:br>
              <a:rPr lang="en-SG" sz="2400" b="1" dirty="0" smtClean="0"/>
            </a:br>
            <a:r>
              <a:rPr lang="en-SG" sz="2400" b="1" dirty="0" smtClean="0"/>
              <a:t>ASET Colloquium, 16</a:t>
            </a:r>
            <a:r>
              <a:rPr lang="en-SG" sz="2400" b="1" baseline="30000" dirty="0" smtClean="0"/>
              <a:t>th</a:t>
            </a:r>
            <a:r>
              <a:rPr lang="en-SG" sz="2400" b="1" dirty="0" smtClean="0"/>
              <a:t> October 2009</a:t>
            </a:r>
            <a:endParaRPr lang="en-SG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6</a:t>
            </a:fld>
            <a:endParaRPr lang="en-SG" dirty="0"/>
          </a:p>
        </p:txBody>
      </p:sp>
      <p:pic>
        <p:nvPicPr>
          <p:cNvPr id="7" name="Picture 10" descr="DSC_2970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85918" y="1428736"/>
            <a:ext cx="7312680" cy="4896000"/>
          </a:xfrm>
          <a:prstGeom prst="rect">
            <a:avLst/>
          </a:prstGeom>
          <a:noFill/>
        </p:spPr>
      </p:pic>
      <p:grpSp>
        <p:nvGrpSpPr>
          <p:cNvPr id="5" name="Group 53"/>
          <p:cNvGrpSpPr/>
          <p:nvPr/>
        </p:nvGrpSpPr>
        <p:grpSpPr>
          <a:xfrm>
            <a:off x="214282" y="2643182"/>
            <a:ext cx="6643734" cy="3679151"/>
            <a:chOff x="142844" y="1523248"/>
            <a:chExt cx="8858312" cy="5299151"/>
          </a:xfrm>
        </p:grpSpPr>
        <p:pic>
          <p:nvPicPr>
            <p:cNvPr id="9" name="Picture 4" descr="P919016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16200000">
              <a:off x="1450339" y="2208866"/>
              <a:ext cx="1584000" cy="1270593"/>
            </a:xfrm>
            <a:prstGeom prst="rect">
              <a:avLst/>
            </a:prstGeom>
            <a:noFill/>
            <a:ln/>
          </p:spPr>
        </p:pic>
        <p:pic>
          <p:nvPicPr>
            <p:cNvPr id="10" name="Picture 4" descr="P919016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16200000">
              <a:off x="1450338" y="4514399"/>
              <a:ext cx="1584000" cy="1270591"/>
            </a:xfrm>
            <a:prstGeom prst="rect">
              <a:avLst/>
            </a:prstGeom>
            <a:noFill/>
            <a:ln/>
          </p:spPr>
        </p:pic>
        <p:pic>
          <p:nvPicPr>
            <p:cNvPr id="11" name="Picture 4" descr="P919016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16200000">
              <a:off x="1602000" y="4657276"/>
              <a:ext cx="1584000" cy="1270589"/>
            </a:xfrm>
            <a:prstGeom prst="rect">
              <a:avLst/>
            </a:prstGeom>
            <a:noFill/>
            <a:ln/>
          </p:spPr>
        </p:pic>
        <p:pic>
          <p:nvPicPr>
            <p:cNvPr id="12" name="Picture 4" descr="DF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 flipH="1">
              <a:off x="3370626" y="2020644"/>
              <a:ext cx="1368000" cy="1671075"/>
            </a:xfrm>
            <a:prstGeom prst="rect">
              <a:avLst/>
            </a:prstGeom>
            <a:noFill/>
            <a:ln/>
          </p:spPr>
        </p:pic>
        <p:pic>
          <p:nvPicPr>
            <p:cNvPr id="13" name="Picture 4" descr="DF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 flipH="1">
              <a:off x="3372125" y="4389096"/>
              <a:ext cx="1368000" cy="1671075"/>
            </a:xfrm>
            <a:prstGeom prst="rect">
              <a:avLst/>
            </a:prstGeom>
            <a:noFill/>
            <a:ln/>
          </p:spPr>
        </p:pic>
        <p:pic>
          <p:nvPicPr>
            <p:cNvPr id="14" name="Picture 13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142844" y="1535799"/>
              <a:ext cx="612000" cy="2031650"/>
            </a:xfrm>
            <a:prstGeom prst="rect">
              <a:avLst/>
            </a:prstGeom>
            <a:noFill/>
            <a:ln/>
          </p:spPr>
        </p:pic>
        <p:pic>
          <p:nvPicPr>
            <p:cNvPr id="15" name="Picture 14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95244" y="1688199"/>
              <a:ext cx="612000" cy="2031650"/>
            </a:xfrm>
            <a:prstGeom prst="rect">
              <a:avLst/>
            </a:prstGeom>
            <a:noFill/>
            <a:ln/>
          </p:spPr>
        </p:pic>
        <p:pic>
          <p:nvPicPr>
            <p:cNvPr id="16" name="Picture 15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447644" y="1840599"/>
              <a:ext cx="612000" cy="2031650"/>
            </a:xfrm>
            <a:prstGeom prst="rect">
              <a:avLst/>
            </a:prstGeom>
            <a:noFill/>
            <a:ln/>
          </p:spPr>
        </p:pic>
        <p:pic>
          <p:nvPicPr>
            <p:cNvPr id="17" name="Picture 16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600044" y="1992999"/>
              <a:ext cx="612000" cy="2031650"/>
            </a:xfrm>
            <a:prstGeom prst="rect">
              <a:avLst/>
            </a:prstGeom>
            <a:noFill/>
            <a:ln/>
          </p:spPr>
        </p:pic>
        <p:pic>
          <p:nvPicPr>
            <p:cNvPr id="18" name="Picture 17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145214" y="4790749"/>
              <a:ext cx="612000" cy="2031650"/>
            </a:xfrm>
            <a:prstGeom prst="rect">
              <a:avLst/>
            </a:prstGeom>
            <a:noFill/>
            <a:ln/>
          </p:spPr>
        </p:pic>
        <p:pic>
          <p:nvPicPr>
            <p:cNvPr id="19" name="Picture 18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97614" y="4607821"/>
              <a:ext cx="612000" cy="2031650"/>
            </a:xfrm>
            <a:prstGeom prst="rect">
              <a:avLst/>
            </a:prstGeom>
            <a:noFill/>
            <a:ln/>
          </p:spPr>
        </p:pic>
        <p:pic>
          <p:nvPicPr>
            <p:cNvPr id="20" name="Picture 19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450014" y="4464945"/>
              <a:ext cx="612000" cy="2031650"/>
            </a:xfrm>
            <a:prstGeom prst="rect">
              <a:avLst/>
            </a:prstGeom>
            <a:noFill/>
            <a:ln/>
          </p:spPr>
        </p:pic>
        <p:pic>
          <p:nvPicPr>
            <p:cNvPr id="21" name="Picture 20" descr="kek 0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602414" y="4322069"/>
              <a:ext cx="612000" cy="2031650"/>
            </a:xfrm>
            <a:prstGeom prst="rect">
              <a:avLst/>
            </a:prstGeom>
            <a:noFill/>
            <a:ln/>
          </p:spPr>
        </p:pic>
        <p:sp>
          <p:nvSpPr>
            <p:cNvPr id="22" name="Right Arrow 21"/>
            <p:cNvSpPr/>
            <p:nvPr/>
          </p:nvSpPr>
          <p:spPr>
            <a:xfrm>
              <a:off x="1247417" y="271462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ight Arrow 22"/>
            <p:cNvSpPr/>
            <p:nvPr/>
          </p:nvSpPr>
          <p:spPr>
            <a:xfrm>
              <a:off x="3045242" y="271440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ight Arrow 23"/>
            <p:cNvSpPr/>
            <p:nvPr/>
          </p:nvSpPr>
          <p:spPr>
            <a:xfrm>
              <a:off x="4759754" y="271462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ight Arrow 24"/>
            <p:cNvSpPr/>
            <p:nvPr/>
          </p:nvSpPr>
          <p:spPr>
            <a:xfrm>
              <a:off x="1247417" y="504000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ight Arrow 25"/>
            <p:cNvSpPr/>
            <p:nvPr/>
          </p:nvSpPr>
          <p:spPr>
            <a:xfrm>
              <a:off x="3045242" y="504000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ight Arrow 26"/>
            <p:cNvSpPr/>
            <p:nvPr/>
          </p:nvSpPr>
          <p:spPr>
            <a:xfrm>
              <a:off x="4759754" y="504000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 flipH="1">
              <a:off x="5111026" y="1976400"/>
              <a:ext cx="1276993" cy="1800000"/>
            </a:xfrm>
            <a:prstGeom prst="rect">
              <a:avLst/>
            </a:prstGeom>
            <a:noFill/>
            <a:ln/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 flipH="1">
              <a:off x="5262793" y="2128800"/>
              <a:ext cx="1276993" cy="1800000"/>
            </a:xfrm>
            <a:prstGeom prst="rect">
              <a:avLst/>
            </a:prstGeom>
            <a:noFill/>
            <a:ln/>
          </p:spPr>
        </p:pic>
        <p:pic>
          <p:nvPicPr>
            <p:cNvPr id="30" name="Picture 4" descr="bs 03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5408653" y="2305042"/>
              <a:ext cx="1163611" cy="1800000"/>
            </a:xfrm>
            <a:prstGeom prst="rect">
              <a:avLst/>
            </a:prstGeom>
            <a:noFill/>
            <a:ln/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 flipH="1">
              <a:off x="5112000" y="4214818"/>
              <a:ext cx="1276993" cy="1800000"/>
            </a:xfrm>
            <a:prstGeom prst="rect">
              <a:avLst/>
            </a:prstGeom>
            <a:noFill/>
            <a:ln/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 flipH="1">
              <a:off x="5263200" y="4367218"/>
              <a:ext cx="1276993" cy="1800000"/>
            </a:xfrm>
            <a:prstGeom prst="rect">
              <a:avLst/>
            </a:prstGeom>
            <a:noFill/>
            <a:ln/>
          </p:spPr>
        </p:pic>
        <p:pic>
          <p:nvPicPr>
            <p:cNvPr id="33" name="Picture 4" descr="bs 03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5407200" y="4543460"/>
              <a:ext cx="1163611" cy="1800000"/>
            </a:xfrm>
            <a:prstGeom prst="rect">
              <a:avLst/>
            </a:prstGeom>
            <a:noFill/>
            <a:ln/>
          </p:spPr>
        </p:pic>
        <p:sp>
          <p:nvSpPr>
            <p:cNvPr id="34" name="Right Arrow 33"/>
            <p:cNvSpPr/>
            <p:nvPr/>
          </p:nvSpPr>
          <p:spPr>
            <a:xfrm>
              <a:off x="6569454" y="271462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ight Arrow 34"/>
            <p:cNvSpPr/>
            <p:nvPr/>
          </p:nvSpPr>
          <p:spPr>
            <a:xfrm>
              <a:off x="6569454" y="5040000"/>
              <a:ext cx="360000" cy="360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36" name="Picture 35" descr="daq 01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6941329" y="1523248"/>
              <a:ext cx="2052000" cy="1620000"/>
            </a:xfrm>
            <a:prstGeom prst="rect">
              <a:avLst/>
            </a:prstGeom>
          </p:spPr>
        </p:pic>
        <p:pic>
          <p:nvPicPr>
            <p:cNvPr id="37" name="Picture 4" descr="P919016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16200000">
              <a:off x="1602739" y="2361266"/>
              <a:ext cx="1584000" cy="1270593"/>
            </a:xfrm>
            <a:prstGeom prst="rect">
              <a:avLst/>
            </a:prstGeom>
            <a:noFill/>
            <a:ln/>
          </p:spPr>
        </p:pic>
        <p:pic>
          <p:nvPicPr>
            <p:cNvPr id="38" name="Picture 37" descr="daq 01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6940800" y="1785926"/>
              <a:ext cx="2052000" cy="1620000"/>
            </a:xfrm>
            <a:prstGeom prst="rect">
              <a:avLst/>
            </a:prstGeom>
          </p:spPr>
        </p:pic>
        <p:pic>
          <p:nvPicPr>
            <p:cNvPr id="39" name="Picture 38" descr="daq 01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6940800" y="2115820"/>
              <a:ext cx="2052000" cy="1620000"/>
            </a:xfrm>
            <a:prstGeom prst="rect">
              <a:avLst/>
            </a:prstGeom>
          </p:spPr>
        </p:pic>
        <p:pic>
          <p:nvPicPr>
            <p:cNvPr id="40" name="Picture 39" descr="daq 01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6940800" y="2473010"/>
              <a:ext cx="2052000" cy="1620000"/>
            </a:xfrm>
            <a:prstGeom prst="rect">
              <a:avLst/>
            </a:prstGeom>
          </p:spPr>
        </p:pic>
        <p:pic>
          <p:nvPicPr>
            <p:cNvPr id="42" name="Picture 41" descr="daq 008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6941900" y="2802904"/>
              <a:ext cx="2059256" cy="1584037"/>
            </a:xfrm>
            <a:prstGeom prst="rect">
              <a:avLst/>
            </a:prstGeom>
          </p:spPr>
        </p:pic>
        <p:pic>
          <p:nvPicPr>
            <p:cNvPr id="43" name="Picture 4" descr="Control"/>
            <p:cNvPicPr>
              <a:picLocks noChangeAspect="1" noChangeArrowheads="1"/>
            </p:cNvPicPr>
            <p:nvPr/>
          </p:nvPicPr>
          <p:blipFill>
            <a:blip r:embed="rId11" cstate="print"/>
            <a:srcRect l="4245" t="1859" r="6753" b="3820"/>
            <a:stretch>
              <a:fillRect/>
            </a:stretch>
          </p:blipFill>
          <p:spPr>
            <a:xfrm rot="5400000">
              <a:off x="7279796" y="2779259"/>
              <a:ext cx="1368000" cy="2068683"/>
            </a:xfrm>
            <a:prstGeom prst="rect">
              <a:avLst/>
            </a:prstGeom>
            <a:noFill/>
            <a:ln/>
          </p:spPr>
        </p:pic>
        <p:pic>
          <p:nvPicPr>
            <p:cNvPr id="44" name="Picture 4" descr="readout"/>
            <p:cNvPicPr>
              <a:picLocks noChangeAspect="1" noChangeArrowheads="1"/>
            </p:cNvPicPr>
            <p:nvPr/>
          </p:nvPicPr>
          <p:blipFill>
            <a:blip r:embed="rId12" cstate="print"/>
            <a:srcRect l="4124" r="6209" b="3763"/>
            <a:stretch>
              <a:fillRect/>
            </a:stretch>
          </p:blipFill>
          <p:spPr>
            <a:xfrm rot="5400000">
              <a:off x="7267033" y="3166058"/>
              <a:ext cx="1368000" cy="2043157"/>
            </a:xfrm>
            <a:prstGeom prst="rect">
              <a:avLst/>
            </a:prstGeom>
            <a:noFill/>
            <a:ln/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>
            <a:xfrm rot="5400000">
              <a:off x="7236000" y="3544975"/>
              <a:ext cx="1440000" cy="2071702"/>
            </a:xfrm>
            <a:prstGeom prst="rect">
              <a:avLst/>
            </a:prstGeom>
            <a:noFill/>
            <a:ln/>
          </p:spPr>
        </p:pic>
        <p:pic>
          <p:nvPicPr>
            <p:cNvPr id="46" name="Picture 45" descr="daq 002.jp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6940800" y="4218016"/>
              <a:ext cx="2052000" cy="1285318"/>
            </a:xfrm>
            <a:prstGeom prst="rect">
              <a:avLst/>
            </a:prstGeom>
          </p:spPr>
        </p:pic>
        <p:pic>
          <p:nvPicPr>
            <p:cNvPr id="47" name="Picture 46" descr="daq 002.jp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6940800" y="4561558"/>
              <a:ext cx="2052000" cy="1285318"/>
            </a:xfrm>
            <a:prstGeom prst="rect">
              <a:avLst/>
            </a:prstGeom>
          </p:spPr>
        </p:pic>
        <p:pic>
          <p:nvPicPr>
            <p:cNvPr id="48" name="Picture 47" descr="daq 015.jp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>
            <a:xfrm>
              <a:off x="6940800" y="4844112"/>
              <a:ext cx="2016000" cy="1244258"/>
            </a:xfrm>
            <a:prstGeom prst="rect">
              <a:avLst/>
            </a:prstGeom>
          </p:spPr>
        </p:pic>
        <p:pic>
          <p:nvPicPr>
            <p:cNvPr id="51" name="Picture 50" descr="daq 015.jp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>
            <a:xfrm>
              <a:off x="6940800" y="5149908"/>
              <a:ext cx="2016000" cy="1244258"/>
            </a:xfrm>
            <a:prstGeom prst="rect">
              <a:avLst/>
            </a:prstGeom>
          </p:spPr>
        </p:pic>
        <p:pic>
          <p:nvPicPr>
            <p:cNvPr id="52" name="Picture 51" descr="daq 009.jp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>
            <a:xfrm>
              <a:off x="6940800" y="5436000"/>
              <a:ext cx="2052000" cy="1362252"/>
            </a:xfrm>
            <a:prstGeom prst="rect">
              <a:avLst/>
            </a:prstGeom>
          </p:spPr>
        </p:pic>
        <p:sp>
          <p:nvSpPr>
            <p:cNvPr id="53" name="Slide Number Placeholder 53"/>
            <p:cNvSpPr txBox="1">
              <a:spLocks/>
            </p:cNvSpPr>
            <p:nvPr/>
          </p:nvSpPr>
          <p:spPr bwMode="auto">
            <a:xfrm>
              <a:off x="8204396" y="6480000"/>
              <a:ext cx="720000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5D0D82D1-030A-4AF5-855D-82A44DD93AEE}" type="slidenum">
                <a: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Verdana" pitchFamily="34" charset="0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6</a:t>
              </a:fld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sz="2400" b="1" dirty="0" smtClean="0"/>
              <a:t>Status of the INO simulation and reconstruction software</a:t>
            </a:r>
            <a:br>
              <a:rPr lang="en-SG" sz="2400" b="1" dirty="0" smtClean="0"/>
            </a:br>
            <a:r>
              <a:rPr lang="en-SG" sz="2400" b="1" dirty="0" smtClean="0"/>
              <a:t>Prof. Gobinda Majumder, DHEP, TIFR </a:t>
            </a:r>
            <a:r>
              <a:rPr lang="en-SG" sz="2400" dirty="0" smtClean="0"/>
              <a:t/>
            </a:r>
            <a:br>
              <a:rPr lang="en-SG" sz="2400" dirty="0" smtClean="0"/>
            </a:br>
            <a:r>
              <a:rPr lang="en-SG" sz="2400" b="1" dirty="0" smtClean="0"/>
              <a:t>ASET Colloquium, 22</a:t>
            </a:r>
            <a:r>
              <a:rPr lang="en-SG" sz="2400" b="1" baseline="30000" dirty="0" smtClean="0"/>
              <a:t>nd</a:t>
            </a:r>
            <a:r>
              <a:rPr lang="en-SG" sz="2400" b="1" dirty="0" smtClean="0"/>
              <a:t> January 2010 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7</a:t>
            </a:fld>
            <a:endParaRPr lang="en-SG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576843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1" y="3269595"/>
            <a:ext cx="3286117" cy="307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14422"/>
            <a:ext cx="405384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286124"/>
            <a:ext cx="6072230" cy="303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400" b="1" dirty="0" smtClean="0"/>
              <a:t>Design and development of software tools for INO</a:t>
            </a:r>
            <a:br>
              <a:rPr lang="en-SG" sz="2400" b="1" dirty="0" smtClean="0"/>
            </a:br>
            <a:r>
              <a:rPr lang="en-SG" sz="2400" b="1" dirty="0" smtClean="0"/>
              <a:t>Dr. Deepak Samuel, DHEP, TIFR </a:t>
            </a:r>
            <a:br>
              <a:rPr lang="en-SG" sz="2400" b="1" dirty="0" smtClean="0"/>
            </a:br>
            <a:r>
              <a:rPr lang="en-SG" sz="2400" b="1" dirty="0" smtClean="0"/>
              <a:t>ASET Colloquium, 26</a:t>
            </a:r>
            <a:r>
              <a:rPr lang="en-SG" sz="2400" b="1" baseline="30000" dirty="0" smtClean="0"/>
              <a:t>th</a:t>
            </a:r>
            <a:r>
              <a:rPr lang="en-SG" sz="2400" b="1" dirty="0" smtClean="0"/>
              <a:t> February 2010 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8</a:t>
            </a:fld>
            <a:endParaRPr lang="en-SG" dirty="0"/>
          </a:p>
        </p:txBody>
      </p:sp>
      <p:pic>
        <p:nvPicPr>
          <p:cNvPr id="7" name="Content Placeholder 5" descr="Screenshot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8996" y="1335888"/>
            <a:ext cx="5700722" cy="3950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 descr="Screenshot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925676"/>
            <a:ext cx="4843466" cy="33989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Circular Arrow 23"/>
          <p:cNvSpPr/>
          <p:nvPr/>
        </p:nvSpPr>
        <p:spPr>
          <a:xfrm>
            <a:off x="3781741" y="1759770"/>
            <a:ext cx="4539567" cy="4539567"/>
          </a:xfrm>
          <a:prstGeom prst="circularArrow">
            <a:avLst>
              <a:gd name="adj1" fmla="val 5544"/>
              <a:gd name="adj2" fmla="val 330680"/>
              <a:gd name="adj3" fmla="val 13766482"/>
              <a:gd name="adj4" fmla="val 17391714"/>
              <a:gd name="adj5" fmla="val 575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24"/>
          <p:cNvGrpSpPr/>
          <p:nvPr/>
        </p:nvGrpSpPr>
        <p:grpSpPr>
          <a:xfrm>
            <a:off x="4984342" y="1788791"/>
            <a:ext cx="2134364" cy="1067182"/>
            <a:chOff x="3184936" y="1416"/>
            <a:chExt cx="2134364" cy="106718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8" name="Rounded Rectangle 37"/>
            <p:cNvSpPr/>
            <p:nvPr/>
          </p:nvSpPr>
          <p:spPr>
            <a:xfrm>
              <a:off x="3184936" y="1416"/>
              <a:ext cx="2134364" cy="1067182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5"/>
            <p:cNvSpPr/>
            <p:nvPr/>
          </p:nvSpPr>
          <p:spPr>
            <a:xfrm>
              <a:off x="3237032" y="53512"/>
              <a:ext cx="2030172" cy="9629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Wait on Interrupts</a:t>
              </a:r>
              <a:endParaRPr lang="en-US" sz="1600" kern="1200" dirty="0"/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825445" y="3126430"/>
            <a:ext cx="2134364" cy="1067182"/>
            <a:chOff x="5026039" y="1339055"/>
            <a:chExt cx="2134364" cy="106718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6" name="Rounded Rectangle 35"/>
            <p:cNvSpPr/>
            <p:nvPr/>
          </p:nvSpPr>
          <p:spPr>
            <a:xfrm>
              <a:off x="5026039" y="1339055"/>
              <a:ext cx="2134364" cy="1067182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55142"/>
                <a:satOff val="10273"/>
                <a:lumOff val="-1666"/>
                <a:alphaOff val="0"/>
              </a:schemeClr>
            </a:fillRef>
            <a:effectRef idx="2">
              <a:schemeClr val="accent5">
                <a:hueOff val="-1255142"/>
                <a:satOff val="10273"/>
                <a:lumOff val="-166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7"/>
            <p:cNvSpPr/>
            <p:nvPr/>
          </p:nvSpPr>
          <p:spPr>
            <a:xfrm>
              <a:off x="5078135" y="1391151"/>
              <a:ext cx="2030172" cy="9629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Read IRQ Vector</a:t>
              </a:r>
              <a:endParaRPr lang="en-US" sz="1600" kern="1200" dirty="0"/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6122206" y="5290776"/>
            <a:ext cx="2134364" cy="1067182"/>
            <a:chOff x="4322800" y="3503401"/>
            <a:chExt cx="2134364" cy="106718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4" name="Rounded Rectangle 33"/>
            <p:cNvSpPr/>
            <p:nvPr/>
          </p:nvSpPr>
          <p:spPr>
            <a:xfrm>
              <a:off x="4322800" y="3503401"/>
              <a:ext cx="2134364" cy="1067182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510283"/>
                <a:satOff val="20547"/>
                <a:lumOff val="-3333"/>
                <a:alphaOff val="0"/>
              </a:schemeClr>
            </a:fillRef>
            <a:effectRef idx="2">
              <a:schemeClr val="accent5">
                <a:hueOff val="-2510283"/>
                <a:satOff val="20547"/>
                <a:lumOff val="-333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9"/>
            <p:cNvSpPr/>
            <p:nvPr/>
          </p:nvSpPr>
          <p:spPr>
            <a:xfrm>
              <a:off x="4374896" y="3555497"/>
              <a:ext cx="2030172" cy="9629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Read Scaler/ TDC, Event Information</a:t>
              </a:r>
              <a:endParaRPr lang="en-US" sz="1600" kern="1200" dirty="0"/>
            </a:p>
          </p:txBody>
        </p:sp>
      </p:grpSp>
      <p:grpSp>
        <p:nvGrpSpPr>
          <p:cNvPr id="10" name="Group 27"/>
          <p:cNvGrpSpPr/>
          <p:nvPr/>
        </p:nvGrpSpPr>
        <p:grpSpPr>
          <a:xfrm>
            <a:off x="3846478" y="5290776"/>
            <a:ext cx="2134364" cy="1067182"/>
            <a:chOff x="2047072" y="3503401"/>
            <a:chExt cx="2134364" cy="106718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Rounded Rectangle 31"/>
            <p:cNvSpPr/>
            <p:nvPr/>
          </p:nvSpPr>
          <p:spPr>
            <a:xfrm>
              <a:off x="2047072" y="3503401"/>
              <a:ext cx="2134364" cy="1067182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765425"/>
                <a:satOff val="30820"/>
                <a:lumOff val="-4999"/>
                <a:alphaOff val="0"/>
              </a:schemeClr>
            </a:fillRef>
            <a:effectRef idx="2">
              <a:schemeClr val="accent5">
                <a:hueOff val="-3765425"/>
                <a:satOff val="30820"/>
                <a:lumOff val="-49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11"/>
            <p:cNvSpPr/>
            <p:nvPr/>
          </p:nvSpPr>
          <p:spPr>
            <a:xfrm>
              <a:off x="2099168" y="3555497"/>
              <a:ext cx="2030172" cy="9629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Write Data to Shared Circular Buffer</a:t>
              </a:r>
              <a:endParaRPr lang="en-US" sz="1600" kern="1200" dirty="0"/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3143240" y="3126430"/>
            <a:ext cx="2134364" cy="1067182"/>
            <a:chOff x="1343834" y="1339055"/>
            <a:chExt cx="2134364" cy="106718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0" name="Rounded Rectangle 29"/>
            <p:cNvSpPr/>
            <p:nvPr/>
          </p:nvSpPr>
          <p:spPr>
            <a:xfrm>
              <a:off x="1343834" y="1339055"/>
              <a:ext cx="2134364" cy="1067182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020566"/>
                <a:satOff val="41093"/>
                <a:lumOff val="-6666"/>
                <a:alphaOff val="0"/>
              </a:schemeClr>
            </a:fillRef>
            <a:effectRef idx="2">
              <a:schemeClr val="accent5">
                <a:hueOff val="-5020566"/>
                <a:satOff val="41093"/>
                <a:lumOff val="-666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13"/>
            <p:cNvSpPr/>
            <p:nvPr/>
          </p:nvSpPr>
          <p:spPr>
            <a:xfrm>
              <a:off x="1395930" y="1391151"/>
              <a:ext cx="2030172" cy="9629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IPC-Trigger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Event Thread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Monitor Thread</a:t>
              </a:r>
              <a:endParaRPr lang="en-US" sz="1600" kern="1200" dirty="0"/>
            </a:p>
          </p:txBody>
        </p:sp>
      </p:grpSp>
      <p:pic>
        <p:nvPicPr>
          <p:cNvPr id="40" name="Content Placeholder 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214422"/>
            <a:ext cx="2176450" cy="2142443"/>
          </a:xfrm>
          <a:prstGeom prst="rect">
            <a:avLst/>
          </a:prstGeom>
        </p:spPr>
      </p:pic>
      <p:pic>
        <p:nvPicPr>
          <p:cNvPr id="62468" name="Picture 4" descr="Home">
            <a:hlinkClick r:id="rId5" tooltip="Hom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1285860"/>
            <a:ext cx="1192376" cy="157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673358"/>
            <a:ext cx="6357983" cy="466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400" b="1" dirty="0" smtClean="0"/>
              <a:t>Modernising nuclear instrumentation - Indigenous efforts</a:t>
            </a:r>
            <a:br>
              <a:rPr lang="en-SG" sz="2400" b="1" dirty="0" smtClean="0"/>
            </a:br>
            <a:r>
              <a:rPr lang="en-SG" sz="2400" b="1" dirty="0" smtClean="0"/>
              <a:t>Mr. V.B.Chandratre, ED, BARC</a:t>
            </a:r>
            <a:br>
              <a:rPr lang="en-SG" sz="2400" b="1" dirty="0" smtClean="0"/>
            </a:br>
            <a:r>
              <a:rPr lang="en-SG" sz="2400" b="1" dirty="0" smtClean="0"/>
              <a:t>ASET Colloquium, 19</a:t>
            </a:r>
            <a:r>
              <a:rPr lang="en-SG" sz="2400" b="1" baseline="30000" dirty="0" smtClean="0"/>
              <a:t>th</a:t>
            </a:r>
            <a:r>
              <a:rPr lang="en-SG" sz="2400" b="1" dirty="0" smtClean="0"/>
              <a:t> March 2010 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B.Satyanarayana               Tracking the tiniest particles               ASET Colloquium               May 7, 2010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0A7-66BE-4FC5-AC2B-9819C7547C50}" type="slidenum">
              <a:rPr lang="en-SG" smtClean="0"/>
              <a:pPr/>
              <a:t>9</a:t>
            </a:fld>
            <a:endParaRPr lang="en-SG" dirty="0"/>
          </a:p>
        </p:txBody>
      </p:sp>
      <p:pic>
        <p:nvPicPr>
          <p:cNvPr id="9" name="Picture 6" descr="bmc1600_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74" y="2214554"/>
            <a:ext cx="24384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17156" y="1273166"/>
            <a:ext cx="8784000" cy="1308794"/>
            <a:chOff x="214282" y="1500174"/>
            <a:chExt cx="8070899" cy="941388"/>
          </a:xfrm>
        </p:grpSpPr>
        <p:pic>
          <p:nvPicPr>
            <p:cNvPr id="5" name="Picture 2" descr="bmc159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7290" y="1524000"/>
              <a:ext cx="1087438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bmc159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0298" y="1524000"/>
              <a:ext cx="1128713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bmc159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43306" y="1500174"/>
              <a:ext cx="1087438" cy="59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bmc15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4876" y="1500174"/>
              <a:ext cx="1138238" cy="627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bmc157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7884" y="1500174"/>
              <a:ext cx="13716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bmc157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15206" y="1500174"/>
              <a:ext cx="1069975" cy="94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bmc159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4282" y="1524000"/>
              <a:ext cx="1128713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18" descr="TDCphot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3857628"/>
            <a:ext cx="34607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tellite Dish design template">
  <a:themeElements>
    <a:clrScheme name="Office Theme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S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S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Satellite Dish design template</Template>
  <TotalTime>1882</TotalTime>
  <Words>2120</Words>
  <Application>Microsoft Office PowerPoint</Application>
  <PresentationFormat>On-screen Show (4:3)</PresentationFormat>
  <Paragraphs>448</Paragraphs>
  <Slides>51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Satellite Dish design template</vt:lpstr>
      <vt:lpstr>Tracking the tiniest particles</vt:lpstr>
      <vt:lpstr>Overview and Status of India-Based Neutrino Observatory  Prof. N.K.Mondal, DHEP, TIFR ASET Colloquium, 3rd July 2009</vt:lpstr>
      <vt:lpstr>Mechanical structure of INO's ICAL detector  Mr. Piyush Verma, DHEP, TIFR ASET Colloquium, 17th July 2009 </vt:lpstr>
      <vt:lpstr>The ICAL magnet at the India based Neutrino Observatory  Prof. V.M. Datar, NPD &amp; Prof. M.S. Bhatia, LPTD, BARC  ASET Colloquium, 28th August 2009</vt:lpstr>
      <vt:lpstr>Large scale gas systems for the INO ICAL detector  Mr. S.D. Kalmani, DHEP, TIFR ASET Colloquium, 25th September 2009</vt:lpstr>
      <vt:lpstr>Electronics &amp; DAQ system for INO-ICAL prototype detector  Mr. S.S.Upadhya, DHEP, TIFR ASET Colloquium, 16th October 2009</vt:lpstr>
      <vt:lpstr>Status of the INO simulation and reconstruction software Prof. Gobinda Majumder, DHEP, TIFR  ASET Colloquium, 22nd January 2010 </vt:lpstr>
      <vt:lpstr>Design and development of software tools for INO Dr. Deepak Samuel, DHEP, TIFR  ASET Colloquium, 26th February 2010 </vt:lpstr>
      <vt:lpstr>Modernising nuclear instrumentation - Indigenous efforts Mr. V.B.Chandratre, ED, BARC ASET Colloquium, 19th March 2010 </vt:lpstr>
      <vt:lpstr>Plan of the talk</vt:lpstr>
      <vt:lpstr>Signal production in RPC</vt:lpstr>
      <vt:lpstr>Schematic of a basic RPC</vt:lpstr>
      <vt:lpstr>Signal development in an RPC</vt:lpstr>
      <vt:lpstr>Honeycomb pickup panel</vt:lpstr>
      <vt:lpstr>Measurement of Z0</vt:lpstr>
      <vt:lpstr>HMC based preamplifier</vt:lpstr>
      <vt:lpstr>Post amplifier RPC pulse profile</vt:lpstr>
      <vt:lpstr>Characteristics of RPC pulse</vt:lpstr>
      <vt:lpstr>Front-end electronics</vt:lpstr>
      <vt:lpstr>Front-end specifications</vt:lpstr>
      <vt:lpstr>Functional diagram of the FE ASIC</vt:lpstr>
      <vt:lpstr>FE ASIC layout</vt:lpstr>
      <vt:lpstr>Information on FE ASIC</vt:lpstr>
      <vt:lpstr>DAQ system requirements and architectures</vt:lpstr>
      <vt:lpstr>Factsheet of ICAL detector</vt:lpstr>
      <vt:lpstr>DAQ system requirements</vt:lpstr>
      <vt:lpstr>Other critical issues</vt:lpstr>
      <vt:lpstr>Triggered DAQ scheme</vt:lpstr>
      <vt:lpstr>Trigger system</vt:lpstr>
      <vt:lpstr>Trigger-less DAQ scheme</vt:lpstr>
      <vt:lpstr>Implementing trigger-less scheme</vt:lpstr>
      <vt:lpstr>Timing sub-system</vt:lpstr>
      <vt:lpstr>ASIC TDC devices</vt:lpstr>
      <vt:lpstr>Concept of vernier TDC</vt:lpstr>
      <vt:lpstr>Schematic of vernier TDC</vt:lpstr>
      <vt:lpstr>Vernier TDC implementation</vt:lpstr>
      <vt:lpstr>Differential Delay Line Method</vt:lpstr>
      <vt:lpstr>Rate and ambient parameter monitors</vt:lpstr>
      <vt:lpstr>RPC strip rate monitoring</vt:lpstr>
      <vt:lpstr>T-RH-T monitor module</vt:lpstr>
      <vt:lpstr>Pulse shape monitor</vt:lpstr>
      <vt:lpstr>Pulse shape monitor</vt:lpstr>
      <vt:lpstr>Back-end system issues</vt:lpstr>
      <vt:lpstr>Back-end issues</vt:lpstr>
      <vt:lpstr>ICAL’s custom VME module</vt:lpstr>
      <vt:lpstr>Power supplies</vt:lpstr>
      <vt:lpstr>Power supplies</vt:lpstr>
      <vt:lpstr>Summary and future outlook</vt:lpstr>
      <vt:lpstr>Summary and future outlook</vt:lpstr>
      <vt:lpstr>Acknowledgements</vt:lpstr>
      <vt:lpstr>Slide 51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the tiniest particles</dc:title>
  <dc:creator>Satyanarayana Bheesette</dc:creator>
  <cp:lastModifiedBy>Satyanarayana Bheesette</cp:lastModifiedBy>
  <cp:revision>109</cp:revision>
  <cp:lastPrinted>1601-01-01T00:00:00Z</cp:lastPrinted>
  <dcterms:created xsi:type="dcterms:W3CDTF">2010-05-04T07:21:43Z</dcterms:created>
  <dcterms:modified xsi:type="dcterms:W3CDTF">2010-05-09T14:37:20Z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TC102037681033</vt:lpwstr>
  </property>
</Properties>
</file>