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6"/>
  </p:notesMasterIdLst>
  <p:sldIdLst>
    <p:sldId id="256" r:id="rId3"/>
    <p:sldId id="319" r:id="rId4"/>
    <p:sldId id="394" r:id="rId5"/>
    <p:sldId id="350" r:id="rId6"/>
    <p:sldId id="391" r:id="rId7"/>
    <p:sldId id="262" r:id="rId8"/>
    <p:sldId id="352" r:id="rId9"/>
    <p:sldId id="338" r:id="rId10"/>
    <p:sldId id="325" r:id="rId11"/>
    <p:sldId id="267" r:id="rId12"/>
    <p:sldId id="320" r:id="rId13"/>
    <p:sldId id="365" r:id="rId14"/>
    <p:sldId id="395" r:id="rId15"/>
    <p:sldId id="396" r:id="rId16"/>
    <p:sldId id="368" r:id="rId17"/>
    <p:sldId id="373" r:id="rId18"/>
    <p:sldId id="390" r:id="rId19"/>
    <p:sldId id="266" r:id="rId20"/>
    <p:sldId id="264" r:id="rId21"/>
    <p:sldId id="344" r:id="rId22"/>
    <p:sldId id="345" r:id="rId23"/>
    <p:sldId id="333" r:id="rId24"/>
    <p:sldId id="39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F29C-BFEB-43B2-9CCE-5F2CDA3862F3}" type="datetimeFigureOut">
              <a:rPr lang="en-SG" smtClean="0"/>
              <a:pPr/>
              <a:t>11/1/2013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AFDB8-D483-4806-AC87-620A854ADD87}" type="slidenum">
              <a:rPr lang="en-SG" smtClean="0"/>
              <a:pPr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7722B63-A55A-42E9-B875-59EE3EB963E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B3C750-E280-4EBF-841E-5A91D7D0A028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9BF399-1DB5-414B-A02F-DC1F8973EFE9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548680"/>
            <a:ext cx="8496944" cy="2160240"/>
          </a:xfrm>
        </p:spPr>
        <p:txBody>
          <a:bodyPr/>
          <a:lstStyle>
            <a:lvl1pPr algn="l">
              <a:spcBef>
                <a:spcPts val="600"/>
              </a:spcBef>
              <a:spcAft>
                <a:spcPts val="600"/>
              </a:spcAft>
              <a:defRPr/>
            </a:lvl1pPr>
          </a:lstStyle>
          <a:p>
            <a:r>
              <a:rPr lang="en-SG" smtClean="0"/>
              <a:t>Click to edit Master title style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5517232"/>
            <a:ext cx="4752528" cy="836513"/>
          </a:xfrm>
        </p:spPr>
        <p:txBody>
          <a:bodyPr anchor="ctr"/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SG" smtClean="0"/>
              <a:t>Click to edit Master subtitle style</a:t>
            </a:r>
            <a:endParaRPr lang="en-SG" dirty="0"/>
          </a:p>
        </p:txBody>
      </p:sp>
    </p:spTree>
    <p:extLst>
      <p:ext uri="{BB962C8B-B14F-4D97-AF65-F5344CB8AC3E}">
        <p14:creationId xmlns="" xmlns:p14="http://schemas.microsoft.com/office/powerpoint/2010/main" val="616095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SG" smtClean="0"/>
              <a:t>Click to edit Master text styles</a:t>
            </a:r>
          </a:p>
          <a:p>
            <a:pPr lvl="1"/>
            <a:r>
              <a:rPr lang="en-SG" smtClean="0"/>
              <a:t>Second level</a:t>
            </a:r>
          </a:p>
          <a:p>
            <a:pPr lvl="2"/>
            <a:r>
              <a:rPr lang="en-SG" smtClean="0"/>
              <a:t>Third level</a:t>
            </a:r>
          </a:p>
          <a:p>
            <a:pPr lvl="3"/>
            <a:r>
              <a:rPr lang="en-SG" smtClean="0"/>
              <a:t>Fourth level</a:t>
            </a:r>
          </a:p>
          <a:p>
            <a:pPr lvl="4"/>
            <a:r>
              <a:rPr lang="en-SG" smtClean="0"/>
              <a:t>Fifth level</a:t>
            </a:r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199483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SG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SG" smtClean="0"/>
              <a:t>Click to edit Master text styles</a:t>
            </a:r>
          </a:p>
          <a:p>
            <a:pPr lvl="1"/>
            <a:r>
              <a:rPr lang="en-SG" smtClean="0"/>
              <a:t>Second level</a:t>
            </a:r>
          </a:p>
          <a:p>
            <a:pPr lvl="2"/>
            <a:r>
              <a:rPr lang="en-SG" smtClean="0"/>
              <a:t>Third level</a:t>
            </a:r>
          </a:p>
          <a:p>
            <a:pPr lvl="3"/>
            <a:r>
              <a:rPr lang="en-SG" smtClean="0"/>
              <a:t>Fourth level</a:t>
            </a:r>
          </a:p>
          <a:p>
            <a:pPr lvl="4"/>
            <a:r>
              <a:rPr lang="en-SG" smtClean="0"/>
              <a:t>Fifth level</a:t>
            </a:r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203302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" y="980728"/>
            <a:ext cx="9000000" cy="5256000"/>
          </a:xfrm>
        </p:spPr>
        <p:txBody>
          <a:bodyPr/>
          <a:lstStyle>
            <a:lvl1pPr>
              <a:buFont typeface="Wingdings" pitchFamily="2" charset="2"/>
              <a:buChar char="v"/>
              <a:defRPr>
                <a:solidFill>
                  <a:srgbClr val="FFFF00"/>
                </a:solidFill>
                <a:latin typeface="Narkisim" pitchFamily="34" charset="-79"/>
                <a:cs typeface="Narkisim" pitchFamily="34" charset="-79"/>
              </a:defRPr>
            </a:lvl1pPr>
            <a:lvl2pPr>
              <a:buFont typeface="Wingdings" pitchFamily="2" charset="2"/>
              <a:buChar char="§"/>
              <a:defRPr>
                <a:solidFill>
                  <a:srgbClr val="FF0000"/>
                </a:solidFill>
                <a:latin typeface="Narkisim" pitchFamily="34" charset="-79"/>
                <a:cs typeface="Narkisim" pitchFamily="34" charset="-79"/>
              </a:defRPr>
            </a:lvl2pPr>
          </a:lstStyle>
          <a:p>
            <a:pPr lvl="0"/>
            <a:r>
              <a:rPr lang="en-SG" dirty="0" smtClean="0"/>
              <a:t>Click to edit Master text styles</a:t>
            </a:r>
          </a:p>
          <a:p>
            <a:pPr lvl="1"/>
            <a:r>
              <a:rPr lang="en-SG" dirty="0" smtClean="0"/>
              <a:t>Second level</a:t>
            </a:r>
          </a:p>
          <a:p>
            <a:pPr lvl="2"/>
            <a:r>
              <a:rPr lang="en-SG" dirty="0" smtClean="0"/>
              <a:t>Third level</a:t>
            </a:r>
          </a:p>
          <a:p>
            <a:pPr lvl="3"/>
            <a:r>
              <a:rPr lang="en-SG" dirty="0" smtClean="0"/>
              <a:t>Fourth level</a:t>
            </a:r>
          </a:p>
          <a:p>
            <a:pPr lvl="4"/>
            <a:r>
              <a:rPr lang="en-SG" dirty="0" smtClean="0"/>
              <a:t>Fifth level</a:t>
            </a:r>
            <a:endParaRPr lang="en-SG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000" y="6333070"/>
            <a:ext cx="9000000" cy="360000"/>
          </a:xfrm>
          <a:prstGeom prst="rect">
            <a:avLst/>
          </a:prstGeom>
        </p:spPr>
        <p:txBody>
          <a:bodyPr anchor="ctr" anchorCtr="1"/>
          <a:lstStyle>
            <a:lvl1pPr algn="l">
              <a:defRPr sz="1200">
                <a:solidFill>
                  <a:srgbClr val="92D050"/>
                </a:solidFill>
              </a:defRPr>
            </a:lvl1pPr>
          </a:lstStyle>
          <a:p>
            <a:r>
              <a:rPr lang="nn-NO" smtClean="0"/>
              <a:t>B.Satyanarayana, TIFR, Mumbai                   XX DAE-BRNS High Energy Physics Symposium, Visva-Bharati                January 13-18, 2013</a:t>
            </a:r>
            <a:endParaRPr lang="en-SG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2000" y="36000"/>
            <a:ext cx="9000000" cy="900000"/>
          </a:xfrm>
        </p:spPr>
        <p:txBody>
          <a:bodyPr>
            <a:normAutofit/>
          </a:bodyPr>
          <a:lstStyle>
            <a:lvl1pPr>
              <a:defRPr sz="4000">
                <a:latin typeface="Narkisim" pitchFamily="34" charset="-79"/>
                <a:cs typeface="Narkisim" pitchFamily="34" charset="-79"/>
              </a:defRPr>
            </a:lvl1pPr>
          </a:lstStyle>
          <a:p>
            <a:r>
              <a:rPr lang="en-SG" dirty="0" smtClean="0"/>
              <a:t>Click to edit Master title style</a:t>
            </a:r>
            <a:endParaRPr lang="en-SG" dirty="0"/>
          </a:p>
        </p:txBody>
      </p:sp>
    </p:spTree>
    <p:extLst>
      <p:ext uri="{BB962C8B-B14F-4D97-AF65-F5344CB8AC3E}">
        <p14:creationId xmlns="" xmlns:p14="http://schemas.microsoft.com/office/powerpoint/2010/main" val="1116281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SG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SG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9604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000" y="36000"/>
            <a:ext cx="90000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SG" dirty="0" smtClean="0"/>
              <a:t>Click to edit Master title style</a:t>
            </a:r>
            <a:endParaRPr lang="en-SG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2000" y="1220502"/>
            <a:ext cx="4500000" cy="5040000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</a:lstStyle>
          <a:p>
            <a:pPr lvl="0"/>
            <a:r>
              <a:rPr lang="en-SG" dirty="0" smtClean="0"/>
              <a:t>Click to edit Master text styles</a:t>
            </a:r>
          </a:p>
          <a:p>
            <a:pPr lvl="1"/>
            <a:r>
              <a:rPr lang="en-SG" dirty="0" smtClean="0"/>
              <a:t>Second level</a:t>
            </a:r>
          </a:p>
          <a:p>
            <a:pPr lvl="2"/>
            <a:r>
              <a:rPr lang="en-SG" dirty="0" smtClean="0"/>
              <a:t>Third level</a:t>
            </a:r>
          </a:p>
          <a:p>
            <a:pPr lvl="3"/>
            <a:r>
              <a:rPr lang="en-SG" dirty="0" smtClean="0"/>
              <a:t>Fourth level</a:t>
            </a:r>
          </a:p>
          <a:p>
            <a:pPr lvl="4"/>
            <a:r>
              <a:rPr lang="en-SG" dirty="0" smtClean="0"/>
              <a:t>Fifth level</a:t>
            </a:r>
            <a:endParaRPr lang="en-SG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4607625" y="1220400"/>
            <a:ext cx="4500000" cy="5040000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</a:lstStyle>
          <a:p>
            <a:pPr lvl="0"/>
            <a:r>
              <a:rPr lang="en-SG" dirty="0" smtClean="0"/>
              <a:t>Click to edit Master text styles</a:t>
            </a:r>
          </a:p>
          <a:p>
            <a:pPr lvl="1"/>
            <a:r>
              <a:rPr lang="en-SG" dirty="0" smtClean="0"/>
              <a:t>Second level</a:t>
            </a:r>
          </a:p>
          <a:p>
            <a:pPr lvl="2"/>
            <a:r>
              <a:rPr lang="en-SG" dirty="0" smtClean="0"/>
              <a:t>Third level</a:t>
            </a:r>
          </a:p>
          <a:p>
            <a:pPr lvl="3"/>
            <a:r>
              <a:rPr lang="en-SG" dirty="0" smtClean="0"/>
              <a:t>Fourth level</a:t>
            </a:r>
          </a:p>
          <a:p>
            <a:pPr lvl="4"/>
            <a:r>
              <a:rPr lang="en-SG" dirty="0" smtClean="0"/>
              <a:t>Fifth level</a:t>
            </a:r>
            <a:endParaRPr lang="en-SG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33070"/>
            <a:ext cx="8640000" cy="360000"/>
          </a:xfrm>
          <a:prstGeom prst="rect">
            <a:avLst/>
          </a:prstGeom>
        </p:spPr>
        <p:txBody>
          <a:bodyPr anchor="b" anchorCtr="0"/>
          <a:lstStyle>
            <a:lvl1pPr algn="l">
              <a:defRPr sz="1200">
                <a:solidFill>
                  <a:srgbClr val="92D050"/>
                </a:solidFill>
              </a:defRPr>
            </a:lvl1pPr>
          </a:lstStyle>
          <a:p>
            <a:r>
              <a:rPr lang="nn-NO" smtClean="0"/>
              <a:t>B.Satyanarayana, TIFR, Mumbai                   XX DAE-BRNS High Energy Physics Symposium, Visva-Bharati                January 13-18, 2013</a:t>
            </a:r>
            <a:endParaRPr lang="en-SG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725296" y="6332399"/>
            <a:ext cx="360000" cy="360000"/>
          </a:xfrm>
          <a:prstGeom prst="rect">
            <a:avLst/>
          </a:prstGeom>
        </p:spPr>
        <p:txBody>
          <a:bodyPr wrap="none" anchor="b" anchorCtr="0">
            <a:noAutofit/>
          </a:bodyPr>
          <a:lstStyle/>
          <a:p>
            <a:pPr algn="ctr"/>
            <a:fld id="{548EF2A6-3978-48D1-9A99-3300CD1F3E33}" type="slidenum">
              <a:rPr lang="en-SG" sz="1200" smtClean="0">
                <a:solidFill>
                  <a:srgbClr val="92D050"/>
                </a:solidFill>
              </a:rPr>
              <a:pPr algn="ctr"/>
              <a:t>‹#›</a:t>
            </a:fld>
            <a:endParaRPr lang="en-SG" sz="1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1910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SG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SG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SG" smtClean="0"/>
              <a:t>Click to edit Master text styles</a:t>
            </a:r>
          </a:p>
          <a:p>
            <a:pPr lvl="1"/>
            <a:r>
              <a:rPr lang="en-SG" smtClean="0"/>
              <a:t>Second level</a:t>
            </a:r>
          </a:p>
          <a:p>
            <a:pPr lvl="2"/>
            <a:r>
              <a:rPr lang="en-SG" smtClean="0"/>
              <a:t>Third level</a:t>
            </a:r>
          </a:p>
          <a:p>
            <a:pPr lvl="3"/>
            <a:r>
              <a:rPr lang="en-SG" smtClean="0"/>
              <a:t>Fourth level</a:t>
            </a:r>
          </a:p>
          <a:p>
            <a:pPr lvl="4"/>
            <a:r>
              <a:rPr lang="en-SG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SG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SG" smtClean="0"/>
              <a:t>Click to edit Master text styles</a:t>
            </a:r>
          </a:p>
          <a:p>
            <a:pPr lvl="1"/>
            <a:r>
              <a:rPr lang="en-SG" smtClean="0"/>
              <a:t>Second level</a:t>
            </a:r>
          </a:p>
          <a:p>
            <a:pPr lvl="2"/>
            <a:r>
              <a:rPr lang="en-SG" smtClean="0"/>
              <a:t>Third level</a:t>
            </a:r>
          </a:p>
          <a:p>
            <a:pPr lvl="3"/>
            <a:r>
              <a:rPr lang="en-SG" smtClean="0"/>
              <a:t>Fourth level</a:t>
            </a:r>
          </a:p>
          <a:p>
            <a:pPr lvl="4"/>
            <a:r>
              <a:rPr lang="en-SG" smtClean="0"/>
              <a:t>Fifth level</a:t>
            </a:r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2444429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smtClean="0"/>
              <a:t>Click to edit Master title style</a:t>
            </a:r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225017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27390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SG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SG" smtClean="0"/>
              <a:t>Click to edit Master text styles</a:t>
            </a:r>
          </a:p>
          <a:p>
            <a:pPr lvl="1"/>
            <a:r>
              <a:rPr lang="en-SG" smtClean="0"/>
              <a:t>Second level</a:t>
            </a:r>
          </a:p>
          <a:p>
            <a:pPr lvl="2"/>
            <a:r>
              <a:rPr lang="en-SG" smtClean="0"/>
              <a:t>Third level</a:t>
            </a:r>
          </a:p>
          <a:p>
            <a:pPr lvl="3"/>
            <a:r>
              <a:rPr lang="en-SG" smtClean="0"/>
              <a:t>Fourth level</a:t>
            </a:r>
          </a:p>
          <a:p>
            <a:pPr lvl="4"/>
            <a:r>
              <a:rPr lang="en-SG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SG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83154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SG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SG" smtClean="0"/>
              <a:t>Click icon to add picture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SG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69413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SG" smtClean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600200"/>
            <a:ext cx="86409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SG" smtClean="0"/>
              <a:t>Click to edit Master text styles</a:t>
            </a:r>
          </a:p>
          <a:p>
            <a:pPr lvl="1"/>
            <a:r>
              <a:rPr lang="en-SG" smtClean="0"/>
              <a:t>Second level</a:t>
            </a:r>
          </a:p>
          <a:p>
            <a:pPr lvl="2"/>
            <a:r>
              <a:rPr lang="en-SG" smtClean="0"/>
              <a:t>Third level</a:t>
            </a:r>
          </a:p>
          <a:p>
            <a:pPr lvl="3"/>
            <a:r>
              <a:rPr lang="en-SG" smtClean="0"/>
              <a:t>Fourth level</a:t>
            </a:r>
          </a:p>
          <a:p>
            <a:pPr lvl="4"/>
            <a:r>
              <a:rPr lang="en-SG" smtClean="0"/>
              <a:t>Fifth level</a:t>
            </a:r>
            <a:endParaRPr lang="en-SG" dirty="0"/>
          </a:p>
        </p:txBody>
      </p:sp>
    </p:spTree>
    <p:extLst>
      <p:ext uri="{BB962C8B-B14F-4D97-AF65-F5344CB8AC3E}">
        <p14:creationId xmlns="" xmlns:p14="http://schemas.microsoft.com/office/powerpoint/2010/main" val="110069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»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file:///F:\INO\presentation\DAE-DST-Detector.pptx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no.tifr.res.in/ino/gallery/Schematic%20view%20of%20the%20INO%20detector.JPG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6372" y="274716"/>
            <a:ext cx="2445090" cy="28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6724"/>
            <a:ext cx="9108000" cy="2722236"/>
          </a:xfrm>
        </p:spPr>
        <p:txBody>
          <a:bodyPr>
            <a:normAutofit fontScale="90000"/>
          </a:bodyPr>
          <a:lstStyle/>
          <a:p>
            <a:r>
              <a:rPr lang="en-IN" sz="4800" dirty="0" smtClean="0">
                <a:latin typeface="Narkisim" pitchFamily="34" charset="-79"/>
                <a:cs typeface="Narkisim" pitchFamily="34" charset="-79"/>
              </a:rPr>
              <a:t>Regulated C</a:t>
            </a:r>
            <a:r>
              <a:rPr lang="en-IN" sz="4800" dirty="0" smtClean="0">
                <a:latin typeface="Narkisim" pitchFamily="34" charset="-79"/>
                <a:cs typeface="Narkisim" pitchFamily="34" charset="-79"/>
              </a:rPr>
              <a:t>ascode </a:t>
            </a:r>
            <a:r>
              <a:rPr lang="en-IN" sz="4800" dirty="0" smtClean="0">
                <a:latin typeface="Narkisim" pitchFamily="34" charset="-79"/>
                <a:cs typeface="Narkisim" pitchFamily="34" charset="-79"/>
              </a:rPr>
              <a:t>based </a:t>
            </a:r>
            <a:r>
              <a:rPr lang="en-IN" sz="4800" dirty="0" smtClean="0">
                <a:latin typeface="Narkisim" pitchFamily="34" charset="-79"/>
                <a:cs typeface="Narkisim" pitchFamily="34" charset="-79"/>
              </a:rPr>
              <a:t/>
            </a:r>
            <a:br>
              <a:rPr lang="en-IN" sz="4800" dirty="0" smtClean="0">
                <a:latin typeface="Narkisim" pitchFamily="34" charset="-79"/>
                <a:cs typeface="Narkisim" pitchFamily="34" charset="-79"/>
              </a:rPr>
            </a:br>
            <a:r>
              <a:rPr lang="en-IN" sz="4800" dirty="0" smtClean="0">
                <a:latin typeface="Narkisim" pitchFamily="34" charset="-79"/>
                <a:cs typeface="Narkisim" pitchFamily="34" charset="-79"/>
              </a:rPr>
              <a:t>Frontend </a:t>
            </a:r>
            <a:r>
              <a:rPr lang="en-IN" sz="4800" dirty="0" smtClean="0">
                <a:latin typeface="Narkisim" pitchFamily="34" charset="-79"/>
                <a:cs typeface="Narkisim" pitchFamily="34" charset="-79"/>
              </a:rPr>
              <a:t>ASIC </a:t>
            </a:r>
            <a:r>
              <a:rPr lang="en-IN" sz="4800" dirty="0" smtClean="0">
                <a:latin typeface="Narkisim" pitchFamily="34" charset="-79"/>
                <a:cs typeface="Narkisim" pitchFamily="34" charset="-79"/>
              </a:rPr>
              <a:t>Anusparsh </a:t>
            </a:r>
            <a:r>
              <a:rPr lang="en-IN" sz="4800" dirty="0" smtClean="0">
                <a:latin typeface="Narkisim" pitchFamily="34" charset="-79"/>
                <a:cs typeface="Narkisim" pitchFamily="34" charset="-79"/>
              </a:rPr>
              <a:t>for </a:t>
            </a:r>
            <a:br>
              <a:rPr lang="en-IN" sz="4800" dirty="0" smtClean="0">
                <a:latin typeface="Narkisim" pitchFamily="34" charset="-79"/>
                <a:cs typeface="Narkisim" pitchFamily="34" charset="-79"/>
              </a:rPr>
            </a:br>
            <a:r>
              <a:rPr lang="en-IN" sz="4800" dirty="0" smtClean="0">
                <a:latin typeface="Narkisim" pitchFamily="34" charset="-79"/>
                <a:cs typeface="Narkisim" pitchFamily="34" charset="-79"/>
              </a:rPr>
              <a:t>glass Resistive Plate Chamber (RPC) readout in the ICAL detector</a:t>
            </a:r>
            <a:endParaRPr lang="en-IN" sz="4800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5" name="Subtitle 6"/>
          <p:cNvSpPr txBox="1">
            <a:spLocks/>
          </p:cNvSpPr>
          <p:nvPr/>
        </p:nvSpPr>
        <p:spPr>
          <a:xfrm>
            <a:off x="0" y="5157192"/>
            <a:ext cx="9108000" cy="1656000"/>
          </a:xfrm>
          <a:prstGeom prst="rect">
            <a:avLst/>
          </a:prstGeom>
        </p:spPr>
        <p:txBody>
          <a:bodyPr vert="horz" lIns="118872" tIns="0" rIns="45720" bIns="0" rtlCol="0" anchor="ctr" anchorCtr="0">
            <a:normAutofit/>
          </a:bodyPr>
          <a:lstStyle/>
          <a:p>
            <a:pPr lvl="0">
              <a:buClr>
                <a:srgbClr val="F0AD00"/>
              </a:buClr>
              <a:buSzPct val="80000"/>
              <a:defRPr/>
            </a:pPr>
            <a:r>
              <a:rPr lang="en-US" sz="2400" dirty="0" smtClean="0">
                <a:solidFill>
                  <a:srgbClr val="FFFF00"/>
                </a:solidFill>
                <a:latin typeface="Narkisim" pitchFamily="34" charset="-79"/>
                <a:cs typeface="Narkisim" pitchFamily="34" charset="-79"/>
              </a:rPr>
              <a:t>V.B. </a:t>
            </a:r>
            <a:r>
              <a:rPr lang="en-US" sz="2400" dirty="0" smtClean="0">
                <a:solidFill>
                  <a:srgbClr val="FFFF00"/>
                </a:solidFill>
                <a:latin typeface="Narkisim" pitchFamily="34" charset="-79"/>
                <a:cs typeface="Narkisim" pitchFamily="34" charset="-79"/>
              </a:rPr>
              <a:t>Chandratre, </a:t>
            </a:r>
            <a:r>
              <a:rPr lang="en-US" sz="2400" dirty="0" smtClean="0">
                <a:solidFill>
                  <a:srgbClr val="FFFF00"/>
                </a:solidFill>
                <a:latin typeface="Narkisim" pitchFamily="34" charset="-79"/>
                <a:cs typeface="Narkisim" pitchFamily="34" charset="-79"/>
              </a:rPr>
              <a:t>Veena Salodia</a:t>
            </a:r>
            <a:r>
              <a:rPr lang="en-US" sz="2400" dirty="0" smtClean="0">
                <a:solidFill>
                  <a:srgbClr val="FFFF00"/>
                </a:solidFill>
                <a:latin typeface="Narkisim" pitchFamily="34" charset="-79"/>
                <a:cs typeface="Narkisim" pitchFamily="34" charset="-79"/>
              </a:rPr>
              <a:t>, </a:t>
            </a:r>
            <a:r>
              <a:rPr lang="en-US" sz="2400" dirty="0" smtClean="0">
                <a:solidFill>
                  <a:srgbClr val="FFFF00"/>
                </a:solidFill>
                <a:latin typeface="Narkisim" pitchFamily="34" charset="-79"/>
                <a:cs typeface="Narkisim" pitchFamily="34" charset="-79"/>
              </a:rPr>
              <a:t>Menka </a:t>
            </a:r>
            <a:r>
              <a:rPr lang="en-US" sz="2400" dirty="0" smtClean="0">
                <a:solidFill>
                  <a:srgbClr val="FFFF00"/>
                </a:solidFill>
                <a:latin typeface="Narkisim" pitchFamily="34" charset="-79"/>
                <a:cs typeface="Narkisim" pitchFamily="34" charset="-79"/>
              </a:rPr>
              <a:t>Sukhwani, </a:t>
            </a:r>
            <a:r>
              <a:rPr lang="en-US" sz="2400" dirty="0" smtClean="0">
                <a:solidFill>
                  <a:srgbClr val="FFFF00"/>
                </a:solidFill>
                <a:latin typeface="Narkisim" pitchFamily="34" charset="-79"/>
                <a:cs typeface="Narkisim" pitchFamily="34" charset="-79"/>
              </a:rPr>
              <a:t>Megha Thomas</a:t>
            </a:r>
          </a:p>
          <a:p>
            <a:pPr lvl="0">
              <a:buClr>
                <a:srgbClr val="F0AD00"/>
              </a:buClr>
              <a:buSzPct val="80000"/>
              <a:defRPr/>
            </a:pPr>
            <a:r>
              <a:rPr lang="en-US" dirty="0" smtClean="0">
                <a:solidFill>
                  <a:srgbClr val="FFFF00"/>
                </a:solidFill>
                <a:latin typeface="Narkisim" pitchFamily="34" charset="-79"/>
                <a:cs typeface="Narkisim" pitchFamily="34" charset="-79"/>
              </a:rPr>
              <a:t>Bhabha Atomic Research Centre, </a:t>
            </a:r>
            <a:r>
              <a:rPr lang="en-US" dirty="0" err="1" smtClean="0">
                <a:solidFill>
                  <a:srgbClr val="FFFF00"/>
                </a:solidFill>
                <a:latin typeface="Narkisim" pitchFamily="34" charset="-79"/>
                <a:cs typeface="Narkisim" pitchFamily="34" charset="-79"/>
              </a:rPr>
              <a:t>Trombay</a:t>
            </a:r>
            <a:r>
              <a:rPr lang="en-US" dirty="0" smtClean="0">
                <a:solidFill>
                  <a:srgbClr val="FFFF00"/>
                </a:solidFill>
                <a:latin typeface="Narkisim" pitchFamily="34" charset="-79"/>
                <a:cs typeface="Narkisim" pitchFamily="34" charset="-79"/>
              </a:rPr>
              <a:t>, Mumbai, 400 085</a:t>
            </a:r>
          </a:p>
          <a:p>
            <a:pPr lvl="0">
              <a:buClr>
                <a:srgbClr val="F0AD00"/>
              </a:buClr>
              <a:buSzPct val="80000"/>
              <a:defRPr/>
            </a:pPr>
            <a:r>
              <a:rPr lang="en-US" sz="2400" dirty="0" smtClean="0">
                <a:solidFill>
                  <a:srgbClr val="FFFF00"/>
                </a:solidFill>
                <a:latin typeface="Narkisim" pitchFamily="34" charset="-79"/>
                <a:cs typeface="Narkisim" pitchFamily="34" charset="-79"/>
              </a:rPr>
              <a:t>Sonal Dhuldhaj, N.K.Mondal, </a:t>
            </a:r>
            <a:r>
              <a:rPr lang="en-US" sz="2400" dirty="0" smtClean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B.Satyanarayana</a:t>
            </a:r>
            <a:r>
              <a:rPr lang="en-US" sz="2400" dirty="0" smtClean="0">
                <a:solidFill>
                  <a:srgbClr val="FFFF00"/>
                </a:solidFill>
                <a:latin typeface="Narkisim" pitchFamily="34" charset="-79"/>
                <a:cs typeface="Narkisim" pitchFamily="34" charset="-79"/>
              </a:rPr>
              <a:t>, </a:t>
            </a:r>
            <a:r>
              <a:rPr lang="en-US" sz="2400" dirty="0" smtClean="0">
                <a:solidFill>
                  <a:srgbClr val="FFFF00"/>
                </a:solidFill>
                <a:latin typeface="Narkisim" pitchFamily="34" charset="-79"/>
                <a:cs typeface="Narkisim" pitchFamily="34" charset="-79"/>
              </a:rPr>
              <a:t>R.R.Shinde</a:t>
            </a:r>
          </a:p>
          <a:p>
            <a:pPr lvl="0">
              <a:buClr>
                <a:srgbClr val="F0AD00"/>
              </a:buClr>
              <a:buSzPct val="80000"/>
              <a:defRPr/>
            </a:pPr>
            <a:r>
              <a:rPr lang="en-US" dirty="0" smtClean="0">
                <a:solidFill>
                  <a:srgbClr val="FFFF00"/>
                </a:solidFill>
                <a:latin typeface="Narkisim" pitchFamily="34" charset="-79"/>
                <a:cs typeface="Narkisim" pitchFamily="34" charset="-79"/>
              </a:rPr>
              <a:t>Tata Institute of Fundamental Research, Colaba, Mumbai, 400 005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arkisim" pitchFamily="34" charset="-79"/>
              <a:ea typeface="+mn-ea"/>
              <a:cs typeface="Narkisim" pitchFamily="34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225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000" y="980728"/>
            <a:ext cx="4932048" cy="5256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dirty="0" smtClean="0"/>
              <a:t>IC Service: Europractice (MPW), Belgium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SG" dirty="0" smtClean="0"/>
              <a:t>Service agent:  IMEC, Belgium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dirty="0" smtClean="0"/>
              <a:t>Foundry: austriamicrosystems</a:t>
            </a:r>
            <a:endParaRPr lang="en-SG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SG" dirty="0" smtClean="0"/>
              <a:t>Process: AMSc35b4c3 (0.35um </a:t>
            </a:r>
            <a:r>
              <a:rPr lang="en-SG" dirty="0" smtClean="0"/>
              <a:t>mixed CMOS</a:t>
            </a:r>
            <a:r>
              <a:rPr lang="en-SG" dirty="0" smtClean="0"/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Input dynamic range:18fC </a:t>
            </a:r>
            <a:r>
              <a:rPr lang="en-US" dirty="0" smtClean="0"/>
              <a:t>(1</a:t>
            </a:r>
            <a:r>
              <a:rPr lang="el-GR" dirty="0" smtClean="0"/>
              <a:t>μ</a:t>
            </a:r>
            <a:r>
              <a:rPr lang="en-US" dirty="0" smtClean="0"/>
              <a:t>A)–1.36pC (80</a:t>
            </a:r>
            <a:r>
              <a:rPr lang="el-GR" dirty="0" smtClean="0"/>
              <a:t>μ</a:t>
            </a:r>
            <a:r>
              <a:rPr lang="en-US" dirty="0" smtClean="0"/>
              <a:t>A)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dirty="0" smtClean="0"/>
              <a:t>Input impedance: 45</a:t>
            </a:r>
            <a:r>
              <a:rPr lang="el-GR" dirty="0" smtClean="0"/>
              <a:t>Ω</a:t>
            </a:r>
            <a:r>
              <a:rPr lang="en-US" dirty="0" smtClean="0"/>
              <a:t> </a:t>
            </a:r>
            <a:r>
              <a:rPr lang="en-US" dirty="0" smtClean="0"/>
              <a:t>@500MHz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dirty="0" smtClean="0"/>
              <a:t>Amplifier gain: 8mV/</a:t>
            </a:r>
            <a:r>
              <a:rPr lang="el-GR" dirty="0" smtClean="0"/>
              <a:t>μ</a:t>
            </a:r>
            <a:r>
              <a:rPr lang="en-US" dirty="0" smtClean="0"/>
              <a:t>A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dirty="0" smtClean="0"/>
              <a:t>3-dB Bandwidth: </a:t>
            </a:r>
            <a:r>
              <a:rPr lang="en-US" dirty="0" smtClean="0"/>
              <a:t>274MHz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IN" dirty="0" smtClean="0"/>
              <a:t>Input </a:t>
            </a:r>
            <a:r>
              <a:rPr lang="en-IN" dirty="0" smtClean="0"/>
              <a:t>referred noise spectral </a:t>
            </a:r>
            <a:r>
              <a:rPr lang="en-IN" dirty="0" smtClean="0"/>
              <a:t>density: 145pA/Hz</a:t>
            </a:r>
            <a:r>
              <a:rPr lang="en-IN" baseline="30000" dirty="0" smtClean="0">
                <a:latin typeface="Times New Roman"/>
                <a:cs typeface="Times New Roman"/>
              </a:rPr>
              <a:t>½</a:t>
            </a:r>
            <a:endParaRPr lang="en-IN" baseline="300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Rise </a:t>
            </a:r>
            <a:r>
              <a:rPr lang="en-US" dirty="0" smtClean="0"/>
              <a:t>time: 1.2ns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dirty="0" smtClean="0"/>
              <a:t>Comparator’s sensitivity: 2mV</a:t>
            </a:r>
            <a:endParaRPr lang="en-SG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dirty="0" smtClean="0"/>
              <a:t>LVDS drive: 4mA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dirty="0" smtClean="0"/>
              <a:t>Power per channel: </a:t>
            </a:r>
            <a:r>
              <a:rPr lang="en-US" dirty="0" smtClean="0"/>
              <a:t>5</a:t>
            </a:r>
            <a:r>
              <a:rPr lang="en-US" dirty="0" smtClean="0"/>
              <a:t>0mW</a:t>
            </a:r>
            <a:endParaRPr lang="en-SG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dirty="0" smtClean="0"/>
              <a:t>Package: </a:t>
            </a:r>
            <a:r>
              <a:rPr lang="en-SG" dirty="0" smtClean="0"/>
              <a:t>CLCC48 (</a:t>
            </a:r>
            <a:r>
              <a:rPr lang="en-US" dirty="0" smtClean="0"/>
              <a:t>48-pin)</a:t>
            </a:r>
            <a:endParaRPr lang="en-SG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dirty="0" smtClean="0"/>
              <a:t>Chip area: </a:t>
            </a:r>
            <a:r>
              <a:rPr lang="en-US" dirty="0" smtClean="0"/>
              <a:t>13mm</a:t>
            </a:r>
            <a:r>
              <a:rPr lang="en-US" baseline="30000" dirty="0" smtClean="0"/>
              <a:t>2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IN" dirty="0" smtClean="0"/>
              <a:t>Simulated </a:t>
            </a:r>
            <a:r>
              <a:rPr lang="en-IN" dirty="0" smtClean="0"/>
              <a:t>S</a:t>
            </a:r>
            <a:r>
              <a:rPr lang="en-IN" baseline="-25000" dirty="0" smtClean="0"/>
              <a:t>11</a:t>
            </a:r>
            <a:r>
              <a:rPr lang="en-IN" dirty="0" smtClean="0"/>
              <a:t> </a:t>
            </a:r>
            <a:r>
              <a:rPr lang="en-IN" dirty="0" smtClean="0"/>
              <a:t>at preamplifier input: -11dB (1GHz, 50Ω)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B.Satyanarayana, TIFR, Mumbai                   XX DAE-BRNS High Energy Physics Symposium, Visva-Bharati                January 13-18, 2013</a:t>
            </a:r>
            <a:endParaRPr lang="en-S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Anusparsh-I </a:t>
            </a:r>
            <a:r>
              <a:rPr lang="en-US" dirty="0" smtClean="0"/>
              <a:t>specifications</a:t>
            </a:r>
            <a:endParaRPr lang="en-SG" dirty="0"/>
          </a:p>
        </p:txBody>
      </p:sp>
      <p:sp>
        <p:nvSpPr>
          <p:cNvPr id="8" name="Rectangle 7"/>
          <p:cNvSpPr/>
          <p:nvPr/>
        </p:nvSpPr>
        <p:spPr>
          <a:xfrm>
            <a:off x="5076056" y="1030084"/>
            <a:ext cx="39604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The 8-channel </a:t>
            </a:r>
            <a:r>
              <a:rPr lang="en-US" sz="2400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front-end </a:t>
            </a:r>
            <a:r>
              <a:rPr lang="en-US" sz="2400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ASIC </a:t>
            </a:r>
            <a:r>
              <a:rPr lang="en-US" sz="2400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designed </a:t>
            </a:r>
            <a:r>
              <a:rPr lang="en-US" sz="2400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with fast preamplifier, </a:t>
            </a:r>
            <a:r>
              <a:rPr lang="en-US" sz="2400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two </a:t>
            </a:r>
            <a:r>
              <a:rPr lang="en-IN" sz="2400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stages </a:t>
            </a:r>
            <a:r>
              <a:rPr lang="en-IN" sz="2400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of differential amplifiers with common mode </a:t>
            </a:r>
            <a:r>
              <a:rPr lang="en-IN" sz="2400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feedback,</a:t>
            </a:r>
            <a:r>
              <a:rPr lang="en-US" sz="2400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fast discriminator, LVDS output driver per channel and multiplexed analog buffer for amplifier </a:t>
            </a:r>
            <a:r>
              <a:rPr lang="en-US" sz="2400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output.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1775" r="1775"/>
          <a:stretch>
            <a:fillRect/>
          </a:stretch>
        </p:blipFill>
        <p:spPr bwMode="auto">
          <a:xfrm>
            <a:off x="5076056" y="4320000"/>
            <a:ext cx="186608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bsn\Documents\ICAL-Frontend\Anusparsh\dsc_2604.jpg"/>
          <p:cNvPicPr>
            <a:picLocks noChangeAspect="1" noChangeArrowheads="1"/>
          </p:cNvPicPr>
          <p:nvPr/>
        </p:nvPicPr>
        <p:blipFill>
          <a:blip r:embed="rId3" cstate="print"/>
          <a:srcRect l="38562" t="60548" r="42418" b="10783"/>
          <a:stretch>
            <a:fillRect/>
          </a:stretch>
        </p:blipFill>
        <p:spPr bwMode="auto">
          <a:xfrm rot="-60000">
            <a:off x="7150395" y="4320000"/>
            <a:ext cx="1869907" cy="18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DSCN8883"/>
          <p:cNvPicPr>
            <a:picLocks noChangeAspect="1" noChangeArrowheads="1"/>
          </p:cNvPicPr>
          <p:nvPr/>
        </p:nvPicPr>
        <p:blipFill>
          <a:blip r:embed="rId2" cstate="print"/>
          <a:srcRect t="12037" r="4425" b="3836"/>
          <a:stretch>
            <a:fillRect/>
          </a:stretch>
        </p:blipFill>
        <p:spPr bwMode="auto">
          <a:xfrm>
            <a:off x="467544" y="980728"/>
            <a:ext cx="82296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2937476" y="1196752"/>
            <a:ext cx="208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Pin 9 (Buffer </a:t>
            </a:r>
            <a:r>
              <a:rPr lang="en-US" b="1" dirty="0">
                <a:solidFill>
                  <a:srgbClr val="002060"/>
                </a:solidFill>
              </a:rPr>
              <a:t>out)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5877744" y="1475936"/>
            <a:ext cx="137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Pin 38 (V</a:t>
            </a:r>
            <a:r>
              <a:rPr lang="en-US" b="1" baseline="-25000" dirty="0">
                <a:solidFill>
                  <a:srgbClr val="002060"/>
                </a:solidFill>
              </a:rPr>
              <a:t>th</a:t>
            </a:r>
            <a:r>
              <a:rPr lang="en-US" b="1" dirty="0">
                <a:solidFill>
                  <a:srgbClr val="002060"/>
                </a:solidFill>
              </a:rPr>
              <a:t>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>
            <a:off x="3706043" y="1790700"/>
            <a:ext cx="533400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963344" y="1676400"/>
            <a:ext cx="914400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14464" y="5105400"/>
            <a:ext cx="0" cy="4572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666354" y="5157192"/>
            <a:ext cx="1590" cy="8640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8" name="TextBox 18"/>
          <p:cNvSpPr txBox="1">
            <a:spLocks noChangeArrowheads="1"/>
          </p:cNvSpPr>
          <p:nvPr/>
        </p:nvSpPr>
        <p:spPr bwMode="auto">
          <a:xfrm>
            <a:off x="1300500" y="5517272"/>
            <a:ext cx="1836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rm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Analog pulse out</a:t>
            </a:r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059" name="TextBox 21"/>
          <p:cNvSpPr txBox="1">
            <a:spLocks noChangeArrowheads="1"/>
          </p:cNvSpPr>
          <p:nvPr/>
        </p:nvSpPr>
        <p:spPr bwMode="auto">
          <a:xfrm>
            <a:off x="2588572" y="5877272"/>
            <a:ext cx="216000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Multiplexer </a:t>
            </a:r>
            <a:r>
              <a:rPr lang="en-US" b="1" dirty="0" smtClean="0">
                <a:solidFill>
                  <a:srgbClr val="002060"/>
                </a:solidFill>
              </a:rPr>
              <a:t>switches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944544" y="4876800"/>
            <a:ext cx="0" cy="6120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1" name="TextBox 24"/>
          <p:cNvSpPr txBox="1">
            <a:spLocks noChangeArrowheads="1"/>
          </p:cNvSpPr>
          <p:nvPr/>
        </p:nvSpPr>
        <p:spPr bwMode="auto">
          <a:xfrm>
            <a:off x="5953944" y="5410200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Threshold </a:t>
            </a:r>
            <a:r>
              <a:rPr lang="en-US" b="1" dirty="0" smtClean="0">
                <a:solidFill>
                  <a:srgbClr val="002060"/>
                </a:solidFill>
              </a:rPr>
              <a:t>control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4125144" y="5348068"/>
            <a:ext cx="9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LVDS </a:t>
            </a:r>
            <a:r>
              <a:rPr lang="en-US" b="1" dirty="0" smtClean="0">
                <a:solidFill>
                  <a:srgbClr val="002060"/>
                </a:solidFill>
              </a:rPr>
              <a:t>outputs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2982144" y="1764268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Analog </a:t>
            </a:r>
            <a:r>
              <a:rPr lang="en-US" b="1" dirty="0" smtClean="0">
                <a:solidFill>
                  <a:srgbClr val="002060"/>
                </a:solidFill>
              </a:rPr>
              <a:t>inputs from RPC </a:t>
            </a:r>
            <a:r>
              <a:rPr lang="en-US" b="1" dirty="0" smtClean="0">
                <a:solidFill>
                  <a:srgbClr val="002060"/>
                </a:solidFill>
              </a:rPr>
              <a:t>strips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3972744" y="3581400"/>
            <a:ext cx="259080" cy="0"/>
          </a:xfrm>
          <a:prstGeom prst="line">
            <a:avLst/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972744" y="1524000"/>
            <a:ext cx="0" cy="2057400"/>
          </a:xfrm>
          <a:prstGeom prst="line">
            <a:avLst/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963344" y="1676400"/>
            <a:ext cx="0" cy="1981200"/>
          </a:xfrm>
          <a:prstGeom prst="line">
            <a:avLst/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lowchart: Connector 41"/>
          <p:cNvSpPr/>
          <p:nvPr/>
        </p:nvSpPr>
        <p:spPr>
          <a:xfrm>
            <a:off x="4201344" y="3581400"/>
            <a:ext cx="45719" cy="45719"/>
          </a:xfrm>
          <a:prstGeom prst="flowChartConnector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3" name="Flowchart: Connector 42"/>
          <p:cNvSpPr/>
          <p:nvPr/>
        </p:nvSpPr>
        <p:spPr>
          <a:xfrm>
            <a:off x="5725344" y="4191000"/>
            <a:ext cx="45719" cy="45719"/>
          </a:xfrm>
          <a:prstGeom prst="flowChartConnector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4" name="Flowchart: Connector 43"/>
          <p:cNvSpPr/>
          <p:nvPr/>
        </p:nvSpPr>
        <p:spPr>
          <a:xfrm>
            <a:off x="4048944" y="4495800"/>
            <a:ext cx="45719" cy="45719"/>
          </a:xfrm>
          <a:prstGeom prst="flowChartConnector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5" name="Flowchart: Connector 44"/>
          <p:cNvSpPr/>
          <p:nvPr/>
        </p:nvSpPr>
        <p:spPr>
          <a:xfrm>
            <a:off x="3667944" y="3962400"/>
            <a:ext cx="45719" cy="45719"/>
          </a:xfrm>
          <a:prstGeom prst="flowChartConnector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6" name="Flowchart: Connector 45"/>
          <p:cNvSpPr/>
          <p:nvPr/>
        </p:nvSpPr>
        <p:spPr>
          <a:xfrm>
            <a:off x="4963344" y="3657600"/>
            <a:ext cx="45719" cy="45719"/>
          </a:xfrm>
          <a:prstGeom prst="flowChartConnector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2214464" y="3962400"/>
            <a:ext cx="1440000" cy="0"/>
          </a:xfrm>
          <a:prstGeom prst="line">
            <a:avLst/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214464" y="3962400"/>
            <a:ext cx="0" cy="1295400"/>
          </a:xfrm>
          <a:prstGeom prst="line">
            <a:avLst/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725344" y="4191000"/>
            <a:ext cx="1219200" cy="0"/>
          </a:xfrm>
          <a:prstGeom prst="line">
            <a:avLst/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944544" y="4191000"/>
            <a:ext cx="0" cy="648000"/>
          </a:xfrm>
          <a:prstGeom prst="line">
            <a:avLst/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5"/>
          <p:cNvSpPr txBox="1">
            <a:spLocks noChangeArrowheads="1"/>
          </p:cNvSpPr>
          <p:nvPr/>
        </p:nvSpPr>
        <p:spPr bwMode="auto">
          <a:xfrm rot="16200000">
            <a:off x="-33589" y="3549134"/>
            <a:ext cx="137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+6V supply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6" name="TextBox 5"/>
          <p:cNvSpPr txBox="1">
            <a:spLocks noChangeArrowheads="1"/>
          </p:cNvSpPr>
          <p:nvPr/>
        </p:nvSpPr>
        <p:spPr bwMode="auto">
          <a:xfrm>
            <a:off x="543744" y="1219200"/>
            <a:ext cx="1143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+3.3V regulated supply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2067744" y="1676400"/>
            <a:ext cx="0" cy="2088000"/>
          </a:xfrm>
          <a:prstGeom prst="line">
            <a:avLst/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1686744" y="1676400"/>
            <a:ext cx="381000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ight Brace 71"/>
          <p:cNvSpPr/>
          <p:nvPr/>
        </p:nvSpPr>
        <p:spPr>
          <a:xfrm>
            <a:off x="6030144" y="2971800"/>
            <a:ext cx="381000" cy="1371600"/>
          </a:xfrm>
          <a:prstGeom prst="rightBrace">
            <a:avLst>
              <a:gd name="adj1" fmla="val 8333"/>
              <a:gd name="adj2" fmla="val 50000"/>
            </a:avLst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6411144" y="3657600"/>
            <a:ext cx="1219200" cy="0"/>
          </a:xfrm>
          <a:prstGeom prst="line">
            <a:avLst/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7630344" y="2057400"/>
            <a:ext cx="0" cy="1600200"/>
          </a:xfrm>
          <a:prstGeom prst="line">
            <a:avLst/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7630344" y="1295400"/>
            <a:ext cx="0" cy="7620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5"/>
          <p:cNvSpPr txBox="1">
            <a:spLocks noChangeArrowheads="1"/>
          </p:cNvSpPr>
          <p:nvPr/>
        </p:nvSpPr>
        <p:spPr bwMode="auto">
          <a:xfrm>
            <a:off x="6463184" y="926068"/>
            <a:ext cx="223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Bias voltage settings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9" name="Footer Placeholder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B.Satyanarayana, TIFR, Mumbai                   XX DAE-BRNS High Energy Physics Symposium, Visva-Bharati                January 13-18, 2013</a:t>
            </a:r>
            <a:endParaRPr lang="en-SG" dirty="0"/>
          </a:p>
        </p:txBody>
      </p:sp>
      <p:sp>
        <p:nvSpPr>
          <p:cNvPr id="55" name="Title 5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8-channel </a:t>
            </a:r>
            <a:r>
              <a:rPr lang="en-US" dirty="0" smtClean="0"/>
              <a:t>board </a:t>
            </a:r>
            <a:r>
              <a:rPr lang="en-US" dirty="0" smtClean="0"/>
              <a:t>using </a:t>
            </a:r>
            <a:r>
              <a:rPr lang="en-US" dirty="0" smtClean="0"/>
              <a:t>Anusparsh-I</a:t>
            </a:r>
            <a:endParaRPr lang="en-IN" dirty="0" smtClean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3668692" y="4509192"/>
            <a:ext cx="0" cy="648000"/>
          </a:xfrm>
          <a:prstGeom prst="line">
            <a:avLst/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DSCN9475"/>
          <p:cNvPicPr>
            <a:picLocks noChangeAspect="1" noChangeArrowheads="1"/>
          </p:cNvPicPr>
          <p:nvPr/>
        </p:nvPicPr>
        <p:blipFill>
          <a:blip r:embed="rId2" cstate="print"/>
          <a:srcRect t="2485"/>
          <a:stretch>
            <a:fillRect/>
          </a:stretch>
        </p:blipFill>
        <p:spPr bwMode="auto">
          <a:xfrm>
            <a:off x="1422000" y="900000"/>
            <a:ext cx="6300000" cy="255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 descr="DSCN9473"/>
          <p:cNvPicPr>
            <a:picLocks noChangeAspect="1" noChangeArrowheads="1"/>
          </p:cNvPicPr>
          <p:nvPr/>
        </p:nvPicPr>
        <p:blipFill>
          <a:blip r:embed="rId3" cstate="print"/>
          <a:srcRect t="3455"/>
          <a:stretch>
            <a:fillRect/>
          </a:stretch>
        </p:blipFill>
        <p:spPr bwMode="auto">
          <a:xfrm>
            <a:off x="1422000" y="3486940"/>
            <a:ext cx="6300000" cy="275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B.Satyanarayana, TIFR, Mumbai                   XX DAE-BRNS High Energy Physics Symposium, Visva-Bharati                January 13-18, 2013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Anusparsh-I boards in the RPC test stand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B.Satyanarayana, TIFR, Mumbai                   XX DAE-BRNS High Energy Physics Symposium, Visva-Bharati                January 13-18,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Comparison of RPC noise rate measurements</a:t>
            </a:r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376" y="981075"/>
            <a:ext cx="7477249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B.Satyanarayana, TIFR, Mumbai                   XX DAE-BRNS High Energy Physics Symposium, Visva-Bharati                January 13-18, 2013</a:t>
            </a:r>
            <a:endParaRPr lang="en-S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RPC noise rates and strip termination</a:t>
            </a: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104404"/>
            <a:ext cx="9001125" cy="500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1438" y="981075"/>
          <a:ext cx="9001771" cy="525780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36202"/>
                <a:gridCol w="859537"/>
                <a:gridCol w="875754"/>
                <a:gridCol w="875754"/>
                <a:gridCol w="875754"/>
                <a:gridCol w="875754"/>
                <a:gridCol w="875754"/>
                <a:gridCol w="875754"/>
                <a:gridCol w="875754"/>
                <a:gridCol w="875754"/>
              </a:tblGrid>
              <a:tr h="7530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Channels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 V38= </a:t>
                      </a:r>
                      <a:r>
                        <a:rPr lang="en-US" sz="2000" u="none" strike="noStrike" dirty="0" smtClean="0">
                          <a:solidFill>
                            <a:srgbClr val="FFFF00"/>
                          </a:solidFill>
                        </a:rPr>
                        <a:t>1.650V</a:t>
                      </a:r>
                      <a:r>
                        <a:rPr lang="en-US" sz="2000" u="none" strike="noStrike" dirty="0" smtClean="0"/>
                        <a:t> 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 V38= </a:t>
                      </a:r>
                      <a:r>
                        <a:rPr lang="en-US" sz="2000" u="none" strike="noStrike" dirty="0" smtClean="0"/>
                        <a:t>1.670V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 V38= </a:t>
                      </a:r>
                      <a:r>
                        <a:rPr lang="en-US" sz="2000" u="none" strike="noStrike" dirty="0" smtClean="0"/>
                        <a:t>1.686V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 V38= </a:t>
                      </a:r>
                      <a:r>
                        <a:rPr lang="en-US" sz="2000" u="none" strike="noStrike" dirty="0" smtClean="0"/>
                        <a:t>1.701V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 V38= </a:t>
                      </a:r>
                      <a:r>
                        <a:rPr lang="en-US" sz="2000" u="none" strike="noStrike" dirty="0" smtClean="0"/>
                        <a:t>1.730V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 V38= </a:t>
                      </a:r>
                      <a:r>
                        <a:rPr lang="en-US" sz="2000" u="none" strike="noStrike" dirty="0" smtClean="0"/>
                        <a:t>1.752V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 V38= </a:t>
                      </a:r>
                      <a:r>
                        <a:rPr lang="en-US" sz="2000" u="none" strike="noStrike" dirty="0" smtClean="0"/>
                        <a:t>1.803V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 V38= </a:t>
                      </a:r>
                      <a:r>
                        <a:rPr lang="en-US" sz="2000" u="none" strike="noStrike" dirty="0" smtClean="0"/>
                        <a:t>1.850V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 V38= </a:t>
                      </a:r>
                      <a:r>
                        <a:rPr lang="en-US" sz="2000" u="none" strike="noStrike" dirty="0" smtClean="0"/>
                        <a:t>1.900V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047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524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458.8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360.6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364.6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269.6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230.9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201.6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/>
                        <a:t>137.1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/>
                        <a:t>12.07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1.325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524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/>
                        <a:t>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217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183.9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172.6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150.7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134.2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129.5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/>
                        <a:t>107.2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87.04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/>
                        <a:t>58.24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524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/>
                        <a:t>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208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174.2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157.2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/>
                        <a:t>140.7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/>
                        <a:t>126.3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/>
                        <a:t>116.6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/>
                        <a:t>85.62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48.1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2.888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524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/>
                        <a:t>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178.8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/>
                        <a:t>157.9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161.8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138.1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125.9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/>
                        <a:t>121.5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/>
                        <a:t>104.7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/>
                        <a:t>81.97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51.64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524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</a:rPr>
                        <a:t>81.3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</a:rPr>
                        <a:t>63.38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</a:rPr>
                        <a:t>40.11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</a:rPr>
                        <a:t>16.79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</a:rPr>
                        <a:t>2.175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</a:rPr>
                        <a:t>0.725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</a:rPr>
                        <a:t>0.275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</a:rPr>
                        <a:t>0.225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</a:rPr>
                        <a:t>0.3375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524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/>
                        <a:t>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191.7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/>
                        <a:t>167.8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/>
                        <a:t>163.3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138.9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119.2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106.6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63.29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11.84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1.587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524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/>
                        <a:t>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516.4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/>
                        <a:t>441.6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/>
                        <a:t>485.6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/>
                        <a:t>343.4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259.9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/>
                        <a:t>249.7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191.6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148.6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3.663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524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</a:rPr>
                        <a:t>70.69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</a:rPr>
                        <a:t>49.48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</a:rPr>
                        <a:t>11.6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</a:rPr>
                        <a:t>3.587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</a:rPr>
                        <a:t>0.6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</a:rPr>
                        <a:t>0.2125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</a:rPr>
                        <a:t>0.175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</a:rPr>
                        <a:t>0.1875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</a:rPr>
                        <a:t>0.375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Noise rate as function of threshold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524000" y="2209800"/>
            <a:ext cx="6477000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B.Satyanarayana, TIFR, Mumbai                   XX DAE-BRNS High Energy Physics Symposium, Visva-Bharati                January 13-18, 2013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7150" y="981075"/>
            <a:ext cx="8249701" cy="525621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rate stability with Anusparsh-I</a:t>
            </a:r>
            <a:endParaRPr lang="en-US" dirty="0"/>
          </a:p>
        </p:txBody>
      </p:sp>
      <p:sp>
        <p:nvSpPr>
          <p:cNvPr id="5" name="Line Callout 2 4"/>
          <p:cNvSpPr/>
          <p:nvPr/>
        </p:nvSpPr>
        <p:spPr>
          <a:xfrm>
            <a:off x="1981200" y="914400"/>
            <a:ext cx="1981200" cy="2286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70833"/>
              <a:gd name="adj6" fmla="val -67821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Ch0 (120-220Hz)</a:t>
            </a:r>
          </a:p>
        </p:txBody>
      </p:sp>
      <p:sp>
        <p:nvSpPr>
          <p:cNvPr id="6" name="Line Callout 2 5"/>
          <p:cNvSpPr/>
          <p:nvPr/>
        </p:nvSpPr>
        <p:spPr>
          <a:xfrm>
            <a:off x="6400800" y="914400"/>
            <a:ext cx="1981200" cy="2286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79166"/>
              <a:gd name="adj6" fmla="val -68782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Ch1(120-220Hz)</a:t>
            </a:r>
          </a:p>
        </p:txBody>
      </p:sp>
      <p:sp>
        <p:nvSpPr>
          <p:cNvPr id="7" name="Line Callout 2 6"/>
          <p:cNvSpPr/>
          <p:nvPr/>
        </p:nvSpPr>
        <p:spPr>
          <a:xfrm>
            <a:off x="1981200" y="2438400"/>
            <a:ext cx="1981200" cy="2286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54166"/>
              <a:gd name="adj6" fmla="val -66859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Ch2 (120-200Hz)</a:t>
            </a:r>
          </a:p>
        </p:txBody>
      </p:sp>
      <p:sp>
        <p:nvSpPr>
          <p:cNvPr id="8" name="Line Callout 2 7"/>
          <p:cNvSpPr/>
          <p:nvPr/>
        </p:nvSpPr>
        <p:spPr>
          <a:xfrm>
            <a:off x="6400800" y="2362200"/>
            <a:ext cx="1981200" cy="2286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62500"/>
              <a:gd name="adj6" fmla="val -68302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Ch3 (100-150Hz)</a:t>
            </a:r>
          </a:p>
        </p:txBody>
      </p:sp>
      <p:sp>
        <p:nvSpPr>
          <p:cNvPr id="9" name="Line Callout 2 8"/>
          <p:cNvSpPr/>
          <p:nvPr/>
        </p:nvSpPr>
        <p:spPr>
          <a:xfrm>
            <a:off x="1981200" y="3886200"/>
            <a:ext cx="1981200" cy="2286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91666"/>
              <a:gd name="adj6" fmla="val -64936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Ch4 (150-300Hz)</a:t>
            </a:r>
          </a:p>
        </p:txBody>
      </p:sp>
      <p:sp>
        <p:nvSpPr>
          <p:cNvPr id="10" name="Line Callout 2 9"/>
          <p:cNvSpPr/>
          <p:nvPr/>
        </p:nvSpPr>
        <p:spPr>
          <a:xfrm>
            <a:off x="6400800" y="3886200"/>
            <a:ext cx="1981200" cy="2286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62500"/>
              <a:gd name="adj6" fmla="val -69744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Ch5 (110-200Hz)</a:t>
            </a:r>
          </a:p>
        </p:txBody>
      </p:sp>
      <p:sp>
        <p:nvSpPr>
          <p:cNvPr id="11" name="Line Callout 2 10"/>
          <p:cNvSpPr/>
          <p:nvPr/>
        </p:nvSpPr>
        <p:spPr>
          <a:xfrm>
            <a:off x="1981200" y="5410200"/>
            <a:ext cx="1981200" cy="2286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37500"/>
              <a:gd name="adj6" fmla="val -66379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Ch6 (100-150Hz)</a:t>
            </a:r>
          </a:p>
        </p:txBody>
      </p:sp>
      <p:sp>
        <p:nvSpPr>
          <p:cNvPr id="12" name="Line Callout 2 11"/>
          <p:cNvSpPr/>
          <p:nvPr/>
        </p:nvSpPr>
        <p:spPr>
          <a:xfrm>
            <a:off x="6400800" y="5410200"/>
            <a:ext cx="1981200" cy="2286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12500"/>
              <a:gd name="adj6" fmla="val -68302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Ch7 (40-90Hz)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B.Satyanarayana, TIFR, Mumbai                   XX DAE-BRNS High Energy Physics Symposium, Visva-Bharati                January 13-18, 2013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304800" y="23622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4600" name="Rectangle 2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2800" dirty="0" smtClean="0"/>
              <a:t>Comparator’s </a:t>
            </a:r>
            <a:r>
              <a:rPr lang="en-US" sz="2800" dirty="0" smtClean="0"/>
              <a:t>threshold values  </a:t>
            </a:r>
          </a:p>
          <a:p>
            <a:pPr marL="612000" lvl="1" indent="-216000">
              <a:spcAft>
                <a:spcPts val="0"/>
              </a:spcAft>
            </a:pPr>
            <a:r>
              <a:rPr lang="en-US" sz="2400" dirty="0" smtClean="0"/>
              <a:t>Minimum adjustable </a:t>
            </a:r>
            <a:r>
              <a:rPr lang="en-US" sz="2400" dirty="0" smtClean="0"/>
              <a:t>t</a:t>
            </a:r>
            <a:r>
              <a:rPr lang="en-US" sz="2400" dirty="0" smtClean="0"/>
              <a:t>hreshold at V</a:t>
            </a:r>
            <a:r>
              <a:rPr lang="en-US" sz="2400" baseline="-25000" dirty="0" smtClean="0"/>
              <a:t>38</a:t>
            </a:r>
            <a:r>
              <a:rPr lang="en-US" sz="2400" dirty="0" smtClean="0"/>
              <a:t> </a:t>
            </a:r>
            <a:r>
              <a:rPr lang="en-US" sz="2400" dirty="0" smtClean="0"/>
              <a:t>found to be </a:t>
            </a:r>
            <a:r>
              <a:rPr lang="en-US" sz="2400" dirty="0" smtClean="0"/>
              <a:t>1.650V. This results in an effective threshold for the comparator to be 250mV</a:t>
            </a:r>
          </a:p>
          <a:p>
            <a:pPr>
              <a:spcAft>
                <a:spcPts val="0"/>
              </a:spcAft>
            </a:pPr>
            <a:r>
              <a:rPr lang="en-US" sz="2800" dirty="0" smtClean="0"/>
              <a:t>Stable noise rate data  </a:t>
            </a:r>
          </a:p>
          <a:p>
            <a:pPr marL="612000" lvl="1" indent="-216000">
              <a:spcAft>
                <a:spcPts val="0"/>
              </a:spcAft>
            </a:pPr>
            <a:r>
              <a:rPr lang="en-US" sz="2400" dirty="0" smtClean="0"/>
              <a:t>Both </a:t>
            </a:r>
            <a:r>
              <a:rPr lang="en-US" sz="2400" dirty="0" smtClean="0"/>
              <a:t>Anusparsh-I boards (AP1 </a:t>
            </a:r>
            <a:r>
              <a:rPr lang="en-US" sz="2400" dirty="0" smtClean="0"/>
              <a:t>and </a:t>
            </a:r>
            <a:r>
              <a:rPr lang="en-US" sz="2400" dirty="0" smtClean="0"/>
              <a:t>AP2) </a:t>
            </a:r>
            <a:r>
              <a:rPr lang="en-US" sz="2400" dirty="0" smtClean="0"/>
              <a:t>gave stable </a:t>
            </a:r>
            <a:r>
              <a:rPr lang="en-US" sz="2400" dirty="0" smtClean="0"/>
              <a:t>RPC noise </a:t>
            </a:r>
            <a:r>
              <a:rPr lang="en-US" sz="2400" dirty="0" smtClean="0"/>
              <a:t>rates</a:t>
            </a:r>
          </a:p>
          <a:p>
            <a:pPr>
              <a:spcAft>
                <a:spcPts val="0"/>
              </a:spcAft>
            </a:pPr>
            <a:r>
              <a:rPr lang="en-US" sz="2800" dirty="0" smtClean="0"/>
              <a:t>Noise rates comparison with </a:t>
            </a:r>
            <a:r>
              <a:rPr lang="en-US" sz="2800" dirty="0" smtClean="0"/>
              <a:t>HMC based </a:t>
            </a:r>
            <a:r>
              <a:rPr lang="en-US" sz="2800" dirty="0" smtClean="0"/>
              <a:t>preamplifier  </a:t>
            </a:r>
            <a:endParaRPr lang="en-US" sz="2800" dirty="0" smtClean="0"/>
          </a:p>
          <a:p>
            <a:pPr marL="612000" lvl="1" indent="-216000">
              <a:spcAft>
                <a:spcPts val="0"/>
              </a:spcAft>
            </a:pPr>
            <a:r>
              <a:rPr lang="en-US" sz="2400" dirty="0" smtClean="0"/>
              <a:t>Noise rates of </a:t>
            </a:r>
            <a:r>
              <a:rPr lang="en-US" sz="2400" dirty="0" smtClean="0"/>
              <a:t>with the Anusparsh-1 board (AP2) found to be approximately about half of those obtained with HMC </a:t>
            </a:r>
            <a:r>
              <a:rPr lang="en-US" sz="2400" dirty="0" smtClean="0"/>
              <a:t>based p</a:t>
            </a:r>
            <a:r>
              <a:rPr lang="en-US" sz="2400" dirty="0" smtClean="0"/>
              <a:t>reamplifier</a:t>
            </a:r>
            <a:endParaRPr lang="en-US" sz="2400" dirty="0" smtClean="0"/>
          </a:p>
          <a:p>
            <a:pPr>
              <a:spcAft>
                <a:spcPts val="0"/>
              </a:spcAft>
            </a:pPr>
            <a:r>
              <a:rPr lang="en-US" sz="2800" dirty="0" smtClean="0"/>
              <a:t>Efficiency  comparison HMC based  preamplifier</a:t>
            </a:r>
          </a:p>
          <a:p>
            <a:pPr marL="612000" lvl="1" indent="-216000">
              <a:spcAft>
                <a:spcPts val="0"/>
              </a:spcAft>
            </a:pPr>
            <a:r>
              <a:rPr lang="en-US" sz="2400" dirty="0" smtClean="0"/>
              <a:t>Efficiency of </a:t>
            </a:r>
            <a:r>
              <a:rPr lang="en-US" sz="2400" dirty="0" smtClean="0"/>
              <a:t>Anusparsh-I board (AP2)</a:t>
            </a:r>
            <a:r>
              <a:rPr lang="en-US" sz="2400" dirty="0" smtClean="0"/>
              <a:t> found to be approximately about half of those obtained with HMC based </a:t>
            </a:r>
            <a:r>
              <a:rPr lang="en-US" sz="2400" dirty="0" smtClean="0"/>
              <a:t>preamplifier</a:t>
            </a:r>
            <a:endParaRPr lang="en-US" sz="2400" dirty="0" smtClean="0"/>
          </a:p>
          <a:p>
            <a:endParaRPr lang="en-US" sz="2800" dirty="0" smtClean="0"/>
          </a:p>
        </p:txBody>
      </p:sp>
      <p:sp>
        <p:nvSpPr>
          <p:cNvPr id="24599" name="Rectang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Anusparsh-I test results </a:t>
            </a:r>
            <a:endParaRPr lang="en-US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B.Satyanarayana, TIFR, Mumbai                   XX DAE-BRNS High Energy Physics Symposium, Visva-Bharati                January 13-18, 2013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GB" sz="2400" dirty="0" smtClean="0"/>
              <a:t>Channel to channel variations in the DC offset levels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GB" sz="2400" dirty="0" smtClean="0"/>
              <a:t>Too many external bias voltages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GB" sz="2400" dirty="0" smtClean="0"/>
              <a:t>The </a:t>
            </a:r>
            <a:r>
              <a:rPr lang="en-GB" sz="2400" dirty="0" smtClean="0"/>
              <a:t>threshold </a:t>
            </a:r>
            <a:r>
              <a:rPr lang="en-GB" sz="2400" dirty="0" smtClean="0"/>
              <a:t>could not be lowered below ±50mV 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GB" sz="2400" dirty="0" smtClean="0"/>
              <a:t>Difficulty to calculate or experimentally set </a:t>
            </a:r>
            <a:r>
              <a:rPr lang="en-GB" sz="2400" dirty="0" smtClean="0"/>
              <a:t>comparator’s threshold</a:t>
            </a:r>
            <a:endParaRPr lang="en-GB" sz="2400" dirty="0" smtClean="0"/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GB" sz="2400" dirty="0" smtClean="0"/>
              <a:t>Channel to channel variation in the amplifier gain  - corner channel issues?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GB" sz="2400" dirty="0" smtClean="0"/>
              <a:t>Lower </a:t>
            </a:r>
            <a:r>
              <a:rPr lang="en-GB" sz="2400" dirty="0" smtClean="0"/>
              <a:t>amplifier gain </a:t>
            </a:r>
            <a:r>
              <a:rPr lang="en-GB" sz="2400" dirty="0" smtClean="0"/>
              <a:t>of 2.6 - 3.2 mV/</a:t>
            </a:r>
            <a:r>
              <a:rPr lang="en-GB" sz="2400" dirty="0" err="1" smtClean="0"/>
              <a:t>μA</a:t>
            </a:r>
            <a:r>
              <a:rPr lang="en-GB" sz="2400" dirty="0" smtClean="0"/>
              <a:t>  (as against designed value of 8 </a:t>
            </a:r>
            <a:r>
              <a:rPr lang="en-GB" sz="2400" dirty="0" smtClean="0"/>
              <a:t>mV/</a:t>
            </a:r>
            <a:r>
              <a:rPr lang="en-GB" sz="2400" dirty="0" err="1" smtClean="0"/>
              <a:t>μA</a:t>
            </a:r>
            <a:r>
              <a:rPr lang="en-GB" sz="2400" dirty="0" smtClean="0"/>
              <a:t>)</a:t>
            </a:r>
            <a:endParaRPr lang="en-GB" sz="2400" dirty="0" smtClean="0"/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GB" sz="2400" dirty="0" smtClean="0"/>
              <a:t>Stability issues with buffer after the analog multiplexer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GB" sz="2400" dirty="0" smtClean="0"/>
              <a:t>Polarity for the comparator’s thresholds different for X &amp; Y strip </a:t>
            </a:r>
            <a:r>
              <a:rPr lang="en-GB" sz="2400" dirty="0" smtClean="0"/>
              <a:t>signals</a:t>
            </a:r>
            <a:endParaRPr lang="en-US" sz="2400" dirty="0" smtClean="0"/>
          </a:p>
          <a:p>
            <a:pPr>
              <a:spcBef>
                <a:spcPts val="0"/>
              </a:spcBef>
            </a:pPr>
            <a:endParaRPr lang="en-SG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B.Satyanarayana, TIFR, Mumbai                   XX DAE-BRNS High Energy Physics Symposium, Visva-Bharati                January 13-18, 2013</a:t>
            </a:r>
            <a:endParaRPr lang="en-S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for the revision of Anusparsh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SG" dirty="0" smtClean="0"/>
              <a:t>DC </a:t>
            </a:r>
            <a:r>
              <a:rPr lang="en-SG" dirty="0" smtClean="0"/>
              <a:t>offsets and gain spread across channels minimized/ removed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SG" dirty="0" smtClean="0"/>
              <a:t>Improved isolation between amplifier and discriminator stages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SG" dirty="0" smtClean="0"/>
              <a:t>Discriminator jitter and </a:t>
            </a:r>
            <a:r>
              <a:rPr lang="en-SG" dirty="0" smtClean="0"/>
              <a:t>offset </a:t>
            </a:r>
            <a:r>
              <a:rPr lang="en-SG" dirty="0" smtClean="0"/>
              <a:t>issues resolved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IN" dirty="0" smtClean="0"/>
              <a:t>Differential inputs were introduced providing local RF GND (suitable for </a:t>
            </a:r>
            <a:r>
              <a:rPr lang="en-IN" dirty="0" err="1" smtClean="0"/>
              <a:t>muti</a:t>
            </a:r>
            <a:r>
              <a:rPr lang="en-IN" dirty="0" smtClean="0"/>
              <a:t>-gap RPC readout as well)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SG" dirty="0" smtClean="0"/>
              <a:t>Existing </a:t>
            </a:r>
            <a:r>
              <a:rPr lang="en-SG" dirty="0" smtClean="0"/>
              <a:t>buffer on analog multiplexer output with 35mA drive, but with improved stability and swing  retained.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SG" dirty="0" smtClean="0"/>
              <a:t>An additional buffer with reduced current drive (8mA) included.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SG" dirty="0" smtClean="0"/>
              <a:t>Continuous g</a:t>
            </a:r>
            <a:r>
              <a:rPr lang="en-IN" dirty="0" smtClean="0"/>
              <a:t>ain adjustment; input impedance adjustment (to 50</a:t>
            </a:r>
            <a:r>
              <a:rPr lang="el-GR" dirty="0" smtClean="0">
                <a:latin typeface="Times New Roman"/>
                <a:cs typeface="Times New Roman"/>
              </a:rPr>
              <a:t>Ω</a:t>
            </a:r>
            <a:r>
              <a:rPr lang="en-IN" dirty="0" smtClean="0">
                <a:latin typeface="Times New Roman"/>
                <a:cs typeface="Times New Roman"/>
              </a:rPr>
              <a:t>)</a:t>
            </a:r>
            <a:endParaRPr lang="en-IN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 smtClean="0"/>
              <a:t>Full </a:t>
            </a:r>
            <a:r>
              <a:rPr lang="en-GB" dirty="0" smtClean="0"/>
              <a:t>Layout revised, substrate coupling issues solved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IN" dirty="0" smtClean="0"/>
              <a:t>Single chip for X- &amp; Y-strips, single polarity for the threshold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ASIC </a:t>
            </a:r>
            <a:r>
              <a:rPr lang="en-US" dirty="0" smtClean="0"/>
              <a:t>packaged  in 68-pin CLCC package – Anusharsh-1 was packaged in 44-pin CLCC,  due to additional circuit complexity and </a:t>
            </a:r>
            <a:r>
              <a:rPr lang="en-US" dirty="0" smtClean="0"/>
              <a:t>control</a:t>
            </a:r>
            <a:endParaRPr lang="en-SG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S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B.Satyanarayana, TIFR, Mumbai                   XX DAE-BRNS High Energy Physics Symposium, Visva-Bharati                January 13-18, 2013</a:t>
            </a:r>
            <a:endParaRPr lang="en-S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 smtClean="0"/>
              <a:t>What’s new in </a:t>
            </a:r>
            <a:r>
              <a:rPr lang="en-SG" dirty="0" smtClean="0"/>
              <a:t>Anusparsh-II?</a:t>
            </a:r>
            <a:endParaRPr lang="en-SG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3624" r="3624" b="3799"/>
          <a:stretch>
            <a:fillRect/>
          </a:stretch>
        </p:blipFill>
        <p:spPr bwMode="auto">
          <a:xfrm>
            <a:off x="7020272" y="3501008"/>
            <a:ext cx="1620000" cy="1606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1245" y="62028"/>
            <a:ext cx="2228347" cy="214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>
                    <a:tint val="75000"/>
                  </a:prstClr>
                </a:solidFill>
              </a:rPr>
              <a:t>B.Satyanarayana, TIFR, Mumbai                   XX DAE-BRNS High Energy Physics Symposium, Visva-Bharati                January 13-18, 2013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RPC detector and its signal pickup</a:t>
            </a:r>
            <a:endParaRPr lang="en-IN" dirty="0"/>
          </a:p>
        </p:txBody>
      </p:sp>
      <p:pic>
        <p:nvPicPr>
          <p:cNvPr id="7" name="Content Placeholder 11" descr="rpc-po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1" t="22394" r="16375" b="22922"/>
          <a:stretch>
            <a:fillRect/>
          </a:stretch>
        </p:blipFill>
        <p:spPr bwMode="auto">
          <a:xfrm>
            <a:off x="2076414" y="980728"/>
            <a:ext cx="5807954" cy="25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8110" t="23030" r="10427" b="14172"/>
          <a:stretch>
            <a:fillRect/>
          </a:stretch>
        </p:blipFill>
        <p:spPr bwMode="auto">
          <a:xfrm>
            <a:off x="1673463" y="3587084"/>
            <a:ext cx="579701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340152" y="4794871"/>
            <a:ext cx="3600000" cy="10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DSC_5466.JPG"/>
          <p:cNvPicPr>
            <a:picLocks noChangeAspect="1"/>
          </p:cNvPicPr>
          <p:nvPr/>
        </p:nvPicPr>
        <p:blipFill>
          <a:blip r:embed="rId5" cstate="print"/>
          <a:srcRect t="40157" b="42520"/>
          <a:stretch>
            <a:fillRect/>
          </a:stretch>
        </p:blipFill>
        <p:spPr>
          <a:xfrm>
            <a:off x="2340152" y="4293096"/>
            <a:ext cx="3600000" cy="4146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37104" y="5723964"/>
            <a:ext cx="13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Narkisim" pitchFamily="34" charset="-79"/>
                <a:cs typeface="Narkisim" pitchFamily="34" charset="-79"/>
              </a:rPr>
              <a:t>Strip number</a:t>
            </a:r>
            <a:endParaRPr lang="en-IN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99074" y="4702646"/>
            <a:ext cx="27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FFFF00"/>
                </a:solidFill>
                <a:latin typeface="Narkisim" pitchFamily="34" charset="-79"/>
                <a:cs typeface="Narkisim" pitchFamily="34" charset="-79"/>
              </a:rPr>
              <a:t>Characteristic impedance, </a:t>
            </a:r>
            <a:r>
              <a:rPr lang="el-GR" dirty="0" smtClean="0">
                <a:solidFill>
                  <a:srgbClr val="FFFF00"/>
                </a:solidFill>
                <a:latin typeface="Times New Roman"/>
                <a:cs typeface="Narkisim" pitchFamily="34" charset="-79"/>
              </a:rPr>
              <a:t>Ω</a:t>
            </a:r>
            <a:endParaRPr lang="en-IN" dirty="0">
              <a:solidFill>
                <a:srgbClr val="FFFF00"/>
              </a:solidFill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14" name="Picture 2" descr="I:\New Folder\alwgbxc3-ch2.jpg"/>
          <p:cNvPicPr>
            <a:picLocks noChangeAspect="1" noChangeArrowheads="1"/>
          </p:cNvPicPr>
          <p:nvPr/>
        </p:nvPicPr>
        <p:blipFill>
          <a:blip r:embed="rId6" cstate="print"/>
          <a:srcRect l="11770" t="20062" r="68620" b="39797"/>
          <a:stretch>
            <a:fillRect/>
          </a:stretch>
        </p:blipFill>
        <p:spPr>
          <a:xfrm>
            <a:off x="1158518" y="980728"/>
            <a:ext cx="900000" cy="1260000"/>
          </a:xfrm>
          <a:prstGeom prst="rect">
            <a:avLst/>
          </a:prstGeom>
        </p:spPr>
      </p:pic>
      <p:pic>
        <p:nvPicPr>
          <p:cNvPr id="15" name="Picture 2" descr="I:\New Folder\alwgbxc3-ch2.jpg"/>
          <p:cNvPicPr>
            <a:picLocks noChangeAspect="1" noChangeArrowheads="1"/>
          </p:cNvPicPr>
          <p:nvPr/>
        </p:nvPicPr>
        <p:blipFill>
          <a:blip r:embed="rId6" cstate="print"/>
          <a:srcRect l="11770" t="20062" r="68620" b="39797"/>
          <a:stretch>
            <a:fillRect/>
          </a:stretch>
        </p:blipFill>
        <p:spPr>
          <a:xfrm flipV="1">
            <a:off x="1148231" y="2305008"/>
            <a:ext cx="899998" cy="12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Footer Placeholder 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B.Satyanarayana, TIFR, Mumbai                   XX DAE-BRNS High Energy Physics Symposium, Visva-Bharati                January 13-18, 2013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2" name="Title 9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IN" dirty="0" smtClean="0"/>
              <a:t>Functional block diagram of </a:t>
            </a:r>
            <a:r>
              <a:rPr lang="en-IN" dirty="0" smtClean="0"/>
              <a:t>Anusparsh-II</a:t>
            </a:r>
            <a:endParaRPr lang="en-IN" dirty="0"/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72000" y="5373216"/>
            <a:ext cx="9000000" cy="6286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53087" tIns="26543" rIns="53087" bIns="26543" anchor="ctr" anchorCtr="1"/>
          <a:lstStyle/>
          <a:p>
            <a:pPr algn="ctr"/>
            <a:r>
              <a:rPr lang="en-US" sz="2000" b="1" i="1" dirty="0" smtClean="0">
                <a:solidFill>
                  <a:prstClr val="white"/>
                </a:solidFill>
              </a:rPr>
              <a:t>Complete layout revised in </a:t>
            </a:r>
            <a:r>
              <a:rPr lang="en-US" sz="2000" b="1" i="1" dirty="0" smtClean="0">
                <a:solidFill>
                  <a:prstClr val="white"/>
                </a:solidFill>
              </a:rPr>
              <a:t>0.35µm </a:t>
            </a:r>
            <a:r>
              <a:rPr lang="en-US" sz="2000" b="1" i="1" dirty="0" smtClean="0">
                <a:solidFill>
                  <a:prstClr val="white"/>
                </a:solidFill>
              </a:rPr>
              <a:t>mixed CMOS technology, packaged in CLCC-68</a:t>
            </a:r>
            <a:endParaRPr lang="en-US" sz="2000" b="1" i="1" dirty="0">
              <a:solidFill>
                <a:prstClr val="white"/>
              </a:solidFill>
            </a:endParaRPr>
          </a:p>
        </p:txBody>
      </p:sp>
      <p:grpSp>
        <p:nvGrpSpPr>
          <p:cNvPr id="2" name="Group 196"/>
          <p:cNvGrpSpPr/>
          <p:nvPr/>
        </p:nvGrpSpPr>
        <p:grpSpPr>
          <a:xfrm>
            <a:off x="0" y="1196752"/>
            <a:ext cx="9180512" cy="4008474"/>
            <a:chOff x="0" y="1999488"/>
            <a:chExt cx="9180512" cy="4008474"/>
          </a:xfrm>
        </p:grpSpPr>
        <p:grpSp>
          <p:nvGrpSpPr>
            <p:cNvPr id="3" name="Group 191"/>
            <p:cNvGrpSpPr/>
            <p:nvPr/>
          </p:nvGrpSpPr>
          <p:grpSpPr>
            <a:xfrm>
              <a:off x="0" y="1999488"/>
              <a:ext cx="9180512" cy="4008474"/>
              <a:chOff x="0" y="1804416"/>
              <a:chExt cx="9180512" cy="4008474"/>
            </a:xfrm>
          </p:grpSpPr>
          <p:grpSp>
            <p:nvGrpSpPr>
              <p:cNvPr id="4" name="Group 49"/>
              <p:cNvGrpSpPr/>
              <p:nvPr/>
            </p:nvGrpSpPr>
            <p:grpSpPr>
              <a:xfrm>
                <a:off x="259729" y="1838122"/>
                <a:ext cx="8920783" cy="3974768"/>
                <a:chOff x="278356" y="1575858"/>
                <a:chExt cx="8611828" cy="3706106"/>
              </a:xfrm>
            </p:grpSpPr>
            <p:grpSp>
              <p:nvGrpSpPr>
                <p:cNvPr id="5" name="Group 66"/>
                <p:cNvGrpSpPr>
                  <a:grpSpLocks/>
                </p:cNvGrpSpPr>
                <p:nvPr/>
              </p:nvGrpSpPr>
              <p:grpSpPr bwMode="auto">
                <a:xfrm>
                  <a:off x="278356" y="1575858"/>
                  <a:ext cx="8611828" cy="3706106"/>
                  <a:chOff x="18723" y="1411962"/>
                  <a:chExt cx="9556313" cy="4600965"/>
                </a:xfrm>
              </p:grpSpPr>
              <p:sp>
                <p:nvSpPr>
                  <p:cNvPr id="272" name="Rectangle 271"/>
                  <p:cNvSpPr/>
                  <p:nvPr/>
                </p:nvSpPr>
                <p:spPr bwMode="auto">
                  <a:xfrm>
                    <a:off x="609615" y="4657139"/>
                    <a:ext cx="8229077" cy="1355788"/>
                  </a:xfrm>
                  <a:prstGeom prst="rect">
                    <a:avLst/>
                  </a:prstGeom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2800" b="1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55" name="Rectangle 254"/>
                  <p:cNvSpPr/>
                  <p:nvPr/>
                </p:nvSpPr>
                <p:spPr bwMode="auto">
                  <a:xfrm>
                    <a:off x="553551" y="1565700"/>
                    <a:ext cx="8272083" cy="1352807"/>
                  </a:xfrm>
                  <a:prstGeom prst="rect">
                    <a:avLst/>
                  </a:prstGeom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2800" b="1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33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652555" y="3386174"/>
                    <a:ext cx="922481" cy="3206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rgbClr val="FFFF00"/>
                        </a:solidFill>
                        <a:latin typeface="Georgia" pitchFamily="18" charset="0"/>
                      </a:rPr>
                      <a:t>Amp out</a:t>
                    </a:r>
                    <a:endParaRPr lang="en-US" sz="1200" b="1" dirty="0">
                      <a:solidFill>
                        <a:srgbClr val="FFFF00"/>
                      </a:solidFill>
                      <a:latin typeface="Georgia" pitchFamily="18" charset="0"/>
                    </a:endParaRPr>
                  </a:p>
                </p:txBody>
              </p: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V="1">
                    <a:off x="4209379" y="1411962"/>
                    <a:ext cx="25486" cy="3868327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5" name="Text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99017" y="1844368"/>
                    <a:ext cx="1196077" cy="3521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b="1" dirty="0">
                        <a:solidFill>
                          <a:prstClr val="black"/>
                        </a:solidFill>
                        <a:latin typeface="Georgia" pitchFamily="18" charset="0"/>
                      </a:rPr>
                      <a:t>Channel-1</a:t>
                    </a:r>
                  </a:p>
                </p:txBody>
              </p:sp>
              <p:sp>
                <p:nvSpPr>
                  <p:cNvPr id="236" name="Text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28325" y="4832215"/>
                    <a:ext cx="1083759" cy="3169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 b="1" dirty="0">
                        <a:solidFill>
                          <a:prstClr val="black"/>
                        </a:solidFill>
                        <a:latin typeface="Georgia" pitchFamily="18" charset="0"/>
                      </a:rPr>
                      <a:t>Channel-8</a:t>
                    </a:r>
                  </a:p>
                </p:txBody>
              </p:sp>
              <p:sp>
                <p:nvSpPr>
                  <p:cNvPr id="237" name="Rounded Rectangle 236"/>
                  <p:cNvSpPr/>
                  <p:nvPr/>
                </p:nvSpPr>
                <p:spPr bwMode="auto">
                  <a:xfrm>
                    <a:off x="5688560" y="3254782"/>
                    <a:ext cx="1398529" cy="913735"/>
                  </a:xfrm>
                  <a:prstGeom prst="roundRect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1400" b="1" dirty="0">
                        <a:solidFill>
                          <a:prstClr val="black"/>
                        </a:solidFill>
                      </a:rPr>
                      <a:t>8:1 Analog Multiplexer</a:t>
                    </a:r>
                  </a:p>
                </p:txBody>
              </p:sp>
              <p:cxnSp>
                <p:nvCxnSpPr>
                  <p:cNvPr id="238" name="Straight Connector 237"/>
                  <p:cNvCxnSpPr/>
                  <p:nvPr/>
                </p:nvCxnSpPr>
                <p:spPr bwMode="auto">
                  <a:xfrm>
                    <a:off x="4403116" y="2487853"/>
                    <a:ext cx="2043" cy="1001441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Arrow Connector 238"/>
                  <p:cNvCxnSpPr/>
                  <p:nvPr/>
                </p:nvCxnSpPr>
                <p:spPr bwMode="auto">
                  <a:xfrm>
                    <a:off x="4413973" y="3509922"/>
                    <a:ext cx="1298189" cy="12753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/>
                  <p:cNvCxnSpPr/>
                  <p:nvPr/>
                </p:nvCxnSpPr>
                <p:spPr bwMode="auto">
                  <a:xfrm>
                    <a:off x="4416177" y="3969697"/>
                    <a:ext cx="12586" cy="1559464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" name="Straight Arrow Connector 240"/>
                  <p:cNvCxnSpPr/>
                  <p:nvPr/>
                </p:nvCxnSpPr>
                <p:spPr bwMode="auto">
                  <a:xfrm>
                    <a:off x="4390369" y="3955409"/>
                    <a:ext cx="1286386" cy="12753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" name="Straight Connector 241"/>
                  <p:cNvCxnSpPr/>
                  <p:nvPr/>
                </p:nvCxnSpPr>
                <p:spPr bwMode="auto">
                  <a:xfrm rot="5400000">
                    <a:off x="4449556" y="3657869"/>
                    <a:ext cx="332432" cy="1711"/>
                  </a:xfrm>
                  <a:prstGeom prst="line">
                    <a:avLst/>
                  </a:prstGeom>
                  <a:ln w="25400"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3" name="Text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42864" y="3067670"/>
                    <a:ext cx="1142284" cy="46314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 b="1" dirty="0">
                        <a:solidFill>
                          <a:srgbClr val="FFFF00"/>
                        </a:solidFill>
                        <a:latin typeface="Georgia" pitchFamily="18" charset="0"/>
                      </a:rPr>
                      <a:t>Channel</a:t>
                    </a:r>
                    <a:r>
                      <a:rPr lang="en-US" sz="2000" b="1" dirty="0">
                        <a:solidFill>
                          <a:srgbClr val="FFFF00"/>
                        </a:solidFill>
                        <a:latin typeface="Georgia" pitchFamily="18" charset="0"/>
                      </a:rPr>
                      <a:t>-1</a:t>
                    </a:r>
                  </a:p>
                </p:txBody>
              </p:sp>
              <p:sp>
                <p:nvSpPr>
                  <p:cNvPr id="244" name="Text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75752" y="3644320"/>
                    <a:ext cx="1232079" cy="3206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200" b="1" dirty="0">
                        <a:solidFill>
                          <a:srgbClr val="FFFF00"/>
                        </a:solidFill>
                        <a:latin typeface="Georgia" pitchFamily="18" charset="0"/>
                      </a:rPr>
                      <a:t>Channel-8</a:t>
                    </a:r>
                  </a:p>
                </p:txBody>
              </p:sp>
              <p:sp>
                <p:nvSpPr>
                  <p:cNvPr id="245" name="Rounded Rectangle 244"/>
                  <p:cNvSpPr/>
                  <p:nvPr/>
                </p:nvSpPr>
                <p:spPr bwMode="auto">
                  <a:xfrm>
                    <a:off x="7451847" y="3213046"/>
                    <a:ext cx="1210747" cy="757858"/>
                  </a:xfrm>
                  <a:prstGeom prst="roundRect">
                    <a:avLst/>
                  </a:prstGeom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1200" b="1" dirty="0" smtClean="0">
                        <a:solidFill>
                          <a:srgbClr val="C00000"/>
                        </a:solidFill>
                      </a:rPr>
                      <a:t>New Low power 50  </a:t>
                    </a:r>
                    <a:r>
                      <a:rPr lang="el-GR" sz="1200" b="1" dirty="0" smtClean="0">
                        <a:solidFill>
                          <a:srgbClr val="C00000"/>
                        </a:solidFill>
                      </a:rPr>
                      <a:t>Ω</a:t>
                    </a:r>
                    <a:r>
                      <a:rPr lang="en-US" sz="1200" b="1" dirty="0" smtClean="0">
                        <a:solidFill>
                          <a:srgbClr val="C00000"/>
                        </a:solidFill>
                      </a:rPr>
                      <a:t> Output Buffer</a:t>
                    </a:r>
                    <a:endParaRPr lang="en-US" sz="1200" b="1" dirty="0">
                      <a:solidFill>
                        <a:srgbClr val="C00000"/>
                      </a:solidFill>
                    </a:endParaRPr>
                  </a:p>
                </p:txBody>
              </p:sp>
              <p:cxnSp>
                <p:nvCxnSpPr>
                  <p:cNvPr id="246" name="Straight Arrow Connector 245"/>
                  <p:cNvCxnSpPr/>
                  <p:nvPr/>
                </p:nvCxnSpPr>
                <p:spPr bwMode="auto">
                  <a:xfrm>
                    <a:off x="8653762" y="3841491"/>
                    <a:ext cx="405550" cy="1817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7" name="Rounded Rectangle 246"/>
                  <p:cNvSpPr/>
                  <p:nvPr/>
                </p:nvSpPr>
                <p:spPr bwMode="auto">
                  <a:xfrm>
                    <a:off x="821151" y="1990209"/>
                    <a:ext cx="1439105" cy="806560"/>
                  </a:xfrm>
                  <a:prstGeom prst="roundRect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1100" b="1" dirty="0">
                        <a:solidFill>
                          <a:prstClr val="black"/>
                        </a:solidFill>
                      </a:rPr>
                      <a:t>Regulated Cascode</a:t>
                    </a:r>
                  </a:p>
                  <a:p>
                    <a:pPr algn="ctr">
                      <a:defRPr/>
                    </a:pPr>
                    <a:r>
                      <a:rPr lang="en-US" sz="1100" b="1" dirty="0" smtClean="0">
                        <a:solidFill>
                          <a:prstClr val="black"/>
                        </a:solidFill>
                      </a:rPr>
                      <a:t>Trans-impedance </a:t>
                    </a:r>
                    <a:r>
                      <a:rPr lang="en-US" sz="1100" b="1" dirty="0">
                        <a:solidFill>
                          <a:prstClr val="black"/>
                        </a:solidFill>
                      </a:rPr>
                      <a:t>Amplifier</a:t>
                    </a:r>
                  </a:p>
                </p:txBody>
              </p:sp>
              <p:sp>
                <p:nvSpPr>
                  <p:cNvPr id="248" name="Rounded Rectangle 247"/>
                  <p:cNvSpPr/>
                  <p:nvPr/>
                </p:nvSpPr>
                <p:spPr bwMode="auto">
                  <a:xfrm>
                    <a:off x="2661349" y="1965776"/>
                    <a:ext cx="1049557" cy="784760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1200" b="1" dirty="0" smtClean="0">
                        <a:solidFill>
                          <a:prstClr val="black"/>
                        </a:solidFill>
                      </a:rPr>
                      <a:t>2 stages of Differential Amplifier</a:t>
                    </a:r>
                    <a:endParaRPr lang="en-US" sz="1200" b="1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49" name="Rounded Rectangle 248"/>
                  <p:cNvSpPr/>
                  <p:nvPr/>
                </p:nvSpPr>
                <p:spPr bwMode="auto">
                  <a:xfrm>
                    <a:off x="4614859" y="1997871"/>
                    <a:ext cx="1327877" cy="621980"/>
                  </a:xfrm>
                  <a:prstGeom prst="roundRect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1400" b="1" dirty="0">
                        <a:solidFill>
                          <a:prstClr val="black"/>
                        </a:solidFill>
                      </a:rPr>
                      <a:t>Comparator</a:t>
                    </a:r>
                  </a:p>
                </p:txBody>
              </p:sp>
              <p:sp>
                <p:nvSpPr>
                  <p:cNvPr id="250" name="Rounded Rectangle 249"/>
                  <p:cNvSpPr/>
                  <p:nvPr/>
                </p:nvSpPr>
                <p:spPr bwMode="auto">
                  <a:xfrm>
                    <a:off x="6150750" y="1865291"/>
                    <a:ext cx="1220073" cy="928817"/>
                  </a:xfrm>
                  <a:prstGeom prst="roundRect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1400" b="1" dirty="0">
                        <a:solidFill>
                          <a:prstClr val="black"/>
                        </a:solidFill>
                      </a:rPr>
                      <a:t>LVDS output driver</a:t>
                    </a:r>
                  </a:p>
                </p:txBody>
              </p:sp>
              <p:cxnSp>
                <p:nvCxnSpPr>
                  <p:cNvPr id="251" name="Straight Arrow Connector 250"/>
                  <p:cNvCxnSpPr/>
                  <p:nvPr/>
                </p:nvCxnSpPr>
                <p:spPr bwMode="auto">
                  <a:xfrm>
                    <a:off x="2256204" y="2115204"/>
                    <a:ext cx="407261" cy="1816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Straight Arrow Connector 251"/>
                  <p:cNvCxnSpPr/>
                  <p:nvPr/>
                </p:nvCxnSpPr>
                <p:spPr bwMode="auto">
                  <a:xfrm>
                    <a:off x="3640523" y="2460804"/>
                    <a:ext cx="988612" cy="980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" name="Straight Arrow Connector 252"/>
                  <p:cNvCxnSpPr/>
                  <p:nvPr/>
                </p:nvCxnSpPr>
                <p:spPr bwMode="auto">
                  <a:xfrm>
                    <a:off x="2256204" y="2344092"/>
                    <a:ext cx="407261" cy="1816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Arrow Connector 253"/>
                  <p:cNvCxnSpPr/>
                  <p:nvPr/>
                </p:nvCxnSpPr>
                <p:spPr bwMode="auto">
                  <a:xfrm>
                    <a:off x="5921451" y="2285198"/>
                    <a:ext cx="260099" cy="1816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6" name="Rectangle 255"/>
                  <p:cNvSpPr/>
                  <p:nvPr/>
                </p:nvSpPr>
                <p:spPr bwMode="auto">
                  <a:xfrm>
                    <a:off x="743262" y="1906646"/>
                    <a:ext cx="3059066" cy="915553"/>
                  </a:xfrm>
                  <a:prstGeom prst="rect">
                    <a:avLst/>
                  </a:prstGeom>
                  <a:noFill/>
                  <a:ln w="12700"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2800" b="1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57" name="Text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9560" y="1523016"/>
                    <a:ext cx="3446222" cy="3562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Adjustable Gain ~ </a:t>
                    </a:r>
                    <a:r>
                      <a:rPr lang="en-US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5mV/</a:t>
                    </a:r>
                    <a:r>
                      <a:rPr lang="en-US" sz="1400" b="1" dirty="0" err="1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uA</a:t>
                    </a:r>
                    <a:r>
                      <a:rPr lang="en-US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– 11 mV/</a:t>
                    </a:r>
                    <a:r>
                      <a:rPr lang="en-US" sz="1400" b="1" dirty="0" err="1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uA</a:t>
                    </a:r>
                    <a:endParaRPr lang="en-US" sz="1400" b="1" dirty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58" name="Text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89568" y="1483857"/>
                    <a:ext cx="4454357" cy="3562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Common Threshold to X-Y strip complementary </a:t>
                    </a:r>
                    <a:r>
                      <a:rPr lang="en-US" sz="1400" b="1" dirty="0" err="1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r>
                      <a:rPr lang="en-US" sz="14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/p</a:t>
                    </a:r>
                    <a:endParaRPr lang="en-US" sz="1400" b="1" dirty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59" name="Text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02318" y="2567599"/>
                    <a:ext cx="1216967" cy="3028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100" b="1" dirty="0">
                        <a:solidFill>
                          <a:prstClr val="black"/>
                        </a:solidFill>
                        <a:latin typeface="Georgia" pitchFamily="18" charset="0"/>
                      </a:rPr>
                      <a:t>LVDS_out1</a:t>
                    </a:r>
                  </a:p>
                </p:txBody>
              </p:sp>
              <p:cxnSp>
                <p:nvCxnSpPr>
                  <p:cNvPr id="260" name="Straight Arrow Connector 259"/>
                  <p:cNvCxnSpPr/>
                  <p:nvPr/>
                </p:nvCxnSpPr>
                <p:spPr bwMode="auto">
                  <a:xfrm>
                    <a:off x="346524" y="2550405"/>
                    <a:ext cx="487687" cy="1816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1" name="Text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723" y="2259165"/>
                    <a:ext cx="607680" cy="3206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rgbClr val="FFFF00"/>
                        </a:solidFill>
                        <a:latin typeface="Georgia" pitchFamily="18" charset="0"/>
                      </a:rPr>
                      <a:t>INP1</a:t>
                    </a:r>
                    <a:endParaRPr lang="en-US" sz="1200" b="1" dirty="0">
                      <a:solidFill>
                        <a:srgbClr val="FFFF00"/>
                      </a:solidFill>
                      <a:latin typeface="Georgia" pitchFamily="18" charset="0"/>
                    </a:endParaRPr>
                  </a:p>
                </p:txBody>
              </p:sp>
              <p:cxnSp>
                <p:nvCxnSpPr>
                  <p:cNvPr id="262" name="Straight Arrow Connector 261"/>
                  <p:cNvCxnSpPr/>
                  <p:nvPr/>
                </p:nvCxnSpPr>
                <p:spPr bwMode="auto">
                  <a:xfrm>
                    <a:off x="7112380" y="3709033"/>
                    <a:ext cx="325125" cy="1817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3" name="Rounded Rectangle 262"/>
                  <p:cNvSpPr/>
                  <p:nvPr/>
                </p:nvSpPr>
                <p:spPr bwMode="auto">
                  <a:xfrm>
                    <a:off x="772179" y="5056851"/>
                    <a:ext cx="1421992" cy="746611"/>
                  </a:xfrm>
                  <a:prstGeom prst="roundRect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1100" b="1" dirty="0">
                        <a:solidFill>
                          <a:prstClr val="black"/>
                        </a:solidFill>
                      </a:rPr>
                      <a:t>Regulated Cascode</a:t>
                    </a:r>
                  </a:p>
                  <a:p>
                    <a:pPr algn="ctr">
                      <a:defRPr/>
                    </a:pPr>
                    <a:r>
                      <a:rPr lang="en-US" sz="1100" b="1" dirty="0" smtClean="0">
                        <a:solidFill>
                          <a:prstClr val="black"/>
                        </a:solidFill>
                      </a:rPr>
                      <a:t>Trans-impedance </a:t>
                    </a:r>
                    <a:r>
                      <a:rPr lang="en-US" sz="1100" b="1" dirty="0">
                        <a:solidFill>
                          <a:prstClr val="black"/>
                        </a:solidFill>
                      </a:rPr>
                      <a:t>Amplifier</a:t>
                    </a:r>
                  </a:p>
                </p:txBody>
              </p:sp>
              <p:sp>
                <p:nvSpPr>
                  <p:cNvPr id="264" name="Rounded Rectangle 263"/>
                  <p:cNvSpPr/>
                  <p:nvPr/>
                </p:nvSpPr>
                <p:spPr bwMode="auto">
                  <a:xfrm>
                    <a:off x="2558653" y="5056851"/>
                    <a:ext cx="1042109" cy="746611"/>
                  </a:xfrm>
                  <a:prstGeom prst="round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1200" b="1" dirty="0">
                        <a:solidFill>
                          <a:prstClr val="black"/>
                        </a:solidFill>
                      </a:rPr>
                      <a:t>2 stages of Differential Amplifier</a:t>
                    </a:r>
                  </a:p>
                </p:txBody>
              </p:sp>
              <p:sp>
                <p:nvSpPr>
                  <p:cNvPr id="265" name="Rounded Rectangle 264"/>
                  <p:cNvSpPr/>
                  <p:nvPr/>
                </p:nvSpPr>
                <p:spPr bwMode="auto">
                  <a:xfrm>
                    <a:off x="4687680" y="5105041"/>
                    <a:ext cx="1338144" cy="620477"/>
                  </a:xfrm>
                  <a:prstGeom prst="roundRect">
                    <a:avLst/>
                  </a:prstGeom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1400" b="1" dirty="0">
                        <a:solidFill>
                          <a:prstClr val="black"/>
                        </a:solidFill>
                      </a:rPr>
                      <a:t>Comparator</a:t>
                    </a:r>
                  </a:p>
                </p:txBody>
              </p:sp>
              <p:sp>
                <p:nvSpPr>
                  <p:cNvPr id="266" name="Rounded Rectangle 265"/>
                  <p:cNvSpPr/>
                  <p:nvPr/>
                </p:nvSpPr>
                <p:spPr bwMode="auto">
                  <a:xfrm>
                    <a:off x="6238278" y="4884757"/>
                    <a:ext cx="1220073" cy="918706"/>
                  </a:xfrm>
                  <a:prstGeom prst="roundRect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en-US" sz="1400" b="1" dirty="0">
                        <a:solidFill>
                          <a:prstClr val="black"/>
                        </a:solidFill>
                      </a:rPr>
                      <a:t>LVDS output driver</a:t>
                    </a:r>
                  </a:p>
                </p:txBody>
              </p:sp>
              <p:cxnSp>
                <p:nvCxnSpPr>
                  <p:cNvPr id="267" name="Straight Arrow Connector 266"/>
                  <p:cNvCxnSpPr/>
                  <p:nvPr/>
                </p:nvCxnSpPr>
                <p:spPr bwMode="auto">
                  <a:xfrm>
                    <a:off x="2194171" y="5360218"/>
                    <a:ext cx="407261" cy="1817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Straight Arrow Connector 267"/>
                  <p:cNvCxnSpPr/>
                  <p:nvPr/>
                </p:nvCxnSpPr>
                <p:spPr bwMode="auto">
                  <a:xfrm flipV="1">
                    <a:off x="3631453" y="5558484"/>
                    <a:ext cx="1077562" cy="7911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Straight Arrow Connector 268"/>
                  <p:cNvCxnSpPr/>
                  <p:nvPr/>
                </p:nvCxnSpPr>
                <p:spPr bwMode="auto">
                  <a:xfrm>
                    <a:off x="2194171" y="5589107"/>
                    <a:ext cx="407261" cy="1817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Straight Arrow Connector 269"/>
                  <p:cNvCxnSpPr/>
                  <p:nvPr/>
                </p:nvCxnSpPr>
                <p:spPr bwMode="auto">
                  <a:xfrm>
                    <a:off x="5995985" y="5436515"/>
                    <a:ext cx="258388" cy="1817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Straight Arrow Connector 270"/>
                  <p:cNvCxnSpPr/>
                  <p:nvPr/>
                </p:nvCxnSpPr>
                <p:spPr bwMode="auto">
                  <a:xfrm>
                    <a:off x="4193979" y="5305722"/>
                    <a:ext cx="487686" cy="1817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3" name="Rectangle 272"/>
                  <p:cNvSpPr/>
                  <p:nvPr/>
                </p:nvSpPr>
                <p:spPr bwMode="auto">
                  <a:xfrm>
                    <a:off x="690042" y="4973289"/>
                    <a:ext cx="2850829" cy="915553"/>
                  </a:xfrm>
                  <a:prstGeom prst="rect">
                    <a:avLst/>
                  </a:prstGeom>
                  <a:noFill/>
                  <a:ln w="12700"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2800" b="1" dirty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74" name="Straight Arrow Connector 273"/>
                  <p:cNvCxnSpPr/>
                  <p:nvPr/>
                </p:nvCxnSpPr>
                <p:spPr bwMode="auto">
                  <a:xfrm>
                    <a:off x="7469886" y="5197344"/>
                    <a:ext cx="617634" cy="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5" name="Text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74294" y="5438402"/>
                    <a:ext cx="1107939" cy="3028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100" b="1" dirty="0" smtClean="0">
                        <a:solidFill>
                          <a:prstClr val="black"/>
                        </a:solidFill>
                        <a:latin typeface="Georgia" pitchFamily="18" charset="0"/>
                      </a:rPr>
                      <a:t>LVDS_out8</a:t>
                    </a:r>
                    <a:endParaRPr lang="en-US" sz="1100" b="1" dirty="0">
                      <a:solidFill>
                        <a:prstClr val="black"/>
                      </a:solidFill>
                      <a:latin typeface="Georgia" pitchFamily="18" charset="0"/>
                    </a:endParaRPr>
                  </a:p>
                </p:txBody>
              </p:sp>
              <p:cxnSp>
                <p:nvCxnSpPr>
                  <p:cNvPr id="276" name="Straight Arrow Connector 275"/>
                  <p:cNvCxnSpPr/>
                  <p:nvPr/>
                </p:nvCxnSpPr>
                <p:spPr bwMode="auto">
                  <a:xfrm>
                    <a:off x="275422" y="5261878"/>
                    <a:ext cx="487687" cy="1817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7" name="Text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738" y="4930079"/>
                    <a:ext cx="637426" cy="3206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rgbClr val="FFFF00"/>
                        </a:solidFill>
                        <a:latin typeface="Georgia" pitchFamily="18" charset="0"/>
                      </a:rPr>
                      <a:t>INP8</a:t>
                    </a:r>
                    <a:endParaRPr lang="en-US" sz="1200" b="1" dirty="0">
                      <a:solidFill>
                        <a:srgbClr val="FFFF00"/>
                      </a:solidFill>
                      <a:latin typeface="Georgia" pitchFamily="18" charset="0"/>
                    </a:endParaRPr>
                  </a:p>
                </p:txBody>
              </p:sp>
            </p:grpSp>
            <p:cxnSp>
              <p:nvCxnSpPr>
                <p:cNvPr id="230" name="Straight Arrow Connector 229"/>
                <p:cNvCxnSpPr/>
                <p:nvPr/>
              </p:nvCxnSpPr>
              <p:spPr bwMode="auto">
                <a:xfrm>
                  <a:off x="6973217" y="4764156"/>
                  <a:ext cx="556591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Arrow Connector 230"/>
                <p:cNvCxnSpPr/>
                <p:nvPr/>
              </p:nvCxnSpPr>
              <p:spPr bwMode="auto">
                <a:xfrm>
                  <a:off x="6897208" y="2253603"/>
                  <a:ext cx="556591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Arrow Connector 231"/>
                <p:cNvCxnSpPr/>
                <p:nvPr/>
              </p:nvCxnSpPr>
              <p:spPr bwMode="auto">
                <a:xfrm>
                  <a:off x="6910459" y="2458828"/>
                  <a:ext cx="556591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2" name="TextBox 52"/>
              <p:cNvSpPr txBox="1">
                <a:spLocks noChangeArrowheads="1"/>
              </p:cNvSpPr>
              <p:nvPr/>
            </p:nvSpPr>
            <p:spPr bwMode="auto">
              <a:xfrm>
                <a:off x="848114" y="4639878"/>
                <a:ext cx="2783839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Adjustable Gain ~ </a:t>
                </a:r>
                <a:r>
                  <a:rPr lang="en-US" sz="12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5mV/</a:t>
                </a:r>
                <a:r>
                  <a:rPr lang="en-US" sz="1200" b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uA</a:t>
                </a:r>
                <a:r>
                  <a:rPr lang="en-US" sz="12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– 11 mV/</a:t>
                </a:r>
                <a:r>
                  <a:rPr lang="en-US" sz="1200" b="1" dirty="0" err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uA</a:t>
                </a:r>
                <a:endParaRPr lang="en-US" sz="1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03" name="Straight Arrow Connector 202"/>
              <p:cNvCxnSpPr/>
              <p:nvPr/>
            </p:nvCxnSpPr>
            <p:spPr bwMode="auto">
              <a:xfrm>
                <a:off x="4208447" y="2477767"/>
                <a:ext cx="330506" cy="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Rounded Rectangle 203"/>
              <p:cNvSpPr/>
              <p:nvPr/>
            </p:nvSpPr>
            <p:spPr bwMode="auto">
              <a:xfrm>
                <a:off x="2699133" y="3208195"/>
                <a:ext cx="984581" cy="329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b="1" dirty="0" smtClean="0">
                    <a:solidFill>
                      <a:srgbClr val="C00000"/>
                    </a:solidFill>
                  </a:rPr>
                  <a:t>CMFB</a:t>
                </a:r>
                <a:endParaRPr lang="en-US" sz="1400" b="1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205" name="Straight Arrow Connector 204"/>
              <p:cNvCxnSpPr/>
              <p:nvPr/>
            </p:nvCxnSpPr>
            <p:spPr bwMode="auto">
              <a:xfrm flipH="1" flipV="1">
                <a:off x="3666067" y="3314192"/>
                <a:ext cx="313780" cy="34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3979333" y="2760133"/>
                <a:ext cx="1" cy="54186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455333" y="2822255"/>
                <a:ext cx="10815" cy="53054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Arrow Connector 207"/>
              <p:cNvCxnSpPr/>
              <p:nvPr/>
            </p:nvCxnSpPr>
            <p:spPr bwMode="auto">
              <a:xfrm>
                <a:off x="2472267" y="2807208"/>
                <a:ext cx="220952" cy="346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 bwMode="auto">
              <a:xfrm flipH="1">
                <a:off x="2463800" y="3352800"/>
                <a:ext cx="254005" cy="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0" name="Rounded Rectangle 209"/>
              <p:cNvSpPr/>
              <p:nvPr/>
            </p:nvSpPr>
            <p:spPr bwMode="auto">
              <a:xfrm>
                <a:off x="2661202" y="4228705"/>
                <a:ext cx="984581" cy="329016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b="1" dirty="0" smtClean="0">
                    <a:solidFill>
                      <a:srgbClr val="C00000"/>
                    </a:solidFill>
                  </a:rPr>
                  <a:t>CMFB</a:t>
                </a:r>
                <a:endParaRPr lang="en-US" sz="1400" b="1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211" name="Straight Arrow Connector 210"/>
              <p:cNvCxnSpPr/>
              <p:nvPr/>
            </p:nvCxnSpPr>
            <p:spPr bwMode="auto">
              <a:xfrm flipH="1" flipV="1">
                <a:off x="3640328" y="4385734"/>
                <a:ext cx="313780" cy="34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 bwMode="auto">
              <a:xfrm flipH="1">
                <a:off x="3924469" y="4385733"/>
                <a:ext cx="16933" cy="104140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 bwMode="auto">
              <a:xfrm flipH="1">
                <a:off x="2404535" y="4401312"/>
                <a:ext cx="9481" cy="68715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Arrow Connector 213"/>
              <p:cNvCxnSpPr/>
              <p:nvPr/>
            </p:nvCxnSpPr>
            <p:spPr bwMode="auto">
              <a:xfrm>
                <a:off x="2413000" y="5088467"/>
                <a:ext cx="220952" cy="346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>
                <a:stCxn id="210" idx="1"/>
              </p:cNvCxnSpPr>
              <p:nvPr/>
            </p:nvCxnSpPr>
            <p:spPr bwMode="auto">
              <a:xfrm flipH="1">
                <a:off x="2414016" y="4393213"/>
                <a:ext cx="247186" cy="80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Arrow Connector 215"/>
              <p:cNvCxnSpPr/>
              <p:nvPr/>
            </p:nvCxnSpPr>
            <p:spPr bwMode="auto">
              <a:xfrm>
                <a:off x="562005" y="2562542"/>
                <a:ext cx="455254" cy="156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7" name="TextBox 33"/>
              <p:cNvSpPr txBox="1">
                <a:spLocks noChangeArrowheads="1"/>
              </p:cNvSpPr>
              <p:nvPr/>
            </p:nvSpPr>
            <p:spPr bwMode="auto">
              <a:xfrm>
                <a:off x="242798" y="2344808"/>
                <a:ext cx="60960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FFFF00"/>
                    </a:solidFill>
                    <a:latin typeface="Georgia" pitchFamily="18" charset="0"/>
                  </a:rPr>
                  <a:t>INN1</a:t>
                </a:r>
                <a:endParaRPr lang="en-US" sz="1200" b="1" dirty="0">
                  <a:solidFill>
                    <a:srgbClr val="FFFF00"/>
                  </a:solidFill>
                  <a:latin typeface="Georgia" pitchFamily="18" charset="0"/>
                </a:endParaRPr>
              </a:p>
            </p:txBody>
          </p:sp>
          <p:cxnSp>
            <p:nvCxnSpPr>
              <p:cNvPr id="218" name="Straight Arrow Connector 217"/>
              <p:cNvCxnSpPr/>
              <p:nvPr/>
            </p:nvCxnSpPr>
            <p:spPr bwMode="auto">
              <a:xfrm>
                <a:off x="507823" y="5443461"/>
                <a:ext cx="455254" cy="157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9" name="TextBox 33"/>
              <p:cNvSpPr txBox="1">
                <a:spLocks noChangeArrowheads="1"/>
              </p:cNvSpPr>
              <p:nvPr/>
            </p:nvSpPr>
            <p:spPr bwMode="auto">
              <a:xfrm>
                <a:off x="267950" y="5182220"/>
                <a:ext cx="61747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FFFF00"/>
                    </a:solidFill>
                    <a:latin typeface="Georgia" pitchFamily="18" charset="0"/>
                  </a:rPr>
                  <a:t>INN8</a:t>
                </a:r>
                <a:endParaRPr lang="en-US" sz="1200" b="1" dirty="0">
                  <a:solidFill>
                    <a:srgbClr val="FFFF00"/>
                  </a:solidFill>
                  <a:latin typeface="Georgia" pitchFamily="18" charset="0"/>
                </a:endParaRPr>
              </a:p>
            </p:txBody>
          </p:sp>
          <p:cxnSp>
            <p:nvCxnSpPr>
              <p:cNvPr id="220" name="Straight Connector 219"/>
              <p:cNvCxnSpPr/>
              <p:nvPr/>
            </p:nvCxnSpPr>
            <p:spPr bwMode="auto">
              <a:xfrm>
                <a:off x="584199" y="3793745"/>
                <a:ext cx="259926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Arrow Connector 220"/>
              <p:cNvCxnSpPr>
                <a:endCxn id="204" idx="2"/>
              </p:cNvCxnSpPr>
              <p:nvPr/>
            </p:nvCxnSpPr>
            <p:spPr bwMode="auto">
              <a:xfrm flipH="1" flipV="1">
                <a:off x="3191424" y="3537211"/>
                <a:ext cx="509" cy="776280"/>
              </a:xfrm>
              <a:prstGeom prst="straightConnector1">
                <a:avLst/>
              </a:prstGeom>
              <a:ln>
                <a:headEnd type="stealth" w="lg" len="lg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2" name="TextBox 33"/>
              <p:cNvSpPr txBox="1">
                <a:spLocks noChangeArrowheads="1"/>
              </p:cNvSpPr>
              <p:nvPr/>
            </p:nvSpPr>
            <p:spPr bwMode="auto">
              <a:xfrm>
                <a:off x="2012695" y="3548091"/>
                <a:ext cx="56726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FFFF00"/>
                    </a:solidFill>
                    <a:latin typeface="Georgia" pitchFamily="18" charset="0"/>
                  </a:rPr>
                  <a:t>REF</a:t>
                </a:r>
                <a:endParaRPr lang="en-US" sz="1200" b="1" dirty="0">
                  <a:solidFill>
                    <a:srgbClr val="FFFF00"/>
                  </a:solidFill>
                  <a:latin typeface="Georgia" pitchFamily="18" charset="0"/>
                </a:endParaRPr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2682240" y="3169920"/>
                <a:ext cx="963168" cy="138988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TextBox 223"/>
              <p:cNvSpPr txBox="1"/>
              <p:nvPr/>
            </p:nvSpPr>
            <p:spPr>
              <a:xfrm>
                <a:off x="499872" y="3779520"/>
                <a:ext cx="23273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FFFF00"/>
                    </a:solidFill>
                  </a:rPr>
                  <a:t>Improved DC &amp; gain </a:t>
                </a:r>
              </a:p>
              <a:p>
                <a:r>
                  <a:rPr lang="en-US" sz="1600" b="1" dirty="0" smtClean="0">
                    <a:solidFill>
                      <a:srgbClr val="FFFF00"/>
                    </a:solidFill>
                  </a:rPr>
                  <a:t>Stability across channels</a:t>
                </a:r>
                <a:endParaRPr lang="en-IN" sz="16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7223760" y="3352800"/>
                <a:ext cx="1054608" cy="743712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TextBox 225"/>
              <p:cNvSpPr txBox="1"/>
              <p:nvPr/>
            </p:nvSpPr>
            <p:spPr>
              <a:xfrm>
                <a:off x="6906768" y="4041648"/>
                <a:ext cx="20799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FFFF00"/>
                    </a:solidFill>
                  </a:rPr>
                  <a:t>Current reduced from </a:t>
                </a:r>
              </a:p>
              <a:p>
                <a:r>
                  <a:rPr lang="en-US" sz="1600" b="1" dirty="0" smtClean="0">
                    <a:solidFill>
                      <a:srgbClr val="FFFF00"/>
                    </a:solidFill>
                  </a:rPr>
                  <a:t>35 </a:t>
                </a:r>
                <a:r>
                  <a:rPr lang="en-US" sz="1600" b="1" dirty="0" err="1" smtClean="0">
                    <a:solidFill>
                      <a:srgbClr val="FFFF00"/>
                    </a:solidFill>
                  </a:rPr>
                  <a:t>mA</a:t>
                </a:r>
                <a:r>
                  <a:rPr lang="en-US" sz="1600" b="1" dirty="0" smtClean="0">
                    <a:solidFill>
                      <a:srgbClr val="FFFF00"/>
                    </a:solidFill>
                  </a:rPr>
                  <a:t> to 8mA</a:t>
                </a:r>
                <a:endParaRPr lang="en-IN" sz="16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82880" y="2334768"/>
                <a:ext cx="707136" cy="53644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TextBox 227"/>
              <p:cNvSpPr txBox="1"/>
              <p:nvPr/>
            </p:nvSpPr>
            <p:spPr>
              <a:xfrm>
                <a:off x="0" y="3041904"/>
                <a:ext cx="16335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FFFF00"/>
                    </a:solidFill>
                  </a:rPr>
                  <a:t>Differential </a:t>
                </a:r>
                <a:r>
                  <a:rPr lang="en-US" sz="1600" b="1" dirty="0" smtClean="0">
                    <a:solidFill>
                      <a:srgbClr val="FFFF00"/>
                    </a:solidFill>
                  </a:rPr>
                  <a:t>input</a:t>
                </a:r>
                <a:endParaRPr lang="en-US" sz="1600" b="1" dirty="0" smtClean="0">
                  <a:solidFill>
                    <a:srgbClr val="FFFF00"/>
                  </a:solidFill>
                </a:endParaRPr>
              </a:p>
              <a:p>
                <a:r>
                  <a:rPr lang="en-US" sz="1600" b="1" dirty="0" smtClean="0">
                    <a:solidFill>
                      <a:srgbClr val="FFFF00"/>
                    </a:solidFill>
                  </a:rPr>
                  <a:t>for local RF GND</a:t>
                </a:r>
                <a:endParaRPr lang="en-IN" sz="16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865632" y="1804416"/>
                <a:ext cx="3255264" cy="536448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9" name="Oval 198"/>
            <p:cNvSpPr/>
            <p:nvPr/>
          </p:nvSpPr>
          <p:spPr>
            <a:xfrm>
              <a:off x="4157737" y="2011869"/>
              <a:ext cx="4292300" cy="451821"/>
            </a:xfrm>
            <a:prstGeom prst="ellipse">
              <a:avLst/>
            </a:prstGeom>
            <a:noFill/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black"/>
                </a:solidFill>
              </a:endParaRPr>
            </a:p>
          </p:txBody>
        </p:sp>
      </p:grpSp>
      <p:sp>
        <p:nvSpPr>
          <p:cNvPr id="88" name="Title 3"/>
          <p:cNvSpPr txBox="1">
            <a:spLocks/>
          </p:cNvSpPr>
          <p:nvPr/>
        </p:nvSpPr>
        <p:spPr>
          <a:xfrm>
            <a:off x="72000" y="36000"/>
            <a:ext cx="90000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endParaRPr kumimoji="0" lang="en-I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arkisim" pitchFamily="34" charset="-79"/>
              <a:ea typeface="+mj-ea"/>
              <a:cs typeface="Narkisim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B.Satyanarayana, TIFR, Mumbai                   XX DAE-BRNS High Energy Physics Symposium, Visva-Bharati                January 13-18, 2013</a:t>
            </a:r>
            <a:endParaRPr lang="en-IN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Anusparsh-II ASIC: Lab timing measurement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7809" y="4005064"/>
            <a:ext cx="2976159" cy="22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7622" y="4019132"/>
            <a:ext cx="2621232" cy="22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355643" y="4149080"/>
            <a:ext cx="1416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</a:rPr>
              <a:t>Common start</a:t>
            </a:r>
            <a:endParaRPr lang="en-IN" sz="16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4869160"/>
            <a:ext cx="2668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</a:rPr>
              <a:t>LVDS out leading edge (stop)</a:t>
            </a:r>
            <a:endParaRPr lang="en-IN" sz="16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1593" y="5322694"/>
            <a:ext cx="1306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white"/>
                </a:solidFill>
              </a:rPr>
              <a:t>Amplifier o/p</a:t>
            </a:r>
            <a:endParaRPr lang="en-IN" sz="1600" dirty="0">
              <a:solidFill>
                <a:prstClr val="white"/>
              </a:solidFill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1295637" y="900000"/>
            <a:ext cx="6552727" cy="3097872"/>
            <a:chOff x="1965223" y="1244114"/>
            <a:chExt cx="4956277" cy="1890440"/>
          </a:xfrm>
        </p:grpSpPr>
        <p:pic>
          <p:nvPicPr>
            <p:cNvPr id="2051" name="Picture 3" descr="C:\Users\Administrator\menka\docs\ASIC_data\Anusparsh\ANUSPARSH_V2_results\20121207_161329_corrcete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65223" y="1244114"/>
              <a:ext cx="4956277" cy="1884866"/>
            </a:xfrm>
            <a:prstGeom prst="rect">
              <a:avLst/>
            </a:prstGeom>
            <a:noFill/>
          </p:spPr>
        </p:pic>
        <p:sp>
          <p:nvSpPr>
            <p:cNvPr id="15" name="Oval 14"/>
            <p:cNvSpPr/>
            <p:nvPr/>
          </p:nvSpPr>
          <p:spPr>
            <a:xfrm>
              <a:off x="2844800" y="1612900"/>
              <a:ext cx="723900" cy="457200"/>
            </a:xfrm>
            <a:prstGeom prst="ellipse">
              <a:avLst/>
            </a:prstGeom>
            <a:noFill/>
            <a:ln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2514600" y="2082800"/>
              <a:ext cx="520700" cy="38100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039620" y="2412023"/>
              <a:ext cx="2042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ANUSPARSH-II ASIC</a:t>
              </a:r>
              <a:endParaRPr lang="en-IN" b="1" dirty="0">
                <a:solidFill>
                  <a:srgbClr val="FFFF00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5041900" y="2082800"/>
              <a:ext cx="723900" cy="457200"/>
            </a:xfrm>
            <a:prstGeom prst="ellipse">
              <a:avLst/>
            </a:prstGeom>
            <a:noFill/>
            <a:ln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78498" y="2488223"/>
              <a:ext cx="19715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TDC ASIC</a:t>
              </a:r>
              <a:endParaRPr lang="en-IN" b="1" dirty="0" smtClean="0">
                <a:solidFill>
                  <a:srgbClr val="FFFF00"/>
                </a:solidFill>
              </a:endParaRPr>
            </a:p>
            <a:p>
              <a:r>
                <a:rPr lang="en-US" b="1" dirty="0" smtClean="0">
                  <a:solidFill>
                    <a:srgbClr val="FFFF00"/>
                  </a:solidFill>
                </a:rPr>
                <a:t>(130 </a:t>
              </a:r>
              <a:r>
                <a:rPr lang="en-US" b="1" dirty="0" err="1" smtClean="0">
                  <a:solidFill>
                    <a:srgbClr val="FFFF00"/>
                  </a:solidFill>
                </a:rPr>
                <a:t>ps</a:t>
              </a:r>
              <a:r>
                <a:rPr lang="en-US" b="1" dirty="0" smtClean="0">
                  <a:solidFill>
                    <a:srgbClr val="FFFF00"/>
                  </a:solidFill>
                </a:rPr>
                <a:t> resolution)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vbc\Downloads\Channel14.png"/>
          <p:cNvPicPr>
            <a:picLocks noChangeAspect="1" noChangeArrowheads="1"/>
          </p:cNvPicPr>
          <p:nvPr/>
        </p:nvPicPr>
        <p:blipFill>
          <a:blip r:embed="rId2" cstate="print"/>
          <a:srcRect l="7133" t="6623" r="8858" b="39257"/>
          <a:stretch>
            <a:fillRect/>
          </a:stretch>
        </p:blipFill>
        <p:spPr bwMode="auto">
          <a:xfrm>
            <a:off x="35496" y="980728"/>
            <a:ext cx="5463440" cy="3385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B.Satyanarayana, TIFR, Mumbai                   XX DAE-BRNS High Energy Physics Symposium, Visva-Bharati                January 13-18, 2013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Anusparsh-II on the detector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8657"/>
          <a:stretch>
            <a:fillRect/>
          </a:stretch>
        </p:blipFill>
        <p:spPr bwMode="auto">
          <a:xfrm>
            <a:off x="5503800" y="979200"/>
            <a:ext cx="3604704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2000" y="4437112"/>
            <a:ext cx="5364096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Noise rate and charge distribution with new version of </a:t>
            </a:r>
            <a:r>
              <a:rPr lang="en-US" sz="2000" dirty="0" smtClean="0"/>
              <a:t>Anusparsh nearly </a:t>
            </a:r>
            <a:r>
              <a:rPr lang="en-US" sz="2000" dirty="0"/>
              <a:t>matching with </a:t>
            </a:r>
            <a:r>
              <a:rPr lang="en-US" sz="2000" dirty="0" smtClean="0"/>
              <a:t>HMC’s performance. Rates </a:t>
            </a:r>
            <a:r>
              <a:rPr lang="en-US" sz="2000" dirty="0"/>
              <a:t>are matching  indicating  </a:t>
            </a:r>
            <a:r>
              <a:rPr lang="en-US" sz="2000" dirty="0" smtClean="0"/>
              <a:t>similar </a:t>
            </a:r>
            <a:r>
              <a:rPr lang="en-US" sz="2000" dirty="0"/>
              <a:t>detector efficiency.  </a:t>
            </a:r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6902316" y="2051000"/>
            <a:ext cx="17741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/>
              <a:t>0.25*69*3=51pC</a:t>
            </a:r>
          </a:p>
        </p:txBody>
      </p: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3332891" y="1412776"/>
            <a:ext cx="20311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40Sec/bin ~17 </a:t>
            </a:r>
            <a:r>
              <a:rPr lang="en-US" b="1" dirty="0"/>
              <a:t>hrs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08104" y="3471320"/>
            <a:ext cx="3600400" cy="1973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0000" indent="-360000">
              <a:spcAft>
                <a:spcPts val="0"/>
              </a:spcAft>
            </a:pPr>
            <a:r>
              <a:rPr lang="en-US" sz="2400" dirty="0" smtClean="0"/>
              <a:t>Current </a:t>
            </a:r>
            <a:r>
              <a:rPr lang="en-US" sz="2400" dirty="0" smtClean="0"/>
              <a:t>Anusparsh-II </a:t>
            </a:r>
            <a:r>
              <a:rPr lang="en-US" sz="2400" dirty="0" smtClean="0"/>
              <a:t>chip </a:t>
            </a:r>
            <a:r>
              <a:rPr lang="en-US" sz="2400" dirty="0" smtClean="0"/>
              <a:t>dimensions </a:t>
            </a:r>
            <a:r>
              <a:rPr lang="en-US" sz="2400" dirty="0" smtClean="0"/>
              <a:t>(about 1” x 1” ) </a:t>
            </a:r>
            <a:r>
              <a:rPr lang="en-US" sz="2400" dirty="0" smtClean="0"/>
              <a:t>does </a:t>
            </a:r>
            <a:r>
              <a:rPr lang="en-US" sz="2400" dirty="0" smtClean="0"/>
              <a:t>not fit </a:t>
            </a:r>
            <a:r>
              <a:rPr lang="en-US" sz="2400" dirty="0" smtClean="0"/>
              <a:t>into the preferred preamp design</a:t>
            </a:r>
            <a:endParaRPr lang="en-US" sz="2400" dirty="0" smtClean="0"/>
          </a:p>
          <a:p>
            <a:pPr marL="360000" indent="-360000">
              <a:spcAft>
                <a:spcPts val="0"/>
              </a:spcAft>
            </a:pPr>
            <a:r>
              <a:rPr lang="en-US" sz="2400" dirty="0" smtClean="0"/>
              <a:t>Next iteration might shrink the </a:t>
            </a:r>
            <a:r>
              <a:rPr lang="en-US" sz="2400" dirty="0" smtClean="0"/>
              <a:t>chip size or can be packaged in a </a:t>
            </a:r>
            <a:r>
              <a:rPr lang="en-US" sz="2400" dirty="0" smtClean="0"/>
              <a:t>rectangular shape</a:t>
            </a:r>
          </a:p>
          <a:p>
            <a:pPr marL="360000" indent="-360000">
              <a:spcAft>
                <a:spcPts val="0"/>
              </a:spcAft>
            </a:pPr>
            <a:r>
              <a:rPr lang="en-US" sz="2400" dirty="0" smtClean="0"/>
              <a:t>We could go </a:t>
            </a:r>
            <a:r>
              <a:rPr lang="en-US" sz="2400" dirty="0" smtClean="0"/>
              <a:t>for chip bonding (for example: ATLAS’s RPC </a:t>
            </a:r>
            <a:r>
              <a:rPr lang="en-US" sz="2400" dirty="0" smtClean="0"/>
              <a:t>front-end)</a:t>
            </a:r>
          </a:p>
          <a:p>
            <a:pPr marL="360000" indent="-360000">
              <a:spcAft>
                <a:spcPts val="0"/>
              </a:spcAft>
            </a:pPr>
            <a:r>
              <a:rPr lang="en-US" sz="2400" dirty="0" smtClean="0"/>
              <a:t>Separating </a:t>
            </a:r>
            <a:r>
              <a:rPr lang="en-US" sz="2400" dirty="0" smtClean="0"/>
              <a:t>the </a:t>
            </a:r>
            <a:r>
              <a:rPr lang="en-US" sz="2400" dirty="0" smtClean="0"/>
              <a:t>amplifier and </a:t>
            </a:r>
            <a:r>
              <a:rPr lang="en-US" sz="2400" dirty="0" smtClean="0"/>
              <a:t>comparator stages </a:t>
            </a:r>
            <a:r>
              <a:rPr lang="en-US" sz="2400" dirty="0" smtClean="0"/>
              <a:t>may offer </a:t>
            </a:r>
            <a:r>
              <a:rPr lang="en-US" sz="2400" dirty="0" smtClean="0"/>
              <a:t>operating benefits </a:t>
            </a:r>
            <a:r>
              <a:rPr lang="en-US" sz="2400" dirty="0" smtClean="0"/>
              <a:t>of signal routing. And might also solve the integration problem</a:t>
            </a:r>
          </a:p>
          <a:p>
            <a:pPr marL="360000" indent="-360000">
              <a:spcAft>
                <a:spcPts val="0"/>
              </a:spcAft>
            </a:pPr>
            <a:r>
              <a:rPr lang="en-US" sz="2400" dirty="0" smtClean="0"/>
              <a:t>We might even try to package four instead of eight channels in one chip</a:t>
            </a:r>
          </a:p>
          <a:p>
            <a:pPr marL="360000" indent="-360000">
              <a:spcAft>
                <a:spcPts val="0"/>
              </a:spcAft>
            </a:pPr>
            <a:r>
              <a:rPr lang="en-US" sz="2400" dirty="0" smtClean="0"/>
              <a:t>A low power design in 0.35</a:t>
            </a:r>
            <a:r>
              <a:rPr lang="en-GB" sz="2400" dirty="0" smtClean="0">
                <a:latin typeface="Arial"/>
                <a:cs typeface="Arial"/>
              </a:rPr>
              <a:t>μ</a:t>
            </a:r>
            <a:r>
              <a:rPr lang="en-US" sz="2400" dirty="0" smtClean="0"/>
              <a:t>m using </a:t>
            </a:r>
            <a:r>
              <a:rPr lang="en-US" sz="2400" dirty="0" err="1" smtClean="0"/>
              <a:t>SiGE</a:t>
            </a:r>
            <a:r>
              <a:rPr lang="en-US" sz="2400" dirty="0" smtClean="0"/>
              <a:t> </a:t>
            </a:r>
            <a:r>
              <a:rPr lang="en-US" sz="2400" dirty="0" smtClean="0"/>
              <a:t>technology </a:t>
            </a:r>
            <a:r>
              <a:rPr lang="en-US" sz="2400" dirty="0" smtClean="0"/>
              <a:t>is also being worked on</a:t>
            </a:r>
          </a:p>
          <a:p>
            <a:pPr marL="360000" indent="-360000">
              <a:spcAft>
                <a:spcPts val="0"/>
              </a:spcAft>
            </a:pPr>
            <a:r>
              <a:rPr lang="en-IN" sz="2400" dirty="0" smtClean="0"/>
              <a:t>Detailed </a:t>
            </a:r>
            <a:r>
              <a:rPr lang="en-IN" sz="2400" dirty="0" smtClean="0"/>
              <a:t>testing of </a:t>
            </a:r>
            <a:r>
              <a:rPr lang="en-IN" sz="2400" dirty="0" smtClean="0"/>
              <a:t>Anusparsh-II </a:t>
            </a:r>
            <a:r>
              <a:rPr lang="en-IN" sz="2400" dirty="0" smtClean="0"/>
              <a:t>ASIC with </a:t>
            </a:r>
            <a:r>
              <a:rPr lang="en-IN" sz="2400" dirty="0" smtClean="0"/>
              <a:t>the RPC </a:t>
            </a:r>
            <a:r>
              <a:rPr lang="en-IN" sz="2400" dirty="0" smtClean="0"/>
              <a:t>detector for timing, gain </a:t>
            </a:r>
            <a:r>
              <a:rPr lang="en-IN" sz="2400" dirty="0" smtClean="0"/>
              <a:t>and efficiency requirements is in progress</a:t>
            </a:r>
            <a:endParaRPr lang="en-US" sz="2400" dirty="0" smtClean="0"/>
          </a:p>
          <a:p>
            <a:pPr marL="360000" indent="-360000">
              <a:spcAft>
                <a:spcPts val="0"/>
              </a:spcAft>
            </a:pPr>
            <a:r>
              <a:rPr lang="en-US" sz="2400" dirty="0" smtClean="0"/>
              <a:t>A new preamplifier board with improved design is ready, is being assembled. </a:t>
            </a:r>
            <a:endParaRPr lang="en-US" sz="2400" dirty="0" smtClean="0"/>
          </a:p>
          <a:p>
            <a:pPr marL="360000" indent="-360000"/>
            <a:endParaRPr lang="en-IN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B.Satyanarayana, TIFR, Mumbai                   XX DAE-BRNS High Energy Physics Symposium, Visva-Bharati                January 13-18, 2013</a:t>
            </a:r>
            <a:endParaRPr lang="en-S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Summary and future outlook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420" y="26504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IN" sz="4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IN" dirty="0" smtClean="0">
                <a:solidFill>
                  <a:srgbClr val="FF0000"/>
                </a:solidFill>
              </a:rPr>
              <a:t>Challenges:</a:t>
            </a:r>
            <a:endParaRPr lang="en-IN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IN" dirty="0" smtClean="0"/>
              <a:t> Ultra </a:t>
            </a:r>
            <a:r>
              <a:rPr lang="en-IN" dirty="0" smtClean="0"/>
              <a:t>low noise amplification. RPC detectors </a:t>
            </a:r>
            <a:r>
              <a:rPr lang="en-IN" dirty="0" smtClean="0"/>
              <a:t>operated in Avalanche mode</a:t>
            </a:r>
          </a:p>
          <a:p>
            <a:pPr>
              <a:spcBef>
                <a:spcPts val="0"/>
              </a:spcBef>
            </a:pPr>
            <a:r>
              <a:rPr lang="en-IN" dirty="0" smtClean="0"/>
              <a:t> Fast leading edge </a:t>
            </a:r>
            <a:r>
              <a:rPr lang="en-IN" dirty="0" smtClean="0"/>
              <a:t>discrimination. Precision </a:t>
            </a:r>
            <a:r>
              <a:rPr lang="en-IN" dirty="0" smtClean="0"/>
              <a:t>time measurement </a:t>
            </a:r>
            <a:r>
              <a:rPr lang="en-IN" dirty="0" smtClean="0"/>
              <a:t>(~200ps LC) needed for determining direction of the particle trajectory</a:t>
            </a:r>
            <a:endParaRPr lang="en-IN" dirty="0" smtClean="0"/>
          </a:p>
          <a:p>
            <a:pPr>
              <a:spcBef>
                <a:spcPts val="0"/>
              </a:spcBef>
            </a:pPr>
            <a:r>
              <a:rPr lang="en-IN" dirty="0" smtClean="0"/>
              <a:t> </a:t>
            </a:r>
            <a:r>
              <a:rPr lang="en-IN" dirty="0" smtClean="0"/>
              <a:t>Low power design. 3.6 million </a:t>
            </a:r>
            <a:r>
              <a:rPr lang="en-IN" dirty="0" smtClean="0"/>
              <a:t>RPC </a:t>
            </a:r>
            <a:r>
              <a:rPr lang="en-IN" dirty="0" smtClean="0"/>
              <a:t>readout channels</a:t>
            </a:r>
            <a:endParaRPr lang="en-IN" dirty="0" smtClean="0"/>
          </a:p>
          <a:p>
            <a:pPr>
              <a:spcBef>
                <a:spcPts val="0"/>
              </a:spcBef>
            </a:pPr>
            <a:r>
              <a:rPr lang="en-IN" dirty="0" smtClean="0"/>
              <a:t> High packaging </a:t>
            </a:r>
            <a:r>
              <a:rPr lang="en-IN" dirty="0" smtClean="0"/>
              <a:t>density. Only </a:t>
            </a:r>
            <a:r>
              <a:rPr lang="en-IN" dirty="0" smtClean="0"/>
              <a:t>22 mm </a:t>
            </a:r>
            <a:r>
              <a:rPr lang="en-IN" dirty="0" smtClean="0"/>
              <a:t>vertical space available inside the RPC</a:t>
            </a:r>
            <a:endParaRPr lang="en-IN" dirty="0" smtClean="0"/>
          </a:p>
          <a:p>
            <a:pPr>
              <a:spcBef>
                <a:spcPts val="0"/>
              </a:spcBef>
            </a:pPr>
            <a:r>
              <a:rPr lang="en-IN" dirty="0" smtClean="0"/>
              <a:t> Complementary but </a:t>
            </a:r>
            <a:r>
              <a:rPr lang="en-IN" dirty="0" smtClean="0"/>
              <a:t>single </a:t>
            </a:r>
            <a:r>
              <a:rPr lang="en-IN" dirty="0" smtClean="0"/>
              <a:t>ended </a:t>
            </a:r>
            <a:r>
              <a:rPr lang="en-IN" dirty="0" smtClean="0"/>
              <a:t>inputs from X and Y strips. Requires </a:t>
            </a:r>
            <a:r>
              <a:rPr lang="en-IN" dirty="0" smtClean="0"/>
              <a:t>higher noise </a:t>
            </a:r>
            <a:r>
              <a:rPr lang="en-IN" dirty="0" smtClean="0"/>
              <a:t>immunity</a:t>
            </a:r>
            <a:endParaRPr lang="en-IN" dirty="0" smtClean="0"/>
          </a:p>
          <a:p>
            <a:pPr>
              <a:spcBef>
                <a:spcPts val="0"/>
              </a:spcBef>
            </a:pPr>
            <a:r>
              <a:rPr lang="en-IN" dirty="0" smtClean="0"/>
              <a:t> Impedance matching with RPC strip line impedance </a:t>
            </a:r>
            <a:r>
              <a:rPr lang="en-IN" dirty="0" smtClean="0"/>
              <a:t>(~50</a:t>
            </a:r>
            <a:r>
              <a:rPr lang="el-GR" dirty="0" smtClean="0">
                <a:latin typeface="Times New Roman"/>
                <a:cs typeface="Times New Roman"/>
              </a:rPr>
              <a:t>Ω</a:t>
            </a:r>
            <a:r>
              <a:rPr lang="en-IN" dirty="0" smtClean="0"/>
              <a:t>)</a:t>
            </a:r>
            <a:endParaRPr lang="en-IN" dirty="0" smtClean="0"/>
          </a:p>
          <a:p>
            <a:pPr>
              <a:spcBef>
                <a:spcPts val="0"/>
              </a:spcBef>
            </a:pPr>
            <a:r>
              <a:rPr lang="en-IN" dirty="0" smtClean="0">
                <a:solidFill>
                  <a:srgbClr val="FF0000"/>
                </a:solidFill>
              </a:rPr>
              <a:t>Two </a:t>
            </a:r>
            <a:r>
              <a:rPr lang="en-IN" dirty="0" smtClean="0">
                <a:solidFill>
                  <a:srgbClr val="FF0000"/>
                </a:solidFill>
              </a:rPr>
              <a:t>solutions:</a:t>
            </a:r>
            <a:endParaRPr lang="en-IN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IN" dirty="0" smtClean="0"/>
              <a:t> Fast amplifier family in Hybrid Micro Circuit (HMC</a:t>
            </a:r>
            <a:r>
              <a:rPr lang="en-IN" dirty="0" smtClean="0"/>
              <a:t>) – used in the test stands</a:t>
            </a:r>
            <a:endParaRPr lang="en-IN" dirty="0" smtClean="0"/>
          </a:p>
          <a:p>
            <a:pPr>
              <a:spcBef>
                <a:spcPts val="0"/>
              </a:spcBef>
            </a:pPr>
            <a:r>
              <a:rPr lang="en-IN" dirty="0" smtClean="0"/>
              <a:t> Multi-channel, fast amplifier and discriminator ASIC in </a:t>
            </a:r>
            <a:r>
              <a:rPr lang="en-IN" dirty="0" smtClean="0"/>
              <a:t>0.35</a:t>
            </a:r>
            <a:r>
              <a:rPr lang="el-GR" dirty="0" smtClean="0"/>
              <a:t>μ</a:t>
            </a:r>
            <a:r>
              <a:rPr lang="en-IN" dirty="0" smtClean="0"/>
              <a:t>m </a:t>
            </a:r>
            <a:r>
              <a:rPr lang="en-IN" dirty="0" smtClean="0"/>
              <a:t>mixed CMOS </a:t>
            </a:r>
            <a:r>
              <a:rPr lang="en-IN" dirty="0" smtClean="0"/>
              <a:t>process – proposed for the final ICAL detector</a:t>
            </a:r>
            <a:endParaRPr lang="en-IN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B.Satyanarayana, TIFR, Mumbai                   XX DAE-BRNS High Energy Physics Symposium, Visva-Bharati                January 13-18, 2013</a:t>
            </a:r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Frontend options for ICAL’s RPC detectors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B.Satyanarayana, TIFR, Mumbai                   XX DAE-BRNS High Energy Physics Symposium, Visva-Bharati                January 13-18, 2013</a:t>
            </a:r>
            <a:endParaRPr 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HMC based frontend for ICAL test stands</a:t>
            </a:r>
            <a:endParaRPr lang="en-IN" dirty="0"/>
          </a:p>
        </p:txBody>
      </p:sp>
      <p:pic>
        <p:nvPicPr>
          <p:cNvPr id="51205" name="Picture 5" descr="DSC_2970 copy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144016" y="980728"/>
            <a:ext cx="4572000" cy="3299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5148064" y="979200"/>
            <a:ext cx="3578268" cy="3204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5" name="Picture 24" descr="bmc15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00" y="1600325"/>
            <a:ext cx="1075486" cy="60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bmc159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00" y="2276872"/>
            <a:ext cx="1118691" cy="57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bmc159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00" y="2924944"/>
            <a:ext cx="1129492" cy="57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bmc159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00" y="1012832"/>
            <a:ext cx="1069314" cy="57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6372000" y="1628800"/>
            <a:ext cx="2084623" cy="57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BMC1596 </a:t>
            </a:r>
          </a:p>
          <a:p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</a:rPr>
              <a:t>Positive In </a:t>
            </a:r>
            <a:r>
              <a:rPr lang="en-US" sz="1400" b="1" dirty="0">
                <a:solidFill>
                  <a:prstClr val="black"/>
                </a:solidFill>
                <a:latin typeface="Times New Roman" pitchFamily="18" charset="0"/>
              </a:rPr>
              <a:t>– Positive 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</a:rPr>
              <a:t>Out)</a:t>
            </a:r>
            <a:endParaRPr lang="en-US" sz="14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6372000" y="2276872"/>
            <a:ext cx="20681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BMC1597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</a:rPr>
              <a:t>Positive In 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</a:rPr>
              <a:t>– 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</a:rPr>
              <a:t>Dual Out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</a:rPr>
              <a:t>)</a:t>
            </a:r>
            <a:endParaRPr lang="en-US" sz="14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6372000" y="1034589"/>
            <a:ext cx="238719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BMC1595 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</a:rPr>
              <a:t>Negative In 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</a:rPr>
              <a:t>– 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</a:rPr>
              <a:t>Negative 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</a:rPr>
              <a:t>Out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</a:rPr>
              <a:t>)</a:t>
            </a:r>
            <a:endParaRPr lang="en-US" sz="14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6372000" y="2924944"/>
            <a:ext cx="1928777" cy="54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</a:rPr>
              <a:t>BMC1598</a:t>
            </a:r>
            <a:endParaRPr lang="en-US" sz="1600" b="1" dirty="0">
              <a:solidFill>
                <a:prstClr val="black"/>
              </a:solidFill>
              <a:latin typeface="Times New Roman" pitchFamily="18" charset="0"/>
            </a:endParaRPr>
          </a:p>
          <a:p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</a:rPr>
              <a:t>(Negative In </a:t>
            </a:r>
            <a:r>
              <a:rPr lang="en-US" sz="1400" b="1" dirty="0">
                <a:solidFill>
                  <a:prstClr val="black"/>
                </a:solidFill>
                <a:latin typeface="Times New Roman" pitchFamily="18" charset="0"/>
              </a:rPr>
              <a:t>– Dual </a:t>
            </a:r>
            <a:r>
              <a:rPr lang="en-US" sz="1400" b="1" dirty="0" smtClean="0">
                <a:solidFill>
                  <a:prstClr val="black"/>
                </a:solidFill>
                <a:latin typeface="Times New Roman" pitchFamily="18" charset="0"/>
              </a:rPr>
              <a:t>Out)</a:t>
            </a:r>
            <a:endParaRPr lang="en-US" sz="14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5222378" y="4221088"/>
            <a:ext cx="331006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  <a:latin typeface="Narkisim" pitchFamily="34" charset="-79"/>
                <a:cs typeface="Narkisim" pitchFamily="34" charset="-79"/>
              </a:rPr>
              <a:t> Input &amp; Output impedance</a:t>
            </a:r>
            <a:r>
              <a:rPr lang="en-US" dirty="0" smtClean="0">
                <a:solidFill>
                  <a:srgbClr val="FFFF00"/>
                </a:solidFill>
                <a:latin typeface="Narkisim" pitchFamily="34" charset="-79"/>
                <a:cs typeface="Narkisim" pitchFamily="34" charset="-79"/>
              </a:rPr>
              <a:t>: 50</a:t>
            </a:r>
            <a:r>
              <a:rPr lang="el-GR" dirty="0" smtClean="0">
                <a:solidFill>
                  <a:srgbClr val="FFFF00"/>
                </a:solidFill>
                <a:cs typeface="Narkisim" pitchFamily="34" charset="-79"/>
              </a:rPr>
              <a:t>Ω</a:t>
            </a:r>
            <a:r>
              <a:rPr lang="en-US" dirty="0" smtClean="0">
                <a:solidFill>
                  <a:srgbClr val="FFFF00"/>
                </a:solidFill>
                <a:latin typeface="Narkisim" pitchFamily="34" charset="-79"/>
                <a:cs typeface="Narkisim" pitchFamily="34" charset="-79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  <a:latin typeface="Narkisim" pitchFamily="34" charset="-79"/>
                <a:cs typeface="Narkisim" pitchFamily="34" charset="-79"/>
              </a:rPr>
              <a:t> Nominal gain: 10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  <a:latin typeface="Narkisim" pitchFamily="34" charset="-79"/>
                <a:cs typeface="Narkisim" pitchFamily="34" charset="-79"/>
              </a:rPr>
              <a:t> Rise time: ~1.2 ns</a:t>
            </a:r>
            <a:endParaRPr lang="en-US" dirty="0">
              <a:solidFill>
                <a:srgbClr val="FFFF00"/>
              </a:solidFill>
              <a:latin typeface="Narkisim" pitchFamily="34" charset="-79"/>
              <a:cs typeface="Narkisim" pitchFamily="34" charset="-79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  <a:latin typeface="Narkisim" pitchFamily="34" charset="-79"/>
                <a:cs typeface="Narkisim" pitchFamily="34" charset="-79"/>
              </a:rPr>
              <a:t> Bandwidth: 350MHz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  <a:latin typeface="Narkisim" pitchFamily="34" charset="-79"/>
                <a:cs typeface="Narkisim" pitchFamily="34" charset="-79"/>
              </a:rPr>
              <a:t> Package: </a:t>
            </a:r>
            <a:r>
              <a:rPr lang="en-US" dirty="0">
                <a:solidFill>
                  <a:srgbClr val="FFFF00"/>
                </a:solidFill>
                <a:latin typeface="Narkisim" pitchFamily="34" charset="-79"/>
                <a:cs typeface="Narkisim" pitchFamily="34" charset="-79"/>
              </a:rPr>
              <a:t>22-pin DIP </a:t>
            </a:r>
            <a:r>
              <a:rPr lang="en-US" dirty="0" smtClean="0">
                <a:solidFill>
                  <a:srgbClr val="FFFF00"/>
                </a:solidFill>
                <a:latin typeface="Narkisim" pitchFamily="34" charset="-79"/>
                <a:cs typeface="Narkisim" pitchFamily="34" charset="-79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  <a:latin typeface="Narkisim" pitchFamily="34" charset="-79"/>
                <a:cs typeface="Narkisim" pitchFamily="34" charset="-79"/>
              </a:rPr>
              <a:t> Power Supply : </a:t>
            </a:r>
            <a:r>
              <a:rPr lang="en-US" dirty="0" smtClean="0">
                <a:solidFill>
                  <a:srgbClr val="FFFF00"/>
                </a:solidFill>
                <a:latin typeface="Narkisim" pitchFamily="34" charset="-79"/>
                <a:cs typeface="Narkisim" pitchFamily="34" charset="-79"/>
              </a:rPr>
              <a:t>± </a:t>
            </a:r>
            <a:r>
              <a:rPr lang="en-US" dirty="0" smtClean="0">
                <a:solidFill>
                  <a:srgbClr val="FFFF00"/>
                </a:solidFill>
                <a:latin typeface="Narkisim" pitchFamily="34" charset="-79"/>
                <a:cs typeface="Narkisim" pitchFamily="34" charset="-79"/>
              </a:rPr>
              <a:t>6V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  <a:latin typeface="Narkisim" pitchFamily="34" charset="-79"/>
                <a:cs typeface="Narkisim" pitchFamily="34" charset="-79"/>
              </a:rPr>
              <a:t> </a:t>
            </a:r>
            <a:r>
              <a:rPr lang="en-US" dirty="0">
                <a:solidFill>
                  <a:srgbClr val="FFFF00"/>
                </a:solidFill>
                <a:latin typeface="Narkisim" pitchFamily="34" charset="-79"/>
                <a:cs typeface="Narkisim" pitchFamily="34" charset="-79"/>
              </a:rPr>
              <a:t>Power </a:t>
            </a:r>
            <a:r>
              <a:rPr lang="en-US" dirty="0" smtClean="0">
                <a:solidFill>
                  <a:srgbClr val="FFFF00"/>
                </a:solidFill>
                <a:latin typeface="Narkisim" pitchFamily="34" charset="-79"/>
                <a:cs typeface="Narkisim" pitchFamily="34" charset="-79"/>
              </a:rPr>
              <a:t>Consumption:</a:t>
            </a:r>
            <a:r>
              <a:rPr lang="en-US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110mW</a:t>
            </a:r>
            <a:endParaRPr lang="en-US" dirty="0">
              <a:solidFill>
                <a:schemeClr val="bg1"/>
              </a:solidFill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35" name="Picture 34" descr="kek 004.jpg"/>
          <p:cNvPicPr>
            <a:picLocks noChangeAspect="1"/>
          </p:cNvPicPr>
          <p:nvPr/>
        </p:nvPicPr>
        <p:blipFill>
          <a:blip r:embed="rId8" cstate="print"/>
          <a:srcRect t="16400" b="27950"/>
          <a:stretch>
            <a:fillRect/>
          </a:stretch>
        </p:blipFill>
        <p:spPr>
          <a:xfrm>
            <a:off x="144000" y="4293095"/>
            <a:ext cx="4572000" cy="190820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00" y="3565880"/>
            <a:ext cx="1103818" cy="5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6372000" y="3573016"/>
            <a:ext cx="23775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BMC1513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</a:rPr>
              <a:t>(Negative In 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</a:rPr>
              <a:t>– 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</a:rPr>
              <a:t>Negative Out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lang="en-US" sz="14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eetings\barc-tifr-ino\New folder (3)\daq_plan_vi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181" t="10048" r="3474" b="19323"/>
          <a:stretch>
            <a:fillRect/>
          </a:stretch>
        </p:blipFill>
        <p:spPr bwMode="auto">
          <a:xfrm>
            <a:off x="1010620" y="837312"/>
            <a:ext cx="7122761" cy="54000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B.Satyanarayana, TIFR, Mumbai                   XX DAE-BRNS High Energy Physics Symposium, Visva-Bharati                January 13-18, 2013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Preamp and </a:t>
            </a:r>
            <a:r>
              <a:rPr lang="en-IN" dirty="0" smtClean="0"/>
              <a:t>RPCDAQ* </a:t>
            </a:r>
            <a:r>
              <a:rPr lang="en-IN" dirty="0" smtClean="0"/>
              <a:t>boards</a:t>
            </a:r>
            <a:endParaRPr lang="en-IN" dirty="0"/>
          </a:p>
        </p:txBody>
      </p:sp>
      <p:pic>
        <p:nvPicPr>
          <p:cNvPr id="1027" name="Picture 3" descr="D:\Meetings\barc-tifr-ino\New folder (3)\gas_in_data_line.jpg"/>
          <p:cNvPicPr>
            <a:picLocks noChangeAspect="1" noChangeArrowheads="1"/>
          </p:cNvPicPr>
          <p:nvPr/>
        </p:nvPicPr>
        <p:blipFill>
          <a:blip r:embed="rId3" cstate="print"/>
          <a:srcRect l="7632" t="10416" r="34811" b="59375"/>
          <a:stretch>
            <a:fillRect/>
          </a:stretch>
        </p:blipFill>
        <p:spPr bwMode="auto">
          <a:xfrm>
            <a:off x="3127030" y="1108662"/>
            <a:ext cx="4788810" cy="19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5" descr="PreAmplifi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24742" y="5083357"/>
            <a:ext cx="5643602" cy="7939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-1021781" y="3429008"/>
            <a:ext cx="34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rgbClr val="FFFF00"/>
                </a:solidFill>
              </a:rPr>
              <a:t>*More on this in FO-13 by M.Saraf</a:t>
            </a:r>
            <a:endParaRPr lang="en-IN" dirty="0">
              <a:solidFill>
                <a:srgbClr val="FFFF00"/>
              </a:solidFill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2035983" y="5633112"/>
            <a:ext cx="5598022" cy="345600"/>
            <a:chOff x="768455" y="2458615"/>
            <a:chExt cx="7772400" cy="53340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768455" y="2839615"/>
              <a:ext cx="77724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501099" y="2534815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91647" y="2458615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4572000" y="5641503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403</a:t>
            </a:r>
            <a:endParaRPr lang="en-IN" sz="1400" dirty="0">
              <a:solidFill>
                <a:prstClr val="black"/>
              </a:solidFill>
            </a:endParaRPr>
          </a:p>
        </p:txBody>
      </p:sp>
      <p:grpSp>
        <p:nvGrpSpPr>
          <p:cNvPr id="20" name="Group 17"/>
          <p:cNvGrpSpPr>
            <a:grpSpLocks noChangeAspect="1"/>
          </p:cNvGrpSpPr>
          <p:nvPr/>
        </p:nvGrpSpPr>
        <p:grpSpPr>
          <a:xfrm>
            <a:off x="1691680" y="5279316"/>
            <a:ext cx="605801" cy="396000"/>
            <a:chOff x="490435" y="3571081"/>
            <a:chExt cx="881165" cy="496094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838200" y="3587750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38200" y="4067175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990600" y="3571081"/>
              <a:ext cx="0" cy="4826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490435" y="3632653"/>
              <a:ext cx="626745" cy="416898"/>
            </a:xfrm>
            <a:prstGeom prst="rect">
              <a:avLst/>
            </a:prstGeom>
          </p:spPr>
          <p:txBody>
            <a:bodyPr vert="vert270" wrap="none">
              <a:spAutoFit/>
            </a:bodyPr>
            <a:lstStyle/>
            <a:p>
              <a:r>
                <a:rPr lang="en-US" sz="1600" dirty="0">
                  <a:solidFill>
                    <a:prstClr val="black"/>
                  </a:solidFill>
                </a:rPr>
                <a:t>2</a:t>
              </a:r>
              <a:r>
                <a:rPr lang="en-US" sz="1600" dirty="0" smtClean="0">
                  <a:solidFill>
                    <a:prstClr val="black"/>
                  </a:solidFill>
                </a:rPr>
                <a:t>3</a:t>
              </a:r>
              <a:endParaRPr lang="en-IN" sz="1600" dirty="0">
                <a:solidFill>
                  <a:prstClr val="black"/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6084168" y="4005064"/>
            <a:ext cx="195277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IN" dirty="0" smtClean="0"/>
              <a:t>3.6 million signals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903" y="6333070"/>
            <a:ext cx="9000000" cy="360000"/>
          </a:xfrm>
        </p:spPr>
        <p:txBody>
          <a:bodyPr/>
          <a:lstStyle/>
          <a:p>
            <a:r>
              <a:rPr lang="nn-NO" smtClean="0"/>
              <a:t>B.Satyanarayana, TIFR, Mumbai                   XX DAE-BRNS High Energy Physics Symposium, Visva-Bharati                January 13-18, 2013</a:t>
            </a:r>
            <a:endParaRPr lang="en-S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903" y="36000"/>
            <a:ext cx="9000000" cy="1088744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Functional block diagram of Anusparsh-I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>
                <a:solidFill>
                  <a:srgbClr val="FF0000"/>
                </a:solidFill>
              </a:rPr>
              <a:t>Low power, high speed, multi-channel preamp + comparator + multiplexer</a:t>
            </a:r>
            <a:r>
              <a:rPr lang="en-US" sz="2200" dirty="0" smtClean="0">
                <a:solidFill>
                  <a:srgbClr val="FF0000"/>
                </a:solidFill>
              </a:rPr>
              <a:t> + buffer </a:t>
            </a:r>
            <a:r>
              <a:rPr lang="en-US" sz="2200" dirty="0" smtClean="0">
                <a:solidFill>
                  <a:srgbClr val="FF0000"/>
                </a:solidFill>
              </a:rPr>
              <a:t>ASIC</a:t>
            </a:r>
            <a:endParaRPr lang="en-SG" dirty="0">
              <a:solidFill>
                <a:srgbClr val="FF0000"/>
              </a:solidFill>
            </a:endParaRPr>
          </a:p>
        </p:txBody>
      </p:sp>
      <p:grpSp>
        <p:nvGrpSpPr>
          <p:cNvPr id="163" name="Group 186"/>
          <p:cNvGrpSpPr>
            <a:grpSpLocks noGrp="1"/>
          </p:cNvGrpSpPr>
          <p:nvPr>
            <p:ph idx="1"/>
          </p:nvPr>
        </p:nvGrpSpPr>
        <p:grpSpPr>
          <a:xfrm>
            <a:off x="-36512" y="1124744"/>
            <a:ext cx="9215356" cy="5040312"/>
            <a:chOff x="32769" y="1668480"/>
            <a:chExt cx="9020082" cy="41894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4" name="TextBox 163"/>
            <p:cNvSpPr txBox="1"/>
            <p:nvPr/>
          </p:nvSpPr>
          <p:spPr>
            <a:xfrm>
              <a:off x="8399817" y="3778142"/>
              <a:ext cx="653034" cy="332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Amp_out</a:t>
              </a: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kern="0" dirty="0" smtClean="0">
                  <a:solidFill>
                    <a:schemeClr val="bg1"/>
                  </a:solidFill>
                </a:rPr>
                <a:t>(Pin 9)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cxnSp>
          <p:nvCxnSpPr>
            <p:cNvPr id="165" name="Straight Connector 164"/>
            <p:cNvCxnSpPr/>
            <p:nvPr/>
          </p:nvCxnSpPr>
          <p:spPr>
            <a:xfrm rot="5400000" flipH="1" flipV="1">
              <a:off x="1753386" y="3572686"/>
              <a:ext cx="3352800" cy="1588"/>
            </a:xfrm>
            <a:prstGeom prst="line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66" name="Straight Connector 165"/>
            <p:cNvCxnSpPr/>
            <p:nvPr/>
          </p:nvCxnSpPr>
          <p:spPr>
            <a:xfrm rot="5400000">
              <a:off x="1371588" y="4043390"/>
              <a:ext cx="1116000" cy="1588"/>
            </a:xfrm>
            <a:prstGeom prst="line">
              <a:avLst/>
            </a:prstGeom>
            <a:noFill/>
            <a:ln w="25400" cap="flat" cmpd="sng" algn="ctr">
              <a:solidFill>
                <a:srgbClr val="FFFF00"/>
              </a:solidFill>
              <a:prstDash val="dash"/>
            </a:ln>
            <a:effectLst/>
          </p:spPr>
        </p:cxnSp>
        <p:sp>
          <p:nvSpPr>
            <p:cNvPr id="167" name="Rounded Rectangle 166"/>
            <p:cNvSpPr/>
            <p:nvPr/>
          </p:nvSpPr>
          <p:spPr>
            <a:xfrm>
              <a:off x="6059066" y="3573480"/>
              <a:ext cx="1066800" cy="838200"/>
            </a:xfrm>
            <a:prstGeom prst="roundRect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8:1 Analog Multiplexer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cxnSp>
          <p:nvCxnSpPr>
            <p:cNvPr id="168" name="Straight Connector 167"/>
            <p:cNvCxnSpPr/>
            <p:nvPr/>
          </p:nvCxnSpPr>
          <p:spPr>
            <a:xfrm rot="5400000">
              <a:off x="3240460" y="3344880"/>
              <a:ext cx="761206" cy="794"/>
            </a:xfrm>
            <a:prstGeom prst="line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69" name="Straight Arrow Connector 168"/>
            <p:cNvCxnSpPr/>
            <p:nvPr/>
          </p:nvCxnSpPr>
          <p:spPr>
            <a:xfrm>
              <a:off x="3620666" y="3708259"/>
              <a:ext cx="2438400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70" name="Straight Connector 169"/>
            <p:cNvCxnSpPr/>
            <p:nvPr/>
          </p:nvCxnSpPr>
          <p:spPr>
            <a:xfrm rot="5400000">
              <a:off x="3011860" y="4868880"/>
              <a:ext cx="1218406" cy="794"/>
            </a:xfrm>
            <a:prstGeom prst="line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71" name="Straight Arrow Connector 170"/>
            <p:cNvCxnSpPr/>
            <p:nvPr/>
          </p:nvCxnSpPr>
          <p:spPr>
            <a:xfrm>
              <a:off x="3620666" y="4259280"/>
              <a:ext cx="2438400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72" name="Straight Connector 171"/>
            <p:cNvCxnSpPr/>
            <p:nvPr/>
          </p:nvCxnSpPr>
          <p:spPr>
            <a:xfrm rot="5400000">
              <a:off x="4534082" y="3995572"/>
              <a:ext cx="360000" cy="1588"/>
            </a:xfrm>
            <a:prstGeom prst="line">
              <a:avLst/>
            </a:prstGeom>
            <a:noFill/>
            <a:ln w="25400" cap="flat" cmpd="sng" algn="ctr">
              <a:solidFill>
                <a:srgbClr val="FFFF00"/>
              </a:solidFill>
              <a:prstDash val="dash"/>
            </a:ln>
            <a:effectLst/>
          </p:spPr>
        </p:cxnSp>
        <p:sp>
          <p:nvSpPr>
            <p:cNvPr id="173" name="TextBox 172"/>
            <p:cNvSpPr txBox="1"/>
            <p:nvPr/>
          </p:nvSpPr>
          <p:spPr>
            <a:xfrm>
              <a:off x="5143504" y="3479659"/>
              <a:ext cx="721738" cy="204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Channel-0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5143504" y="4030680"/>
              <a:ext cx="721738" cy="204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Channel-7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Rounded Rectangle 174"/>
            <p:cNvSpPr/>
            <p:nvPr/>
          </p:nvSpPr>
          <p:spPr>
            <a:xfrm>
              <a:off x="7430666" y="3649680"/>
              <a:ext cx="685800" cy="609600"/>
            </a:xfrm>
            <a:prstGeom prst="roundRect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Output Buffer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cxnSp>
          <p:nvCxnSpPr>
            <p:cNvPr id="176" name="Straight Arrow Connector 175"/>
            <p:cNvCxnSpPr/>
            <p:nvPr/>
          </p:nvCxnSpPr>
          <p:spPr>
            <a:xfrm>
              <a:off x="8116466" y="3954480"/>
              <a:ext cx="381000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177" name="Group 109"/>
            <p:cNvGrpSpPr/>
            <p:nvPr/>
          </p:nvGrpSpPr>
          <p:grpSpPr>
            <a:xfrm>
              <a:off x="572666" y="2201880"/>
              <a:ext cx="5562600" cy="1143000"/>
              <a:chOff x="457200" y="1143000"/>
              <a:chExt cx="5562600" cy="1143000"/>
            </a:xfrm>
          </p:grpSpPr>
          <p:grpSp>
            <p:nvGrpSpPr>
              <p:cNvPr id="203" name="Group 25"/>
              <p:cNvGrpSpPr/>
              <p:nvPr/>
            </p:nvGrpSpPr>
            <p:grpSpPr>
              <a:xfrm>
                <a:off x="457200" y="1143000"/>
                <a:ext cx="5562600" cy="1143000"/>
                <a:chOff x="457200" y="1143000"/>
                <a:chExt cx="5562600" cy="1143000"/>
              </a:xfrm>
            </p:grpSpPr>
            <p:sp>
              <p:nvSpPr>
                <p:cNvPr id="205" name="Rounded Rectangle 204"/>
                <p:cNvSpPr/>
                <p:nvPr/>
              </p:nvSpPr>
              <p:spPr>
                <a:xfrm>
                  <a:off x="528934" y="1447800"/>
                  <a:ext cx="1332000" cy="685800"/>
                </a:xfrm>
                <a:prstGeom prst="roundRect">
                  <a:avLst/>
                </a:prstGeom>
                <a:noFill/>
                <a:ln w="25400" cap="flat" cmpd="sng" algn="ctr">
                  <a:solidFill>
                    <a:srgbClr val="FFFF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Verdana"/>
                      <a:ea typeface="+mn-ea"/>
                      <a:cs typeface="+mn-cs"/>
                    </a:rPr>
                    <a:t>Regulated Cascode Transimpedance Amplifier</a:t>
                  </a: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Rounded Rectangle 205"/>
                <p:cNvSpPr/>
                <p:nvPr/>
              </p:nvSpPr>
              <p:spPr>
                <a:xfrm>
                  <a:off x="2209800" y="1447800"/>
                  <a:ext cx="972000" cy="684000"/>
                </a:xfrm>
                <a:prstGeom prst="roundRect">
                  <a:avLst/>
                </a:prstGeom>
                <a:noFill/>
                <a:ln w="25400" cap="flat" cmpd="sng" algn="ctr">
                  <a:solidFill>
                    <a:srgbClr val="FFFF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Verdana"/>
                      <a:ea typeface="+mn-ea"/>
                      <a:cs typeface="+mn-cs"/>
                    </a:rPr>
                    <a:t>Differential Amplifier</a:t>
                  </a: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Rounded Rectangle 206"/>
                <p:cNvSpPr/>
                <p:nvPr/>
              </p:nvSpPr>
              <p:spPr>
                <a:xfrm>
                  <a:off x="3733800" y="1447800"/>
                  <a:ext cx="1044000" cy="685800"/>
                </a:xfrm>
                <a:prstGeom prst="roundRect">
                  <a:avLst/>
                </a:prstGeom>
                <a:noFill/>
                <a:ln w="25400" cap="flat" cmpd="sng" algn="ctr">
                  <a:solidFill>
                    <a:srgbClr val="FFFF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Verdana"/>
                      <a:ea typeface="+mn-ea"/>
                      <a:cs typeface="+mn-cs"/>
                    </a:rPr>
                    <a:t>Comparator</a:t>
                  </a: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Rounded Rectangle 207"/>
                <p:cNvSpPr/>
                <p:nvPr/>
              </p:nvSpPr>
              <p:spPr>
                <a:xfrm>
                  <a:off x="4953000" y="1447800"/>
                  <a:ext cx="914400" cy="685800"/>
                </a:xfrm>
                <a:prstGeom prst="roundRect">
                  <a:avLst/>
                </a:prstGeom>
                <a:noFill/>
                <a:ln w="25400" cap="flat" cmpd="sng" algn="ctr">
                  <a:solidFill>
                    <a:srgbClr val="FFFF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Verdana"/>
                      <a:ea typeface="+mn-ea"/>
                      <a:cs typeface="+mn-cs"/>
                    </a:rPr>
                    <a:t>LVDS output driver</a:t>
                  </a: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cxnSp>
              <p:nvCxnSpPr>
                <p:cNvPr id="209" name="Straight Arrow Connector 208"/>
                <p:cNvCxnSpPr/>
                <p:nvPr/>
              </p:nvCxnSpPr>
              <p:spPr>
                <a:xfrm>
                  <a:off x="1847850" y="1676400"/>
                  <a:ext cx="360000" cy="1588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FFFF00"/>
                  </a:solidFill>
                  <a:prstDash val="solid"/>
                  <a:tailEnd type="arrow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10" name="Straight Arrow Connector 209"/>
                <p:cNvCxnSpPr/>
                <p:nvPr/>
              </p:nvCxnSpPr>
              <p:spPr>
                <a:xfrm>
                  <a:off x="3182134" y="1903412"/>
                  <a:ext cx="540000" cy="1588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FFFF00"/>
                  </a:solidFill>
                  <a:prstDash val="solid"/>
                  <a:tailEnd type="arrow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11" name="Straight Arrow Connector 210"/>
                <p:cNvCxnSpPr/>
                <p:nvPr/>
              </p:nvCxnSpPr>
              <p:spPr>
                <a:xfrm>
                  <a:off x="1847850" y="1905000"/>
                  <a:ext cx="360000" cy="1588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FFFF00"/>
                  </a:solidFill>
                  <a:prstDash val="solid"/>
                  <a:tailEnd type="arrow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12" name="Straight Arrow Connector 211"/>
                <p:cNvCxnSpPr>
                  <a:stCxn id="207" idx="3"/>
                  <a:endCxn id="208" idx="1"/>
                </p:cNvCxnSpPr>
                <p:nvPr/>
              </p:nvCxnSpPr>
              <p:spPr>
                <a:xfrm>
                  <a:off x="4777800" y="1790700"/>
                  <a:ext cx="175200" cy="1588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FFFF00"/>
                  </a:solidFill>
                  <a:prstDash val="solid"/>
                  <a:tailEnd type="arrow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13" name="Straight Arrow Connector 18"/>
                <p:cNvCxnSpPr/>
                <p:nvPr/>
              </p:nvCxnSpPr>
              <p:spPr>
                <a:xfrm>
                  <a:off x="3310154" y="1676400"/>
                  <a:ext cx="432000" cy="1588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FFFF00"/>
                  </a:solidFill>
                  <a:prstDash val="solid"/>
                  <a:tailEnd type="arrow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214" name="Rectangle 213"/>
                <p:cNvSpPr/>
                <p:nvPr/>
              </p:nvSpPr>
              <p:spPr>
                <a:xfrm>
                  <a:off x="457200" y="1143000"/>
                  <a:ext cx="5562600" cy="11430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FFFF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4" name="Rectangle 203"/>
              <p:cNvSpPr/>
              <p:nvPr/>
            </p:nvSpPr>
            <p:spPr>
              <a:xfrm>
                <a:off x="533400" y="1371600"/>
                <a:ext cx="2667000" cy="838200"/>
              </a:xfrm>
              <a:prstGeom prst="rect">
                <a:avLst/>
              </a:prstGeom>
              <a:noFill/>
              <a:ln w="12700" cap="flat" cmpd="sng" algn="ctr">
                <a:solidFill>
                  <a:srgbClr val="FFFF00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grpSp>
          <p:nvGrpSpPr>
            <p:cNvPr id="178" name="Group 184"/>
            <p:cNvGrpSpPr/>
            <p:nvPr/>
          </p:nvGrpSpPr>
          <p:grpSpPr>
            <a:xfrm>
              <a:off x="572666" y="4714892"/>
              <a:ext cx="5562600" cy="1143000"/>
              <a:chOff x="572666" y="4113212"/>
              <a:chExt cx="5562600" cy="1143000"/>
            </a:xfrm>
          </p:grpSpPr>
          <p:grpSp>
            <p:nvGrpSpPr>
              <p:cNvPr id="191" name="Group 58"/>
              <p:cNvGrpSpPr/>
              <p:nvPr/>
            </p:nvGrpSpPr>
            <p:grpSpPr>
              <a:xfrm>
                <a:off x="572666" y="4113212"/>
                <a:ext cx="5562600" cy="1143000"/>
                <a:chOff x="457200" y="1143000"/>
                <a:chExt cx="5562600" cy="1143000"/>
              </a:xfrm>
            </p:grpSpPr>
            <p:sp>
              <p:nvSpPr>
                <p:cNvPr id="193" name="Rounded Rectangle 192"/>
                <p:cNvSpPr/>
                <p:nvPr/>
              </p:nvSpPr>
              <p:spPr>
                <a:xfrm>
                  <a:off x="527444" y="1447800"/>
                  <a:ext cx="1332000" cy="685800"/>
                </a:xfrm>
                <a:prstGeom prst="roundRect">
                  <a:avLst/>
                </a:prstGeom>
                <a:noFill/>
                <a:ln w="25400" cap="flat" cmpd="sng" algn="ctr">
                  <a:solidFill>
                    <a:srgbClr val="FFFF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Verdana"/>
                      <a:ea typeface="+mn-ea"/>
                      <a:cs typeface="+mn-cs"/>
                    </a:rPr>
                    <a:t>Regulated Cascode Transimpedance Amplifier</a:t>
                  </a: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Rounded Rectangle 193"/>
                <p:cNvSpPr/>
                <p:nvPr/>
              </p:nvSpPr>
              <p:spPr>
                <a:xfrm>
                  <a:off x="2209800" y="1447800"/>
                  <a:ext cx="972000" cy="685800"/>
                </a:xfrm>
                <a:prstGeom prst="roundRect">
                  <a:avLst/>
                </a:prstGeom>
                <a:noFill/>
                <a:ln w="25400" cap="flat" cmpd="sng" algn="ctr">
                  <a:solidFill>
                    <a:srgbClr val="FFFF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Verdana"/>
                      <a:ea typeface="+mn-ea"/>
                      <a:cs typeface="+mn-cs"/>
                    </a:rPr>
                    <a:t>Differential Amplifier</a:t>
                  </a: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Rounded Rectangle 194"/>
                <p:cNvSpPr/>
                <p:nvPr/>
              </p:nvSpPr>
              <p:spPr>
                <a:xfrm>
                  <a:off x="3733800" y="1447800"/>
                  <a:ext cx="1044000" cy="685800"/>
                </a:xfrm>
                <a:prstGeom prst="roundRect">
                  <a:avLst/>
                </a:prstGeom>
                <a:noFill/>
                <a:ln w="25400" cap="flat" cmpd="sng" algn="ctr">
                  <a:solidFill>
                    <a:srgbClr val="FFFF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Verdana"/>
                      <a:ea typeface="+mn-ea"/>
                      <a:cs typeface="+mn-cs"/>
                    </a:rPr>
                    <a:t>Comparator</a:t>
                  </a: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Rounded Rectangle 195"/>
                <p:cNvSpPr/>
                <p:nvPr/>
              </p:nvSpPr>
              <p:spPr>
                <a:xfrm>
                  <a:off x="4953000" y="1447800"/>
                  <a:ext cx="914400" cy="685800"/>
                </a:xfrm>
                <a:prstGeom prst="roundRect">
                  <a:avLst/>
                </a:prstGeom>
                <a:noFill/>
                <a:ln w="25400" cap="flat" cmpd="sng" algn="ctr">
                  <a:solidFill>
                    <a:srgbClr val="FFFF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Verdana"/>
                      <a:ea typeface="+mn-ea"/>
                      <a:cs typeface="+mn-cs"/>
                    </a:rPr>
                    <a:t>LVDS output driver</a:t>
                  </a: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  <p:cxnSp>
              <p:nvCxnSpPr>
                <p:cNvPr id="197" name="Straight Arrow Connector 196"/>
                <p:cNvCxnSpPr/>
                <p:nvPr/>
              </p:nvCxnSpPr>
              <p:spPr>
                <a:xfrm>
                  <a:off x="1847850" y="1676400"/>
                  <a:ext cx="360000" cy="1588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FFFF00"/>
                  </a:solidFill>
                  <a:prstDash val="solid"/>
                  <a:tailEnd type="arrow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98" name="Straight Arrow Connector 197"/>
                <p:cNvCxnSpPr/>
                <p:nvPr/>
              </p:nvCxnSpPr>
              <p:spPr>
                <a:xfrm>
                  <a:off x="3181350" y="1903412"/>
                  <a:ext cx="540000" cy="1588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FFFF00"/>
                  </a:solidFill>
                  <a:prstDash val="solid"/>
                  <a:tailEnd type="arrow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99" name="Straight Arrow Connector 198"/>
                <p:cNvCxnSpPr/>
                <p:nvPr/>
              </p:nvCxnSpPr>
              <p:spPr>
                <a:xfrm>
                  <a:off x="1847850" y="1905000"/>
                  <a:ext cx="360000" cy="1588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FFFF00"/>
                  </a:solidFill>
                  <a:prstDash val="solid"/>
                  <a:tailEnd type="arrow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00" name="Straight Arrow Connector 199"/>
                <p:cNvCxnSpPr>
                  <a:stCxn id="195" idx="3"/>
                  <a:endCxn id="196" idx="1"/>
                </p:cNvCxnSpPr>
                <p:nvPr/>
              </p:nvCxnSpPr>
              <p:spPr>
                <a:xfrm>
                  <a:off x="4777800" y="1790700"/>
                  <a:ext cx="175200" cy="1588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FFFF00"/>
                  </a:solidFill>
                  <a:prstDash val="solid"/>
                  <a:tailEnd type="arrow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201" name="Straight Arrow Connector 200"/>
                <p:cNvCxnSpPr/>
                <p:nvPr/>
              </p:nvCxnSpPr>
              <p:spPr>
                <a:xfrm>
                  <a:off x="3302358" y="1676400"/>
                  <a:ext cx="432000" cy="1588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FFFF00"/>
                  </a:solidFill>
                  <a:prstDash val="solid"/>
                  <a:tailEnd type="arrow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202" name="Rectangle 201"/>
                <p:cNvSpPr/>
                <p:nvPr/>
              </p:nvSpPr>
              <p:spPr>
                <a:xfrm>
                  <a:off x="457200" y="1143000"/>
                  <a:ext cx="5562600" cy="1143000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FFFF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2" name="Rectangle 191"/>
              <p:cNvSpPr/>
              <p:nvPr/>
            </p:nvSpPr>
            <p:spPr>
              <a:xfrm>
                <a:off x="648866" y="4341812"/>
                <a:ext cx="2667000" cy="838200"/>
              </a:xfrm>
              <a:prstGeom prst="rect">
                <a:avLst/>
              </a:prstGeom>
              <a:noFill/>
              <a:ln w="12700" cap="flat" cmpd="sng" algn="ctr">
                <a:solidFill>
                  <a:srgbClr val="FFFF00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sp>
          <p:nvSpPr>
            <p:cNvPr id="179" name="TextBox 178"/>
            <p:cNvSpPr txBox="1"/>
            <p:nvPr/>
          </p:nvSpPr>
          <p:spPr>
            <a:xfrm>
              <a:off x="2605429" y="1668480"/>
              <a:ext cx="1636818" cy="204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Common </a:t>
              </a: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threshold (Pin 38)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cxnSp>
          <p:nvCxnSpPr>
            <p:cNvPr id="180" name="Straight Arrow Connector 179"/>
            <p:cNvCxnSpPr/>
            <p:nvPr/>
          </p:nvCxnSpPr>
          <p:spPr>
            <a:xfrm>
              <a:off x="5982866" y="2735280"/>
              <a:ext cx="685800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81" name="TextBox 180"/>
            <p:cNvSpPr txBox="1"/>
            <p:nvPr/>
          </p:nvSpPr>
          <p:spPr>
            <a:xfrm>
              <a:off x="6668666" y="2735280"/>
              <a:ext cx="773605" cy="204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LVDS_out0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cxnSp>
          <p:nvCxnSpPr>
            <p:cNvPr id="182" name="Straight Arrow Connector 181"/>
            <p:cNvCxnSpPr/>
            <p:nvPr/>
          </p:nvCxnSpPr>
          <p:spPr>
            <a:xfrm>
              <a:off x="5982866" y="2963880"/>
              <a:ext cx="685800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3" name="Straight Arrow Connector 182"/>
            <p:cNvCxnSpPr/>
            <p:nvPr/>
          </p:nvCxnSpPr>
          <p:spPr>
            <a:xfrm>
              <a:off x="5982866" y="5248292"/>
              <a:ext cx="685800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84" name="TextBox 183"/>
            <p:cNvSpPr txBox="1"/>
            <p:nvPr/>
          </p:nvSpPr>
          <p:spPr>
            <a:xfrm>
              <a:off x="6668666" y="5248292"/>
              <a:ext cx="773605" cy="204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LVDS_out7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cxnSp>
          <p:nvCxnSpPr>
            <p:cNvPr id="185" name="Straight Arrow Connector 184"/>
            <p:cNvCxnSpPr/>
            <p:nvPr/>
          </p:nvCxnSpPr>
          <p:spPr>
            <a:xfrm>
              <a:off x="5982866" y="5476892"/>
              <a:ext cx="685800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6" name="Straight Arrow Connector 185"/>
            <p:cNvCxnSpPr/>
            <p:nvPr/>
          </p:nvCxnSpPr>
          <p:spPr>
            <a:xfrm>
              <a:off x="126963" y="2811480"/>
              <a:ext cx="457200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87" name="TextBox 186"/>
            <p:cNvSpPr txBox="1"/>
            <p:nvPr/>
          </p:nvSpPr>
          <p:spPr>
            <a:xfrm>
              <a:off x="32769" y="2565259"/>
              <a:ext cx="426252" cy="204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Ch-0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64327" y="5095892"/>
              <a:ext cx="426252" cy="204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Ch-7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cxnSp>
          <p:nvCxnSpPr>
            <p:cNvPr id="189" name="Straight Arrow Connector 188"/>
            <p:cNvCxnSpPr/>
            <p:nvPr/>
          </p:nvCxnSpPr>
          <p:spPr>
            <a:xfrm>
              <a:off x="125333" y="5342113"/>
              <a:ext cx="457200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0" name="Straight Arrow Connector 189"/>
            <p:cNvCxnSpPr/>
            <p:nvPr/>
          </p:nvCxnSpPr>
          <p:spPr>
            <a:xfrm>
              <a:off x="7125866" y="3954480"/>
              <a:ext cx="304800" cy="1588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58" name="Rectangle 57"/>
          <p:cNvSpPr/>
          <p:nvPr/>
        </p:nvSpPr>
        <p:spPr>
          <a:xfrm>
            <a:off x="7429126" y="4293096"/>
            <a:ext cx="11753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1000" kern="0" dirty="0" smtClean="0">
                <a:solidFill>
                  <a:schemeClr val="bg1"/>
                </a:solidFill>
              </a:rPr>
              <a:t>50Ω || 10pF load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Front-end’s front-end: Current mirror</a:t>
            </a:r>
            <a:endParaRPr lang="en-IN" dirty="0"/>
          </a:p>
        </p:txBody>
      </p:sp>
      <p:pic>
        <p:nvPicPr>
          <p:cNvPr id="18437" name="Picture 16" descr="input_st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419872" y="979200"/>
            <a:ext cx="5653511" cy="525811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B.Satyanarayana, TIFR, Mumbai                   XX DAE-BRNS High Energy Physics Symposium, Visva-Bharati                January 13-18, 2013</a:t>
            </a:r>
            <a:endParaRPr lang="en-S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4791" t="22444" r="57940"/>
          <a:stretch>
            <a:fillRect/>
          </a:stretch>
        </p:blipFill>
        <p:spPr bwMode="auto">
          <a:xfrm>
            <a:off x="79740" y="980728"/>
            <a:ext cx="3279812" cy="45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l="61719" t="41474" r="17907" b="36961"/>
          <a:stretch>
            <a:fillRect/>
          </a:stretch>
        </p:blipFill>
        <p:spPr bwMode="auto">
          <a:xfrm>
            <a:off x="1006946" y="5517232"/>
            <a:ext cx="140481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B.Satyanarayana, TIFR, Mumbai                   XX DAE-BRNS High Energy Physics Symposium, Visva-Bharati                January 13-18, 2013</a:t>
            </a:r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Some performance simulation results</a:t>
            </a:r>
            <a:endParaRPr lang="en-IN" dirty="0"/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990600" y="972000"/>
            <a:ext cx="6821760" cy="2527176"/>
            <a:chOff x="5029201" y="3357107"/>
            <a:chExt cx="1687286" cy="1106682"/>
          </a:xfrm>
          <a:solidFill>
            <a:schemeClr val="accent1"/>
          </a:solidFill>
        </p:grpSpPr>
        <p:pic>
          <p:nvPicPr>
            <p:cNvPr id="7" name="Picture 10" descr="snapshot.bmp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29201" y="3357107"/>
              <a:ext cx="1687286" cy="1106682"/>
            </a:xfrm>
            <a:prstGeom prst="rect">
              <a:avLst/>
            </a:prstGeom>
            <a:grpFill/>
            <a:ln w="9525">
              <a:solidFill>
                <a:srgbClr val="FFFF00"/>
              </a:solidFill>
              <a:miter lim="800000"/>
              <a:headEnd/>
              <a:tailEnd/>
            </a:ln>
          </p:spPr>
        </p:pic>
        <p:sp>
          <p:nvSpPr>
            <p:cNvPr id="8" name="TextBox 11"/>
            <p:cNvSpPr txBox="1">
              <a:spLocks noChangeArrowheads="1"/>
            </p:cNvSpPr>
            <p:nvPr/>
          </p:nvSpPr>
          <p:spPr bwMode="auto">
            <a:xfrm>
              <a:off x="5219281" y="3405379"/>
              <a:ext cx="1362342" cy="157649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FF0000"/>
                  </a:solidFill>
                  <a:latin typeface="Bookman Old Style" pitchFamily="18" charset="0"/>
                </a:rPr>
                <a:t>S11 </a:t>
              </a:r>
              <a:r>
                <a:rPr lang="en-US" dirty="0" smtClean="0">
                  <a:solidFill>
                    <a:srgbClr val="FF0000"/>
                  </a:solidFill>
                  <a:latin typeface="Bookman Old Style" pitchFamily="18" charset="0"/>
                </a:rPr>
                <a:t>parameter </a:t>
              </a:r>
              <a:r>
                <a:rPr lang="en-US" dirty="0" smtClean="0">
                  <a:solidFill>
                    <a:srgbClr val="FF0000"/>
                  </a:solidFill>
                  <a:latin typeface="Bookman Old Style" pitchFamily="18" charset="0"/>
                </a:rPr>
                <a:t>with a source impedance of </a:t>
              </a:r>
              <a:r>
                <a:rPr lang="en-US" dirty="0" smtClean="0">
                  <a:solidFill>
                    <a:srgbClr val="FF0000"/>
                  </a:solidFill>
                  <a:latin typeface="Bookman Old Style" pitchFamily="18" charset="0"/>
                </a:rPr>
                <a:t>50</a:t>
              </a:r>
              <a:r>
                <a:rPr lang="el-GR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Ω</a:t>
              </a:r>
              <a:endParaRPr lang="en-IN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  <p:sp>
          <p:nvSpPr>
            <p:cNvPr id="9" name="TextBox 12"/>
            <p:cNvSpPr txBox="1">
              <a:spLocks noChangeArrowheads="1"/>
            </p:cNvSpPr>
            <p:nvPr/>
          </p:nvSpPr>
          <p:spPr bwMode="auto">
            <a:xfrm>
              <a:off x="5723676" y="3909057"/>
              <a:ext cx="586736" cy="161391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7030A0"/>
                  </a:solidFill>
                  <a:latin typeface="Bookman Old Style" pitchFamily="18" charset="0"/>
                </a:rPr>
                <a:t>-17dB @ 380MHz</a:t>
              </a:r>
              <a:endParaRPr lang="en-IN" sz="2000" dirty="0">
                <a:solidFill>
                  <a:srgbClr val="7030A0"/>
                </a:solidFill>
                <a:latin typeface="Bookman Old Style" pitchFamily="18" charset="0"/>
              </a:endParaRPr>
            </a:p>
          </p:txBody>
        </p:sp>
      </p:grpSp>
      <p:pic>
        <p:nvPicPr>
          <p:cNvPr id="11" name="Content Placeholder 3" descr="Input Impedanc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5668" y="3573016"/>
            <a:ext cx="3265982" cy="266429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043608" y="3616888"/>
            <a:ext cx="3134105" cy="36932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r>
              <a:rPr lang="en-US" b="1" dirty="0">
                <a:latin typeface="Calibri" pitchFamily="34" charset="0"/>
              </a:rPr>
              <a:t>Input </a:t>
            </a:r>
            <a:r>
              <a:rPr lang="en-US" b="1" dirty="0" smtClean="0">
                <a:latin typeface="Calibri" pitchFamily="34" charset="0"/>
              </a:rPr>
              <a:t>impedance </a:t>
            </a:r>
            <a:r>
              <a:rPr lang="en-US" b="1" dirty="0">
                <a:latin typeface="Calibri" pitchFamily="34" charset="0"/>
              </a:rPr>
              <a:t>vs. frequency</a:t>
            </a:r>
          </a:p>
        </p:txBody>
      </p:sp>
      <p:pic>
        <p:nvPicPr>
          <p:cNvPr id="13" name="Picture 7" descr="Untitle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8036" y="3573016"/>
            <a:ext cx="3503348" cy="2664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4932040" y="5545368"/>
            <a:ext cx="2179549" cy="36932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r>
              <a:rPr lang="en-US" b="1" dirty="0">
                <a:latin typeface="Calibri" pitchFamily="34" charset="0"/>
              </a:rPr>
              <a:t>FE gain vs. </a:t>
            </a:r>
            <a:r>
              <a:rPr lang="en-US" b="1" dirty="0" smtClean="0">
                <a:latin typeface="Calibri" pitchFamily="34" charset="0"/>
              </a:rPr>
              <a:t>frequency</a:t>
            </a:r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Some </a:t>
            </a:r>
            <a:r>
              <a:rPr lang="en-IN" dirty="0" smtClean="0"/>
              <a:t>more performance </a:t>
            </a:r>
            <a:r>
              <a:rPr lang="en-IN" dirty="0" smtClean="0"/>
              <a:t>simulation results</a:t>
            </a:r>
            <a:endParaRPr lang="en-IN" dirty="0"/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8" y="1620000"/>
            <a:ext cx="4080679" cy="3420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9" name="Picture 28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7401" y="1620000"/>
            <a:ext cx="4615079" cy="3420000"/>
          </a:xfrm>
          <a:prstGeom prst="rect">
            <a:avLst/>
          </a:prstGeom>
        </p:spPr>
      </p:pic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B.Satyanarayana, TIFR, Mumbai                   XX DAE-BRNS High Energy Physics Symposium, Visva-Bharati                January 13-18, 2013</a:t>
            </a: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2325510_template">
  <a:themeElements>
    <a:clrScheme name="Custom 54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48278"/>
      </a:accent1>
      <a:accent2>
        <a:srgbClr val="414E59"/>
      </a:accent2>
      <a:accent3>
        <a:srgbClr val="4D4D89"/>
      </a:accent3>
      <a:accent4>
        <a:srgbClr val="95A5BB"/>
      </a:accent4>
      <a:accent5>
        <a:srgbClr val="57677B"/>
      </a:accent5>
      <a:accent6>
        <a:srgbClr val="50717C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1D59560-9F12-4690-BE76-5F5F67406D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TP102325510_template</Template>
  <TotalTime>7485</TotalTime>
  <Words>1746</Words>
  <Application>Microsoft Office PowerPoint</Application>
  <PresentationFormat>On-screen Show (4:3)</PresentationFormat>
  <Paragraphs>313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TP102325510_template</vt:lpstr>
      <vt:lpstr>Regulated Cascode based  Frontend ASIC Anusparsh for  glass Resistive Plate Chamber (RPC) readout in the ICAL detector</vt:lpstr>
      <vt:lpstr>RPC detector and its signal pickup</vt:lpstr>
      <vt:lpstr>Frontend options for ICAL’s RPC detectors </vt:lpstr>
      <vt:lpstr>HMC based frontend for ICAL test stands</vt:lpstr>
      <vt:lpstr>Preamp and RPCDAQ* boards</vt:lpstr>
      <vt:lpstr>Functional block diagram of Anusparsh-I Low power, high speed, multi-channel preamp + comparator + multiplexer + buffer ASIC</vt:lpstr>
      <vt:lpstr>Front-end’s front-end: Current mirror</vt:lpstr>
      <vt:lpstr>Some performance simulation results</vt:lpstr>
      <vt:lpstr>Some more performance simulation results</vt:lpstr>
      <vt:lpstr>Anusparsh-I specifications</vt:lpstr>
      <vt:lpstr>8-channel board using Anusparsh-I</vt:lpstr>
      <vt:lpstr>Anusparsh-I boards in the RPC test stand</vt:lpstr>
      <vt:lpstr>Comparison of RPC noise rate measurements</vt:lpstr>
      <vt:lpstr>RPC noise rates and strip termination</vt:lpstr>
      <vt:lpstr>Noise rate as function of threshold </vt:lpstr>
      <vt:lpstr>Noise rate stability with Anusparsh-I</vt:lpstr>
      <vt:lpstr>Summary of Anusparsh-I test results </vt:lpstr>
      <vt:lpstr>Feedback for the revision of Anusparsh</vt:lpstr>
      <vt:lpstr>What’s new in Anusparsh-II?</vt:lpstr>
      <vt:lpstr>Functional block diagram of Anusparsh-II</vt:lpstr>
      <vt:lpstr>Anusparsh-II ASIC: Lab timing measurement</vt:lpstr>
      <vt:lpstr>Performance of Anusparsh-II on the detector</vt:lpstr>
      <vt:lpstr>Summary and future outlook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summary of  ICAL electronics</dc:title>
  <dc:creator>Satyanarayana Bheesette</dc:creator>
  <cp:lastModifiedBy>admin</cp:lastModifiedBy>
  <cp:revision>157</cp:revision>
  <dcterms:created xsi:type="dcterms:W3CDTF">2012-08-09T17:56:55Z</dcterms:created>
  <dcterms:modified xsi:type="dcterms:W3CDTF">2013-01-14T06:15:12Z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TC023255119991</vt:lpwstr>
  </property>
</Properties>
</file>