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diagrams/layout1.xml" ContentType="application/vnd.openxmlformats-officedocument.drawingml.diagram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diagrams/colors1.xml" ContentType="application/vnd.openxmlformats-officedocument.drawingml.diagramColor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diagrams/drawing1.xml" ContentType="application/vnd.ms-office.drawingml.diagramDrawing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Layouts/slideLayout206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gif" ContentType="image/gif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9" r:id="rId4"/>
    <p:sldMasterId id="2147483711" r:id="rId5"/>
    <p:sldMasterId id="2147483723" r:id="rId6"/>
    <p:sldMasterId id="2147483735" r:id="rId7"/>
    <p:sldMasterId id="2147483747" r:id="rId8"/>
    <p:sldMasterId id="2147483759" r:id="rId9"/>
    <p:sldMasterId id="2147483771" r:id="rId10"/>
    <p:sldMasterId id="2147483783" r:id="rId11"/>
    <p:sldMasterId id="2147483795" r:id="rId12"/>
    <p:sldMasterId id="2147483807" r:id="rId13"/>
    <p:sldMasterId id="2147483819" r:id="rId14"/>
    <p:sldMasterId id="2147483831" r:id="rId15"/>
    <p:sldMasterId id="2147483843" r:id="rId16"/>
    <p:sldMasterId id="2147483855" r:id="rId17"/>
    <p:sldMasterId id="2147483867" r:id="rId18"/>
    <p:sldMasterId id="2147483879" r:id="rId19"/>
  </p:sldMasterIdLst>
  <p:notesMasterIdLst>
    <p:notesMasterId r:id="rId87"/>
  </p:notesMasterIdLst>
  <p:sldIdLst>
    <p:sldId id="256" r:id="rId20"/>
    <p:sldId id="307" r:id="rId21"/>
    <p:sldId id="301" r:id="rId22"/>
    <p:sldId id="323" r:id="rId23"/>
    <p:sldId id="327" r:id="rId24"/>
    <p:sldId id="325" r:id="rId25"/>
    <p:sldId id="332" r:id="rId26"/>
    <p:sldId id="328" r:id="rId27"/>
    <p:sldId id="329" r:id="rId28"/>
    <p:sldId id="330" r:id="rId29"/>
    <p:sldId id="331" r:id="rId30"/>
    <p:sldId id="338" r:id="rId31"/>
    <p:sldId id="333" r:id="rId32"/>
    <p:sldId id="334" r:id="rId33"/>
    <p:sldId id="335" r:id="rId34"/>
    <p:sldId id="336" r:id="rId35"/>
    <p:sldId id="337" r:id="rId36"/>
    <p:sldId id="341" r:id="rId37"/>
    <p:sldId id="342" r:id="rId38"/>
    <p:sldId id="339" r:id="rId39"/>
    <p:sldId id="340" r:id="rId40"/>
    <p:sldId id="360" r:id="rId41"/>
    <p:sldId id="345" r:id="rId42"/>
    <p:sldId id="346" r:id="rId43"/>
    <p:sldId id="347" r:id="rId44"/>
    <p:sldId id="348" r:id="rId45"/>
    <p:sldId id="343" r:id="rId46"/>
    <p:sldId id="344" r:id="rId47"/>
    <p:sldId id="349" r:id="rId48"/>
    <p:sldId id="350" r:id="rId49"/>
    <p:sldId id="351" r:id="rId50"/>
    <p:sldId id="353" r:id="rId51"/>
    <p:sldId id="352" r:id="rId52"/>
    <p:sldId id="354" r:id="rId53"/>
    <p:sldId id="355" r:id="rId54"/>
    <p:sldId id="356" r:id="rId55"/>
    <p:sldId id="357" r:id="rId56"/>
    <p:sldId id="358" r:id="rId57"/>
    <p:sldId id="359" r:id="rId58"/>
    <p:sldId id="361" r:id="rId59"/>
    <p:sldId id="362" r:id="rId60"/>
    <p:sldId id="363" r:id="rId61"/>
    <p:sldId id="364" r:id="rId62"/>
    <p:sldId id="365" r:id="rId63"/>
    <p:sldId id="366" r:id="rId64"/>
    <p:sldId id="367" r:id="rId65"/>
    <p:sldId id="368" r:id="rId66"/>
    <p:sldId id="369" r:id="rId67"/>
    <p:sldId id="370" r:id="rId68"/>
    <p:sldId id="371" r:id="rId69"/>
    <p:sldId id="372" r:id="rId70"/>
    <p:sldId id="373" r:id="rId71"/>
    <p:sldId id="388" r:id="rId72"/>
    <p:sldId id="374" r:id="rId73"/>
    <p:sldId id="375" r:id="rId74"/>
    <p:sldId id="376" r:id="rId75"/>
    <p:sldId id="381" r:id="rId76"/>
    <p:sldId id="377" r:id="rId77"/>
    <p:sldId id="378" r:id="rId78"/>
    <p:sldId id="379" r:id="rId79"/>
    <p:sldId id="380" r:id="rId80"/>
    <p:sldId id="382" r:id="rId81"/>
    <p:sldId id="383" r:id="rId82"/>
    <p:sldId id="384" r:id="rId83"/>
    <p:sldId id="385" r:id="rId84"/>
    <p:sldId id="386" r:id="rId85"/>
    <p:sldId id="387" r:id="rId86"/>
  </p:sldIdLst>
  <p:sldSz cx="9144000" cy="6858000" type="screen4x3"/>
  <p:notesSz cx="7099300" cy="1022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76" Type="http://schemas.openxmlformats.org/officeDocument/2006/relationships/slide" Target="slides/slide57.xml"/><Relationship Id="rId84" Type="http://schemas.openxmlformats.org/officeDocument/2006/relationships/slide" Target="slides/slide65.xml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90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slide" Target="slides/slide5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6ADC86-9405-4A0C-B008-B3F06227FB92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0BC8BE2-2AC4-4763-88BA-A3B4620C5EE8}">
      <dgm:prSet phldrT="[Text]"/>
      <dgm:spPr/>
      <dgm:t>
        <a:bodyPr/>
        <a:lstStyle/>
        <a:p>
          <a:r>
            <a:rPr lang="en-IN" dirty="0" smtClean="0"/>
            <a:t>Boot</a:t>
          </a:r>
          <a:endParaRPr lang="en-IN" dirty="0"/>
        </a:p>
      </dgm:t>
    </dgm:pt>
    <dgm:pt modelId="{CA39B0ED-E285-4F8D-9455-F69FA0D2F961}" type="parTrans" cxnId="{C3812C39-BA0D-4EF8-BAFD-732B27D2F7CE}">
      <dgm:prSet/>
      <dgm:spPr/>
      <dgm:t>
        <a:bodyPr/>
        <a:lstStyle/>
        <a:p>
          <a:endParaRPr lang="en-IN"/>
        </a:p>
      </dgm:t>
    </dgm:pt>
    <dgm:pt modelId="{81B42927-CCBD-4D56-A884-A2B8137298D6}" type="sibTrans" cxnId="{C3812C39-BA0D-4EF8-BAFD-732B27D2F7CE}">
      <dgm:prSet/>
      <dgm:spPr/>
      <dgm:t>
        <a:bodyPr/>
        <a:lstStyle/>
        <a:p>
          <a:endParaRPr lang="en-IN"/>
        </a:p>
      </dgm:t>
    </dgm:pt>
    <dgm:pt modelId="{CA620FC4-AA32-4BE6-BD4D-C6E1E88ADD2F}">
      <dgm:prSet phldrT="[Text]"/>
      <dgm:spPr/>
      <dgm:t>
        <a:bodyPr/>
        <a:lstStyle/>
        <a:p>
          <a:r>
            <a:rPr lang="en-IN" dirty="0" smtClean="0"/>
            <a:t>FPGA gets configured</a:t>
          </a:r>
          <a:endParaRPr lang="en-IN" dirty="0"/>
        </a:p>
      </dgm:t>
    </dgm:pt>
    <dgm:pt modelId="{F29DACC2-5EC1-4904-8A86-575877D569CB}" type="parTrans" cxnId="{5E70F096-03CB-4E51-A521-9CAB23E3F31F}">
      <dgm:prSet/>
      <dgm:spPr/>
      <dgm:t>
        <a:bodyPr/>
        <a:lstStyle/>
        <a:p>
          <a:endParaRPr lang="en-IN"/>
        </a:p>
      </dgm:t>
    </dgm:pt>
    <dgm:pt modelId="{18102451-3E7E-4C8C-A331-60D743EA93E4}" type="sibTrans" cxnId="{5E70F096-03CB-4E51-A521-9CAB23E3F31F}">
      <dgm:prSet/>
      <dgm:spPr/>
      <dgm:t>
        <a:bodyPr/>
        <a:lstStyle/>
        <a:p>
          <a:endParaRPr lang="en-IN"/>
        </a:p>
      </dgm:t>
    </dgm:pt>
    <dgm:pt modelId="{1522C1E0-F290-4D04-ADF3-6B6D2645CC8D}">
      <dgm:prSet phldrT="[Text]"/>
      <dgm:spPr/>
      <dgm:t>
        <a:bodyPr/>
        <a:lstStyle/>
        <a:p>
          <a:r>
            <a:rPr lang="en-IN" dirty="0" smtClean="0"/>
            <a:t>NIOS-II comes to life and boots from on-chip memory</a:t>
          </a:r>
          <a:endParaRPr lang="en-IN" dirty="0"/>
        </a:p>
      </dgm:t>
    </dgm:pt>
    <dgm:pt modelId="{47879FA3-A2FA-4F7F-8D48-5A674CA3FCE2}" type="parTrans" cxnId="{68314D35-5823-47C8-A47D-12E5F82A2D7C}">
      <dgm:prSet/>
      <dgm:spPr/>
      <dgm:t>
        <a:bodyPr/>
        <a:lstStyle/>
        <a:p>
          <a:endParaRPr lang="en-IN"/>
        </a:p>
      </dgm:t>
    </dgm:pt>
    <dgm:pt modelId="{CCE99BC6-DD6E-424B-B134-EB4CC7BCCF52}" type="sibTrans" cxnId="{68314D35-5823-47C8-A47D-12E5F82A2D7C}">
      <dgm:prSet/>
      <dgm:spPr/>
      <dgm:t>
        <a:bodyPr/>
        <a:lstStyle/>
        <a:p>
          <a:endParaRPr lang="en-IN"/>
        </a:p>
      </dgm:t>
    </dgm:pt>
    <dgm:pt modelId="{37DAB565-814D-4C2D-B746-7131A7636FB8}">
      <dgm:prSet phldrT="[Text]"/>
      <dgm:spPr/>
      <dgm:t>
        <a:bodyPr/>
        <a:lstStyle/>
        <a:p>
          <a:r>
            <a:rPr lang="en-IN" dirty="0" smtClean="0"/>
            <a:t>Setup</a:t>
          </a:r>
          <a:endParaRPr lang="en-IN" dirty="0"/>
        </a:p>
      </dgm:t>
    </dgm:pt>
    <dgm:pt modelId="{7EF82193-769C-4056-BB1E-7719FEA2A519}" type="parTrans" cxnId="{B530783A-7FE3-413A-987B-89439BB6330B}">
      <dgm:prSet/>
      <dgm:spPr/>
      <dgm:t>
        <a:bodyPr/>
        <a:lstStyle/>
        <a:p>
          <a:endParaRPr lang="en-IN"/>
        </a:p>
      </dgm:t>
    </dgm:pt>
    <dgm:pt modelId="{1A63827B-8BE6-4F86-B565-3248B860C3E2}" type="sibTrans" cxnId="{B530783A-7FE3-413A-987B-89439BB6330B}">
      <dgm:prSet/>
      <dgm:spPr/>
      <dgm:t>
        <a:bodyPr/>
        <a:lstStyle/>
        <a:p>
          <a:endParaRPr lang="en-IN"/>
        </a:p>
      </dgm:t>
    </dgm:pt>
    <dgm:pt modelId="{3F794EFC-DEBD-404F-9F98-F40BA734B39F}">
      <dgm:prSet phldrT="[Text]"/>
      <dgm:spPr/>
      <dgm:t>
        <a:bodyPr/>
        <a:lstStyle/>
        <a:p>
          <a:r>
            <a:rPr lang="en-IN" dirty="0" smtClean="0"/>
            <a:t>NIOS checks all the peripherals</a:t>
          </a:r>
          <a:endParaRPr lang="en-IN" dirty="0"/>
        </a:p>
      </dgm:t>
    </dgm:pt>
    <dgm:pt modelId="{7330EFF1-5CC4-44EC-9D62-038C7E3F420A}" type="parTrans" cxnId="{1EB2507F-EC83-4861-A0AF-933B41D6C98B}">
      <dgm:prSet/>
      <dgm:spPr/>
      <dgm:t>
        <a:bodyPr/>
        <a:lstStyle/>
        <a:p>
          <a:endParaRPr lang="en-IN"/>
        </a:p>
      </dgm:t>
    </dgm:pt>
    <dgm:pt modelId="{4B0BEB33-57CF-4EED-8A84-893D2A2CD86B}" type="sibTrans" cxnId="{1EB2507F-EC83-4861-A0AF-933B41D6C98B}">
      <dgm:prSet/>
      <dgm:spPr/>
      <dgm:t>
        <a:bodyPr/>
        <a:lstStyle/>
        <a:p>
          <a:endParaRPr lang="en-IN"/>
        </a:p>
      </dgm:t>
    </dgm:pt>
    <dgm:pt modelId="{129FD60C-99BA-42B4-8F98-6DEEB6AB1AED}">
      <dgm:prSet phldrT="[Text]"/>
      <dgm:spPr/>
      <dgm:t>
        <a:bodyPr/>
        <a:lstStyle/>
        <a:p>
          <a:r>
            <a:rPr lang="en-IN" dirty="0" smtClean="0"/>
            <a:t>It sets up networking by configuring W5300 with IP address read from Flash</a:t>
          </a:r>
          <a:endParaRPr lang="en-IN" dirty="0"/>
        </a:p>
      </dgm:t>
    </dgm:pt>
    <dgm:pt modelId="{F3B4252D-B375-4DE6-AF05-E5C4C438FE09}" type="parTrans" cxnId="{B5B7B55E-AB55-482C-970A-9764BA15C4C6}">
      <dgm:prSet/>
      <dgm:spPr/>
      <dgm:t>
        <a:bodyPr/>
        <a:lstStyle/>
        <a:p>
          <a:endParaRPr lang="en-IN"/>
        </a:p>
      </dgm:t>
    </dgm:pt>
    <dgm:pt modelId="{4ABA67F1-9595-49C7-801A-B6CF5BA758ED}" type="sibTrans" cxnId="{B5B7B55E-AB55-482C-970A-9764BA15C4C6}">
      <dgm:prSet/>
      <dgm:spPr/>
      <dgm:t>
        <a:bodyPr/>
        <a:lstStyle/>
        <a:p>
          <a:endParaRPr lang="en-IN"/>
        </a:p>
      </dgm:t>
    </dgm:pt>
    <dgm:pt modelId="{4946FDE2-B8D7-4463-9DCD-4A54D188077E}">
      <dgm:prSet phldrT="[Text]"/>
      <dgm:spPr/>
      <dgm:t>
        <a:bodyPr/>
        <a:lstStyle/>
        <a:p>
          <a:r>
            <a:rPr lang="en-IN" dirty="0" smtClean="0"/>
            <a:t>On packet receipt reply back with own information</a:t>
          </a:r>
          <a:endParaRPr lang="en-IN" dirty="0"/>
        </a:p>
      </dgm:t>
    </dgm:pt>
    <dgm:pt modelId="{F2554546-6EC4-455D-835E-4DB37A8A7747}" type="sibTrans" cxnId="{2CC6DFEA-2775-4CC6-A2A3-89BACD90AF03}">
      <dgm:prSet/>
      <dgm:spPr/>
      <dgm:t>
        <a:bodyPr/>
        <a:lstStyle/>
        <a:p>
          <a:endParaRPr lang="en-IN"/>
        </a:p>
      </dgm:t>
    </dgm:pt>
    <dgm:pt modelId="{056CAB55-A7D6-4FB1-9915-D8A3C1A71493}" type="parTrans" cxnId="{2CC6DFEA-2775-4CC6-A2A3-89BACD90AF03}">
      <dgm:prSet/>
      <dgm:spPr/>
      <dgm:t>
        <a:bodyPr/>
        <a:lstStyle/>
        <a:p>
          <a:endParaRPr lang="en-IN"/>
        </a:p>
      </dgm:t>
    </dgm:pt>
    <dgm:pt modelId="{3493282F-8A93-43A0-953C-0662215103DE}">
      <dgm:prSet phldrT="[Text]"/>
      <dgm:spPr/>
      <dgm:t>
        <a:bodyPr/>
        <a:lstStyle/>
        <a:p>
          <a:r>
            <a:rPr lang="en-IN" dirty="0" smtClean="0"/>
            <a:t>Wait for initial query packet from back-end</a:t>
          </a:r>
          <a:endParaRPr lang="en-IN" dirty="0"/>
        </a:p>
      </dgm:t>
    </dgm:pt>
    <dgm:pt modelId="{95A47C36-CC94-4222-AF7A-33B80B442489}" type="sibTrans" cxnId="{CBE36AA4-B590-4FC0-9AE9-A4C7F7FFFDB8}">
      <dgm:prSet/>
      <dgm:spPr/>
      <dgm:t>
        <a:bodyPr/>
        <a:lstStyle/>
        <a:p>
          <a:endParaRPr lang="en-IN"/>
        </a:p>
      </dgm:t>
    </dgm:pt>
    <dgm:pt modelId="{8CD814DD-C293-4D25-81E3-175F29C17202}" type="parTrans" cxnId="{CBE36AA4-B590-4FC0-9AE9-A4C7F7FFFDB8}">
      <dgm:prSet/>
      <dgm:spPr/>
      <dgm:t>
        <a:bodyPr/>
        <a:lstStyle/>
        <a:p>
          <a:endParaRPr lang="en-IN"/>
        </a:p>
      </dgm:t>
    </dgm:pt>
    <dgm:pt modelId="{D5B72459-0436-43AD-9802-5780E4A3F7D3}">
      <dgm:prSet phldrT="[Text]"/>
      <dgm:spPr/>
      <dgm:t>
        <a:bodyPr/>
        <a:lstStyle/>
        <a:p>
          <a:r>
            <a:rPr lang="en-IN" dirty="0" smtClean="0"/>
            <a:t>Wait</a:t>
          </a:r>
          <a:endParaRPr lang="en-IN" dirty="0"/>
        </a:p>
      </dgm:t>
    </dgm:pt>
    <dgm:pt modelId="{D8457441-8CDA-4A3B-BA1E-3F309680304E}" type="sibTrans" cxnId="{54C656D1-1A53-49D0-B3AF-8EE573C1D5BD}">
      <dgm:prSet/>
      <dgm:spPr/>
      <dgm:t>
        <a:bodyPr/>
        <a:lstStyle/>
        <a:p>
          <a:endParaRPr lang="en-IN"/>
        </a:p>
      </dgm:t>
    </dgm:pt>
    <dgm:pt modelId="{6AEE05E9-C80A-42D6-9652-92E267DA78ED}" type="parTrans" cxnId="{54C656D1-1A53-49D0-B3AF-8EE573C1D5BD}">
      <dgm:prSet/>
      <dgm:spPr/>
      <dgm:t>
        <a:bodyPr/>
        <a:lstStyle/>
        <a:p>
          <a:endParaRPr lang="en-IN"/>
        </a:p>
      </dgm:t>
    </dgm:pt>
    <dgm:pt modelId="{233089E4-8218-44C2-AB8B-E39F05BF760B}">
      <dgm:prSet phldrT="[Text]"/>
      <dgm:spPr/>
      <dgm:t>
        <a:bodyPr/>
        <a:lstStyle/>
        <a:p>
          <a:r>
            <a:rPr lang="en-IN" dirty="0" smtClean="0"/>
            <a:t>Wait for further commands from the backend</a:t>
          </a:r>
          <a:endParaRPr lang="en-IN" dirty="0"/>
        </a:p>
      </dgm:t>
    </dgm:pt>
    <dgm:pt modelId="{8FC48CBF-683A-4A10-9E21-B6631B0B6E0B}" type="parTrans" cxnId="{8708BE49-CF0D-40BF-9D59-45A17D0AD8CC}">
      <dgm:prSet/>
      <dgm:spPr/>
      <dgm:t>
        <a:bodyPr/>
        <a:lstStyle/>
        <a:p>
          <a:endParaRPr lang="en-IN"/>
        </a:p>
      </dgm:t>
    </dgm:pt>
    <dgm:pt modelId="{BA81DDDD-FEAF-4BDE-A98D-0685E687D0F3}" type="sibTrans" cxnId="{8708BE49-CF0D-40BF-9D59-45A17D0AD8CC}">
      <dgm:prSet/>
      <dgm:spPr/>
      <dgm:t>
        <a:bodyPr/>
        <a:lstStyle/>
        <a:p>
          <a:endParaRPr lang="en-IN"/>
        </a:p>
      </dgm:t>
    </dgm:pt>
    <dgm:pt modelId="{E28EEBAC-D85A-4C41-9AC0-A0B7FD93A48C}" type="pres">
      <dgm:prSet presAssocID="{146ADC86-9405-4A0C-B008-B3F06227FB9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83315F0C-2023-4C08-B866-C2773C2B9B0C}" type="pres">
      <dgm:prSet presAssocID="{A0BC8BE2-2AC4-4763-88BA-A3B4620C5EE8}" presName="composite" presStyleCnt="0"/>
      <dgm:spPr/>
    </dgm:pt>
    <dgm:pt modelId="{B9DBADD3-2434-4143-840A-3F7DDC2D054C}" type="pres">
      <dgm:prSet presAssocID="{A0BC8BE2-2AC4-4763-88BA-A3B4620C5EE8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5993877-5E29-4E14-81A1-069545FC57E5}" type="pres">
      <dgm:prSet presAssocID="{A0BC8BE2-2AC4-4763-88BA-A3B4620C5EE8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557AD31-9866-4CB8-BED8-67C59FB14036}" type="pres">
      <dgm:prSet presAssocID="{81B42927-CCBD-4D56-A884-A2B8137298D6}" presName="sp" presStyleCnt="0"/>
      <dgm:spPr/>
    </dgm:pt>
    <dgm:pt modelId="{47B441F6-8F04-4CD9-9A05-259D6DA2E0E1}" type="pres">
      <dgm:prSet presAssocID="{37DAB565-814D-4C2D-B746-7131A7636FB8}" presName="composite" presStyleCnt="0"/>
      <dgm:spPr/>
    </dgm:pt>
    <dgm:pt modelId="{EA85D344-DABC-4B83-9CD6-6CF96A55E454}" type="pres">
      <dgm:prSet presAssocID="{37DAB565-814D-4C2D-B746-7131A7636FB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E698EDF-8578-4E11-A748-8DD5BFCB7AA9}" type="pres">
      <dgm:prSet presAssocID="{37DAB565-814D-4C2D-B746-7131A7636FB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83B50A3-CA1C-4E78-A8F5-EE4F9AAB9039}" type="pres">
      <dgm:prSet presAssocID="{1A63827B-8BE6-4F86-B565-3248B860C3E2}" presName="sp" presStyleCnt="0"/>
      <dgm:spPr/>
    </dgm:pt>
    <dgm:pt modelId="{5D833663-D990-48FD-8678-E88CDD33C78C}" type="pres">
      <dgm:prSet presAssocID="{D5B72459-0436-43AD-9802-5780E4A3F7D3}" presName="composite" presStyleCnt="0"/>
      <dgm:spPr/>
    </dgm:pt>
    <dgm:pt modelId="{7E3350B8-FCF3-47A6-A581-B38A5BEAF764}" type="pres">
      <dgm:prSet presAssocID="{D5B72459-0436-43AD-9802-5780E4A3F7D3}" presName="parentText" presStyleLbl="alignNode1" presStyleIdx="2" presStyleCnt="3" custLinFactNeighborX="-1281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66022E6-93B6-4AB6-9ADB-F2C79A55AA7C}" type="pres">
      <dgm:prSet presAssocID="{D5B72459-0436-43AD-9802-5780E4A3F7D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0351ACB1-F833-4DE4-8A4A-3E8F058282E1}" type="presOf" srcId="{D5B72459-0436-43AD-9802-5780E4A3F7D3}" destId="{7E3350B8-FCF3-47A6-A581-B38A5BEAF764}" srcOrd="0" destOrd="0" presId="urn:microsoft.com/office/officeart/2005/8/layout/chevron2"/>
    <dgm:cxn modelId="{6065970F-638D-4E4F-9D4C-28D8093D6363}" type="presOf" srcId="{146ADC86-9405-4A0C-B008-B3F06227FB92}" destId="{E28EEBAC-D85A-4C41-9AC0-A0B7FD93A48C}" srcOrd="0" destOrd="0" presId="urn:microsoft.com/office/officeart/2005/8/layout/chevron2"/>
    <dgm:cxn modelId="{BC52D2DE-F8AE-4AF3-A136-0451445D95BF}" type="presOf" srcId="{4946FDE2-B8D7-4463-9DCD-4A54D188077E}" destId="{466022E6-93B6-4AB6-9ADB-F2C79A55AA7C}" srcOrd="0" destOrd="1" presId="urn:microsoft.com/office/officeart/2005/8/layout/chevron2"/>
    <dgm:cxn modelId="{5E70F096-03CB-4E51-A521-9CAB23E3F31F}" srcId="{A0BC8BE2-2AC4-4763-88BA-A3B4620C5EE8}" destId="{CA620FC4-AA32-4BE6-BD4D-C6E1E88ADD2F}" srcOrd="0" destOrd="0" parTransId="{F29DACC2-5EC1-4904-8A86-575877D569CB}" sibTransId="{18102451-3E7E-4C8C-A331-60D743EA93E4}"/>
    <dgm:cxn modelId="{1718A2A5-2AD9-4614-8CF6-6456C875AEA6}" type="presOf" srcId="{3F794EFC-DEBD-404F-9F98-F40BA734B39F}" destId="{0E698EDF-8578-4E11-A748-8DD5BFCB7AA9}" srcOrd="0" destOrd="0" presId="urn:microsoft.com/office/officeart/2005/8/layout/chevron2"/>
    <dgm:cxn modelId="{5765874F-83C1-49D9-B5EA-6492C977BA16}" type="presOf" srcId="{CA620FC4-AA32-4BE6-BD4D-C6E1E88ADD2F}" destId="{B5993877-5E29-4E14-81A1-069545FC57E5}" srcOrd="0" destOrd="0" presId="urn:microsoft.com/office/officeart/2005/8/layout/chevron2"/>
    <dgm:cxn modelId="{68314D35-5823-47C8-A47D-12E5F82A2D7C}" srcId="{A0BC8BE2-2AC4-4763-88BA-A3B4620C5EE8}" destId="{1522C1E0-F290-4D04-ADF3-6B6D2645CC8D}" srcOrd="1" destOrd="0" parTransId="{47879FA3-A2FA-4F7F-8D48-5A674CA3FCE2}" sibTransId="{CCE99BC6-DD6E-424B-B134-EB4CC7BCCF52}"/>
    <dgm:cxn modelId="{476B3AB2-4217-449C-9995-80BBB37ECA74}" type="presOf" srcId="{233089E4-8218-44C2-AB8B-E39F05BF760B}" destId="{466022E6-93B6-4AB6-9ADB-F2C79A55AA7C}" srcOrd="0" destOrd="2" presId="urn:microsoft.com/office/officeart/2005/8/layout/chevron2"/>
    <dgm:cxn modelId="{2CC6DFEA-2775-4CC6-A2A3-89BACD90AF03}" srcId="{D5B72459-0436-43AD-9802-5780E4A3F7D3}" destId="{4946FDE2-B8D7-4463-9DCD-4A54D188077E}" srcOrd="1" destOrd="0" parTransId="{056CAB55-A7D6-4FB1-9915-D8A3C1A71493}" sibTransId="{F2554546-6EC4-455D-835E-4DB37A8A7747}"/>
    <dgm:cxn modelId="{F5D4475A-E307-481D-BCF2-97F9D77B21C4}" type="presOf" srcId="{3493282F-8A93-43A0-953C-0662215103DE}" destId="{466022E6-93B6-4AB6-9ADB-F2C79A55AA7C}" srcOrd="0" destOrd="0" presId="urn:microsoft.com/office/officeart/2005/8/layout/chevron2"/>
    <dgm:cxn modelId="{8708BE49-CF0D-40BF-9D59-45A17D0AD8CC}" srcId="{D5B72459-0436-43AD-9802-5780E4A3F7D3}" destId="{233089E4-8218-44C2-AB8B-E39F05BF760B}" srcOrd="2" destOrd="0" parTransId="{8FC48CBF-683A-4A10-9E21-B6631B0B6E0B}" sibTransId="{BA81DDDD-FEAF-4BDE-A98D-0685E687D0F3}"/>
    <dgm:cxn modelId="{B530783A-7FE3-413A-987B-89439BB6330B}" srcId="{146ADC86-9405-4A0C-B008-B3F06227FB92}" destId="{37DAB565-814D-4C2D-B746-7131A7636FB8}" srcOrd="1" destOrd="0" parTransId="{7EF82193-769C-4056-BB1E-7719FEA2A519}" sibTransId="{1A63827B-8BE6-4F86-B565-3248B860C3E2}"/>
    <dgm:cxn modelId="{306B9D8B-E4A2-4188-9936-8381F0ABE51E}" type="presOf" srcId="{1522C1E0-F290-4D04-ADF3-6B6D2645CC8D}" destId="{B5993877-5E29-4E14-81A1-069545FC57E5}" srcOrd="0" destOrd="1" presId="urn:microsoft.com/office/officeart/2005/8/layout/chevron2"/>
    <dgm:cxn modelId="{B5B7B55E-AB55-482C-970A-9764BA15C4C6}" srcId="{37DAB565-814D-4C2D-B746-7131A7636FB8}" destId="{129FD60C-99BA-42B4-8F98-6DEEB6AB1AED}" srcOrd="1" destOrd="0" parTransId="{F3B4252D-B375-4DE6-AF05-E5C4C438FE09}" sibTransId="{4ABA67F1-9595-49C7-801A-B6CF5BA758ED}"/>
    <dgm:cxn modelId="{1EB2507F-EC83-4861-A0AF-933B41D6C98B}" srcId="{37DAB565-814D-4C2D-B746-7131A7636FB8}" destId="{3F794EFC-DEBD-404F-9F98-F40BA734B39F}" srcOrd="0" destOrd="0" parTransId="{7330EFF1-5CC4-44EC-9D62-038C7E3F420A}" sibTransId="{4B0BEB33-57CF-4EED-8A84-893D2A2CD86B}"/>
    <dgm:cxn modelId="{CBE36AA4-B590-4FC0-9AE9-A4C7F7FFFDB8}" srcId="{D5B72459-0436-43AD-9802-5780E4A3F7D3}" destId="{3493282F-8A93-43A0-953C-0662215103DE}" srcOrd="0" destOrd="0" parTransId="{8CD814DD-C293-4D25-81E3-175F29C17202}" sibTransId="{95A47C36-CC94-4222-AF7A-33B80B442489}"/>
    <dgm:cxn modelId="{6005A292-2329-4A09-807A-DDF0DC11EB7F}" type="presOf" srcId="{A0BC8BE2-2AC4-4763-88BA-A3B4620C5EE8}" destId="{B9DBADD3-2434-4143-840A-3F7DDC2D054C}" srcOrd="0" destOrd="0" presId="urn:microsoft.com/office/officeart/2005/8/layout/chevron2"/>
    <dgm:cxn modelId="{54C656D1-1A53-49D0-B3AF-8EE573C1D5BD}" srcId="{146ADC86-9405-4A0C-B008-B3F06227FB92}" destId="{D5B72459-0436-43AD-9802-5780E4A3F7D3}" srcOrd="2" destOrd="0" parTransId="{6AEE05E9-C80A-42D6-9652-92E267DA78ED}" sibTransId="{D8457441-8CDA-4A3B-BA1E-3F309680304E}"/>
    <dgm:cxn modelId="{C3812C39-BA0D-4EF8-BAFD-732B27D2F7CE}" srcId="{146ADC86-9405-4A0C-B008-B3F06227FB92}" destId="{A0BC8BE2-2AC4-4763-88BA-A3B4620C5EE8}" srcOrd="0" destOrd="0" parTransId="{CA39B0ED-E285-4F8D-9455-F69FA0D2F961}" sibTransId="{81B42927-CCBD-4D56-A884-A2B8137298D6}"/>
    <dgm:cxn modelId="{2F32D6B7-2FA1-4686-AB61-1E8ED0C2C9A2}" type="presOf" srcId="{37DAB565-814D-4C2D-B746-7131A7636FB8}" destId="{EA85D344-DABC-4B83-9CD6-6CF96A55E454}" srcOrd="0" destOrd="0" presId="urn:microsoft.com/office/officeart/2005/8/layout/chevron2"/>
    <dgm:cxn modelId="{10AAA0F9-BEED-4EDC-87A7-A6C0389ACBA0}" type="presOf" srcId="{129FD60C-99BA-42B4-8F98-6DEEB6AB1AED}" destId="{0E698EDF-8578-4E11-A748-8DD5BFCB7AA9}" srcOrd="0" destOrd="1" presId="urn:microsoft.com/office/officeart/2005/8/layout/chevron2"/>
    <dgm:cxn modelId="{6334F378-CD1A-48BD-80A5-C82C9B866376}" type="presParOf" srcId="{E28EEBAC-D85A-4C41-9AC0-A0B7FD93A48C}" destId="{83315F0C-2023-4C08-B866-C2773C2B9B0C}" srcOrd="0" destOrd="0" presId="urn:microsoft.com/office/officeart/2005/8/layout/chevron2"/>
    <dgm:cxn modelId="{8482EBE0-E6A3-4F1E-B2A2-3E7F475C3EA4}" type="presParOf" srcId="{83315F0C-2023-4C08-B866-C2773C2B9B0C}" destId="{B9DBADD3-2434-4143-840A-3F7DDC2D054C}" srcOrd="0" destOrd="0" presId="urn:microsoft.com/office/officeart/2005/8/layout/chevron2"/>
    <dgm:cxn modelId="{8F89724C-908C-4899-9D45-55642E42BECE}" type="presParOf" srcId="{83315F0C-2023-4C08-B866-C2773C2B9B0C}" destId="{B5993877-5E29-4E14-81A1-069545FC57E5}" srcOrd="1" destOrd="0" presId="urn:microsoft.com/office/officeart/2005/8/layout/chevron2"/>
    <dgm:cxn modelId="{38820E8B-B41B-4AB7-9C03-4C952591CCEB}" type="presParOf" srcId="{E28EEBAC-D85A-4C41-9AC0-A0B7FD93A48C}" destId="{9557AD31-9866-4CB8-BED8-67C59FB14036}" srcOrd="1" destOrd="0" presId="urn:microsoft.com/office/officeart/2005/8/layout/chevron2"/>
    <dgm:cxn modelId="{E0804C8E-7FDE-4626-98D3-19C901F2806B}" type="presParOf" srcId="{E28EEBAC-D85A-4C41-9AC0-A0B7FD93A48C}" destId="{47B441F6-8F04-4CD9-9A05-259D6DA2E0E1}" srcOrd="2" destOrd="0" presId="urn:microsoft.com/office/officeart/2005/8/layout/chevron2"/>
    <dgm:cxn modelId="{41396C28-379D-45D8-8083-777DE529A320}" type="presParOf" srcId="{47B441F6-8F04-4CD9-9A05-259D6DA2E0E1}" destId="{EA85D344-DABC-4B83-9CD6-6CF96A55E454}" srcOrd="0" destOrd="0" presId="urn:microsoft.com/office/officeart/2005/8/layout/chevron2"/>
    <dgm:cxn modelId="{59CBF278-EB01-48AD-84D3-940B66843054}" type="presParOf" srcId="{47B441F6-8F04-4CD9-9A05-259D6DA2E0E1}" destId="{0E698EDF-8578-4E11-A748-8DD5BFCB7AA9}" srcOrd="1" destOrd="0" presId="urn:microsoft.com/office/officeart/2005/8/layout/chevron2"/>
    <dgm:cxn modelId="{A303F7DD-7184-447F-A303-C32C1B69E64C}" type="presParOf" srcId="{E28EEBAC-D85A-4C41-9AC0-A0B7FD93A48C}" destId="{883B50A3-CA1C-4E78-A8F5-EE4F9AAB9039}" srcOrd="3" destOrd="0" presId="urn:microsoft.com/office/officeart/2005/8/layout/chevron2"/>
    <dgm:cxn modelId="{C8D19ECB-1011-4EF0-B584-D039152543C0}" type="presParOf" srcId="{E28EEBAC-D85A-4C41-9AC0-A0B7FD93A48C}" destId="{5D833663-D990-48FD-8678-E88CDD33C78C}" srcOrd="4" destOrd="0" presId="urn:microsoft.com/office/officeart/2005/8/layout/chevron2"/>
    <dgm:cxn modelId="{D3E20A3D-4E32-420A-94D5-5B641B4D9A60}" type="presParOf" srcId="{5D833663-D990-48FD-8678-E88CDD33C78C}" destId="{7E3350B8-FCF3-47A6-A581-B38A5BEAF764}" srcOrd="0" destOrd="0" presId="urn:microsoft.com/office/officeart/2005/8/layout/chevron2"/>
    <dgm:cxn modelId="{231A1FF1-5755-462D-97CF-E05A513FFDD8}" type="presParOf" srcId="{5D833663-D990-48FD-8678-E88CDD33C78C}" destId="{466022E6-93B6-4AB6-9ADB-F2C79A55AA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9DBADD3-2434-4143-840A-3F7DDC2D054C}">
      <dsp:nvSpPr>
        <dsp:cNvPr id="0" name=""/>
        <dsp:cNvSpPr/>
      </dsp:nvSpPr>
      <dsp:spPr>
        <a:xfrm rot="5400000">
          <a:off x="-247798" y="249366"/>
          <a:ext cx="1651992" cy="11563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300" kern="1200" dirty="0" smtClean="0"/>
            <a:t>Boot</a:t>
          </a:r>
          <a:endParaRPr lang="en-IN" sz="3300" kern="1200" dirty="0"/>
        </a:p>
      </dsp:txBody>
      <dsp:txXfrm rot="5400000">
        <a:off x="-247798" y="249366"/>
        <a:ext cx="1651992" cy="1156394"/>
      </dsp:txXfrm>
    </dsp:sp>
    <dsp:sp modelId="{B5993877-5E29-4E14-81A1-069545FC57E5}">
      <dsp:nvSpPr>
        <dsp:cNvPr id="0" name=""/>
        <dsp:cNvSpPr/>
      </dsp:nvSpPr>
      <dsp:spPr>
        <a:xfrm rot="5400000">
          <a:off x="3927499" y="-2769537"/>
          <a:ext cx="1073794" cy="66160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100" kern="1200" dirty="0" smtClean="0"/>
            <a:t>FPGA gets configured</a:t>
          </a:r>
          <a:endParaRPr lang="en-IN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100" kern="1200" dirty="0" smtClean="0"/>
            <a:t>NIOS-II comes to life and boots from on-chip memory</a:t>
          </a:r>
          <a:endParaRPr lang="en-IN" sz="2100" kern="1200" dirty="0"/>
        </a:p>
      </dsp:txBody>
      <dsp:txXfrm rot="5400000">
        <a:off x="3927499" y="-2769537"/>
        <a:ext cx="1073794" cy="6616005"/>
      </dsp:txXfrm>
    </dsp:sp>
    <dsp:sp modelId="{EA85D344-DABC-4B83-9CD6-6CF96A55E454}">
      <dsp:nvSpPr>
        <dsp:cNvPr id="0" name=""/>
        <dsp:cNvSpPr/>
      </dsp:nvSpPr>
      <dsp:spPr>
        <a:xfrm rot="5400000">
          <a:off x="-247798" y="1707802"/>
          <a:ext cx="1651992" cy="11563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300" kern="1200" dirty="0" smtClean="0"/>
            <a:t>Setup</a:t>
          </a:r>
          <a:endParaRPr lang="en-IN" sz="3300" kern="1200" dirty="0"/>
        </a:p>
      </dsp:txBody>
      <dsp:txXfrm rot="5400000">
        <a:off x="-247798" y="1707802"/>
        <a:ext cx="1651992" cy="1156394"/>
      </dsp:txXfrm>
    </dsp:sp>
    <dsp:sp modelId="{0E698EDF-8578-4E11-A748-8DD5BFCB7AA9}">
      <dsp:nvSpPr>
        <dsp:cNvPr id="0" name=""/>
        <dsp:cNvSpPr/>
      </dsp:nvSpPr>
      <dsp:spPr>
        <a:xfrm rot="5400000">
          <a:off x="3927499" y="-1311101"/>
          <a:ext cx="1073794" cy="66160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100" kern="1200" dirty="0" smtClean="0"/>
            <a:t>NIOS checks all the peripherals</a:t>
          </a:r>
          <a:endParaRPr lang="en-IN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100" kern="1200" dirty="0" smtClean="0"/>
            <a:t>It sets up networking by configuring W5300 with IP address read from Flash</a:t>
          </a:r>
          <a:endParaRPr lang="en-IN" sz="2100" kern="1200" dirty="0"/>
        </a:p>
      </dsp:txBody>
      <dsp:txXfrm rot="5400000">
        <a:off x="3927499" y="-1311101"/>
        <a:ext cx="1073794" cy="6616005"/>
      </dsp:txXfrm>
    </dsp:sp>
    <dsp:sp modelId="{7E3350B8-FCF3-47A6-A581-B38A5BEAF764}">
      <dsp:nvSpPr>
        <dsp:cNvPr id="0" name=""/>
        <dsp:cNvSpPr/>
      </dsp:nvSpPr>
      <dsp:spPr>
        <a:xfrm rot="5400000">
          <a:off x="-247798" y="3166238"/>
          <a:ext cx="1651992" cy="11563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300" kern="1200" dirty="0" smtClean="0"/>
            <a:t>Wait</a:t>
          </a:r>
          <a:endParaRPr lang="en-IN" sz="3300" kern="1200" dirty="0"/>
        </a:p>
      </dsp:txBody>
      <dsp:txXfrm rot="5400000">
        <a:off x="-247798" y="3166238"/>
        <a:ext cx="1651992" cy="1156394"/>
      </dsp:txXfrm>
    </dsp:sp>
    <dsp:sp modelId="{466022E6-93B6-4AB6-9ADB-F2C79A55AA7C}">
      <dsp:nvSpPr>
        <dsp:cNvPr id="0" name=""/>
        <dsp:cNvSpPr/>
      </dsp:nvSpPr>
      <dsp:spPr>
        <a:xfrm rot="5400000">
          <a:off x="3927499" y="147334"/>
          <a:ext cx="1073794" cy="66160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100" kern="1200" dirty="0" smtClean="0"/>
            <a:t>Wait for initial query packet from back-end</a:t>
          </a:r>
          <a:endParaRPr lang="en-IN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100" kern="1200" dirty="0" smtClean="0"/>
            <a:t>On packet receipt reply back with own information</a:t>
          </a:r>
          <a:endParaRPr lang="en-IN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100" kern="1200" dirty="0" smtClean="0"/>
            <a:t>Wait for further commands from the backend</a:t>
          </a:r>
          <a:endParaRPr lang="en-IN" sz="2100" kern="1200" dirty="0"/>
        </a:p>
      </dsp:txBody>
      <dsp:txXfrm rot="5400000">
        <a:off x="3927499" y="147334"/>
        <a:ext cx="1073794" cy="6616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l">
              <a:defRPr sz="13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r">
              <a:defRPr sz="1300"/>
            </a:lvl1pPr>
          </a:lstStyle>
          <a:p>
            <a:fld id="{0BD13116-E6BD-490E-8631-F8028ACDCB39}" type="datetimeFigureOut">
              <a:rPr lang="en-US" smtClean="0"/>
              <a:pPr/>
              <a:t>9/14/2013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84" tIns="49492" rIns="98984" bIns="49492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56163"/>
            <a:ext cx="5679440" cy="4600575"/>
          </a:xfrm>
          <a:prstGeom prst="rect">
            <a:avLst/>
          </a:prstGeom>
        </p:spPr>
        <p:txBody>
          <a:bodyPr vert="horz" lIns="98984" tIns="49492" rIns="98984" bIns="4949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l">
              <a:defRPr sz="13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r">
              <a:defRPr sz="1300"/>
            </a:lvl1pPr>
          </a:lstStyle>
          <a:p>
            <a:fld id="{8B0679A9-3736-4E9A-B38A-63BC09305353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72000" y="1371600"/>
            <a:ext cx="90000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72000" y="3331698"/>
            <a:ext cx="90000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B.Satyanarayana                              BARC-TIFR INO meeting, TIFR, Mumbai                              November 9, 2012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7EA8-29BB-41A8-8B2D-70A42895FD1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F8C99-109E-40A8-BB93-F917CF6F04CC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15714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3BDD-D450-461E-9526-49A262558172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48750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D9B-6710-45BE-9CB0-AC44D0A30B06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07298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A126-CB4D-4EB7-9226-A87507C22680}" type="datetime1">
              <a:rPr lang="en-IN" smtClean="0">
                <a:solidFill>
                  <a:srgbClr val="696464"/>
                </a:solidFill>
              </a:rPr>
              <a:pPr/>
              <a:t>14-09-2013</a:t>
            </a:fld>
            <a:endParaRPr lang="en-IN">
              <a:solidFill>
                <a:srgbClr val="696464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99DE422-9A97-474A-A815-6607DD6E4F7B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4CDF-B1F1-4F1A-BDF7-93DC16CB1A85}" type="datetime1">
              <a:rPr lang="en-IN" smtClean="0">
                <a:solidFill>
                  <a:srgbClr val="696464"/>
                </a:solidFill>
              </a:rPr>
              <a:pPr/>
              <a:t>14-09-2013</a:t>
            </a:fld>
            <a:endParaRPr lang="en-IN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E422-9A97-474A-A815-6607DD6E4F7B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44CD3-4499-4025-8BB6-B581BE4385FE}" type="datetime1">
              <a:rPr lang="en-IN" smtClean="0">
                <a:solidFill>
                  <a:srgbClr val="696464"/>
                </a:solidFill>
              </a:rPr>
              <a:pPr/>
              <a:t>14-09-2013</a:t>
            </a:fld>
            <a:endParaRPr lang="en-IN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99DE422-9A97-474A-A815-6607DD6E4F7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EC0F-55F4-4267-BF45-363CCA3629C6}" type="datetime1">
              <a:rPr lang="en-IN" smtClean="0">
                <a:solidFill>
                  <a:srgbClr val="696464"/>
                </a:solidFill>
              </a:rPr>
              <a:pPr/>
              <a:t>14-09-2013</a:t>
            </a:fld>
            <a:endParaRPr lang="en-IN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E422-9A97-474A-A815-6607DD6E4F7B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C713-8336-4162-99A7-CEA9C4BF9CA7}" type="datetime1">
              <a:rPr lang="en-IN" smtClean="0">
                <a:solidFill>
                  <a:srgbClr val="696464"/>
                </a:solidFill>
              </a:rPr>
              <a:pPr/>
              <a:t>14-09-2013</a:t>
            </a:fld>
            <a:endParaRPr lang="en-IN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E422-9A97-474A-A815-6607DD6E4F7B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37A56-B1F1-4B10-BA49-3233170212DB}" type="datetime1">
              <a:rPr lang="en-IN" smtClean="0">
                <a:solidFill>
                  <a:srgbClr val="696464"/>
                </a:solidFill>
              </a:rPr>
              <a:pPr/>
              <a:t>14-09-2013</a:t>
            </a:fld>
            <a:endParaRPr lang="en-IN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E422-9A97-474A-A815-6607DD6E4F7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0819D-506B-40A3-9D62-724016579F29}" type="datetime1">
              <a:rPr lang="en-IN" smtClean="0">
                <a:solidFill>
                  <a:srgbClr val="696464"/>
                </a:solidFill>
              </a:rPr>
              <a:pPr/>
              <a:t>14-09-2013</a:t>
            </a:fld>
            <a:endParaRPr lang="en-IN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E422-9A97-474A-A815-6607DD6E4F7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B.Satyanarayana                              BARC-TIFR INO meeting, TIFR, Mumbai                              November 9, 2012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7EA8-29BB-41A8-8B2D-70A42895FD1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7713-2662-458C-A600-7A08AFCF6CF0}" type="datetime1">
              <a:rPr lang="en-IN" smtClean="0">
                <a:solidFill>
                  <a:srgbClr val="696464"/>
                </a:solidFill>
              </a:rPr>
              <a:pPr/>
              <a:t>14-09-2013</a:t>
            </a:fld>
            <a:endParaRPr lang="en-IN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E422-9A97-474A-A815-6607DD6E4F7B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AC7FF-B370-4B76-AD28-1EDF426BA7B7}" type="datetime1">
              <a:rPr lang="en-IN" smtClean="0">
                <a:solidFill>
                  <a:srgbClr val="696464"/>
                </a:solidFill>
              </a:rPr>
              <a:pPr/>
              <a:t>14-09-2013</a:t>
            </a:fld>
            <a:endParaRPr lang="en-IN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99DE422-9A97-474A-A815-6607DD6E4F7B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FFF9-16A6-44FA-819D-3C1C2CAB83E1}" type="datetime1">
              <a:rPr lang="en-IN" smtClean="0">
                <a:solidFill>
                  <a:srgbClr val="696464"/>
                </a:solidFill>
              </a:rPr>
              <a:pPr/>
              <a:t>14-09-2013</a:t>
            </a:fld>
            <a:endParaRPr lang="en-IN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E422-9A97-474A-A815-6607DD6E4F7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E937-244E-4504-AC9F-360D9C2ED9D1}" type="datetime1">
              <a:rPr lang="en-IN" smtClean="0">
                <a:solidFill>
                  <a:srgbClr val="696464"/>
                </a:solidFill>
              </a:rPr>
              <a:pPr/>
              <a:t>14-09-2013</a:t>
            </a:fld>
            <a:endParaRPr lang="en-IN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E422-9A97-474A-A815-6607DD6E4F7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A126-CB4D-4EB7-9226-A87507C22680}" type="datetime1">
              <a:rPr lang="en-IN" smtClean="0">
                <a:solidFill>
                  <a:srgbClr val="696464"/>
                </a:solidFill>
              </a:rPr>
              <a:pPr/>
              <a:t>14-09-2013</a:t>
            </a:fld>
            <a:endParaRPr lang="en-IN">
              <a:solidFill>
                <a:srgbClr val="696464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99DE422-9A97-474A-A815-6607DD6E4F7B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4CDF-B1F1-4F1A-BDF7-93DC16CB1A85}" type="datetime1">
              <a:rPr lang="en-IN" smtClean="0">
                <a:solidFill>
                  <a:srgbClr val="696464"/>
                </a:solidFill>
              </a:rPr>
              <a:pPr/>
              <a:t>14-09-2013</a:t>
            </a:fld>
            <a:endParaRPr lang="en-IN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E422-9A97-474A-A815-6607DD6E4F7B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44CD3-4499-4025-8BB6-B581BE4385FE}" type="datetime1">
              <a:rPr lang="en-IN" smtClean="0">
                <a:solidFill>
                  <a:srgbClr val="696464"/>
                </a:solidFill>
              </a:rPr>
              <a:pPr/>
              <a:t>14-09-2013</a:t>
            </a:fld>
            <a:endParaRPr lang="en-IN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99DE422-9A97-474A-A815-6607DD6E4F7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EC0F-55F4-4267-BF45-363CCA3629C6}" type="datetime1">
              <a:rPr lang="en-IN" smtClean="0">
                <a:solidFill>
                  <a:srgbClr val="696464"/>
                </a:solidFill>
              </a:rPr>
              <a:pPr/>
              <a:t>14-09-2013</a:t>
            </a:fld>
            <a:endParaRPr lang="en-IN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E422-9A97-474A-A815-6607DD6E4F7B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C713-8336-4162-99A7-CEA9C4BF9CA7}" type="datetime1">
              <a:rPr lang="en-IN" smtClean="0">
                <a:solidFill>
                  <a:srgbClr val="696464"/>
                </a:solidFill>
              </a:rPr>
              <a:pPr/>
              <a:t>14-09-2013</a:t>
            </a:fld>
            <a:endParaRPr lang="en-IN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E422-9A97-474A-A815-6607DD6E4F7B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37A56-B1F1-4B10-BA49-3233170212DB}" type="datetime1">
              <a:rPr lang="en-IN" smtClean="0">
                <a:solidFill>
                  <a:srgbClr val="696464"/>
                </a:solidFill>
              </a:rPr>
              <a:pPr/>
              <a:t>14-09-2013</a:t>
            </a:fld>
            <a:endParaRPr lang="en-IN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E422-9A97-474A-A815-6607DD6E4F7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67EB-ED77-4F46-8D21-B42D62487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AD50-A271-45F2-8869-8915D181D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0819D-506B-40A3-9D62-724016579F29}" type="datetime1">
              <a:rPr lang="en-IN" smtClean="0">
                <a:solidFill>
                  <a:srgbClr val="696464"/>
                </a:solidFill>
              </a:rPr>
              <a:pPr/>
              <a:t>14-09-2013</a:t>
            </a:fld>
            <a:endParaRPr lang="en-IN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E422-9A97-474A-A815-6607DD6E4F7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7713-2662-458C-A600-7A08AFCF6CF0}" type="datetime1">
              <a:rPr lang="en-IN" smtClean="0">
                <a:solidFill>
                  <a:srgbClr val="696464"/>
                </a:solidFill>
              </a:rPr>
              <a:pPr/>
              <a:t>14-09-2013</a:t>
            </a:fld>
            <a:endParaRPr lang="en-IN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E422-9A97-474A-A815-6607DD6E4F7B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AC7FF-B370-4B76-AD28-1EDF426BA7B7}" type="datetime1">
              <a:rPr lang="en-IN" smtClean="0">
                <a:solidFill>
                  <a:srgbClr val="696464"/>
                </a:solidFill>
              </a:rPr>
              <a:pPr/>
              <a:t>14-09-2013</a:t>
            </a:fld>
            <a:endParaRPr lang="en-IN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99DE422-9A97-474A-A815-6607DD6E4F7B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FFF9-16A6-44FA-819D-3C1C2CAB83E1}" type="datetime1">
              <a:rPr lang="en-IN" smtClean="0">
                <a:solidFill>
                  <a:srgbClr val="696464"/>
                </a:solidFill>
              </a:rPr>
              <a:pPr/>
              <a:t>14-09-2013</a:t>
            </a:fld>
            <a:endParaRPr lang="en-IN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E422-9A97-474A-A815-6607DD6E4F7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E937-244E-4504-AC9F-360D9C2ED9D1}" type="datetime1">
              <a:rPr lang="en-IN" smtClean="0">
                <a:solidFill>
                  <a:srgbClr val="696464"/>
                </a:solidFill>
              </a:rPr>
              <a:pPr/>
              <a:t>14-09-2013</a:t>
            </a:fld>
            <a:endParaRPr lang="en-IN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E422-9A97-474A-A815-6607DD6E4F7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1D8BD707-D9CF-40AE-B4C6-C98DA3205C09}" type="datetimeFigureOut">
              <a:rPr lang="en-US" smtClean="0">
                <a:solidFill>
                  <a:srgbClr val="464653"/>
                </a:solidFill>
              </a:rPr>
              <a:pPr/>
              <a:t>9/14/2013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464653"/>
                </a:solidFill>
              </a:rPr>
              <a:pPr/>
              <a:t>9/14/2013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DE9EC"/>
                </a:solidFill>
              </a:rPr>
              <a:pPr/>
              <a:t>9/14/2013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DDE9EC"/>
                </a:solidFill>
              </a:rPr>
              <a:pPr/>
              <a:t>‹#›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464653"/>
                </a:solidFill>
              </a:rPr>
              <a:pPr/>
              <a:t>9/14/2013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464653"/>
                </a:solidFill>
              </a:rPr>
              <a:pPr/>
              <a:t>9/14/2013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67EB-ED77-4F46-8D21-B42D62487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AD50-A271-45F2-8869-8915D181D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464653"/>
                </a:solidFill>
              </a:rPr>
              <a:pPr/>
              <a:t>9/14/2013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464653"/>
                </a:solidFill>
              </a:rPr>
              <a:pPr/>
              <a:t>9/14/2013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464653"/>
                </a:solidFill>
              </a:rPr>
              <a:pPr/>
              <a:t>9/14/2013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DE9EC"/>
                </a:solidFill>
              </a:rPr>
              <a:pPr/>
              <a:t>9/14/2013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DE9EC"/>
                </a:solidFill>
              </a:rPr>
              <a:pPr/>
              <a:t>‹#›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464653"/>
                </a:solidFill>
              </a:rPr>
              <a:pPr/>
              <a:t>9/14/2013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464653"/>
                </a:solidFill>
              </a:rPr>
              <a:pPr/>
              <a:t>9/14/2013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72000" y="1371600"/>
            <a:ext cx="90000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72000" y="3331698"/>
            <a:ext cx="90000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1414"/>
            <a:ext cx="9000000" cy="900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" y="1008000"/>
            <a:ext cx="9000000" cy="5349958"/>
          </a:xfrm>
        </p:spPr>
        <p:txBody>
          <a:bodyPr/>
          <a:lstStyle>
            <a:lvl2pPr>
              <a:buClr>
                <a:srgbClr val="FFFF00"/>
              </a:buClr>
              <a:defRPr>
                <a:solidFill>
                  <a:srgbClr val="FFFF00"/>
                </a:solidFill>
              </a:defRPr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000" y="6408000"/>
            <a:ext cx="8568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IN" smtClean="0">
                <a:solidFill>
                  <a:prstClr val="white">
                    <a:shade val="50000"/>
                  </a:prstClr>
                </a:solidFill>
              </a:rPr>
              <a:t>B.Satyanarayana                              BARC-TIFR INO meeting, TIFR, Mumbai                              November 9, 2012</a:t>
            </a:r>
            <a:endParaRPr lang="en-IN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2594" y="6408000"/>
            <a:ext cx="360000" cy="360000"/>
          </a:xfrm>
        </p:spPr>
        <p:txBody>
          <a:bodyPr/>
          <a:lstStyle/>
          <a:p>
            <a:fld id="{AEC77EA8-29BB-41A8-8B2D-70A42895FD1B}" type="slidenum">
              <a:rPr lang="en-IN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IN" dirty="0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white">
                    <a:shade val="50000"/>
                  </a:prstClr>
                </a:solidFill>
              </a:rPr>
              <a:t>B.Satyanarayana                              BARC-TIFR INO meeting, TIFR, Mumbai                              November 9, 2012</a:t>
            </a:r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EC77EA8-29BB-41A8-8B2D-70A42895FD1B}" type="slidenum">
              <a:rPr lang="en-IN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2000" y="71414"/>
            <a:ext cx="9000000" cy="900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6242" y="1008000"/>
            <a:ext cx="4500000" cy="5349958"/>
          </a:xfrm>
        </p:spPr>
        <p:txBody>
          <a:bodyPr/>
          <a:lstStyle>
            <a:lvl2pPr>
              <a:buClr>
                <a:srgbClr val="FFFF00"/>
              </a:buClr>
              <a:defRPr>
                <a:solidFill>
                  <a:srgbClr val="FFFF00"/>
                </a:solidFill>
              </a:defRPr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000" y="6408000"/>
            <a:ext cx="8568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IN" smtClean="0">
                <a:solidFill>
                  <a:prstClr val="white">
                    <a:shade val="50000"/>
                  </a:prstClr>
                </a:solidFill>
              </a:rPr>
              <a:t>B.Satyanarayana                              BARC-TIFR INO meeting, TIFR, Mumbai                              November 9, 2012</a:t>
            </a:r>
            <a:endParaRPr lang="en-IN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2594" y="6408000"/>
            <a:ext cx="360000" cy="360000"/>
          </a:xfrm>
        </p:spPr>
        <p:txBody>
          <a:bodyPr/>
          <a:lstStyle/>
          <a:p>
            <a:fld id="{AEC77EA8-29BB-41A8-8B2D-70A42895FD1B}" type="slidenum">
              <a:rPr lang="en-IN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IN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579043" y="1008000"/>
            <a:ext cx="4500000" cy="5349958"/>
          </a:xfrm>
        </p:spPr>
        <p:txBody>
          <a:bodyPr/>
          <a:lstStyle>
            <a:lvl2pPr>
              <a:buClr>
                <a:srgbClr val="FFFF00"/>
              </a:buClr>
              <a:defRPr>
                <a:solidFill>
                  <a:srgbClr val="FFFF00"/>
                </a:solidFill>
              </a:defRPr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67EB-ED77-4F46-8D21-B42D62487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AD50-A271-45F2-8869-8915D181D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white">
                    <a:shade val="50000"/>
                  </a:prstClr>
                </a:solidFill>
              </a:rPr>
              <a:t>B.Satyanarayana                              BARC-TIFR INO meeting, TIFR, Mumbai                              November 9, 2012</a:t>
            </a:r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7EA8-29BB-41A8-8B2D-70A42895FD1B}" type="slidenum">
              <a:rPr lang="en-IN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white">
                    <a:shade val="50000"/>
                  </a:prstClr>
                </a:solidFill>
              </a:rPr>
              <a:t>B.Satyanarayana                              BARC-TIFR INO meeting, TIFR, Mumbai                              November 9, 2012</a:t>
            </a:r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7EA8-29BB-41A8-8B2D-70A42895FD1B}" type="slidenum">
              <a:rPr lang="en-IN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white">
                    <a:shade val="50000"/>
                  </a:prstClr>
                </a:solidFill>
              </a:rPr>
              <a:t>B.Satyanarayana                              BARC-TIFR INO meeting, TIFR, Mumbai                              November 9, 2012</a:t>
            </a:r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7EA8-29BB-41A8-8B2D-70A42895FD1B}" type="slidenum">
              <a:rPr lang="en-IN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white">
                    <a:shade val="50000"/>
                  </a:prstClr>
                </a:solidFill>
              </a:rPr>
              <a:t>B.Satyanarayana                              BARC-TIFR INO meeting, TIFR, Mumbai                              November 9, 2012</a:t>
            </a:r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7EA8-29BB-41A8-8B2D-70A42895FD1B}" type="slidenum">
              <a:rPr lang="en-IN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white">
                    <a:shade val="50000"/>
                  </a:prstClr>
                </a:solidFill>
              </a:rPr>
              <a:t>B.Satyanarayana                              BARC-TIFR INO meeting, TIFR, Mumbai                              November 9, 2012</a:t>
            </a:r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7EA8-29BB-41A8-8B2D-70A42895FD1B}" type="slidenum">
              <a:rPr lang="en-IN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white">
                    <a:shade val="50000"/>
                  </a:prstClr>
                </a:solidFill>
              </a:rPr>
              <a:t>B.Satyanarayana                              BARC-TIFR INO meeting, TIFR, Mumbai                              November 9, 2012</a:t>
            </a:r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7EA8-29BB-41A8-8B2D-70A42895FD1B}" type="slidenum">
              <a:rPr lang="en-IN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white">
                    <a:shade val="50000"/>
                  </a:prstClr>
                </a:solidFill>
              </a:rPr>
              <a:t>B.Satyanarayana                              BARC-TIFR INO meeting, TIFR, Mumbai                              November 9, 2012</a:t>
            </a:r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7EA8-29BB-41A8-8B2D-70A42895FD1B}" type="slidenum">
              <a:rPr lang="en-IN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26CD6A-DCC6-49AB-9530-0FC49C7D594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INO Collaboration meeting, Madurai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1D8B1-2B4A-4AC1-BD48-71FFB0230F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4BDBBE-B530-49C0-BBB9-F68B38857F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INO Collaboration meeting, Madurai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96828-4916-460C-B149-E1786FB41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AED94C-12E5-46C9-8D29-F03F7311CB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INO Collaboration meeting, Madurai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C15E51-F214-4C48-B1DE-DC7E615978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67EB-ED77-4F46-8D21-B42D62487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AD50-A271-45F2-8869-8915D181D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335D3B-3849-489E-A6BE-9C9D5C1B01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INO Collaboration meeting, Madurai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C283AE-6EAB-4C1F-8E41-289E000647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FF4FF1-4418-41F5-AC22-C4196E4638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INO Collaboration meeting, Madurai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8A0BEC-90E2-40B6-9B17-4E16FC4F4D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E3E3D3-5A97-44B7-97FB-45921E09DC7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INO Collaboration meeting, Madurai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1FD46E-9275-4195-BF6A-2F1B44752B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8323EA-72CA-441F-98CF-7D0D49D7ED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INO Collaboration meeting, Madurai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5A6FB-6E20-4802-8B73-1790A086E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5E425-47D0-42A4-AD4E-ADEAE2BF22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INO Collaboration meeting, Madurai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473E46-5CB3-4A0C-822E-EB8EC943E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E67419-06C4-4CD4-AD0A-7A9A40ADF5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INO Collaboration meeting, Madurai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184C25-FD13-427D-9AF9-A449BC3F76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A55650-9F1A-421B-947E-9F086F7301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INO Collaboration meeting, Madurai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ADBB-7938-41FA-81F3-2377DCB965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2DEFE9-6A84-4E9E-89B2-D719EF87EC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INO Collaboration meeting, Madurai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D396C2-5100-416E-B4FC-A7441A0DFE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1AF59-BDCE-433E-AF9B-9E17F83C722E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F580D-AC21-4A7F-AF86-D483BDB8F9A6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67EB-ED77-4F46-8D21-B42D62487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AD50-A271-45F2-8869-8915D181D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DF63-37E5-41AE-9012-EC060B44DE3D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E3E23F5-7030-4353-AD91-CA071CF28BA6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6E04-6BDE-4C63-99F9-8BB66A4A3363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A02CE-2F2F-43A8-AD7A-178FC9FB4BCF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4D9C-E082-4A0D-89AD-C9BB258E8883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10F817F-FB45-40DD-A9C3-DF3EF9875D7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5D4DF-D9B0-4B6B-87E3-42885B50A1F7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097AE335-470A-4B01-BFC3-AB3DE8A2D161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D08-2468-4FC5-AC60-20A5C826C67B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12A7-3050-4624-8F70-B960E25BECB7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1AF59-BDCE-433E-AF9B-9E17F83C722E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67EB-ED77-4F46-8D21-B42D62487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AD50-A271-45F2-8869-8915D181D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F580D-AC21-4A7F-AF86-D483BDB8F9A6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DF63-37E5-41AE-9012-EC060B44DE3D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E3E23F5-7030-4353-AD91-CA071CF28BA6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6E04-6BDE-4C63-99F9-8BB66A4A3363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A02CE-2F2F-43A8-AD7A-178FC9FB4BCF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4D9C-E082-4A0D-89AD-C9BB258E8883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10F817F-FB45-40DD-A9C3-DF3EF9875D7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5D4DF-D9B0-4B6B-87E3-42885B50A1F7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097AE335-470A-4B01-BFC3-AB3DE8A2D161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D08-2468-4FC5-AC60-20A5C826C67B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12A7-3050-4624-8F70-B960E25BECB7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67EB-ED77-4F46-8D21-B42D62487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AD50-A271-45F2-8869-8915D181D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1AF59-BDCE-433E-AF9B-9E17F83C722E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F580D-AC21-4A7F-AF86-D483BDB8F9A6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DF63-37E5-41AE-9012-EC060B44DE3D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E3E23F5-7030-4353-AD91-CA071CF28BA6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6E04-6BDE-4C63-99F9-8BB66A4A3363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A02CE-2F2F-43A8-AD7A-178FC9FB4BCF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4D9C-E082-4A0D-89AD-C9BB258E8883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10F817F-FB45-40DD-A9C3-DF3EF9875D7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5D4DF-D9B0-4B6B-87E3-42885B50A1F7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097AE335-470A-4B01-BFC3-AB3DE8A2D161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D08-2468-4FC5-AC60-20A5C826C67B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67EB-ED77-4F46-8D21-B42D62487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AD50-A271-45F2-8869-8915D181D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12A7-3050-4624-8F70-B960E25BECB7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 INO Collaboraiton Meet  Sept.2013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15816" y="6356350"/>
            <a:ext cx="3528392" cy="365125"/>
          </a:xfrm>
        </p:spPr>
        <p:txBody>
          <a:bodyPr/>
          <a:lstStyle/>
          <a:p>
            <a:r>
              <a:rPr lang="en-IN" dirty="0" err="1" smtClean="0">
                <a:solidFill>
                  <a:prstClr val="black">
                    <a:tint val="75000"/>
                  </a:prstClr>
                </a:solidFill>
              </a:rPr>
              <a:t>Nagaraj</a:t>
            </a:r>
            <a:r>
              <a:rPr lang="en-IN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IN" dirty="0" err="1" smtClean="0">
                <a:solidFill>
                  <a:prstClr val="black">
                    <a:tint val="75000"/>
                  </a:prstClr>
                </a:solidFill>
              </a:rPr>
              <a:t>Panyam</a:t>
            </a:r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, </a:t>
            </a:r>
            <a:endParaRPr lang="en-IN" dirty="0" smtClean="0">
              <a:solidFill>
                <a:prstClr val="black">
                  <a:tint val="75000"/>
                </a:prstClr>
              </a:solidFill>
            </a:endParaRPr>
          </a:p>
          <a:p>
            <a:r>
              <a:rPr lang="en-IN" dirty="0" smtClean="0">
                <a:solidFill>
                  <a:prstClr val="black">
                    <a:tint val="75000"/>
                  </a:prstClr>
                </a:solidFill>
              </a:rPr>
              <a:t>INO </a:t>
            </a:r>
            <a:r>
              <a:rPr lang="en-IN" dirty="0" err="1" smtClean="0">
                <a:solidFill>
                  <a:prstClr val="black">
                    <a:tint val="75000"/>
                  </a:prstClr>
                </a:solidFill>
              </a:rPr>
              <a:t>Collaboraiton</a:t>
            </a:r>
            <a:r>
              <a:rPr lang="en-IN" dirty="0" smtClean="0">
                <a:solidFill>
                  <a:prstClr val="black">
                    <a:tint val="75000"/>
                  </a:prstClr>
                </a:solidFill>
              </a:rPr>
              <a:t> Meet  Sept.2013</a:t>
            </a:r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 INO Collaboraiton Meet  Sept.2013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 INO Collaboraiton Meet  Sept.2013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 INO Collaboraiton Meet  Sept.2013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 INO Collaboraiton Meet  Sept.2013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 INO Collaboraiton Meet  Sept.2013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 INO Collaboraiton Meet  Sept.2013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 INO Collaboraiton Meet  Sept.2013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1414"/>
            <a:ext cx="9000000" cy="900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" y="1008000"/>
            <a:ext cx="9000000" cy="5349958"/>
          </a:xfrm>
        </p:spPr>
        <p:txBody>
          <a:bodyPr/>
          <a:lstStyle>
            <a:lvl2pPr>
              <a:buClr>
                <a:srgbClr val="FFFF00"/>
              </a:buClr>
              <a:defRPr>
                <a:solidFill>
                  <a:srgbClr val="FFFF00"/>
                </a:solidFill>
              </a:defRPr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000" y="6408000"/>
            <a:ext cx="8568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IN" smtClean="0"/>
              <a:t>B.Satyanarayana                              BARC-TIFR INO meeting, TIFR, Mumbai                              November 9, 2012</a:t>
            </a: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2594" y="6408000"/>
            <a:ext cx="360000" cy="360000"/>
          </a:xfrm>
        </p:spPr>
        <p:txBody>
          <a:bodyPr/>
          <a:lstStyle/>
          <a:p>
            <a:fld id="{AEC77EA8-29BB-41A8-8B2D-70A42895FD1B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67EB-ED77-4F46-8D21-B42D62487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AD50-A271-45F2-8869-8915D181D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 INO Collaboraiton Meet  Sept.2013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 INO Collaboraiton Meet  Sept.2013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 INO Collaboraiton Meet  Sept.2013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15816" y="6356350"/>
            <a:ext cx="3528392" cy="365125"/>
          </a:xfrm>
        </p:spPr>
        <p:txBody>
          <a:bodyPr/>
          <a:lstStyle/>
          <a:p>
            <a:r>
              <a:rPr lang="en-IN" dirty="0" err="1" smtClean="0">
                <a:solidFill>
                  <a:prstClr val="black">
                    <a:tint val="75000"/>
                  </a:prstClr>
                </a:solidFill>
              </a:rPr>
              <a:t>Nagaraj</a:t>
            </a:r>
            <a:r>
              <a:rPr lang="en-IN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IN" dirty="0" err="1" smtClean="0">
                <a:solidFill>
                  <a:prstClr val="black">
                    <a:tint val="75000"/>
                  </a:prstClr>
                </a:solidFill>
              </a:rPr>
              <a:t>Panyam</a:t>
            </a:r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, </a:t>
            </a:r>
            <a:endParaRPr lang="en-IN" dirty="0" smtClean="0">
              <a:solidFill>
                <a:prstClr val="black">
                  <a:tint val="75000"/>
                </a:prstClr>
              </a:solidFill>
            </a:endParaRPr>
          </a:p>
          <a:p>
            <a:r>
              <a:rPr lang="en-IN" dirty="0" smtClean="0">
                <a:solidFill>
                  <a:prstClr val="black">
                    <a:tint val="75000"/>
                  </a:prstClr>
                </a:solidFill>
              </a:rPr>
              <a:t>INO </a:t>
            </a:r>
            <a:r>
              <a:rPr lang="en-IN" dirty="0" err="1" smtClean="0">
                <a:solidFill>
                  <a:prstClr val="black">
                    <a:tint val="75000"/>
                  </a:prstClr>
                </a:solidFill>
              </a:rPr>
              <a:t>Collaboraiton</a:t>
            </a:r>
            <a:r>
              <a:rPr lang="en-IN" dirty="0" smtClean="0">
                <a:solidFill>
                  <a:prstClr val="black">
                    <a:tint val="75000"/>
                  </a:prstClr>
                </a:solidFill>
              </a:rPr>
              <a:t> Meet  Sept.2013</a:t>
            </a:r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 INO Collaboraiton Meet  Sept.2013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 INO Collaboraiton Meet  Sept.2013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 INO Collaboraiton Meet  Sept.2013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 INO Collaboraiton Meet  Sept.2013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 INO Collaboraiton Meet  Sept.2013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 INO Collaboraiton Meet  Sept.2013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67EB-ED77-4F46-8D21-B42D62487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AD50-A271-45F2-8869-8915D181D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 INO Collaboraiton Meet  Sept.2013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 INO Collaboraiton Meet  Sept.2013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 INO Collaboraiton Meet  Sept.2013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67EB-ED77-4F46-8D21-B42D62487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AD50-A271-45F2-8869-8915D181D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72000" y="5181600"/>
            <a:ext cx="90000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72000" y="1505930"/>
            <a:ext cx="90000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6200"/>
            <a:ext cx="9000000" cy="1143000"/>
          </a:xfrm>
        </p:spPr>
        <p:txBody>
          <a:bodyPr anchor="ctr" anchorCtr="0"/>
          <a:lstStyle>
            <a:lvl1pPr>
              <a:defRPr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72000" y="1270716"/>
            <a:ext cx="9000000" cy="5130084"/>
          </a:xfrm>
        </p:spPr>
        <p:txBody>
          <a:bodyPr/>
          <a:lstStyle>
            <a:lvl1pPr>
              <a:buClr>
                <a:srgbClr val="FF0000"/>
              </a:buClr>
              <a:defRPr>
                <a:solidFill>
                  <a:srgbClr val="FF0000"/>
                </a:solidFill>
              </a:defRPr>
            </a:lvl1pPr>
            <a:lvl2pPr>
              <a:buClr>
                <a:srgbClr val="00B050"/>
              </a:buClr>
              <a:buFont typeface="Wingdings" pitchFamily="2" charset="2"/>
              <a:buChar char="v"/>
              <a:defRPr>
                <a:solidFill>
                  <a:srgbClr val="00B05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000" y="6408921"/>
            <a:ext cx="9000000" cy="360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696464"/>
                </a:solidFill>
              </a:rPr>
              <a:t>B.Satyanarayana, TIFR, Mumbai                   XX DAE-BRNS High Energy Physics Symposium, Visva-Bharati                January 13-18, 2013</a:t>
            </a:r>
            <a:endParaRPr lang="en-US" dirty="0">
              <a:solidFill>
                <a:srgbClr val="69646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696464"/>
                </a:solidFill>
              </a:rPr>
              <a:t>B.Satyanarayana, TIFR, Mumbai                   XX DAE-BRNS High Energy Physics Symposium, Visva-Bharati                January 13-18, 2013</a:t>
            </a: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3EC27-7F1D-4B1D-8255-E5F7FA16D2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696464"/>
                </a:solidFill>
              </a:rPr>
              <a:t>B.Satyanarayana, TIFR, Mumbai                   XX DAE-BRNS High Energy Physics Symposium, Visva-Bharati                January 13-18, 2013</a:t>
            </a: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23ADC-105A-4149-81F1-B3E6A2A120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696464"/>
                </a:solidFill>
              </a:rPr>
              <a:t>B.Satyanarayana, TIFR, Mumbai                   XX DAE-BRNS High Energy Physics Symposium, Visva-Bharati                January 13-18, 2013</a:t>
            </a: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21F5F-F279-48B3-A808-2D6877F9D0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696464"/>
                </a:solidFill>
              </a:rPr>
              <a:t>B.Satyanarayana, TIFR, Mumbai                   XX DAE-BRNS High Energy Physics Symposium, Visva-Bharati                January 13-18, 2013</a:t>
            </a: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07E1A-1E28-429E-9804-7FB05331E6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696464"/>
                </a:solidFill>
              </a:rPr>
              <a:t>B.Satyanarayana, TIFR, Mumbai                   XX DAE-BRNS High Energy Physics Symposium, Visva-Bharati                January 13-18, 2013</a:t>
            </a: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B5B63-AED6-4326-9D59-51FE1F75E4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B.Satyanarayana                              BARC-TIFR INO meeting, TIFR, Mumbai                              November 9, 2012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EC77EA8-29BB-41A8-8B2D-70A42895FD1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696464"/>
                </a:solidFill>
              </a:rPr>
              <a:t>B.Satyanarayana, TIFR, Mumbai                   XX DAE-BRNS High Energy Physics Symposium, Visva-Bharati                January 13-18, 2013</a:t>
            </a: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3B8DD-7120-4977-992A-129D067F47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696464"/>
                </a:solidFill>
              </a:rPr>
              <a:t>B.Satyanarayana, TIFR, Mumbai                   XX DAE-BRNS High Energy Physics Symposium, Visva-Bharati                January 13-18, 2013</a:t>
            </a: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B9A2E-DFB7-4F87-8D60-C5C57A14FB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696464"/>
                </a:solidFill>
              </a:rPr>
              <a:t>B.Satyanarayana, TIFR, Mumbai                   XX DAE-BRNS High Energy Physics Symposium, Visva-Bharati                January 13-18, 2013</a:t>
            </a: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A5CC6-7816-4501-9146-F0FEA6D715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696464"/>
                </a:solidFill>
              </a:rPr>
              <a:t>B.Satyanarayana, TIFR, Mumbai                   XX DAE-BRNS High Energy Physics Symposium, Visva-Bharati                January 13-18, 2013</a:t>
            </a: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5DDCC-770B-402E-8F05-C3200F9D39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2000" y="1268506"/>
            <a:ext cx="4500000" cy="255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000" y="76200"/>
            <a:ext cx="9000000" cy="1143000"/>
          </a:xfrm>
        </p:spPr>
        <p:txBody>
          <a:bodyPr anchor="ctr" anchorCtr="0"/>
          <a:lstStyle>
            <a:lvl1pPr>
              <a:defRPr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/>
          </p:nvPr>
        </p:nvSpPr>
        <p:spPr>
          <a:xfrm>
            <a:off x="4572000" y="1267200"/>
            <a:ext cx="4500000" cy="255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1"/>
          </p:nvPr>
        </p:nvSpPr>
        <p:spPr>
          <a:xfrm>
            <a:off x="72000" y="3832412"/>
            <a:ext cx="4500000" cy="255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2"/>
          </p:nvPr>
        </p:nvSpPr>
        <p:spPr>
          <a:xfrm>
            <a:off x="4572000" y="3834000"/>
            <a:ext cx="4500000" cy="255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72000" y="6408921"/>
            <a:ext cx="9000000" cy="360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696464"/>
                </a:solidFill>
              </a:rPr>
              <a:t>B.Satyanarayana, TIFR, Mumbai                   XX DAE-BRNS High Energy Physics Symposium, Visva-Bharati                January 13-18, 2013</a:t>
            </a:r>
            <a:endParaRPr lang="en-US" dirty="0">
              <a:solidFill>
                <a:srgbClr val="69646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696464"/>
                </a:solidFill>
              </a:rPr>
              <a:t>B.Satyanarayana, TIFR, Mumbai                   XX DAE-BRNS High Energy Physics Symposium, Visva-Bharati                January 13-18, 2013</a:t>
            </a: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415AEAC-4AE4-46AA-89B8-83603AB8913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696464"/>
                </a:solidFill>
              </a:rPr>
              <a:t>B.Satyanarayana, TIFR, Mumbai                   XX DAE-BRNS High Energy Physics Symposium, Visva-Bharati                January 13-18, 2013</a:t>
            </a: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4628892-1532-4FC9-9A52-C8343D82987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67EB-ED77-4F46-8D21-B42D62487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AD50-A271-45F2-8869-8915D181D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67EB-ED77-4F46-8D21-B42D62487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AD50-A271-45F2-8869-8915D181D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67EB-ED77-4F46-8D21-B42D62487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AD50-A271-45F2-8869-8915D181D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2000" y="71414"/>
            <a:ext cx="9000000" cy="900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6242" y="1008000"/>
            <a:ext cx="4500000" cy="5349958"/>
          </a:xfrm>
        </p:spPr>
        <p:txBody>
          <a:bodyPr/>
          <a:lstStyle>
            <a:lvl2pPr>
              <a:buClr>
                <a:srgbClr val="FFFF00"/>
              </a:buClr>
              <a:defRPr>
                <a:solidFill>
                  <a:srgbClr val="FFFF00"/>
                </a:solidFill>
              </a:defRPr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000" y="6408000"/>
            <a:ext cx="8568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IN" smtClean="0"/>
              <a:t>B.Satyanarayana                              BARC-TIFR INO meeting, TIFR, Mumbai                              November 9, 2012</a:t>
            </a:r>
            <a:endParaRPr lang="en-IN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2594" y="6408000"/>
            <a:ext cx="360000" cy="360000"/>
          </a:xfrm>
        </p:spPr>
        <p:txBody>
          <a:bodyPr/>
          <a:lstStyle/>
          <a:p>
            <a:fld id="{AEC77EA8-29BB-41A8-8B2D-70A42895FD1B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579043" y="1008000"/>
            <a:ext cx="4500000" cy="5349958"/>
          </a:xfrm>
        </p:spPr>
        <p:txBody>
          <a:bodyPr/>
          <a:lstStyle>
            <a:lvl2pPr>
              <a:buClr>
                <a:srgbClr val="FFFF00"/>
              </a:buClr>
              <a:defRPr>
                <a:solidFill>
                  <a:srgbClr val="FFFF00"/>
                </a:solidFill>
              </a:defRPr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67EB-ED77-4F46-8D21-B42D62487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AD50-A271-45F2-8869-8915D181D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67EB-ED77-4F46-8D21-B42D62487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AD50-A271-45F2-8869-8915D181D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67EB-ED77-4F46-8D21-B42D62487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AD50-A271-45F2-8869-8915D181D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67EB-ED77-4F46-8D21-B42D62487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AD50-A271-45F2-8869-8915D181D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67EB-ED77-4F46-8D21-B42D62487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AD50-A271-45F2-8869-8915D181D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67EB-ED77-4F46-8D21-B42D62487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AD50-A271-45F2-8869-8915D181D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67EB-ED77-4F46-8D21-B42D62487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AD50-A271-45F2-8869-8915D181D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67EB-ED77-4F46-8D21-B42D62487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AD50-A271-45F2-8869-8915D181D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4915-1C87-4BD5-A6DC-B8C030DB5E55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82373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0865-CC82-469A-BF65-6D88020A7D6F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5129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B.Satyanarayana                              BARC-TIFR INO meeting, TIFR, Mumbai                              November 9, 2012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7EA8-29BB-41A8-8B2D-70A42895FD1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DD35-072E-4860-8611-5022E5DC50C9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23952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CFF-0635-4869-A536-7C5F4552243E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04072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AC334-C6E6-4800-B3BE-9270DE33B191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6223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73674-8BBF-45D0-A08E-40A58AE01571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4724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AD21-374C-49AB-BE45-36B189319CC1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71457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108F-6C09-4640-8B55-4B26DF7F3086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01791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F8C99-109E-40A8-BB93-F917CF6F04CC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15714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3BDD-D450-461E-9526-49A262558172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48750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D9B-6710-45BE-9CB0-AC44D0A30B06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07298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4915-1C87-4BD5-A6DC-B8C030DB5E55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8237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B.Satyanarayana                              BARC-TIFR INO meeting, TIFR, Mumbai                              November 9, 2012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7EA8-29BB-41A8-8B2D-70A42895FD1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0865-CC82-469A-BF65-6D88020A7D6F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51299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DD35-072E-4860-8611-5022E5DC50C9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23952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CFF-0635-4869-A536-7C5F4552243E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04072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AC334-C6E6-4800-B3BE-9270DE33B191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6223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73674-8BBF-45D0-A08E-40A58AE01571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47249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AD21-374C-49AB-BE45-36B189319CC1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71457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108F-6C09-4640-8B55-4B26DF7F3086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01791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F8C99-109E-40A8-BB93-F917CF6F04CC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15714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3BDD-D450-461E-9526-49A262558172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48750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D9B-6710-45BE-9CB0-AC44D0A30B06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0729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B.Satyanarayana                              BARC-TIFR INO meeting, TIFR, Mumbai                              November 9, 2012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7EA8-29BB-41A8-8B2D-70A42895FD1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72000" y="1371600"/>
            <a:ext cx="90000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72000" y="3331698"/>
            <a:ext cx="90000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1414"/>
            <a:ext cx="9000000" cy="900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" y="1008000"/>
            <a:ext cx="9000000" cy="5349958"/>
          </a:xfrm>
        </p:spPr>
        <p:txBody>
          <a:bodyPr/>
          <a:lstStyle>
            <a:lvl2pPr>
              <a:buClr>
                <a:srgbClr val="FFFF00"/>
              </a:buClr>
              <a:defRPr>
                <a:solidFill>
                  <a:srgbClr val="FFFF00"/>
                </a:solidFill>
              </a:defRPr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000" y="6408000"/>
            <a:ext cx="8568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IN" smtClean="0">
                <a:solidFill>
                  <a:prstClr val="white">
                    <a:shade val="50000"/>
                  </a:prstClr>
                </a:solidFill>
              </a:rPr>
              <a:t>B.Satyanarayana                              BARC-TIFR INO meeting, TIFR, Mumbai                              November 9, 2012</a:t>
            </a:r>
            <a:endParaRPr lang="en-IN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2594" y="6408000"/>
            <a:ext cx="360000" cy="360000"/>
          </a:xfrm>
        </p:spPr>
        <p:txBody>
          <a:bodyPr/>
          <a:lstStyle/>
          <a:p>
            <a:fld id="{AEC77EA8-29BB-41A8-8B2D-70A42895FD1B}" type="slidenum">
              <a:rPr lang="en-IN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IN" dirty="0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white">
                    <a:shade val="50000"/>
                  </a:prstClr>
                </a:solidFill>
              </a:rPr>
              <a:t>B.Satyanarayana                              BARC-TIFR INO meeting, TIFR, Mumbai                              November 9, 2012</a:t>
            </a:r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EC77EA8-29BB-41A8-8B2D-70A42895FD1B}" type="slidenum">
              <a:rPr lang="en-IN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2000" y="71414"/>
            <a:ext cx="9000000" cy="900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6242" y="1008000"/>
            <a:ext cx="4500000" cy="5349958"/>
          </a:xfrm>
        </p:spPr>
        <p:txBody>
          <a:bodyPr/>
          <a:lstStyle>
            <a:lvl2pPr>
              <a:buClr>
                <a:srgbClr val="FFFF00"/>
              </a:buClr>
              <a:defRPr>
                <a:solidFill>
                  <a:srgbClr val="FFFF00"/>
                </a:solidFill>
              </a:defRPr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000" y="6408000"/>
            <a:ext cx="8568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IN" smtClean="0">
                <a:solidFill>
                  <a:prstClr val="white">
                    <a:shade val="50000"/>
                  </a:prstClr>
                </a:solidFill>
              </a:rPr>
              <a:t>B.Satyanarayana                              BARC-TIFR INO meeting, TIFR, Mumbai                              November 9, 2012</a:t>
            </a:r>
            <a:endParaRPr lang="en-IN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2594" y="6408000"/>
            <a:ext cx="360000" cy="360000"/>
          </a:xfrm>
        </p:spPr>
        <p:txBody>
          <a:bodyPr/>
          <a:lstStyle/>
          <a:p>
            <a:fld id="{AEC77EA8-29BB-41A8-8B2D-70A42895FD1B}" type="slidenum">
              <a:rPr lang="en-IN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IN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579043" y="1008000"/>
            <a:ext cx="4500000" cy="5349958"/>
          </a:xfrm>
        </p:spPr>
        <p:txBody>
          <a:bodyPr/>
          <a:lstStyle>
            <a:lvl2pPr>
              <a:buClr>
                <a:srgbClr val="FFFF00"/>
              </a:buClr>
              <a:defRPr>
                <a:solidFill>
                  <a:srgbClr val="FFFF00"/>
                </a:solidFill>
              </a:defRPr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white">
                    <a:shade val="50000"/>
                  </a:prstClr>
                </a:solidFill>
              </a:rPr>
              <a:t>B.Satyanarayana                              BARC-TIFR INO meeting, TIFR, Mumbai                              November 9, 2012</a:t>
            </a:r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7EA8-29BB-41A8-8B2D-70A42895FD1B}" type="slidenum">
              <a:rPr lang="en-IN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white">
                    <a:shade val="50000"/>
                  </a:prstClr>
                </a:solidFill>
              </a:rPr>
              <a:t>B.Satyanarayana                              BARC-TIFR INO meeting, TIFR, Mumbai                              November 9, 2012</a:t>
            </a:r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7EA8-29BB-41A8-8B2D-70A42895FD1B}" type="slidenum">
              <a:rPr lang="en-IN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white">
                    <a:shade val="50000"/>
                  </a:prstClr>
                </a:solidFill>
              </a:rPr>
              <a:t>B.Satyanarayana                              BARC-TIFR INO meeting, TIFR, Mumbai                              November 9, 2012</a:t>
            </a:r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7EA8-29BB-41A8-8B2D-70A42895FD1B}" type="slidenum">
              <a:rPr lang="en-IN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white">
                    <a:shade val="50000"/>
                  </a:prstClr>
                </a:solidFill>
              </a:rPr>
              <a:t>B.Satyanarayana                              BARC-TIFR INO meeting, TIFR, Mumbai                              November 9, 2012</a:t>
            </a:r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7EA8-29BB-41A8-8B2D-70A42895FD1B}" type="slidenum">
              <a:rPr lang="en-IN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white">
                    <a:shade val="50000"/>
                  </a:prstClr>
                </a:solidFill>
              </a:rPr>
              <a:t>B.Satyanarayana                              BARC-TIFR INO meeting, TIFR, Mumbai                              November 9, 2012</a:t>
            </a:r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7EA8-29BB-41A8-8B2D-70A42895FD1B}" type="slidenum">
              <a:rPr lang="en-IN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white">
                    <a:shade val="50000"/>
                  </a:prstClr>
                </a:solidFill>
              </a:rPr>
              <a:t>B.Satyanarayana                              BARC-TIFR INO meeting, TIFR, Mumbai                              November 9, 2012</a:t>
            </a:r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7EA8-29BB-41A8-8B2D-70A42895FD1B}" type="slidenum">
              <a:rPr lang="en-IN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B.Satyanarayana                              BARC-TIFR INO meeting, TIFR, Mumbai                              November 9, 2012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7EA8-29BB-41A8-8B2D-70A42895FD1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white">
                    <a:shade val="50000"/>
                  </a:prstClr>
                </a:solidFill>
              </a:rPr>
              <a:t>B.Satyanarayana                              BARC-TIFR INO meeting, TIFR, Mumbai                              November 9, 2012</a:t>
            </a:r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7EA8-29BB-41A8-8B2D-70A42895FD1B}" type="slidenum">
              <a:rPr lang="en-IN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4915-1C87-4BD5-A6DC-B8C030DB5E55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82373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0865-CC82-469A-BF65-6D88020A7D6F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51299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DD35-072E-4860-8611-5022E5DC50C9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23952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CFF-0635-4869-A536-7C5F4552243E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04072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AC334-C6E6-4800-B3BE-9270DE33B191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6223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73674-8BBF-45D0-A08E-40A58AE01571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47249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AD21-374C-49AB-BE45-36B189319CC1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71457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108F-6C09-4640-8B55-4B26DF7F3086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01791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F8C99-109E-40A8-BB93-F917CF6F04CC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1571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B.Satyanarayana                              BARC-TIFR INO meeting, TIFR, Mumbai                              November 9, 2012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7EA8-29BB-41A8-8B2D-70A42895FD1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3BDD-D450-461E-9526-49A262558172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48750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D9B-6710-45BE-9CB0-AC44D0A30B06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07298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4915-1C87-4BD5-A6DC-B8C030DB5E55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82373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0865-CC82-469A-BF65-6D88020A7D6F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51299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DD35-072E-4860-8611-5022E5DC50C9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23952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CFF-0635-4869-A536-7C5F4552243E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04072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AC334-C6E6-4800-B3BE-9270DE33B191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6223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73674-8BBF-45D0-A08E-40A58AE01571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47249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AD21-374C-49AB-BE45-36B189319CC1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71457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108F-6C09-4640-8B55-4B26DF7F3086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0179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IN" smtClean="0"/>
              <a:t>B.Satyanarayana                              BARC-TIFR INO meeting, TIFR, Mumbai                              November 9, 2012</a:t>
            </a:r>
            <a:endParaRPr lang="en-IN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EC77EA8-29BB-41A8-8B2D-70A42895FD1B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D4016FB-8DA5-4275-A664-9712C61B6367}" type="datetime1">
              <a:rPr lang="en-IN" smtClean="0">
                <a:solidFill>
                  <a:srgbClr val="696464"/>
                </a:solidFill>
              </a:rPr>
              <a:pPr/>
              <a:t>14-09-2013</a:t>
            </a:fld>
            <a:endParaRPr lang="en-IN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99DE422-9A97-474A-A815-6607DD6E4F7B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D4016FB-8DA5-4275-A664-9712C61B6367}" type="datetime1">
              <a:rPr lang="en-IN" smtClean="0">
                <a:solidFill>
                  <a:srgbClr val="696464"/>
                </a:solidFill>
              </a:rPr>
              <a:pPr/>
              <a:t>14-09-2013</a:t>
            </a:fld>
            <a:endParaRPr lang="en-IN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99DE422-9A97-474A-A815-6607DD6E4F7B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464653"/>
                </a:solidFill>
              </a:rPr>
              <a:pPr/>
              <a:t>9/14/2013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IN" smtClean="0">
                <a:solidFill>
                  <a:prstClr val="white">
                    <a:shade val="50000"/>
                  </a:prstClr>
                </a:solidFill>
              </a:rPr>
              <a:t>B.Satyanarayana                              BARC-TIFR INO meeting, TIFR, Mumbai                              November 9, 2012</a:t>
            </a:r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EC77EA8-29BB-41A8-8B2D-70A42895FD1B}" type="slidenum">
              <a:rPr lang="en-IN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1D44C8-2412-4BE7-9B41-1D1147F9A8C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9/14/2013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t>INO Collaboration meeting, Madurai</a:t>
            </a: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8C1822-B127-4CD5-8446-A2CB9819352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5B2883C-1FC2-49C0-A302-FD0E92B5419A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hf sldNum="0" hd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5B2883C-1FC2-49C0-A302-FD0E92B5419A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hf sldNum="0" hd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5B2883C-1FC2-49C0-A302-FD0E92B5419A}" type="datetime1">
              <a:rPr lang="en-IN" smtClean="0"/>
              <a:pPr/>
              <a:t>14-09-2013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r>
              <a:rPr lang="en-IN" smtClean="0"/>
              <a:t>Mandar Saraf,  INO Collab Meeting,  Madurai, 13th Sep 2010</a:t>
            </a:r>
            <a:endParaRPr lang="en-IN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10F817F-FB45-40DD-A9C3-DF3EF9875D78}" type="slidenum">
              <a:rPr lang="en-IN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IN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hf sldNum="0" hd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 INO Collaboraiton Meet  Sept.2013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 INO Collaboraiton Meet  Sept.2013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167EB-ED77-4F46-8D21-B42D62487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1AD50-A271-45F2-8869-8915D181D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28" name="Title Placeholder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696464"/>
                </a:solidFill>
              </a:rPr>
              <a:t>B.Satyanarayana, TIFR, Mumbai                   XX DAE-BRNS High Energy Physics Symposium, Visva-Bharati                January 13-18, 2013</a:t>
            </a: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1F5A9C02-008D-4852-936A-3810966D47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167EB-ED77-4F46-8D21-B42D62487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1AD50-A271-45F2-8869-8915D181D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99A77-A72B-43A9-8F7F-94F606F79712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236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99A77-A72B-43A9-8F7F-94F606F79712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236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IN" smtClean="0">
                <a:solidFill>
                  <a:prstClr val="white">
                    <a:shade val="50000"/>
                  </a:prstClr>
                </a:solidFill>
              </a:rPr>
              <a:t>B.Satyanarayana                              BARC-TIFR INO meeting, TIFR, Mumbai                              November 9, 2012</a:t>
            </a:r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EC77EA8-29BB-41A8-8B2D-70A42895FD1B}" type="slidenum">
              <a:rPr lang="en-IN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IN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99A77-A72B-43A9-8F7F-94F606F79712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236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99A77-A72B-43A9-8F7F-94F606F79712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14-09-2013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Collaboration Meeting, MKU, Sep 13-15, 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84492-DBBC-4CCE-ACBA-9C4AB290BB1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236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8.jpeg"/><Relationship Id="rId5" Type="http://schemas.microsoft.com/office/2007/relationships/hdphoto" Target="../media/hdphoto9.wdp"/><Relationship Id="rId4" Type="http://schemas.openxmlformats.org/officeDocument/2006/relationships/image" Target="../media/image17.jpeg"/><Relationship Id="rId9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9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smtClean="0"/>
              <a:t>Status of INO </a:t>
            </a:r>
            <a:br>
              <a:rPr lang="en-IN" dirty="0" smtClean="0"/>
            </a:br>
            <a:r>
              <a:rPr lang="en-IN" dirty="0" smtClean="0"/>
              <a:t>Detector &amp; Electronics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" y="3548608"/>
            <a:ext cx="9000000" cy="1752600"/>
          </a:xfrm>
        </p:spPr>
        <p:txBody>
          <a:bodyPr/>
          <a:lstStyle/>
          <a:p>
            <a:r>
              <a:rPr lang="en-US" dirty="0" smtClean="0"/>
              <a:t>B. Satyanarayana, TIFR, Mumbai</a:t>
            </a:r>
          </a:p>
          <a:p>
            <a:r>
              <a:rPr lang="en-US" sz="2000" dirty="0" smtClean="0"/>
              <a:t>(For and on behalf of the ICAL detector &amp; electronics teams)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pt1-pt6_30julyonward_7augu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47307"/>
            <a:ext cx="8305800" cy="505829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2000" y="228600"/>
            <a:ext cx="9000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Drastic variation in pressure  during Mumbai monsoon </a:t>
            </a:r>
          </a:p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Hence the need for correction</a:t>
            </a:r>
          </a:p>
          <a:p>
            <a:pPr algn="ctr"/>
            <a:r>
              <a:rPr lang="en-IN" sz="2000" b="1" dirty="0" smtClean="0">
                <a:solidFill>
                  <a:prstClr val="black"/>
                </a:solidFill>
              </a:rPr>
              <a:t>System pressure/RPC pressure i.e. PT1 follows the  PT6  (Room pressure)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00" y="1371600"/>
            <a:ext cx="9000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en-US" sz="2800" b="1" dirty="0" smtClean="0">
                <a:solidFill>
                  <a:prstClr val="black"/>
                </a:solidFill>
              </a:rPr>
              <a:t>Closed </a:t>
            </a:r>
            <a:r>
              <a:rPr lang="en-US" sz="2800" b="1" dirty="0" smtClean="0">
                <a:solidFill>
                  <a:prstClr val="black"/>
                </a:solidFill>
              </a:rPr>
              <a:t>Loop Gas </a:t>
            </a:r>
            <a:r>
              <a:rPr lang="en-US" sz="2800" b="1" dirty="0" smtClean="0">
                <a:solidFill>
                  <a:prstClr val="black"/>
                </a:solidFill>
              </a:rPr>
              <a:t>System is functioning well as per the design, need to add more </a:t>
            </a:r>
            <a:r>
              <a:rPr lang="en-US" sz="2800" b="1" dirty="0" smtClean="0">
                <a:solidFill>
                  <a:prstClr val="black"/>
                </a:solidFill>
              </a:rPr>
              <a:t>RPCs </a:t>
            </a:r>
            <a:r>
              <a:rPr lang="en-US" sz="2800" b="1" dirty="0" smtClean="0">
                <a:solidFill>
                  <a:prstClr val="black"/>
                </a:solidFill>
              </a:rPr>
              <a:t>in the </a:t>
            </a:r>
            <a:r>
              <a:rPr lang="en-US" sz="2800" b="1" dirty="0" smtClean="0">
                <a:solidFill>
                  <a:prstClr val="black"/>
                </a:solidFill>
              </a:rPr>
              <a:t>load.</a:t>
            </a:r>
            <a:endParaRPr lang="en-US" sz="2800" b="1" dirty="0" smtClean="0">
              <a:solidFill>
                <a:prstClr val="black"/>
              </a:solidFill>
            </a:endParaRPr>
          </a:p>
          <a:p>
            <a:pPr marL="514350" indent="-514350">
              <a:buFontTx/>
              <a:buAutoNum type="arabicPeriod"/>
            </a:pPr>
            <a:r>
              <a:rPr lang="en-US" sz="2800" b="1" dirty="0" smtClean="0">
                <a:solidFill>
                  <a:prstClr val="black"/>
                </a:solidFill>
              </a:rPr>
              <a:t>On-line RGA is frequently done to qualify the quality of gas. </a:t>
            </a:r>
            <a:r>
              <a:rPr lang="en-US" sz="2800" b="1" dirty="0" smtClean="0">
                <a:solidFill>
                  <a:prstClr val="black"/>
                </a:solidFill>
              </a:rPr>
              <a:t>Need </a:t>
            </a:r>
            <a:r>
              <a:rPr lang="en-US" sz="2800" b="1" dirty="0" smtClean="0">
                <a:solidFill>
                  <a:prstClr val="black"/>
                </a:solidFill>
              </a:rPr>
              <a:t>to </a:t>
            </a:r>
            <a:r>
              <a:rPr lang="en-US" sz="2800" b="1" dirty="0" smtClean="0">
                <a:solidFill>
                  <a:prstClr val="black"/>
                </a:solidFill>
              </a:rPr>
              <a:t>perform detailed analysis  for </a:t>
            </a:r>
            <a:r>
              <a:rPr lang="en-US" sz="2800" b="1" dirty="0" smtClean="0">
                <a:solidFill>
                  <a:prstClr val="black"/>
                </a:solidFill>
              </a:rPr>
              <a:t>any breakdown radicals.</a:t>
            </a:r>
          </a:p>
          <a:p>
            <a:pPr marL="514350" indent="-514350">
              <a:buFontTx/>
              <a:buAutoNum type="arabicPeriod"/>
            </a:pPr>
            <a:r>
              <a:rPr lang="en-US" sz="2800" b="1" dirty="0" smtClean="0"/>
              <a:t>We need to fine tune the system to regulate the gas flow (through MFC</a:t>
            </a:r>
            <a:r>
              <a:rPr lang="en-US" sz="2800" b="1" baseline="-25000" dirty="0" smtClean="0"/>
              <a:t>6</a:t>
            </a:r>
            <a:r>
              <a:rPr lang="en-US" sz="2800" b="1" dirty="0" smtClean="0"/>
              <a:t>) as  the </a:t>
            </a:r>
            <a:r>
              <a:rPr lang="en-US" sz="2800" b="1" dirty="0" smtClean="0"/>
              <a:t>data </a:t>
            </a:r>
            <a:r>
              <a:rPr lang="en-US" sz="2800" b="1" dirty="0" smtClean="0"/>
              <a:t>for room pressure variation for one full monsoon  season is  </a:t>
            </a:r>
            <a:r>
              <a:rPr lang="en-US" sz="2800" b="1" dirty="0" smtClean="0"/>
              <a:t>available now.</a:t>
            </a:r>
          </a:p>
          <a:p>
            <a:pPr marL="514350" indent="-514350">
              <a:buFontTx/>
              <a:buAutoNum type="arabicPeriod"/>
            </a:pPr>
            <a:r>
              <a:rPr lang="en-US" sz="2800" b="1" dirty="0" smtClean="0"/>
              <a:t>Preparing for fabrication the system for the engineering module.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2000" y="404664"/>
            <a:ext cx="900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CONCLUSIONS </a:t>
            </a:r>
            <a:endParaRPr lang="en-US" sz="2800" b="1" dirty="0">
              <a:solidFill>
                <a:srgbClr val="FF000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RPC technology development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Walchand Industries:</a:t>
            </a:r>
          </a:p>
          <a:p>
            <a:pPr lvl="1"/>
            <a:r>
              <a:rPr lang="en-IN" dirty="0" smtClean="0"/>
              <a:t>Pickup panel, aluminium soldering</a:t>
            </a:r>
          </a:p>
          <a:p>
            <a:pPr lvl="1"/>
            <a:r>
              <a:rPr lang="en-IN" dirty="0" smtClean="0"/>
              <a:t>FRP tray for RPC</a:t>
            </a:r>
          </a:p>
          <a:p>
            <a:pPr lvl="1"/>
            <a:r>
              <a:rPr lang="en-IN" dirty="0" smtClean="0"/>
              <a:t>Automatic assembly of RPC gas gap, glue trials</a:t>
            </a:r>
          </a:p>
          <a:p>
            <a:pPr lvl="1"/>
            <a:r>
              <a:rPr lang="en-IN" dirty="0" smtClean="0"/>
              <a:t>Automatic painting of glasses, PET film protection</a:t>
            </a:r>
          </a:p>
          <a:p>
            <a:pPr lvl="1"/>
            <a:r>
              <a:rPr lang="en-IN" dirty="0" smtClean="0"/>
              <a:t>Glass chamfering and engraving</a:t>
            </a:r>
          </a:p>
          <a:p>
            <a:pPr lvl="1"/>
            <a:r>
              <a:rPr lang="en-IN" dirty="0" smtClean="0"/>
              <a:t>Computer  model of RPC integration</a:t>
            </a:r>
          </a:p>
          <a:p>
            <a:pPr lvl="1"/>
            <a:r>
              <a:rPr lang="en-IN" dirty="0" smtClean="0"/>
              <a:t>Trying RPC push-pull using physical </a:t>
            </a:r>
            <a:r>
              <a:rPr lang="en-IN" dirty="0" smtClean="0"/>
              <a:t>models</a:t>
            </a:r>
          </a:p>
          <a:p>
            <a:r>
              <a:rPr lang="en-IN" dirty="0" smtClean="0"/>
              <a:t>Work and report nearing completion</a:t>
            </a:r>
            <a:endParaRPr lang="en-IN" dirty="0" smtClean="0"/>
          </a:p>
          <a:p>
            <a:pPr lvl="1"/>
            <a:endParaRPr lang="en-IN" dirty="0" smtClean="0"/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white">
                    <a:shade val="50000"/>
                  </a:prstClr>
                </a:solidFill>
              </a:rPr>
              <a:t>B.Satyanarayana, TIFR, Mumbai          INO Collaboration Meeting, Madurai Kamaraj University          September 13-15, 2013</a:t>
            </a:r>
            <a:endParaRPr lang="en-IN" dirty="0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Industrial interface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Vendor development and material characterisation</a:t>
            </a:r>
          </a:p>
          <a:p>
            <a:pPr lvl="1"/>
            <a:r>
              <a:rPr lang="en-IN" dirty="0" smtClean="0"/>
              <a:t>Glass (Asahi, Saint </a:t>
            </a:r>
            <a:r>
              <a:rPr lang="en-IN" dirty="0" err="1" smtClean="0"/>
              <a:t>Gobain</a:t>
            </a:r>
            <a:r>
              <a:rPr lang="en-IN" dirty="0" smtClean="0"/>
              <a:t>)</a:t>
            </a:r>
          </a:p>
          <a:p>
            <a:pPr lvl="1"/>
            <a:r>
              <a:rPr lang="en-IN" dirty="0" smtClean="0"/>
              <a:t>Spray paint</a:t>
            </a:r>
            <a:r>
              <a:rPr lang="en-IN" dirty="0" smtClean="0"/>
              <a:t>: </a:t>
            </a:r>
            <a:r>
              <a:rPr lang="en-IN" dirty="0" err="1" smtClean="0"/>
              <a:t>Nerolac</a:t>
            </a:r>
            <a:r>
              <a:rPr lang="en-IN" dirty="0" smtClean="0"/>
              <a:t> and screen printing paint</a:t>
            </a:r>
          </a:p>
          <a:p>
            <a:pPr lvl="1"/>
            <a:r>
              <a:rPr lang="en-IN" dirty="0" smtClean="0"/>
              <a:t>RPC gap components (</a:t>
            </a:r>
            <a:r>
              <a:rPr lang="en-IN" dirty="0" err="1" smtClean="0"/>
              <a:t>Oshwin</a:t>
            </a:r>
            <a:r>
              <a:rPr lang="en-IN" dirty="0" smtClean="0"/>
              <a:t> plastics, </a:t>
            </a:r>
            <a:r>
              <a:rPr lang="en-US" dirty="0" smtClean="0"/>
              <a:t>Studio </a:t>
            </a:r>
            <a:r>
              <a:rPr lang="en-US" dirty="0" smtClean="0"/>
              <a:t>CNC, </a:t>
            </a:r>
            <a:r>
              <a:rPr lang="en-US" dirty="0" err="1" smtClean="0"/>
              <a:t>Nexgen</a:t>
            </a:r>
            <a:r>
              <a:rPr lang="en-US" dirty="0" smtClean="0"/>
              <a:t> </a:t>
            </a:r>
            <a:r>
              <a:rPr lang="en-US" dirty="0" smtClean="0"/>
              <a:t>Plastics </a:t>
            </a:r>
            <a:r>
              <a:rPr lang="en-US" dirty="0" smtClean="0"/>
              <a:t> etc.)</a:t>
            </a:r>
          </a:p>
          <a:p>
            <a:pPr lvl="1"/>
            <a:r>
              <a:rPr lang="en-US" dirty="0" smtClean="0"/>
              <a:t>Single RPC stacker (</a:t>
            </a:r>
            <a:r>
              <a:rPr lang="en-US" dirty="0" err="1" smtClean="0"/>
              <a:t>Jalaram</a:t>
            </a:r>
            <a:r>
              <a:rPr lang="en-US" dirty="0" smtClean="0"/>
              <a:t> </a:t>
            </a:r>
            <a:r>
              <a:rPr lang="en-US" dirty="0" smtClean="0"/>
              <a:t>Industries)</a:t>
            </a:r>
            <a:endParaRPr lang="en-IN" dirty="0" smtClean="0"/>
          </a:p>
          <a:p>
            <a:pPr lvl="1"/>
            <a:r>
              <a:rPr lang="en-US" dirty="0" smtClean="0"/>
              <a:t>Pick-up </a:t>
            </a:r>
            <a:r>
              <a:rPr lang="en-US" dirty="0" smtClean="0"/>
              <a:t>panels (</a:t>
            </a:r>
            <a:r>
              <a:rPr lang="en-US" dirty="0" err="1" smtClean="0"/>
              <a:t>Sunboard</a:t>
            </a:r>
            <a:r>
              <a:rPr lang="en-US" dirty="0" smtClean="0"/>
              <a:t>/hard foam, polypropylene based) - </a:t>
            </a:r>
            <a:r>
              <a:rPr lang="en-IN" dirty="0" smtClean="0"/>
              <a:t>Many local </a:t>
            </a:r>
            <a:r>
              <a:rPr lang="en-IN" dirty="0" smtClean="0"/>
              <a:t>manufacturers</a:t>
            </a:r>
            <a:endParaRPr lang="en-US" dirty="0" smtClean="0"/>
          </a:p>
          <a:p>
            <a:pPr lvl="1"/>
            <a:r>
              <a:rPr lang="en-US" dirty="0" smtClean="0"/>
              <a:t>Al to Cu/Al </a:t>
            </a:r>
            <a:r>
              <a:rPr lang="en-US" dirty="0" smtClean="0"/>
              <a:t>soldering</a:t>
            </a:r>
          </a:p>
          <a:p>
            <a:pPr lvl="1"/>
            <a:r>
              <a:rPr lang="en-IN" dirty="0" smtClean="0"/>
              <a:t>Closed loop gas system and </a:t>
            </a:r>
            <a:r>
              <a:rPr lang="en-IN" dirty="0" smtClean="0"/>
              <a:t>gas CFD studies</a:t>
            </a:r>
            <a:r>
              <a:rPr lang="en-IN" dirty="0" smtClean="0"/>
              <a:t>: Alpha Pneumatics, ICT, Timetooth Technologies</a:t>
            </a:r>
          </a:p>
          <a:p>
            <a:pPr lvl="1"/>
            <a:endParaRPr lang="en-US" dirty="0" smtClean="0"/>
          </a:p>
          <a:p>
            <a:pPr lvl="1"/>
            <a:endParaRPr lang="en-IN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040" y="2348880"/>
            <a:ext cx="4320000" cy="324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3213336"/>
            <a:ext cx="2430000" cy="32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553064" y="359705"/>
            <a:ext cx="2430000" cy="324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431" y="332656"/>
            <a:ext cx="414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</a:rPr>
              <a:t>Corner of RPC GAP with New Components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01" y="6568791"/>
            <a:ext cx="3328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79646">
                    <a:lumMod val="50000"/>
                  </a:srgbClr>
                </a:solidFill>
              </a:rPr>
              <a:t>INO Collaboration Meeting, Sep 13-15, 2013, MKU</a:t>
            </a:r>
            <a:endParaRPr lang="en-IN" sz="1200" dirty="0">
              <a:solidFill>
                <a:srgbClr val="F7964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720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431" y="332656"/>
            <a:ext cx="414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</a:rPr>
              <a:t>Corner of RPC GAP with New Components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01" y="6568791"/>
            <a:ext cx="3328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79646">
                    <a:lumMod val="50000"/>
                  </a:srgbClr>
                </a:solidFill>
              </a:rPr>
              <a:t>INO Collaboration Meeting, Sep 13-15, 2013, MKU</a:t>
            </a:r>
            <a:endParaRPr lang="en-IN" sz="1200" dirty="0">
              <a:solidFill>
                <a:srgbClr val="F79646">
                  <a:lumMod val="50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763990"/>
            <a:ext cx="3360000" cy="25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1800" y="836712"/>
            <a:ext cx="3360000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645024"/>
            <a:ext cx="3360000" cy="25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1800" y="3645024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535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39" t="12319" r="8424" b="13619"/>
          <a:stretch/>
        </p:blipFill>
        <p:spPr bwMode="auto">
          <a:xfrm>
            <a:off x="72000" y="379705"/>
            <a:ext cx="9000000" cy="6098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4067944" y="5733256"/>
            <a:ext cx="384127" cy="28803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rot="16200000">
            <a:off x="4049507" y="5103621"/>
            <a:ext cx="792088" cy="3231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59832" y="4161274"/>
            <a:ext cx="42008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Castor wheels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(suggested by Dr. Suresh Kumar, BARC)</a:t>
            </a:r>
            <a:endParaRPr lang="en-IN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078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/>
          <p:nvPr/>
        </p:nvGrpSpPr>
        <p:grpSpPr>
          <a:xfrm>
            <a:off x="72000" y="634930"/>
            <a:ext cx="9000000" cy="5588140"/>
            <a:chOff x="179512" y="1025236"/>
            <a:chExt cx="8477022" cy="5588140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399" t="18985" r="13384" b="20293"/>
            <a:stretch/>
          </p:blipFill>
          <p:spPr bwMode="auto">
            <a:xfrm>
              <a:off x="179512" y="1025236"/>
              <a:ext cx="5353281" cy="34118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38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274" t="12143" r="11813" b="35175"/>
            <a:stretch/>
          </p:blipFill>
          <p:spPr bwMode="auto">
            <a:xfrm>
              <a:off x="4139952" y="3768576"/>
              <a:ext cx="4516582" cy="284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2856152" y="3501008"/>
              <a:ext cx="491712" cy="504056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cxnSp>
          <p:nvCxnSpPr>
            <p:cNvPr id="4" name="Straight Connector 3"/>
            <p:cNvCxnSpPr>
              <a:stCxn id="2" idx="3"/>
            </p:cNvCxnSpPr>
            <p:nvPr/>
          </p:nvCxnSpPr>
          <p:spPr>
            <a:xfrm>
              <a:off x="2928162" y="3931247"/>
              <a:ext cx="1211790" cy="26821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2" idx="7"/>
            </p:cNvCxnSpPr>
            <p:nvPr/>
          </p:nvCxnSpPr>
          <p:spPr>
            <a:xfrm>
              <a:off x="3275854" y="3574825"/>
              <a:ext cx="5380680" cy="1937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5842538" y="404664"/>
            <a:ext cx="31146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Roller bearings 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(Suggested by WTG)</a:t>
            </a:r>
            <a:endParaRPr lang="en-IN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629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451" y="693336"/>
            <a:ext cx="8668029" cy="57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670126" y="198512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</a:rPr>
              <a:t>ICAL Cabling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01" y="6568791"/>
            <a:ext cx="3328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79646">
                    <a:lumMod val="50000"/>
                  </a:srgbClr>
                </a:solidFill>
              </a:rPr>
              <a:t>INO Collaboration Meeting, Sep 13-15, 2013, MKU</a:t>
            </a:r>
            <a:endParaRPr lang="en-IN" sz="1200" dirty="0">
              <a:solidFill>
                <a:srgbClr val="F79646">
                  <a:lumMod val="50000"/>
                </a:srgb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79912" y="4221088"/>
            <a:ext cx="2736304" cy="1224136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588224" y="5373216"/>
            <a:ext cx="166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Network Switch</a:t>
            </a:r>
            <a:endParaRPr lang="en-IN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10" t="23604" r="8252" b="24827"/>
          <a:stretch/>
        </p:blipFill>
        <p:spPr bwMode="auto">
          <a:xfrm>
            <a:off x="1539779" y="693336"/>
            <a:ext cx="4372919" cy="215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67744" y="102684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Gas Inlet &amp; Outlet Ø20mm</a:t>
            </a:r>
            <a:endParaRPr lang="en-IN" sz="14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2742" y="106760"/>
            <a:ext cx="131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Network RJ45</a:t>
            </a:r>
          </a:p>
          <a:p>
            <a:r>
              <a:rPr lang="en-US" sz="1400" dirty="0" smtClean="0">
                <a:solidFill>
                  <a:srgbClr val="C00000"/>
                </a:solidFill>
              </a:rPr>
              <a:t>Line Ø5mm</a:t>
            </a:r>
            <a:endParaRPr lang="en-IN" sz="14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7904" y="116632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24 Digital I/O Ø11.2mm</a:t>
            </a:r>
            <a:endParaRPr lang="en-IN" sz="14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8024" y="44624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FF"/>
                </a:solidFill>
              </a:rPr>
              <a:t>24 Power Lines Ø10.5mm</a:t>
            </a:r>
            <a:endParaRPr lang="en-IN" sz="1400" dirty="0">
              <a:solidFill>
                <a:srgbClr val="FF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4168" y="96887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48 HV Lines Ø6mm</a:t>
            </a:r>
            <a:endParaRPr lang="en-IN" sz="1400" dirty="0">
              <a:solidFill>
                <a:srgbClr val="0070C0"/>
              </a:solidFill>
            </a:endParaRPr>
          </a:p>
        </p:txBody>
      </p:sp>
      <p:cxnSp>
        <p:nvCxnSpPr>
          <p:cNvPr id="13" name="Straight Arrow Connector 12"/>
          <p:cNvCxnSpPr>
            <a:endCxn id="9" idx="2"/>
          </p:cNvCxnSpPr>
          <p:nvPr/>
        </p:nvCxnSpPr>
        <p:spPr>
          <a:xfrm flipH="1" flipV="1">
            <a:off x="1752251" y="629980"/>
            <a:ext cx="299469" cy="135886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411760" y="625904"/>
            <a:ext cx="234026" cy="85888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491880" y="625904"/>
            <a:ext cx="504056" cy="68350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558465" y="567844"/>
            <a:ext cx="589599" cy="741566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364088" y="404664"/>
            <a:ext cx="1152128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860032" y="6093296"/>
            <a:ext cx="145584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Chill Air Line?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000" y="6481100"/>
            <a:ext cx="91080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dirty="0" err="1" smtClean="0"/>
              <a:t>Piyush</a:t>
            </a:r>
            <a:r>
              <a:rPr lang="en-IN" dirty="0" smtClean="0"/>
              <a:t> Verma proposed to increase of cable tray width from 20 to 30cm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70521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791"/>
          <a:stretch/>
        </p:blipFill>
        <p:spPr>
          <a:xfrm>
            <a:off x="179512" y="692696"/>
            <a:ext cx="8744616" cy="57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043608" y="833967"/>
            <a:ext cx="1982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FF00"/>
                </a:solidFill>
              </a:rPr>
              <a:t>ICAL Cable Tray C/S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01" y="6568791"/>
            <a:ext cx="3328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79646">
                    <a:lumMod val="50000"/>
                  </a:srgbClr>
                </a:solidFill>
              </a:rPr>
              <a:t>INO Collaboration Meeting, Sep 13-15, 2013, MKU</a:t>
            </a:r>
            <a:endParaRPr lang="en-IN" sz="1200" dirty="0">
              <a:solidFill>
                <a:srgbClr val="F79646">
                  <a:lumMod val="50000"/>
                </a:srgb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940152" y="4077072"/>
            <a:ext cx="936104" cy="129614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04248" y="5281463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48 HV Lines Ø6mm</a:t>
            </a:r>
            <a:endParaRPr lang="en-IN" sz="1400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292080" y="4365104"/>
            <a:ext cx="1116124" cy="144016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72200" y="566124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24 Power Lines Ø10.5mm</a:t>
            </a:r>
            <a:endParaRPr lang="en-IN" sz="1400" dirty="0">
              <a:solidFill>
                <a:srgbClr val="FFFF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355976" y="3068960"/>
            <a:ext cx="1584176" cy="50373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68144" y="285293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24 Digital I/O Ø11.2mm</a:t>
            </a:r>
            <a:endParaRPr lang="en-IN" sz="1400" dirty="0">
              <a:solidFill>
                <a:srgbClr val="FFFF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2915816" y="2564904"/>
            <a:ext cx="576064" cy="115212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267744" y="3114546"/>
            <a:ext cx="936104" cy="96252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51720" y="2204864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Gas Inlet &amp; Outlet Ø20mm</a:t>
            </a:r>
            <a:endParaRPr lang="en-IN" sz="14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87624" y="287935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Network RJ45 Line Ø5mm</a:t>
            </a:r>
            <a:endParaRPr lang="en-IN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227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808401" y="2979000"/>
            <a:ext cx="6660000" cy="900000"/>
          </a:xfrm>
          <a:solidFill>
            <a:srgbClr val="002060"/>
          </a:solidFill>
        </p:spPr>
        <p:txBody>
          <a:bodyPr/>
          <a:lstStyle/>
          <a:p>
            <a:r>
              <a:rPr lang="en-IN" dirty="0" smtClean="0"/>
              <a:t>Parallel sessions</a:t>
            </a:r>
            <a:endParaRPr lang="en-IN" dirty="0"/>
          </a:p>
        </p:txBody>
      </p:sp>
      <p:pic>
        <p:nvPicPr>
          <p:cNvPr id="8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891" t="8657" r="20763" b="8657"/>
          <a:stretch>
            <a:fillRect/>
          </a:stretch>
        </p:blipFill>
        <p:spPr bwMode="auto">
          <a:xfrm>
            <a:off x="1020204" y="245865"/>
            <a:ext cx="8094300" cy="636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47" t="12486" r="19404" b="11570"/>
          <a:stretch/>
        </p:blipFill>
        <p:spPr bwMode="auto">
          <a:xfrm>
            <a:off x="1835696" y="692696"/>
            <a:ext cx="5451535" cy="5139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431" y="332656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</a:rPr>
              <a:t>RPC</a:t>
            </a:r>
            <a:endParaRPr lang="en-US" sz="1400" u="sng" dirty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1" y="6568791"/>
            <a:ext cx="3328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79646">
                    <a:lumMod val="50000"/>
                  </a:srgbClr>
                </a:solidFill>
              </a:rPr>
              <a:t>INO Collaboration Meeting, Sep 13-15, 2013, MKU</a:t>
            </a:r>
            <a:endParaRPr lang="en-IN" sz="1200" dirty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836712"/>
            <a:ext cx="2459391" cy="1785104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innerShdw blurRad="63500" dist="50800" dir="2700000">
              <a:srgbClr val="FF0000"/>
            </a:innerShdw>
          </a:effectLst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 smtClean="0">
                <a:solidFill>
                  <a:prstClr val="black"/>
                </a:solidFill>
              </a:rPr>
              <a:t>Gas Inlet:</a:t>
            </a:r>
            <a:r>
              <a:rPr lang="en-US" sz="1600" dirty="0">
                <a:solidFill>
                  <a:prstClr val="black"/>
                </a:solidFill>
              </a:rPr>
              <a:t> 1 each RPC</a:t>
            </a:r>
            <a:endParaRPr lang="en-US" sz="1600" dirty="0" smtClean="0">
              <a:solidFill>
                <a:prstClr val="black"/>
              </a:solidFill>
            </a:endParaRPr>
          </a:p>
          <a:p>
            <a:pPr lvl="1"/>
            <a:r>
              <a:rPr lang="en-US" sz="1400" dirty="0" smtClean="0">
                <a:solidFill>
                  <a:prstClr val="black"/>
                </a:solidFill>
              </a:rPr>
              <a:t> (1/4” Flexible tube)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 smtClean="0">
                <a:solidFill>
                  <a:prstClr val="black"/>
                </a:solidFill>
              </a:rPr>
              <a:t>LV line: 2 </a:t>
            </a:r>
            <a:r>
              <a:rPr lang="en-US" sz="1600" dirty="0" err="1" smtClean="0">
                <a:solidFill>
                  <a:prstClr val="black"/>
                </a:solidFill>
              </a:rPr>
              <a:t>nos</a:t>
            </a:r>
            <a:r>
              <a:rPr lang="en-US" sz="1600" dirty="0" smtClean="0">
                <a:solidFill>
                  <a:prstClr val="black"/>
                </a:solidFill>
              </a:rPr>
              <a:t> for ½ road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 smtClean="0">
                <a:solidFill>
                  <a:prstClr val="black"/>
                </a:solidFill>
              </a:rPr>
              <a:t>Digital I/O: 2 flat cables</a:t>
            </a:r>
          </a:p>
          <a:p>
            <a:pPr lvl="1"/>
            <a:r>
              <a:rPr lang="en-US" sz="1600" dirty="0" smtClean="0">
                <a:solidFill>
                  <a:prstClr val="black"/>
                </a:solidFill>
              </a:rPr>
              <a:t>(for ½ road)</a:t>
            </a:r>
            <a:endParaRPr lang="en-IN" sz="1600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 smtClean="0">
                <a:solidFill>
                  <a:prstClr val="black"/>
                </a:solidFill>
              </a:rPr>
              <a:t>Signal cables from </a:t>
            </a:r>
          </a:p>
          <a:p>
            <a:pPr lvl="1"/>
            <a:r>
              <a:rPr lang="en-US" sz="1600" dirty="0" smtClean="0">
                <a:solidFill>
                  <a:prstClr val="black"/>
                </a:solidFill>
              </a:rPr>
              <a:t>Pre-amp to DAQ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88224" y="3516104"/>
            <a:ext cx="2515817" cy="10464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 smtClean="0">
                <a:solidFill>
                  <a:prstClr val="black"/>
                </a:solidFill>
              </a:rPr>
              <a:t>Gas Outlet: </a:t>
            </a:r>
            <a:r>
              <a:rPr lang="en-US" sz="1600" dirty="0">
                <a:solidFill>
                  <a:prstClr val="black"/>
                </a:solidFill>
              </a:rPr>
              <a:t>1 each RPC</a:t>
            </a:r>
            <a:endParaRPr lang="en-US" sz="1600" dirty="0" smtClean="0">
              <a:solidFill>
                <a:prstClr val="black"/>
              </a:solidFill>
            </a:endParaRPr>
          </a:p>
          <a:p>
            <a:pPr lvl="1"/>
            <a:r>
              <a:rPr lang="en-US" sz="1400" dirty="0" smtClean="0">
                <a:solidFill>
                  <a:prstClr val="black"/>
                </a:solidFill>
              </a:rPr>
              <a:t> (1/4” Flexible tube)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 smtClean="0">
                <a:solidFill>
                  <a:prstClr val="black"/>
                </a:solidFill>
              </a:rPr>
              <a:t>HV line: 4 </a:t>
            </a:r>
            <a:r>
              <a:rPr lang="en-US" sz="1600" dirty="0" err="1" smtClean="0">
                <a:solidFill>
                  <a:prstClr val="black"/>
                </a:solidFill>
              </a:rPr>
              <a:t>nos</a:t>
            </a:r>
            <a:r>
              <a:rPr lang="en-US" sz="1600" dirty="0" smtClean="0">
                <a:solidFill>
                  <a:prstClr val="black"/>
                </a:solidFill>
              </a:rPr>
              <a:t> for ½ road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 smtClean="0">
                <a:solidFill>
                  <a:prstClr val="black"/>
                </a:solidFill>
              </a:rPr>
              <a:t>Chill air 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9416" y="5157192"/>
            <a:ext cx="259648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 smtClean="0">
                <a:solidFill>
                  <a:prstClr val="black"/>
                </a:solidFill>
              </a:rPr>
              <a:t>Chill air line</a:t>
            </a:r>
            <a:endParaRPr lang="en-US" sz="1400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</a:rPr>
              <a:t>Signal cables from </a:t>
            </a:r>
          </a:p>
          <a:p>
            <a:pPr lvl="1"/>
            <a:r>
              <a:rPr lang="en-US" sz="1600" dirty="0">
                <a:solidFill>
                  <a:prstClr val="black"/>
                </a:solidFill>
              </a:rPr>
              <a:t>Pre-amp to </a:t>
            </a:r>
            <a:r>
              <a:rPr lang="en-US" sz="1600" dirty="0" smtClean="0">
                <a:solidFill>
                  <a:prstClr val="black"/>
                </a:solidFill>
              </a:rPr>
              <a:t>DAQ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</a:rPr>
              <a:t>LV </a:t>
            </a:r>
            <a:r>
              <a:rPr lang="en-US" sz="1600" dirty="0" smtClean="0">
                <a:solidFill>
                  <a:prstClr val="black"/>
                </a:solidFill>
              </a:rPr>
              <a:t>line (for DC-DC option)</a:t>
            </a:r>
          </a:p>
        </p:txBody>
      </p:sp>
    </p:spTree>
    <p:extLst>
      <p:ext uri="{BB962C8B-B14F-4D97-AF65-F5344CB8AC3E}">
        <p14:creationId xmlns:p14="http://schemas.microsoft.com/office/powerpoint/2010/main" xmlns="" val="196513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84" r="5251" b="10658"/>
          <a:stretch/>
        </p:blipFill>
        <p:spPr bwMode="auto">
          <a:xfrm>
            <a:off x="611560" y="1037635"/>
            <a:ext cx="7996630" cy="5196028"/>
          </a:xfrm>
          <a:prstGeom prst="rect">
            <a:avLst/>
          </a:prstGeom>
          <a:solidFill>
            <a:srgbClr val="FFFFFF">
              <a:shade val="85000"/>
            </a:srgbClr>
          </a:solidFill>
          <a:ln w="539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349431" y="332656"/>
            <a:ext cx="286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</a:rPr>
              <a:t>Interconnects between RPCs</a:t>
            </a:r>
            <a:endParaRPr lang="en-US" sz="1400" u="sng" dirty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1" y="6568791"/>
            <a:ext cx="3328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79646">
                    <a:lumMod val="50000"/>
                  </a:srgbClr>
                </a:solidFill>
              </a:rPr>
              <a:t>INO Collaboration Meeting, Sep 13-15, 2013, MKU</a:t>
            </a:r>
            <a:endParaRPr lang="en-IN" sz="1200" dirty="0">
              <a:solidFill>
                <a:srgbClr val="F7964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720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808401" y="2979001"/>
            <a:ext cx="6660000" cy="900000"/>
          </a:xfrm>
          <a:solidFill>
            <a:srgbClr val="002060"/>
          </a:solidFill>
        </p:spPr>
        <p:txBody>
          <a:bodyPr lIns="0" tIns="0" rIns="0" bIns="0">
            <a:noAutofit/>
          </a:bodyPr>
          <a:lstStyle/>
          <a:p>
            <a:r>
              <a:rPr lang="en-IN" sz="3600" dirty="0" smtClean="0"/>
              <a:t>Scheme of ICAL electronics</a:t>
            </a:r>
            <a:endParaRPr lang="en-IN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15616" y="99000"/>
            <a:ext cx="7915075" cy="66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Update on RPCDAQ module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Circuit Schematic</a:t>
            </a:r>
          </a:p>
          <a:p>
            <a:r>
              <a:rPr lang="en-IN" dirty="0" smtClean="0"/>
              <a:t>RPC-DAQ-Side Board</a:t>
            </a:r>
          </a:p>
          <a:p>
            <a:r>
              <a:rPr lang="en-IN" dirty="0" smtClean="0"/>
              <a:t>HPTDC Interface</a:t>
            </a:r>
          </a:p>
          <a:p>
            <a:r>
              <a:rPr lang="en-IN" dirty="0" smtClean="0"/>
              <a:t>Boot-up Tasks</a:t>
            </a:r>
          </a:p>
          <a:p>
            <a:r>
              <a:rPr lang="en-IN" dirty="0" smtClean="0"/>
              <a:t>Back-end Communication Protocols</a:t>
            </a:r>
          </a:p>
          <a:p>
            <a:r>
              <a:rPr lang="en-IN" dirty="0" smtClean="0"/>
              <a:t>Vendor Development for PCB Fab, Assembly and Testing</a:t>
            </a:r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6105872" cy="457200"/>
          </a:xfrm>
        </p:spPr>
        <p:txBody>
          <a:bodyPr/>
          <a:lstStyle/>
          <a:p>
            <a:r>
              <a:rPr lang="en-IN" smtClean="0"/>
              <a:t>Mandar Saraf,  INO Collab Meeting,  Madurai, 13th Sep 2013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57221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RPCDAQ Board </a:t>
            </a:r>
            <a:r>
              <a:rPr lang="en-IN" dirty="0" smtClean="0"/>
              <a:t>Level Bock Diagram</a:t>
            </a:r>
            <a:endParaRPr lang="en-IN" dirty="0"/>
          </a:p>
        </p:txBody>
      </p:sp>
      <p:pic>
        <p:nvPicPr>
          <p:cNvPr id="4105" name="Picture 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058" y="1447800"/>
            <a:ext cx="6555377" cy="478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6393904" cy="457200"/>
          </a:xfrm>
        </p:spPr>
        <p:txBody>
          <a:bodyPr/>
          <a:lstStyle/>
          <a:p>
            <a:r>
              <a:rPr lang="en-IN" smtClean="0"/>
              <a:t>Mandar Saraf,  INO Collab Meeting,  Madurai, 13th Sep 2013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63732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IN" dirty="0" smtClean="0"/>
              <a:t>RPCDAQ </a:t>
            </a:r>
            <a:r>
              <a:rPr lang="en-IN" dirty="0" smtClean="0"/>
              <a:t>Side Board</a:t>
            </a:r>
            <a:endParaRPr lang="en-IN" dirty="0"/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20" t="4523" r="3762" b="5528"/>
          <a:stretch>
            <a:fillRect/>
          </a:stretch>
        </p:blipFill>
        <p:spPr>
          <a:xfrm>
            <a:off x="72000" y="908719"/>
            <a:ext cx="9000000" cy="5935600"/>
          </a:xfrm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40" t="3146" r="1772" b="1888"/>
          <a:stretch>
            <a:fillRect/>
          </a:stretch>
        </p:blipFill>
        <p:spPr>
          <a:xfrm>
            <a:off x="683568" y="3068960"/>
            <a:ext cx="3744416" cy="20646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681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HPTDC Test Results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Scintillator timing resolution measured to be 1.566ns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353666" y="3933056"/>
            <a:ext cx="1944216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3666" y="4463042"/>
            <a:ext cx="1944216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666" y="4967098"/>
            <a:ext cx="1944216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5" name="Flowchart: Delay 4"/>
          <p:cNvSpPr/>
          <p:nvPr/>
        </p:nvSpPr>
        <p:spPr>
          <a:xfrm>
            <a:off x="2945954" y="4653136"/>
            <a:ext cx="576064" cy="576064"/>
          </a:xfrm>
          <a:prstGeom prst="flowChartDelay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>
            <a:stCxn id="4" idx="3"/>
          </p:cNvCxnSpPr>
          <p:nvPr/>
        </p:nvCxnSpPr>
        <p:spPr>
          <a:xfrm>
            <a:off x="2297882" y="4041068"/>
            <a:ext cx="1858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297882" y="5075110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2483767" y="4041068"/>
            <a:ext cx="1" cy="7560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771800" y="4796104"/>
            <a:ext cx="1741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97882" y="4576812"/>
            <a:ext cx="22847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522018" y="4941168"/>
            <a:ext cx="10606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657922" y="4742098"/>
            <a:ext cx="113878" cy="1080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2483767" y="4796104"/>
            <a:ext cx="1741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686968" y="4607643"/>
            <a:ext cx="730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 smtClean="0">
                <a:solidFill>
                  <a:prstClr val="black"/>
                </a:solidFill>
              </a:rPr>
              <a:t>Trigger</a:t>
            </a:r>
            <a:endParaRPr lang="en-IN" sz="1600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97997" y="4239941"/>
            <a:ext cx="146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 smtClean="0">
                <a:solidFill>
                  <a:prstClr val="black"/>
                </a:solidFill>
              </a:rPr>
              <a:t>To Ch. 9 of  TDC</a:t>
            </a:r>
            <a:endParaRPr lang="en-IN" sz="1600" dirty="0">
              <a:solidFill>
                <a:prstClr val="black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6295" y="3276273"/>
            <a:ext cx="2278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600" dirty="0" smtClean="0">
                <a:solidFill>
                  <a:prstClr val="black"/>
                </a:solidFill>
              </a:rPr>
              <a:t>Cosmic Ray Telescope Using</a:t>
            </a:r>
          </a:p>
          <a:p>
            <a:pPr algn="ctr"/>
            <a:r>
              <a:rPr lang="en-IN" sz="1600" dirty="0" smtClean="0">
                <a:solidFill>
                  <a:prstClr val="black"/>
                </a:solidFill>
              </a:rPr>
              <a:t>Plastic Scintillators</a:t>
            </a:r>
            <a:endParaRPr lang="en-IN" sz="1600" dirty="0">
              <a:solidFill>
                <a:prstClr val="black"/>
              </a:solidFill>
            </a:endParaRPr>
          </a:p>
        </p:txBody>
      </p:sp>
      <p:sp>
        <p:nvSpPr>
          <p:cNvPr id="8" name="Line Callout 2 7"/>
          <p:cNvSpPr/>
          <p:nvPr/>
        </p:nvSpPr>
        <p:spPr>
          <a:xfrm>
            <a:off x="2878003" y="5733256"/>
            <a:ext cx="685885" cy="360040"/>
          </a:xfrm>
          <a:prstGeom prst="borderCallout2">
            <a:avLst>
              <a:gd name="adj1" fmla="val 18750"/>
              <a:gd name="adj2" fmla="val -8333"/>
              <a:gd name="adj3" fmla="val -78000"/>
              <a:gd name="adj4" fmla="val -43129"/>
              <a:gd name="adj5" fmla="val -244270"/>
              <a:gd name="adj6" fmla="val -25756"/>
            </a:avLst>
          </a:prstGeom>
          <a:noFill/>
          <a:ln>
            <a:solidFill>
              <a:schemeClr val="tx1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IN" sz="1600" dirty="0" smtClean="0">
                <a:solidFill>
                  <a:prstClr val="black"/>
                </a:solidFill>
              </a:rPr>
              <a:t>Delay</a:t>
            </a:r>
            <a:endParaRPr lang="en-IN" sz="1600" dirty="0">
              <a:solidFill>
                <a:prstClr val="black"/>
              </a:solidFill>
            </a:endParaRPr>
          </a:p>
        </p:txBody>
      </p:sp>
      <p:pic>
        <p:nvPicPr>
          <p:cNvPr id="1026" name="Picture 2" descr="D:\Mandar\INO\Projects\HPTDC_Test_Board\HPTDC_Test_Data\ch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723" y="1916833"/>
            <a:ext cx="3446683" cy="4464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5889848" cy="457200"/>
          </a:xfrm>
        </p:spPr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 dirty="0"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422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RPC-DAQ Boot-up Sequence</a:t>
            </a:r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="" xmlns:p14="http://schemas.microsoft.com/office/powerpoint/2010/main" val="1858933177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79580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Vendor Development for Board Production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dirty="0" smtClean="0"/>
              <a:t>We need to find good vendors for the production of the RPC-DAQ and other DAQ boards.</a:t>
            </a:r>
          </a:p>
          <a:p>
            <a:r>
              <a:rPr lang="en-IN" dirty="0" smtClean="0"/>
              <a:t>The minimum expectations from these vendors would be</a:t>
            </a:r>
          </a:p>
          <a:p>
            <a:pPr lvl="1"/>
            <a:r>
              <a:rPr lang="en-IN" dirty="0" smtClean="0"/>
              <a:t>Review of provided board schematics</a:t>
            </a:r>
          </a:p>
          <a:p>
            <a:pPr lvl="1"/>
            <a:r>
              <a:rPr lang="en-IN" dirty="0" smtClean="0"/>
              <a:t>PCB Design: layout and artwork</a:t>
            </a:r>
          </a:p>
          <a:p>
            <a:pPr lvl="1"/>
            <a:r>
              <a:rPr lang="en-IN" dirty="0" smtClean="0"/>
              <a:t>Signal Integrity of design</a:t>
            </a:r>
          </a:p>
          <a:p>
            <a:pPr lvl="1"/>
            <a:r>
              <a:rPr lang="en-IN" dirty="0" smtClean="0"/>
              <a:t>PCB fabrication and assembly</a:t>
            </a:r>
          </a:p>
          <a:p>
            <a:pPr lvl="1"/>
            <a:r>
              <a:rPr lang="en-IN" dirty="0" smtClean="0"/>
              <a:t>Basic board testing</a:t>
            </a:r>
          </a:p>
          <a:p>
            <a:pPr lvl="1"/>
            <a:r>
              <a:rPr lang="en-IN" dirty="0" smtClean="0"/>
              <a:t>In addition we may ask them to carry out component purchase as well</a:t>
            </a:r>
          </a:p>
          <a:p>
            <a:r>
              <a:rPr lang="en-IN" dirty="0" smtClean="0"/>
              <a:t>So far we have discussed for above things for RPC-DAQ with Dexcel Electronics, Bangalore and Bit Mapper, Pune</a:t>
            </a:r>
          </a:p>
          <a:p>
            <a:pPr lvl="1"/>
            <a:r>
              <a:rPr lang="en-IN" dirty="0" smtClean="0"/>
              <a:t>Both the parties have shown interest and given quotations</a:t>
            </a:r>
          </a:p>
          <a:p>
            <a:r>
              <a:rPr lang="en-IN" dirty="0" smtClean="0"/>
              <a:t>From the time of PO placement it will take 4 months till we get working RPC-DAQ boards</a:t>
            </a:r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5889848" cy="457200"/>
          </a:xfrm>
        </p:spPr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 dirty="0"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20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srgbClr val="696464"/>
                </a:solidFill>
              </a:rPr>
              <a:t>Mandar Saraf,  INO Collab Meeting,  Madurai, 13th Sep 2013</a:t>
            </a:r>
            <a:endParaRPr lang="en-IN">
              <a:solidFill>
                <a:srgbClr val="696464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5388" y="836712"/>
            <a:ext cx="675322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ICAL versus ICAL-EM</a:t>
            </a:r>
            <a:endParaRPr lang="en-IN" dirty="0"/>
          </a:p>
        </p:txBody>
      </p:sp>
      <p:graphicFrame>
        <p:nvGraphicFramePr>
          <p:cNvPr id="4" name="Group 3"/>
          <p:cNvGraphicFramePr>
            <a:graphicFrameLocks noGrp="1" noChangeAspect="1"/>
          </p:cNvGraphicFramePr>
          <p:nvPr>
            <p:ph idx="1"/>
          </p:nvPr>
        </p:nvGraphicFramePr>
        <p:xfrm>
          <a:off x="115682" y="1140795"/>
          <a:ext cx="8892480" cy="5210176"/>
        </p:xfrm>
        <a:graphic>
          <a:graphicData uri="http://schemas.openxmlformats.org/drawingml/2006/table">
            <a:tbl>
              <a:tblPr firstRow="1">
                <a:tableStyleId>{775DCB02-9BB8-47FD-8907-85C794F793BA}</a:tableStyleId>
              </a:tblPr>
              <a:tblGrid>
                <a:gridCol w="3038264"/>
                <a:gridCol w="2973896"/>
                <a:gridCol w="2880320"/>
              </a:tblGrid>
              <a:tr h="345238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Parameter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ICAL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ICAL-EM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</a:tr>
              <a:tr h="345238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No. of  modules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296" marR="82296" marT="27432" marB="27432" horzOverflow="overflow"/>
                </a:tc>
              </a:tr>
              <a:tr h="345238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Module dimensions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16.2m × 16m × 14.5m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8m 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× 8m x 2m</a:t>
                      </a:r>
                      <a:endParaRPr kumimoji="0" lang="en-U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296" marR="82296" marT="27432" marB="27432" horzOverflow="overflow"/>
                </a:tc>
              </a:tr>
              <a:tr h="345238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Detector dimensions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49m × 16m × 14.5m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8m 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× 8m x  2m                 (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89:1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296" marR="82296" marT="27432" marB="27432" horzOverflow="overflow"/>
                </a:tc>
              </a:tr>
              <a:tr h="345238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No. of  layers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20</a:t>
                      </a:r>
                      <a:endParaRPr kumimoji="0" lang="en-U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296" marR="82296" marT="27432" marB="27432" horzOverflow="overflow"/>
                </a:tc>
              </a:tr>
              <a:tr h="345238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Iron plate thickness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56mm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56mm</a:t>
                      </a:r>
                      <a:endParaRPr kumimoji="0" lang="en-U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296" marR="82296" marT="27432" marB="27432" horzOverflow="overflow"/>
                </a:tc>
              </a:tr>
              <a:tr h="376844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Gap for RPC trays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40mm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40mm</a:t>
                      </a:r>
                      <a:endParaRPr kumimoji="0" lang="en-U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296" marR="82296" marT="27432" marB="27432" horzOverflow="overflow"/>
                </a:tc>
              </a:tr>
              <a:tr h="345238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Magnetic field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1.3Tesla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1.3Tesla</a:t>
                      </a:r>
                      <a:endParaRPr kumimoji="0" lang="en-U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296" marR="82296" marT="27432" marB="27432" horzOverflow="overflow"/>
                </a:tc>
              </a:tr>
              <a:tr h="345238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RPC dimensions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1,950mm × 1,910mm × 24mm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1,950mm × 1,910mm × 24mm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</a:tr>
              <a:tr h="345238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Readout strip pitch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 0mm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 0mm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</a:tr>
              <a:tr h="345238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No. of  RPCs/Road/Layer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296" marR="82296" marT="27432" marB="27432" horzOverflow="overflow"/>
                </a:tc>
              </a:tr>
              <a:tr h="345238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No. of  Roads/Layer/Module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296" marR="82296" marT="27432" marB="27432" horzOverflow="overflow"/>
                </a:tc>
              </a:tr>
              <a:tr h="345238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No. of  RPC units/Layer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en-U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296" marR="82296" marT="27432" marB="27432" horzOverflow="overflow"/>
                </a:tc>
              </a:tr>
              <a:tr h="345238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No. of  RPC units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28,800 (107,266m</a:t>
                      </a:r>
                      <a:r>
                        <a:rPr kumimoji="0" lang="en-US" sz="1600" b="1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320 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(1,192m</a:t>
                      </a:r>
                      <a:r>
                        <a:rPr kumimoji="0" lang="en-US" sz="1600" b="1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                    (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90:1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296" marR="82296" marT="27432" marB="27432" horzOverflow="overflow"/>
                </a:tc>
              </a:tr>
              <a:tr h="345238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No. of readout strips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3,686,400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40,960                                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90:1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296" marR="82296" marT="27432" marB="27432"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1163" y="5301208"/>
            <a:ext cx="5781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6576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Trigger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86840"/>
            <a:ext cx="8229600" cy="493776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Concept developed by </a:t>
            </a:r>
            <a:r>
              <a:rPr lang="en-US" dirty="0" err="1" smtClean="0"/>
              <a:t>Sudeshna</a:t>
            </a:r>
            <a:r>
              <a:rPr lang="en-US" dirty="0" smtClean="0"/>
              <a:t> </a:t>
            </a:r>
            <a:r>
              <a:rPr lang="en-US" dirty="0" err="1" smtClean="0"/>
              <a:t>Dasgupta</a:t>
            </a:r>
            <a:endParaRPr lang="en-US" dirty="0" smtClean="0"/>
          </a:p>
          <a:p>
            <a:r>
              <a:rPr lang="en-US" dirty="0" err="1" smtClean="0"/>
              <a:t>Altera</a:t>
            </a:r>
            <a:r>
              <a:rPr lang="en-US" dirty="0" smtClean="0"/>
              <a:t> Cyclone 5 FPGA</a:t>
            </a:r>
          </a:p>
          <a:p>
            <a:r>
              <a:rPr lang="en-US" dirty="0" smtClean="0"/>
              <a:t>Texas Instruments LVDS driver / </a:t>
            </a:r>
            <a:r>
              <a:rPr lang="en-US" dirty="0" err="1" smtClean="0"/>
              <a:t>fanout</a:t>
            </a:r>
            <a:r>
              <a:rPr lang="en-US" dirty="0" smtClean="0"/>
              <a:t> ICs</a:t>
            </a:r>
          </a:p>
          <a:p>
            <a:r>
              <a:rPr lang="en-US" dirty="0" smtClean="0"/>
              <a:t>Connectors as per availability </a:t>
            </a:r>
          </a:p>
          <a:p>
            <a:r>
              <a:rPr lang="en-US" dirty="0" smtClean="0"/>
              <a:t>Routing will be challenging since 4k IO LVDS signals 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24498"/>
            <a:ext cx="6553200" cy="151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3276600" y="838200"/>
            <a:ext cx="4495800" cy="2133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6" name="Line Callout 2 5"/>
          <p:cNvSpPr/>
          <p:nvPr/>
        </p:nvSpPr>
        <p:spPr>
          <a:xfrm>
            <a:off x="7696200" y="685800"/>
            <a:ext cx="914400" cy="6126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5195"/>
              <a:gd name="adj6" fmla="val -4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prstClr val="white"/>
                </a:solidFill>
              </a:rPr>
              <a:t>Trigger Boards</a:t>
            </a:r>
            <a:endParaRPr lang="en-IN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Connections between RPC-DAQs and among LTMs</a:t>
            </a:r>
            <a:endParaRPr lang="en-I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7062" y="1219200"/>
            <a:ext cx="4969875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657600" cy="67056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Design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0" y="1447800"/>
            <a:ext cx="3505200" cy="4525963"/>
          </a:xfrm>
        </p:spPr>
        <p:txBody>
          <a:bodyPr/>
          <a:lstStyle/>
          <a:p>
            <a:r>
              <a:rPr lang="en-US" dirty="0" smtClean="0"/>
              <a:t>Schematic Design</a:t>
            </a:r>
          </a:p>
          <a:p>
            <a:r>
              <a:rPr lang="en-US" dirty="0" smtClean="0"/>
              <a:t>PCB design</a:t>
            </a:r>
          </a:p>
          <a:p>
            <a:r>
              <a:rPr lang="en-US" dirty="0" smtClean="0"/>
              <a:t>50 pin connector</a:t>
            </a:r>
          </a:p>
          <a:p>
            <a:r>
              <a:rPr lang="en-US" dirty="0" smtClean="0"/>
              <a:t>60 pin connector</a:t>
            </a:r>
          </a:p>
          <a:p>
            <a:r>
              <a:rPr lang="en-US" dirty="0" smtClean="0"/>
              <a:t>80 pin connector</a:t>
            </a:r>
          </a:p>
          <a:p>
            <a:r>
              <a:rPr lang="en-US" dirty="0" smtClean="0"/>
              <a:t>16 pin connector</a:t>
            </a:r>
          </a:p>
          <a:p>
            <a:r>
              <a:rPr lang="en-US" dirty="0" smtClean="0"/>
              <a:t>FPGAs</a:t>
            </a:r>
          </a:p>
          <a:p>
            <a:r>
              <a:rPr lang="en-US" dirty="0" smtClean="0"/>
              <a:t>367 x 400 mm</a:t>
            </a:r>
          </a:p>
          <a:p>
            <a:endParaRPr lang="en-US" dirty="0"/>
          </a:p>
        </p:txBody>
      </p:sp>
      <p:pic>
        <p:nvPicPr>
          <p:cNvPr id="7" name="Picture 6" descr="LTM2A_type1_28_08_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676400"/>
            <a:ext cx="4613036" cy="4227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65532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Approach : Modular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524000"/>
            <a:ext cx="60960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FPGA 1F,2F,3F,4F ………. X Side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FPGA 1F,2F,3F,4F ……….  Y Side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FPGA – VME / Configuration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Power Supply 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VME – Versa Module </a:t>
            </a:r>
            <a:r>
              <a:rPr lang="en-US" dirty="0" err="1" smtClean="0">
                <a:solidFill>
                  <a:srgbClr val="00B050"/>
                </a:solidFill>
              </a:rPr>
              <a:t>EuroCard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FFC000"/>
                </a:solidFill>
              </a:rPr>
              <a:t>Configuration of FPGAs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5638800" cy="533400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Block DIA – TYPE I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76600" y="1295400"/>
            <a:ext cx="2514600" cy="4953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0" y="1295400"/>
            <a:ext cx="1524000" cy="18288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RPC DAQ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0" y="5334000"/>
            <a:ext cx="1600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VME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52800" y="1371600"/>
            <a:ext cx="1066800" cy="838200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1FX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48200" y="1371600"/>
            <a:ext cx="1066800" cy="838200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1FY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52800" y="2362200"/>
            <a:ext cx="1066800" cy="838200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2FX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8200" y="2362200"/>
            <a:ext cx="1066800" cy="838200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2FY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52800" y="3352800"/>
            <a:ext cx="1066800" cy="838200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3FX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48200" y="3352800"/>
            <a:ext cx="1066800" cy="838200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3FY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52800" y="4343400"/>
            <a:ext cx="1066800" cy="838200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4FX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48200" y="4343400"/>
            <a:ext cx="1066800" cy="838200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4FY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52800" y="5334000"/>
            <a:ext cx="1066800" cy="838200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VME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48200" y="5334000"/>
            <a:ext cx="1066800" cy="838200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COM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05600" y="1295400"/>
            <a:ext cx="1524000" cy="2819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OVERLAP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05600" y="5410200"/>
            <a:ext cx="15240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CONFIG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05600" y="4343400"/>
            <a:ext cx="15240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vcc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Left-Right Arrow 26"/>
          <p:cNvSpPr/>
          <p:nvPr/>
        </p:nvSpPr>
        <p:spPr>
          <a:xfrm>
            <a:off x="2362200" y="5410200"/>
            <a:ext cx="914400" cy="152400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362200" y="59436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2362200" y="60960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sp>
        <p:nvSpPr>
          <p:cNvPr id="32" name="Left-Right Arrow 31"/>
          <p:cNvSpPr/>
          <p:nvPr/>
        </p:nvSpPr>
        <p:spPr>
          <a:xfrm>
            <a:off x="2362200" y="5638800"/>
            <a:ext cx="914400" cy="152400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2286000" y="1447800"/>
            <a:ext cx="990600" cy="152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2286000" y="1600200"/>
            <a:ext cx="990600" cy="152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2286000" y="1752600"/>
            <a:ext cx="990600" cy="152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2286000" y="1905000"/>
            <a:ext cx="990600" cy="152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2286000" y="2362200"/>
            <a:ext cx="990600" cy="152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2286000" y="2514600"/>
            <a:ext cx="990600" cy="152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2286000" y="2667000"/>
            <a:ext cx="990600" cy="152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0" name="Right Arrow 39"/>
          <p:cNvSpPr/>
          <p:nvPr/>
        </p:nvSpPr>
        <p:spPr>
          <a:xfrm>
            <a:off x="2286000" y="2819400"/>
            <a:ext cx="990600" cy="152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5791200" y="1447800"/>
            <a:ext cx="914400" cy="152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5791200" y="1600200"/>
            <a:ext cx="914400" cy="152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5791200" y="1752600"/>
            <a:ext cx="914400" cy="152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Right Arrow 43"/>
          <p:cNvSpPr/>
          <p:nvPr/>
        </p:nvSpPr>
        <p:spPr>
          <a:xfrm>
            <a:off x="5791200" y="1905000"/>
            <a:ext cx="914400" cy="152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286000" y="12192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X[0..80]</a:t>
            </a:r>
            <a:endParaRPr lang="en-US" sz="1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86000" y="21336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Y[0..80]</a:t>
            </a:r>
            <a:endParaRPr lang="en-US" sz="1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791200" y="12192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HO[0..80]</a:t>
            </a:r>
            <a:endParaRPr lang="en-US" sz="1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49" name="Left Arrow 48"/>
          <p:cNvSpPr/>
          <p:nvPr/>
        </p:nvSpPr>
        <p:spPr>
          <a:xfrm>
            <a:off x="5791200" y="3352800"/>
            <a:ext cx="914400" cy="152400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Left Arrow 49"/>
          <p:cNvSpPr/>
          <p:nvPr/>
        </p:nvSpPr>
        <p:spPr>
          <a:xfrm>
            <a:off x="5791200" y="3505200"/>
            <a:ext cx="914400" cy="152400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Left Arrow 50"/>
          <p:cNvSpPr/>
          <p:nvPr/>
        </p:nvSpPr>
        <p:spPr>
          <a:xfrm>
            <a:off x="5791200" y="3657600"/>
            <a:ext cx="914400" cy="152400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Left Arrow 51"/>
          <p:cNvSpPr/>
          <p:nvPr/>
        </p:nvSpPr>
        <p:spPr>
          <a:xfrm>
            <a:off x="5791200" y="3810000"/>
            <a:ext cx="914400" cy="152400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791200" y="31242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VI[0..28]</a:t>
            </a:r>
            <a:endParaRPr lang="en-US" sz="1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54" name="Right Arrow 53"/>
          <p:cNvSpPr/>
          <p:nvPr/>
        </p:nvSpPr>
        <p:spPr>
          <a:xfrm>
            <a:off x="5791200" y="2438400"/>
            <a:ext cx="914400" cy="152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Right Arrow 54"/>
          <p:cNvSpPr/>
          <p:nvPr/>
        </p:nvSpPr>
        <p:spPr>
          <a:xfrm>
            <a:off x="5791200" y="2590800"/>
            <a:ext cx="914400" cy="152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Right Arrow 55"/>
          <p:cNvSpPr/>
          <p:nvPr/>
        </p:nvSpPr>
        <p:spPr>
          <a:xfrm>
            <a:off x="5791200" y="2743200"/>
            <a:ext cx="914400" cy="152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Right Arrow 56"/>
          <p:cNvSpPr/>
          <p:nvPr/>
        </p:nvSpPr>
        <p:spPr>
          <a:xfrm>
            <a:off x="5791200" y="2895600"/>
            <a:ext cx="914400" cy="152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791200" y="22098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VO[0..28]</a:t>
            </a:r>
            <a:endParaRPr lang="en-US" sz="1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cxnSp>
        <p:nvCxnSpPr>
          <p:cNvPr id="59" name="Straight Arrow Connector 58"/>
          <p:cNvCxnSpPr>
            <a:stCxn id="26" idx="1"/>
          </p:cNvCxnSpPr>
          <p:nvPr/>
        </p:nvCxnSpPr>
        <p:spPr>
          <a:xfrm flipH="1">
            <a:off x="5791200" y="47244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Left-Right Arrow 60"/>
          <p:cNvSpPr/>
          <p:nvPr/>
        </p:nvSpPr>
        <p:spPr>
          <a:xfrm>
            <a:off x="5791200" y="5715000"/>
            <a:ext cx="914400" cy="152400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5257800" cy="533400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Block DIA – TYPE II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76600" y="1219200"/>
            <a:ext cx="2514600" cy="4953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0" y="5257800"/>
            <a:ext cx="1600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VME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52800" y="1295400"/>
            <a:ext cx="1066800" cy="838200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1FX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48200" y="1295400"/>
            <a:ext cx="1066800" cy="838200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1FY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52800" y="2286000"/>
            <a:ext cx="1066800" cy="838200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2FX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8200" y="2286000"/>
            <a:ext cx="1066800" cy="838200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2FY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52800" y="3276600"/>
            <a:ext cx="1066800" cy="838200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3FX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48200" y="3276600"/>
            <a:ext cx="1066800" cy="838200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3FY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52800" y="4267200"/>
            <a:ext cx="1066800" cy="838200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4FX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48200" y="4267200"/>
            <a:ext cx="1066800" cy="838200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4FY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52800" y="5257800"/>
            <a:ext cx="1066800" cy="838200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VME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48200" y="5257800"/>
            <a:ext cx="1066800" cy="838200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COM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05600" y="1219200"/>
            <a:ext cx="1524000" cy="37338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OVERLAP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2667000"/>
            <a:ext cx="15240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CONFIG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2000" y="1295400"/>
            <a:ext cx="15240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vcc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Left-Right Arrow 26"/>
          <p:cNvSpPr/>
          <p:nvPr/>
        </p:nvSpPr>
        <p:spPr>
          <a:xfrm>
            <a:off x="2362200" y="5334000"/>
            <a:ext cx="914400" cy="152400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362200" y="58674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2362200" y="60198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sp>
        <p:nvSpPr>
          <p:cNvPr id="32" name="Left-Right Arrow 31"/>
          <p:cNvSpPr/>
          <p:nvPr/>
        </p:nvSpPr>
        <p:spPr>
          <a:xfrm>
            <a:off x="2362200" y="5562600"/>
            <a:ext cx="914400" cy="152400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5791200" y="1371600"/>
            <a:ext cx="914400" cy="152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5791200" y="1524000"/>
            <a:ext cx="914400" cy="152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5791200" y="1676400"/>
            <a:ext cx="914400" cy="152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Right Arrow 43"/>
          <p:cNvSpPr/>
          <p:nvPr/>
        </p:nvSpPr>
        <p:spPr>
          <a:xfrm>
            <a:off x="5791200" y="1828800"/>
            <a:ext cx="914400" cy="152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791200" y="1143000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HO[0..80]</a:t>
            </a:r>
            <a:endParaRPr lang="en-US" sz="1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49" name="Left Arrow 48"/>
          <p:cNvSpPr/>
          <p:nvPr/>
        </p:nvSpPr>
        <p:spPr>
          <a:xfrm>
            <a:off x="5791200" y="4191000"/>
            <a:ext cx="914400" cy="152400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Left Arrow 49"/>
          <p:cNvSpPr/>
          <p:nvPr/>
        </p:nvSpPr>
        <p:spPr>
          <a:xfrm>
            <a:off x="5791200" y="4343400"/>
            <a:ext cx="914400" cy="152400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Left Arrow 50"/>
          <p:cNvSpPr/>
          <p:nvPr/>
        </p:nvSpPr>
        <p:spPr>
          <a:xfrm>
            <a:off x="5791200" y="4495800"/>
            <a:ext cx="914400" cy="152400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Left Arrow 51"/>
          <p:cNvSpPr/>
          <p:nvPr/>
        </p:nvSpPr>
        <p:spPr>
          <a:xfrm>
            <a:off x="5791200" y="4648200"/>
            <a:ext cx="914400" cy="152400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791200" y="3962400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VI[0..28]</a:t>
            </a:r>
            <a:endParaRPr lang="en-US" sz="1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54" name="Right Arrow 53"/>
          <p:cNvSpPr/>
          <p:nvPr/>
        </p:nvSpPr>
        <p:spPr>
          <a:xfrm>
            <a:off x="5791200" y="3276600"/>
            <a:ext cx="914400" cy="152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Right Arrow 54"/>
          <p:cNvSpPr/>
          <p:nvPr/>
        </p:nvSpPr>
        <p:spPr>
          <a:xfrm>
            <a:off x="5791200" y="3429000"/>
            <a:ext cx="914400" cy="152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Right Arrow 55"/>
          <p:cNvSpPr/>
          <p:nvPr/>
        </p:nvSpPr>
        <p:spPr>
          <a:xfrm>
            <a:off x="5791200" y="3581400"/>
            <a:ext cx="914400" cy="152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Right Arrow 56"/>
          <p:cNvSpPr/>
          <p:nvPr/>
        </p:nvSpPr>
        <p:spPr>
          <a:xfrm>
            <a:off x="5791200" y="3733800"/>
            <a:ext cx="914400" cy="152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791200" y="3048000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VO[0..28]</a:t>
            </a:r>
            <a:endParaRPr lang="en-US" sz="1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48" name="Left Arrow 47"/>
          <p:cNvSpPr/>
          <p:nvPr/>
        </p:nvSpPr>
        <p:spPr>
          <a:xfrm>
            <a:off x="5791200" y="2286000"/>
            <a:ext cx="914400" cy="152400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9" name="Left Arrow 58"/>
          <p:cNvSpPr/>
          <p:nvPr/>
        </p:nvSpPr>
        <p:spPr>
          <a:xfrm>
            <a:off x="5791200" y="2438400"/>
            <a:ext cx="914400" cy="152400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0" name="Left Arrow 59"/>
          <p:cNvSpPr/>
          <p:nvPr/>
        </p:nvSpPr>
        <p:spPr>
          <a:xfrm>
            <a:off x="5791200" y="2590800"/>
            <a:ext cx="914400" cy="152400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1" name="Left Arrow 60"/>
          <p:cNvSpPr/>
          <p:nvPr/>
        </p:nvSpPr>
        <p:spPr>
          <a:xfrm>
            <a:off x="5791200" y="2743200"/>
            <a:ext cx="914400" cy="152400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791200" y="2057400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HI[0..80]</a:t>
            </a:r>
            <a:endParaRPr lang="en-US" sz="1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cxnSp>
        <p:nvCxnSpPr>
          <p:cNvPr id="46" name="Straight Arrow Connector 45"/>
          <p:cNvCxnSpPr>
            <a:stCxn id="26" idx="3"/>
          </p:cNvCxnSpPr>
          <p:nvPr/>
        </p:nvCxnSpPr>
        <p:spPr>
          <a:xfrm>
            <a:off x="2286000" y="1676400"/>
            <a:ext cx="990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Left-Right Arrow 62"/>
          <p:cNvSpPr/>
          <p:nvPr/>
        </p:nvSpPr>
        <p:spPr>
          <a:xfrm>
            <a:off x="2286000" y="2971800"/>
            <a:ext cx="990600" cy="152400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Test stand at the transit campus </a:t>
            </a:r>
            <a:endParaRPr lang="en-IN" dirty="0"/>
          </a:p>
        </p:txBody>
      </p:sp>
      <p:pic>
        <p:nvPicPr>
          <p:cNvPr id="4" name="Content Placeholder 3" descr="ICHEP- RPC la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8924" b="7349"/>
          <a:stretch>
            <a:fillRect/>
          </a:stretch>
        </p:blipFill>
        <p:spPr>
          <a:xfrm>
            <a:off x="71438" y="1052736"/>
            <a:ext cx="9001125" cy="4239041"/>
          </a:xfrm>
        </p:spPr>
      </p:pic>
      <p:sp>
        <p:nvSpPr>
          <p:cNvPr id="5" name="TextBox 4"/>
          <p:cNvSpPr txBox="1"/>
          <p:nvPr/>
        </p:nvSpPr>
        <p:spPr>
          <a:xfrm>
            <a:off x="179512" y="5325015"/>
            <a:ext cx="871296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/>
              <a:t>While waiting for the power and air conditioning:</a:t>
            </a:r>
          </a:p>
          <a:p>
            <a:pPr marL="36000" indent="-180000">
              <a:buFont typeface="Arial" pitchFamily="34" charset="0"/>
              <a:buChar char="•"/>
            </a:pPr>
            <a:r>
              <a:rPr lang="en-IN" dirty="0" smtClean="0">
                <a:solidFill>
                  <a:srgbClr val="002060"/>
                </a:solidFill>
              </a:rPr>
              <a:t>Detector fabrication and testing activities will start any time now</a:t>
            </a:r>
          </a:p>
          <a:p>
            <a:pPr marL="36000" indent="-180000">
              <a:buFont typeface="Arial" pitchFamily="34" charset="0"/>
              <a:buChar char="•"/>
            </a:pPr>
            <a:r>
              <a:rPr lang="en-IN" dirty="0" smtClean="0">
                <a:solidFill>
                  <a:srgbClr val="002060"/>
                </a:solidFill>
              </a:rPr>
              <a:t>Good opportunity for students to get hands-on and contribute to the lab building</a:t>
            </a:r>
          </a:p>
          <a:p>
            <a:pPr marL="36000" indent="-180000">
              <a:buFont typeface="Arial" pitchFamily="34" charset="0"/>
              <a:buChar char="•"/>
            </a:pPr>
            <a:r>
              <a:rPr lang="en-IN" dirty="0" smtClean="0">
                <a:solidFill>
                  <a:srgbClr val="002060"/>
                </a:solidFill>
              </a:rPr>
              <a:t>Setting up test stand variety electronics and DAQ</a:t>
            </a:r>
            <a:endParaRPr lang="en-IN" dirty="0">
              <a:solidFill>
                <a:srgbClr val="00206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B.Satyanarayana, TIFR, Mumbai          INO Collaboration Meeting, Madurai </a:t>
            </a:r>
            <a:r>
              <a:rPr lang="en-IN" dirty="0" err="1" smtClean="0"/>
              <a:t>Kamaraj</a:t>
            </a:r>
            <a:r>
              <a:rPr lang="en-IN" dirty="0" smtClean="0"/>
              <a:t> University          September 13-15, 2013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5825996" y="4521314"/>
            <a:ext cx="28504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Total area: 54,500 ft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Covered area: 10,222 ft</a:t>
            </a:r>
            <a:r>
              <a:rPr lang="en-US" sz="2000" baseline="30000" dirty="0" smtClean="0"/>
              <a:t>2</a:t>
            </a:r>
            <a:endParaRPr lang="en-IN" sz="20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534400" cy="1216025"/>
          </a:xfrm>
        </p:spPr>
        <p:txBody>
          <a:bodyPr>
            <a:noAutofit/>
          </a:bodyPr>
          <a:lstStyle/>
          <a:p>
            <a:r>
              <a:rPr lang="en-US" sz="2500" dirty="0" smtClean="0">
                <a:solidFill>
                  <a:srgbClr val="002060"/>
                </a:solidFill>
              </a:rPr>
              <a:t>Ways to manage RPC signals into segments</a:t>
            </a:r>
            <a:br>
              <a:rPr lang="en-US" sz="2500" dirty="0" smtClean="0">
                <a:solidFill>
                  <a:srgbClr val="002060"/>
                </a:solidFill>
              </a:rPr>
            </a:br>
            <a:r>
              <a:rPr lang="en-US" sz="2500" dirty="0" smtClean="0">
                <a:solidFill>
                  <a:srgbClr val="002060"/>
                </a:solidFill>
              </a:rPr>
              <a:t>Non overlapped segments, fully resolved at next </a:t>
            </a:r>
            <a:r>
              <a:rPr lang="en-US" sz="2500" dirty="0" smtClean="0">
                <a:solidFill>
                  <a:srgbClr val="002060"/>
                </a:solidFill>
              </a:rPr>
              <a:t>level  </a:t>
            </a:r>
            <a:r>
              <a:rPr lang="en-US" sz="2500" dirty="0" smtClean="0">
                <a:solidFill>
                  <a:srgbClr val="002060"/>
                </a:solidFill>
              </a:rPr>
              <a:t>(3) </a:t>
            </a:r>
            <a:endParaRPr lang="en-IN" sz="2500" dirty="0">
              <a:solidFill>
                <a:srgbClr val="002060"/>
              </a:solidFill>
            </a:endParaRPr>
          </a:p>
        </p:txBody>
      </p:sp>
      <p:sp>
        <p:nvSpPr>
          <p:cNvPr id="22531" name="Rectangle 3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1295400"/>
          </a:xfrm>
        </p:spPr>
        <p:txBody>
          <a:bodyPr/>
          <a:lstStyle/>
          <a:p>
            <a:r>
              <a:rPr lang="en-US" sz="2400" dirty="0" smtClean="0">
                <a:solidFill>
                  <a:srgbClr val="002060"/>
                </a:solidFill>
              </a:rPr>
              <a:t>Adjoining segments do not share RPCs and there is no overlap between segments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Data is collected from entire module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7FD4F-621C-4355-A804-74A45B2E6E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INO Collaboration meeting, Madurai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0" y="3295471"/>
            <a:ext cx="1371600" cy="1200329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Segment Trigger Module (STM)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3295471"/>
            <a:ext cx="1371600" cy="1200329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Segment Trigger Module (STM)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0" y="4819471"/>
            <a:ext cx="1371600" cy="1200329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Segment Trigger Module (STM)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2400" y="4819471"/>
            <a:ext cx="1371600" cy="1200329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Segment Trigger Module (STM)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3143071"/>
            <a:ext cx="1371600" cy="1200329"/>
          </a:xfrm>
          <a:prstGeom prst="rect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Segment Trigger Module (STM)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1400" y="3143071"/>
            <a:ext cx="1371600" cy="1200329"/>
          </a:xfrm>
          <a:prstGeom prst="rect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Segment Trigger Module (STM)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0200" y="4667071"/>
            <a:ext cx="1371600" cy="1200329"/>
          </a:xfrm>
          <a:prstGeom prst="rect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Segment Trigger Module (STM)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1400" y="4667071"/>
            <a:ext cx="1371600" cy="1200329"/>
          </a:xfrm>
          <a:prstGeom prst="rect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Segment Trigger Module (STM)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Rectangle 3"/>
          <p:cNvSpPr txBox="1">
            <a:spLocks/>
          </p:cNvSpPr>
          <p:nvPr/>
        </p:nvSpPr>
        <p:spPr>
          <a:xfrm>
            <a:off x="5638800" y="3048000"/>
            <a:ext cx="31242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dirty="0" smtClean="0">
                <a:solidFill>
                  <a:srgbClr val="002060"/>
                </a:solidFill>
                <a:cs typeface="Arial" charset="0"/>
              </a:rPr>
              <a:t>	Pass information about type of hit to next level, so that borders in X, Y and Z directions can be resolved fully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534400" cy="1200329"/>
          </a:xfr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Ways to manage RPC signals into segments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Non overlapped segments, fully resolved at next </a:t>
            </a:r>
            <a:r>
              <a:rPr lang="en-US" sz="2400" dirty="0" smtClean="0">
                <a:solidFill>
                  <a:srgbClr val="002060"/>
                </a:solidFill>
              </a:rPr>
              <a:t>level (</a:t>
            </a:r>
            <a:r>
              <a:rPr lang="en-US" sz="2400" dirty="0" smtClean="0">
                <a:solidFill>
                  <a:srgbClr val="002060"/>
                </a:solidFill>
              </a:rPr>
              <a:t>3) </a:t>
            </a:r>
            <a:r>
              <a:rPr lang="en-US" sz="2400" dirty="0" smtClean="0">
                <a:solidFill>
                  <a:srgbClr val="002060"/>
                </a:solidFill>
              </a:rPr>
              <a:t/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Resolving </a:t>
            </a:r>
            <a:r>
              <a:rPr lang="en-US" sz="2400" dirty="0" smtClean="0">
                <a:solidFill>
                  <a:srgbClr val="002060"/>
                </a:solidFill>
              </a:rPr>
              <a:t>vertical borders, 1 fold </a:t>
            </a:r>
            <a:r>
              <a:rPr lang="en-US" sz="2400" dirty="0" smtClean="0">
                <a:solidFill>
                  <a:srgbClr val="002060"/>
                </a:solidFill>
              </a:rPr>
              <a:t>signals</a:t>
            </a:r>
            <a:endParaRPr lang="en-IN" sz="2500" dirty="0">
              <a:solidFill>
                <a:srgbClr val="00206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7FD4F-621C-4355-A804-74A45B2E6E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INO Collaboration meeting, Madurai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200" y="1676400"/>
            <a:ext cx="2209800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Segment Trigger Module (STM)</a:t>
            </a:r>
            <a:endParaRPr lang="en-US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4200" y="3657600"/>
            <a:ext cx="2209800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Segment Trigger Module (STM)</a:t>
            </a:r>
            <a:endParaRPr lang="en-US" dirty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Rectangle 3"/>
          <p:cNvSpPr txBox="1">
            <a:spLocks/>
          </p:cNvSpPr>
          <p:nvPr/>
        </p:nvSpPr>
        <p:spPr>
          <a:xfrm>
            <a:off x="4800600" y="2286000"/>
            <a:ext cx="31242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spcBef>
                <a:spcPct val="20000"/>
              </a:spcBef>
            </a:pPr>
            <a:r>
              <a:rPr lang="en-US" dirty="0" smtClean="0">
                <a:solidFill>
                  <a:srgbClr val="C00000"/>
                </a:solidFill>
                <a:cs typeface="Arial" charset="0"/>
              </a:rPr>
              <a:t>1x1F/1, 1x1F/2, 1x1F/3, 1x1F/4, 2x1F/2, 2x1F/3, 2x1F/4, 2x1F/5, 3x1F/3, 3x1F/4, 3x1F/5, 3x1F/6, 4x1F/4, 4x1F/5, 4x1F/6, 4x1F/7,              TOP , BOTTOM</a:t>
            </a:r>
            <a:endParaRPr lang="en-US" dirty="0" smtClean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2000" dirty="0" smtClean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16" name="Rectangle 3"/>
          <p:cNvSpPr txBox="1">
            <a:spLocks/>
          </p:cNvSpPr>
          <p:nvPr/>
        </p:nvSpPr>
        <p:spPr>
          <a:xfrm>
            <a:off x="685800" y="2590800"/>
            <a:ext cx="31242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spcBef>
                <a:spcPct val="20000"/>
              </a:spcBef>
            </a:pPr>
            <a:r>
              <a:rPr lang="en-US" dirty="0" smtClean="0">
                <a:solidFill>
                  <a:srgbClr val="7030A0"/>
                </a:solidFill>
                <a:cs typeface="Arial" charset="0"/>
              </a:rPr>
              <a:t>1x1F/1, 1x1F/2, 1x1F/3, 1x1F/4, 2x1F/2, 2x1F/3, 2x1F/4, 2x1F/5, 3x1F/3, 3x1F/4, 3x1F/5, 3x1F/6, 4x1F/4, 4x1F/5, 4x1F/6, 4x1F/7,              TOP , BOTTOM</a:t>
            </a:r>
            <a:endParaRPr lang="en-US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2000" dirty="0" smtClean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4343400" y="2286000"/>
            <a:ext cx="304800" cy="838200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 flipH="1" flipV="1">
            <a:off x="3581398" y="2819400"/>
            <a:ext cx="304801" cy="838200"/>
          </a:xfrm>
          <a:prstGeom prst="down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1" name="Rectangle 3"/>
          <p:cNvSpPr txBox="1">
            <a:spLocks/>
          </p:cNvSpPr>
          <p:nvPr/>
        </p:nvSpPr>
        <p:spPr>
          <a:xfrm>
            <a:off x="533400" y="4343400"/>
            <a:ext cx="84582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en-US" dirty="0" smtClean="0">
                <a:solidFill>
                  <a:srgbClr val="C00000"/>
                </a:solidFill>
                <a:cs typeface="Arial" charset="0"/>
              </a:rPr>
              <a:t>Trigger = (1x1F/1 </a:t>
            </a: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and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cs typeface="Arial" charset="0"/>
              </a:rPr>
              <a:t>4x1F/7) </a:t>
            </a: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or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 (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1x1F/2 </a:t>
            </a: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and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cs typeface="Arial" charset="0"/>
              </a:rPr>
              <a:t>4x1F/6) </a:t>
            </a: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or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 (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1x1F/3 </a:t>
            </a: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and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cs typeface="Arial" charset="0"/>
              </a:rPr>
              <a:t>4x1F/5) </a:t>
            </a:r>
          </a:p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srgbClr val="7030A0"/>
                </a:solidFill>
                <a:cs typeface="Arial" charset="0"/>
              </a:rPr>
              <a:t>	</a:t>
            </a: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or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 (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1x1F/4 </a:t>
            </a: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and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cs typeface="Arial" charset="0"/>
              </a:rPr>
              <a:t>4x1F/4)  </a:t>
            </a:r>
          </a:p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or </a:t>
            </a:r>
            <a:r>
              <a:rPr lang="en-US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(2x1F/2 </a:t>
            </a:r>
            <a:r>
              <a:rPr lang="en-US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and</a:t>
            </a:r>
            <a:r>
              <a:rPr lang="en-US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3x1F/6) </a:t>
            </a:r>
            <a:r>
              <a:rPr lang="en-US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or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(</a:t>
            </a:r>
            <a:r>
              <a:rPr lang="en-US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2x1F/3 </a:t>
            </a:r>
            <a:r>
              <a:rPr lang="en-US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and</a:t>
            </a:r>
            <a:r>
              <a:rPr lang="en-US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3x1F/5) </a:t>
            </a:r>
            <a:r>
              <a:rPr lang="en-US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or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(</a:t>
            </a:r>
            <a:r>
              <a:rPr lang="en-US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2x1F/4 </a:t>
            </a:r>
            <a:r>
              <a:rPr lang="en-US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and</a:t>
            </a:r>
            <a:r>
              <a:rPr lang="en-US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3x1F/4) </a:t>
            </a:r>
          </a:p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	</a:t>
            </a:r>
            <a:r>
              <a:rPr lang="en-US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or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(</a:t>
            </a:r>
            <a:r>
              <a:rPr lang="en-US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2x1F/5 </a:t>
            </a:r>
            <a:r>
              <a:rPr lang="en-US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and</a:t>
            </a:r>
            <a:r>
              <a:rPr lang="en-US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3x1F/3) </a:t>
            </a:r>
          </a:p>
          <a:p>
            <a:pPr>
              <a:spcBef>
                <a:spcPct val="20000"/>
              </a:spcBef>
            </a:pPr>
            <a:r>
              <a:rPr lang="en-US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Number of signals from each segment = 16+(Z+)+(Z-) (total 18)</a:t>
            </a:r>
            <a:r>
              <a:rPr lang="en-US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 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 smtClean="0">
              <a:solidFill>
                <a:srgbClr val="002060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534400" cy="1200329"/>
          </a:xfr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Ways to manage RPC signals into segments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Non overlapped segments, fully resolved at next </a:t>
            </a:r>
            <a:r>
              <a:rPr lang="en-US" sz="2400" dirty="0" smtClean="0">
                <a:solidFill>
                  <a:srgbClr val="002060"/>
                </a:solidFill>
              </a:rPr>
              <a:t>level  </a:t>
            </a:r>
            <a:r>
              <a:rPr lang="en-US" sz="2400" dirty="0" smtClean="0">
                <a:solidFill>
                  <a:srgbClr val="002060"/>
                </a:solidFill>
              </a:rPr>
              <a:t>(3) </a:t>
            </a:r>
            <a:r>
              <a:rPr lang="en-US" sz="2400" dirty="0" smtClean="0">
                <a:solidFill>
                  <a:srgbClr val="002060"/>
                </a:solidFill>
              </a:rPr>
              <a:t/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Resolving </a:t>
            </a:r>
            <a:r>
              <a:rPr lang="en-US" sz="2400" dirty="0" smtClean="0">
                <a:solidFill>
                  <a:srgbClr val="002060"/>
                </a:solidFill>
              </a:rPr>
              <a:t>Horizontal borders, 1 fold </a:t>
            </a:r>
            <a:r>
              <a:rPr lang="en-US" sz="2400" dirty="0" smtClean="0">
                <a:solidFill>
                  <a:srgbClr val="002060"/>
                </a:solidFill>
              </a:rPr>
              <a:t>signals</a:t>
            </a:r>
            <a:endParaRPr lang="en-IN" sz="2500" dirty="0">
              <a:solidFill>
                <a:srgbClr val="00206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7FD4F-621C-4355-A804-74A45B2E6E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INO Collaboration meeting, Madurai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1752600"/>
            <a:ext cx="2209800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Segment Trigger Module (STM)</a:t>
            </a:r>
            <a:endParaRPr lang="en-US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8400" y="2667000"/>
            <a:ext cx="2209800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Segment Trigger Module (STM)</a:t>
            </a:r>
            <a:endParaRPr lang="en-US" dirty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Rectangle 3"/>
          <p:cNvSpPr txBox="1">
            <a:spLocks/>
          </p:cNvSpPr>
          <p:nvPr/>
        </p:nvSpPr>
        <p:spPr>
          <a:xfrm>
            <a:off x="2895600" y="2133600"/>
            <a:ext cx="31242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spcBef>
                <a:spcPct val="20000"/>
              </a:spcBef>
            </a:pPr>
            <a:r>
              <a:rPr lang="en-US" dirty="0" smtClean="0">
                <a:solidFill>
                  <a:srgbClr val="C00000"/>
                </a:solidFill>
                <a:cs typeface="Arial" charset="0"/>
              </a:rPr>
              <a:t>1x1F/1, 1x1F/2, 1x1F/3, 1x1F/4, 2x1F/2, 2x1F/3, 2x1F/4, 2x1F/5, 3x1F/3, 3x1F/4, 3x1F/5, 3x1F/6, 4x1F/4, 4x1F/5, 4x1F/6, 4x1F/7,              TOP , BOTTOM</a:t>
            </a:r>
            <a:endParaRPr lang="en-US" dirty="0" smtClean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2000" dirty="0" smtClean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16" name="Rectangle 3"/>
          <p:cNvSpPr txBox="1">
            <a:spLocks/>
          </p:cNvSpPr>
          <p:nvPr/>
        </p:nvSpPr>
        <p:spPr>
          <a:xfrm>
            <a:off x="4343400" y="3276600"/>
            <a:ext cx="31242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spcBef>
                <a:spcPct val="20000"/>
              </a:spcBef>
            </a:pPr>
            <a:r>
              <a:rPr lang="en-US" dirty="0" smtClean="0">
                <a:solidFill>
                  <a:srgbClr val="7030A0"/>
                </a:solidFill>
                <a:cs typeface="Arial" charset="0"/>
              </a:rPr>
              <a:t>1x1F/1, 1x1F/2, 1x1F/3, 1x1F/4, 2x1F/2, 2x1F/3, 2x1F/4, 2x1F/5, 3x1F/3, 3x1F/4, 3x1F/5, 3x1F/6, 4x1F/4, 4x1F/5, 4x1F/6, 4x1F/7,              TOP , BOTTOM</a:t>
            </a:r>
            <a:endParaRPr lang="en-US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2000" dirty="0" smtClean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21" name="Rectangle 3"/>
          <p:cNvSpPr txBox="1">
            <a:spLocks/>
          </p:cNvSpPr>
          <p:nvPr/>
        </p:nvSpPr>
        <p:spPr>
          <a:xfrm>
            <a:off x="533400" y="4495800"/>
            <a:ext cx="84582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en-US" dirty="0" smtClean="0">
                <a:solidFill>
                  <a:srgbClr val="C00000"/>
                </a:solidFill>
                <a:cs typeface="Arial" charset="0"/>
              </a:rPr>
              <a:t>Trigger = (1x1F/1 </a:t>
            </a: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and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cs typeface="Arial" charset="0"/>
              </a:rPr>
              <a:t>4x1F/7) </a:t>
            </a: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or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 (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1x1F/2 </a:t>
            </a: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and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cs typeface="Arial" charset="0"/>
              </a:rPr>
              <a:t>4x1F/6) </a:t>
            </a: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or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 (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1x1F/3 </a:t>
            </a: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and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cs typeface="Arial" charset="0"/>
              </a:rPr>
              <a:t>4x1F/5) </a:t>
            </a:r>
          </a:p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srgbClr val="7030A0"/>
                </a:solidFill>
                <a:cs typeface="Arial" charset="0"/>
              </a:rPr>
              <a:t>	</a:t>
            </a: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or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 (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1x1F/4 </a:t>
            </a: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and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cs typeface="Arial" charset="0"/>
              </a:rPr>
              <a:t>4x1F/4)  </a:t>
            </a:r>
          </a:p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or 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(2x1F/2 </a:t>
            </a: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and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cs typeface="Arial" charset="0"/>
              </a:rPr>
              <a:t>3x1F/6) </a:t>
            </a: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or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 (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2x1F/3 </a:t>
            </a: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and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cs typeface="Arial" charset="0"/>
              </a:rPr>
              <a:t>3x1F/5) </a:t>
            </a: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or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 (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2x1F/4 </a:t>
            </a: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and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cs typeface="Arial" charset="0"/>
              </a:rPr>
              <a:t>3x1F/4) </a:t>
            </a:r>
          </a:p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srgbClr val="7030A0"/>
                </a:solidFill>
                <a:cs typeface="Arial" charset="0"/>
              </a:rPr>
              <a:t>	</a:t>
            </a: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or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 (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2x1F/5 </a:t>
            </a: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and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cs typeface="Arial" charset="0"/>
              </a:rPr>
              <a:t>3x1F/3)  </a:t>
            </a:r>
          </a:p>
          <a:p>
            <a:pPr>
              <a:spcBef>
                <a:spcPct val="20000"/>
              </a:spcBef>
            </a:pPr>
            <a:r>
              <a:rPr lang="en-US" dirty="0" smtClean="0">
                <a:solidFill>
                  <a:srgbClr val="002060"/>
                </a:solidFill>
                <a:cs typeface="Arial" charset="0"/>
              </a:rPr>
              <a:t>Number of signals from each segment = 16+X+,X-,Y+,Y- (total 20)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 smtClean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2895600" y="1981200"/>
            <a:ext cx="762000" cy="152400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10800000">
            <a:off x="5486400" y="3124200"/>
            <a:ext cx="762000" cy="152400"/>
          </a:xfrm>
          <a:prstGeom prst="righ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4BDBBE-B530-49C0-BBB9-F68B38857F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INO Collaboration meeting, Madurai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Ways to manage RPC signals into segments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Non overlapped segments, fully resolved at next </a:t>
            </a:r>
            <a:r>
              <a:rPr lang="en-US" sz="2400" dirty="0" smtClean="0">
                <a:solidFill>
                  <a:srgbClr val="002060"/>
                </a:solidFill>
              </a:rPr>
              <a:t>level (</a:t>
            </a:r>
            <a:r>
              <a:rPr lang="en-US" sz="2400" dirty="0" smtClean="0">
                <a:solidFill>
                  <a:srgbClr val="002060"/>
                </a:solidFill>
              </a:rPr>
              <a:t>3) Resolving borders, ACR</a:t>
            </a:r>
            <a:endParaRPr lang="en-IN" sz="2500" dirty="0">
              <a:solidFill>
                <a:srgbClr val="00206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447800" y="1752600"/>
          <a:ext cx="6248401" cy="3105150"/>
        </p:xfrm>
        <a:graphic>
          <a:graphicData uri="http://schemas.openxmlformats.org/drawingml/2006/table">
            <a:tbl>
              <a:tblPr/>
              <a:tblGrid>
                <a:gridCol w="1709658"/>
                <a:gridCol w="1302599"/>
                <a:gridCol w="1302599"/>
                <a:gridCol w="1933545"/>
              </a:tblGrid>
              <a:tr h="40957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Summary of final ACRs for both X and Y planes, segment size of 2x2x20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Coincidence window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Strip rate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Original scheme of TIFR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Non-overlapped segments with fully resolved borders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0.00000001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86.7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1030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0.00000001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2.70E-05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3.20E-04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0.000000005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2.00E-05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533400" y="5029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400" dirty="0" smtClean="0">
                <a:solidFill>
                  <a:srgbClr val="002060"/>
                </a:solidFill>
                <a:cs typeface="Arial" charset="0"/>
              </a:rPr>
              <a:t>In principle, the scheme is same, thus efficiency is also the same as fully </a:t>
            </a:r>
            <a:r>
              <a:rPr lang="en-US" sz="2400" dirty="0" err="1" smtClean="0">
                <a:solidFill>
                  <a:srgbClr val="002060"/>
                </a:solidFill>
                <a:cs typeface="Arial" charset="0"/>
              </a:rPr>
              <a:t>overalapped</a:t>
            </a:r>
            <a:r>
              <a:rPr lang="en-US" sz="2400" dirty="0" smtClean="0">
                <a:solidFill>
                  <a:srgbClr val="002060"/>
                </a:solidFill>
                <a:cs typeface="Arial" charset="0"/>
              </a:rPr>
              <a:t> version</a:t>
            </a:r>
            <a:endParaRPr lang="en-IN" sz="2500" dirty="0">
              <a:solidFill>
                <a:srgbClr val="002060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4BDBBE-B530-49C0-BBB9-F68B38857F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INO Collaboration meeting, Madurai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Ways to manage RPC signals into segments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Non overlapped segments, fully resolved at next </a:t>
            </a:r>
            <a:r>
              <a:rPr lang="en-US" sz="2400" dirty="0" smtClean="0">
                <a:solidFill>
                  <a:srgbClr val="002060"/>
                </a:solidFill>
              </a:rPr>
              <a:t>level  </a:t>
            </a:r>
            <a:r>
              <a:rPr lang="en-US" sz="2400" dirty="0" smtClean="0">
                <a:solidFill>
                  <a:srgbClr val="002060"/>
                </a:solidFill>
              </a:rPr>
              <a:t>(3) amount of hardware</a:t>
            </a:r>
            <a:endParaRPr lang="en-IN" sz="2500" dirty="0">
              <a:solidFill>
                <a:srgbClr val="00206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066800" y="1752600"/>
          <a:ext cx="7620000" cy="4095750"/>
        </p:xfrm>
        <a:graphic>
          <a:graphicData uri="http://schemas.openxmlformats.org/drawingml/2006/table">
            <a:tbl>
              <a:tblPr/>
              <a:tblGrid>
                <a:gridCol w="2819400"/>
                <a:gridCol w="1276402"/>
                <a:gridCol w="1143000"/>
                <a:gridCol w="2381198"/>
              </a:tblGrid>
              <a:tr h="40957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Segment </a:t>
                      </a:r>
                      <a:r>
                        <a:rPr lang="en-IN" sz="20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size of 2x2x20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4286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Hardware block</a:t>
                      </a:r>
                      <a:endParaRPr lang="en-IN" sz="20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Number</a:t>
                      </a:r>
                      <a:endParaRPr lang="en-IN" sz="20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20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remark</a:t>
                      </a:r>
                      <a:endParaRPr lang="en-IN" sz="20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implementation</a:t>
                      </a:r>
                      <a:r>
                        <a:rPr lang="en-IN" sz="20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 </a:t>
                      </a:r>
                      <a:r>
                        <a:rPr lang="en-IN" sz="20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(1)</a:t>
                      </a:r>
                      <a:endParaRPr lang="en-IN" sz="20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Implementation (3)</a:t>
                      </a:r>
                      <a:endParaRPr lang="en-IN" sz="20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Fan-out for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2060"/>
                          </a:solidFill>
                          <a:latin typeface="Calibri"/>
                        </a:rPr>
                        <a:t> RPC T0 signals</a:t>
                      </a:r>
                      <a:endParaRPr lang="en-IN" sz="20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9600/N per unit</a:t>
                      </a:r>
                      <a:endParaRPr lang="en-IN" sz="20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--</a:t>
                      </a:r>
                      <a:endParaRPr lang="en-IN" sz="20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one segment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2060"/>
                          </a:solidFill>
                          <a:latin typeface="Calibri"/>
                        </a:rPr>
                        <a:t> per RPC</a:t>
                      </a:r>
                      <a:endParaRPr lang="en-IN" sz="20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No. of STM</a:t>
                      </a:r>
                      <a:endParaRPr lang="en-IN" sz="20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490</a:t>
                      </a:r>
                      <a:endParaRPr lang="en-IN" sz="20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120</a:t>
                      </a:r>
                      <a:endParaRPr lang="en-IN" sz="20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20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err="1" smtClean="0">
                          <a:solidFill>
                            <a:srgbClr val="002060"/>
                          </a:solidFill>
                          <a:latin typeface="Calibri"/>
                        </a:rPr>
                        <a:t>No.of</a:t>
                      </a:r>
                      <a:r>
                        <a:rPr lang="en-US" sz="20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 signals per STM</a:t>
                      </a:r>
                      <a:endParaRPr lang="en-IN" sz="20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352</a:t>
                      </a:r>
                      <a:endParaRPr lang="en-IN" sz="20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320</a:t>
                      </a:r>
                      <a:endParaRPr lang="en-IN" sz="20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20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err="1" smtClean="0">
                          <a:solidFill>
                            <a:srgbClr val="002060"/>
                          </a:solidFill>
                          <a:latin typeface="Calibri"/>
                        </a:rPr>
                        <a:t>No.of</a:t>
                      </a:r>
                      <a:r>
                        <a:rPr lang="en-US" sz="20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 ITM</a:t>
                      </a:r>
                      <a:endParaRPr lang="en-IN" sz="20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--</a:t>
                      </a:r>
                      <a:endParaRPr lang="en-IN" sz="20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~10</a:t>
                      </a:r>
                      <a:endParaRPr lang="en-IN" sz="20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Intermediate TM</a:t>
                      </a:r>
                      <a:endParaRPr lang="en-IN" sz="20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err="1" smtClean="0">
                          <a:solidFill>
                            <a:srgbClr val="002060"/>
                          </a:solidFill>
                          <a:latin typeface="Calibri"/>
                        </a:rPr>
                        <a:t>No.of</a:t>
                      </a:r>
                      <a:r>
                        <a:rPr lang="en-US" sz="20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 signals per ITM</a:t>
                      </a:r>
                      <a:endParaRPr lang="en-IN" sz="20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-</a:t>
                      </a:r>
                      <a:endParaRPr lang="en-IN" sz="20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800</a:t>
                      </a:r>
                      <a:endParaRPr lang="en-IN" sz="20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20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Fan-out for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RPC GT signal</a:t>
                      </a:r>
                      <a:endParaRPr lang="en-IN" sz="2000" b="0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9600/N per unit</a:t>
                      </a:r>
                      <a:endParaRPr lang="en-IN" sz="2000" b="1" i="0" u="none" strike="noStrike" dirty="0" smtClean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part of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2060"/>
                          </a:solidFill>
                          <a:latin typeface="Calibri"/>
                        </a:rPr>
                        <a:t> GTM</a:t>
                      </a:r>
                      <a:endParaRPr lang="en-IN" sz="20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GT is routed back the same way</a:t>
                      </a:r>
                      <a:endParaRPr lang="en-IN" sz="20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685800" y="5943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400" dirty="0" smtClean="0">
                <a:solidFill>
                  <a:srgbClr val="002060"/>
                </a:solidFill>
                <a:cs typeface="Arial" charset="0"/>
              </a:rPr>
              <a:t>Additional </a:t>
            </a:r>
            <a:r>
              <a:rPr lang="en-US" sz="2400" dirty="0" smtClean="0">
                <a:solidFill>
                  <a:srgbClr val="002060"/>
                </a:solidFill>
                <a:cs typeface="Arial" charset="0"/>
              </a:rPr>
              <a:t>benefit of less cabling</a:t>
            </a:r>
            <a:endParaRPr lang="en-IN" sz="2500" dirty="0">
              <a:solidFill>
                <a:srgbClr val="002060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 smtClean="0">
                <a:solidFill>
                  <a:srgbClr val="002060"/>
                </a:solidFill>
              </a:rPr>
              <a:t>Trigger Scheme using Non-Overlapping segments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38200" y="16002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76400" y="1524000"/>
            <a:ext cx="1143000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STM#1</a:t>
            </a:r>
            <a:endParaRPr lang="en-IN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38200" y="17526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3400" y="1143000"/>
            <a:ext cx="1066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From RPCs 2x2x30</a:t>
            </a:r>
            <a:endParaRPr lang="en-IN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38200" y="35052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76400" y="3429000"/>
            <a:ext cx="1143000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STM#80</a:t>
            </a:r>
            <a:endParaRPr lang="en-IN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38200" y="36576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3400" y="3048000"/>
            <a:ext cx="1066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From RPCs 2x2x30</a:t>
            </a:r>
            <a:endParaRPr lang="en-IN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2819400" y="1600200"/>
            <a:ext cx="2209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267200" y="2057400"/>
            <a:ext cx="762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29200" y="1371600"/>
            <a:ext cx="1143000" cy="923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ITM#1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62400" y="10668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From STM#1</a:t>
            </a:r>
            <a:endParaRPr lang="en-IN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57600" y="186826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From STM#20</a:t>
            </a:r>
            <a:endParaRPr lang="en-IN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05400" y="3048000"/>
            <a:ext cx="1143000" cy="923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ITM#7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4343400" y="3437930"/>
            <a:ext cx="762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3800" y="324879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From 20 STMs</a:t>
            </a:r>
            <a:endParaRPr lang="en-IN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81000" y="1143000"/>
            <a:ext cx="6019800" cy="3048000"/>
          </a:xfrm>
          <a:prstGeom prst="rect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2060"/>
                </a:solidFill>
              </a:rPr>
              <a:t>X plane</a:t>
            </a:r>
            <a:endParaRPr lang="en-IN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1000" y="4343400"/>
            <a:ext cx="6019800" cy="1447800"/>
          </a:xfrm>
          <a:prstGeom prst="rect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2060"/>
                </a:solidFill>
              </a:rPr>
              <a:t>Y plane</a:t>
            </a:r>
            <a:endParaRPr lang="en-IN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15200" y="2971800"/>
            <a:ext cx="1066800" cy="92333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GTM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32" name="Straight Arrow Connector 31"/>
          <p:cNvCxnSpPr>
            <a:endCxn id="30" idx="1"/>
          </p:cNvCxnSpPr>
          <p:nvPr/>
        </p:nvCxnSpPr>
        <p:spPr>
          <a:xfrm>
            <a:off x="6172200" y="1981200"/>
            <a:ext cx="1143000" cy="14522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248400" y="3505200"/>
            <a:ext cx="10668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9" idx="3"/>
          </p:cNvCxnSpPr>
          <p:nvPr/>
        </p:nvCxnSpPr>
        <p:spPr>
          <a:xfrm flipV="1">
            <a:off x="6400800" y="3810000"/>
            <a:ext cx="914400" cy="1257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-1295400" y="51054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1905000" y="1905000"/>
            <a:ext cx="5486400" cy="3048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391400" y="4495800"/>
            <a:ext cx="1066800" cy="120032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GT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fanout</a:t>
            </a:r>
            <a:endParaRPr lang="en-US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42" name="Straight Arrow Connector 41"/>
          <p:cNvCxnSpPr>
            <a:stCxn id="39" idx="1"/>
          </p:cNvCxnSpPr>
          <p:nvPr/>
        </p:nvCxnSpPr>
        <p:spPr>
          <a:xfrm flipH="1" flipV="1">
            <a:off x="2819400" y="3733800"/>
            <a:ext cx="4572000" cy="136216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39" idx="0"/>
          </p:cNvCxnSpPr>
          <p:nvPr/>
        </p:nvCxnSpPr>
        <p:spPr>
          <a:xfrm>
            <a:off x="7924800" y="3886200"/>
            <a:ext cx="0" cy="609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990600" y="1676400"/>
            <a:ext cx="6858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990600" y="1828800"/>
            <a:ext cx="6858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990600" y="3581400"/>
            <a:ext cx="6858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990600" y="3733800"/>
            <a:ext cx="6858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55576" y="6093296"/>
            <a:ext cx="756084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800" dirty="0" smtClean="0"/>
              <a:t>What about trigger-less scheme?</a:t>
            </a:r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The RPC-DAQ Board Model</a:t>
            </a:r>
            <a:endParaRPr lang="en-IN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1484784"/>
            <a:ext cx="4886325" cy="4860925"/>
          </a:xfrm>
        </p:spPr>
      </p:pic>
      <p:sp>
        <p:nvSpPr>
          <p:cNvPr id="7" name="Parallelogram 6"/>
          <p:cNvSpPr/>
          <p:nvPr/>
        </p:nvSpPr>
        <p:spPr>
          <a:xfrm rot="6166586">
            <a:off x="2664704" y="1611457"/>
            <a:ext cx="4730267" cy="4488273"/>
          </a:xfrm>
          <a:prstGeom prst="parallelogram">
            <a:avLst>
              <a:gd name="adj" fmla="val 77028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9" name="Parallelogram 8"/>
          <p:cNvSpPr/>
          <p:nvPr/>
        </p:nvSpPr>
        <p:spPr>
          <a:xfrm rot="6166586">
            <a:off x="2182398" y="4500859"/>
            <a:ext cx="1026544" cy="1001942"/>
          </a:xfrm>
          <a:prstGeom prst="parallelogram">
            <a:avLst>
              <a:gd name="adj" fmla="val 0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10" name="Parallelogram 9"/>
          <p:cNvSpPr/>
          <p:nvPr/>
        </p:nvSpPr>
        <p:spPr>
          <a:xfrm rot="6166586">
            <a:off x="2284777" y="4046241"/>
            <a:ext cx="882085" cy="444042"/>
          </a:xfrm>
          <a:prstGeom prst="parallelogram">
            <a:avLst>
              <a:gd name="adj" fmla="val 17294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/>
        </p:nvSpPr>
        <p:spPr>
          <a:xfrm rot="6166586">
            <a:off x="2870906" y="2735163"/>
            <a:ext cx="593015" cy="784422"/>
          </a:xfrm>
          <a:prstGeom prst="parallelogram">
            <a:avLst>
              <a:gd name="adj" fmla="val 12672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6427440" cy="365760"/>
          </a:xfrm>
        </p:spPr>
        <p:txBody>
          <a:bodyPr/>
          <a:lstStyle/>
          <a:p>
            <a:r>
              <a:rPr lang="en-IN" dirty="0" err="1" smtClean="0"/>
              <a:t>Mandar</a:t>
            </a:r>
            <a:r>
              <a:rPr lang="en-IN" dirty="0" smtClean="0"/>
              <a:t> </a:t>
            </a:r>
            <a:r>
              <a:rPr lang="en-IN" dirty="0" err="1" smtClean="0"/>
              <a:t>Saraf</a:t>
            </a:r>
            <a:r>
              <a:rPr lang="en-IN" dirty="0" smtClean="0"/>
              <a:t>,  INO </a:t>
            </a:r>
            <a:r>
              <a:rPr lang="en-IN" dirty="0" err="1" smtClean="0"/>
              <a:t>Collab</a:t>
            </a:r>
            <a:r>
              <a:rPr lang="en-IN" dirty="0" smtClean="0"/>
              <a:t> Meeting,  Madurai, 13th Sep 2010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5364088" y="294270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From Preamps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23562" y="56131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To back-end n/w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592" y="388077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To Trigger Sys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3822" y="2852936"/>
            <a:ext cx="905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Power</a:t>
            </a:r>
            <a:endParaRPr lang="en-I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29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3" grpId="0"/>
      <p:bldP spid="12" grpId="0"/>
      <p:bldP spid="13" grpId="0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RPC-DAQ Board Connectors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394449104"/>
              </p:ext>
            </p:extLst>
          </p:nvPr>
        </p:nvGraphicFramePr>
        <p:xfrm>
          <a:off x="504874" y="1412776"/>
          <a:ext cx="8099574" cy="4916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814"/>
                <a:gridCol w="1330297"/>
                <a:gridCol w="1352550"/>
                <a:gridCol w="955675"/>
                <a:gridCol w="1721172"/>
                <a:gridCol w="984026"/>
                <a:gridCol w="1192040"/>
              </a:tblGrid>
              <a:tr h="5754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Sr. No.</a:t>
                      </a:r>
                      <a:endParaRPr lang="en-IN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u="none" strike="noStrike" dirty="0">
                          <a:effectLst/>
                          <a:latin typeface="+mn-lt"/>
                        </a:rPr>
                        <a:t>Connection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u="none" strike="noStrike" dirty="0">
                          <a:effectLst/>
                          <a:latin typeface="+mn-lt"/>
                        </a:rPr>
                        <a:t>Location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u="none" strike="noStrike" dirty="0" smtClean="0">
                          <a:effectLst/>
                          <a:latin typeface="+mn-lt"/>
                        </a:rPr>
                        <a:t>Mfg.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u="none" strike="noStrike" dirty="0">
                          <a:effectLst/>
                          <a:latin typeface="+mn-lt"/>
                        </a:rPr>
                        <a:t>Mfg. Part No.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 smtClean="0">
                          <a:effectLst/>
                          <a:latin typeface="+mn-lt"/>
                        </a:rPr>
                        <a:t>Qty. </a:t>
                      </a:r>
                      <a:r>
                        <a:rPr lang="en-IN" sz="1200" b="1" u="none" strike="noStrike" dirty="0">
                          <a:effectLst/>
                          <a:latin typeface="+mn-lt"/>
                        </a:rPr>
                        <a:t>per RPC-DAQ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Status</a:t>
                      </a:r>
                      <a:endParaRPr lang="en-IN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</a:tr>
              <a:tr h="382291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RPC-DAQ to LTM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PCB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Samtec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SHF-113-01-L-D-RA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Available</a:t>
                      </a:r>
                    </a:p>
                  </a:txBody>
                  <a:tcPr marL="36000" marR="36000" marT="18000" marB="18000" anchor="ctr"/>
                </a:tc>
              </a:tr>
              <a:tr h="382291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RPC-DAQ to LTM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Cable End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Samtec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FFSD-13-01-N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Available</a:t>
                      </a:r>
                    </a:p>
                  </a:txBody>
                  <a:tcPr marL="36000" marR="36000" marT="18000" marB="18000" anchor="ctr"/>
                </a:tc>
              </a:tr>
              <a:tr h="3868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Pre-Amp to RPC-DAQ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PCB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Samtec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FTSH-108-01-F-DH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16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Available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</a:tr>
              <a:tr h="3868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  <a:latin typeface="+mn-lt"/>
                        </a:rPr>
                        <a:t>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Pre-Amp to RPC-DAQ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Cable end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Samtec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FFSD-08-01-N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16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Available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</a:tr>
              <a:tr h="3868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  <a:latin typeface="+mn-lt"/>
                        </a:rPr>
                        <a:t>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 smtClean="0">
                          <a:effectLst/>
                          <a:latin typeface="+mn-lt"/>
                        </a:rPr>
                        <a:t>RPC-DAQ </a:t>
                      </a:r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to N/W Switch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PCB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 </a:t>
                      </a:r>
                      <a:r>
                        <a:rPr lang="en-IN" sz="1200" u="none" strike="noStrike" dirty="0" smtClean="0">
                          <a:effectLst/>
                          <a:latin typeface="+mn-lt"/>
                        </a:rPr>
                        <a:t>UDE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RB1-125BAG1A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 smtClean="0">
                          <a:effectLst/>
                          <a:latin typeface="+mn-lt"/>
                        </a:rPr>
                        <a:t>1</a:t>
                      </a:r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 Be Ordered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</a:tr>
              <a:tr h="382291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6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 smtClean="0">
                          <a:effectLst/>
                          <a:latin typeface="+mn-lt"/>
                        </a:rPr>
                        <a:t>Power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PCB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Molex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43650-0211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 smtClean="0">
                          <a:effectLst/>
                          <a:latin typeface="+mn-lt"/>
                        </a:rPr>
                        <a:t>1</a:t>
                      </a:r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 Be Ordered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</a:tr>
              <a:tr h="382291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  <a:latin typeface="+mn-lt"/>
                        </a:rPr>
                        <a:t>7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Power Cable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Cable </a:t>
                      </a:r>
                      <a:r>
                        <a:rPr lang="en-IN" sz="1200" u="none" strike="noStrike" dirty="0" smtClean="0">
                          <a:effectLst/>
                          <a:latin typeface="+mn-lt"/>
                        </a:rPr>
                        <a:t>End Housing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Molex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43645-0200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 smtClean="0">
                          <a:effectLst/>
                          <a:latin typeface="+mn-lt"/>
                        </a:rPr>
                        <a:t>1</a:t>
                      </a:r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 Be Ordered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</a:tr>
              <a:tr h="382291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  <a:latin typeface="+mn-lt"/>
                        </a:rPr>
                        <a:t>8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>
                          <a:effectLst/>
                          <a:latin typeface="+mn-lt"/>
                        </a:rPr>
                        <a:t>Power Cable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Cable </a:t>
                      </a:r>
                      <a:r>
                        <a:rPr lang="en-IN" sz="1200" u="none" strike="noStrike" dirty="0" smtClean="0">
                          <a:effectLst/>
                          <a:latin typeface="+mn-lt"/>
                        </a:rPr>
                        <a:t>End Pin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Molex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43030-0003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 </a:t>
                      </a:r>
                      <a:r>
                        <a:rPr lang="en-IN" sz="1200" u="none" strike="noStrike" dirty="0" smtClean="0">
                          <a:effectLst/>
                          <a:latin typeface="+mn-lt"/>
                        </a:rPr>
                        <a:t>2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 Be Ordered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</a:tr>
              <a:tr h="3868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  <a:latin typeface="+mn-lt"/>
                        </a:rPr>
                        <a:t>9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Side board to RPC-DAQ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PCB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 smtClean="0">
                          <a:effectLst/>
                          <a:latin typeface="+mn-lt"/>
                        </a:rPr>
                        <a:t>MLE/Local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TTSHR-5 40-D-02-C-GT-LF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 smtClean="0">
                          <a:effectLst/>
                          <a:latin typeface="+mn-lt"/>
                        </a:rPr>
                        <a:t>4 x 64</a:t>
                      </a:r>
                      <a:r>
                        <a:rPr lang="en-IN" sz="1200" u="none" strike="noStrike" baseline="0" dirty="0" smtClean="0">
                          <a:effectLst/>
                          <a:latin typeface="+mn-lt"/>
                        </a:rPr>
                        <a:t> pin</a:t>
                      </a:r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 Be Ordered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</a:tr>
              <a:tr h="3868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  <a:latin typeface="+mn-lt"/>
                        </a:rPr>
                        <a:t>10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RPC-DAQ to Piggy Board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PCB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 </a:t>
                      </a:r>
                      <a:r>
                        <a:rPr lang="en-IN" sz="1200" u="none" strike="noStrike" dirty="0" smtClean="0">
                          <a:effectLst/>
                          <a:latin typeface="+mn-lt"/>
                        </a:rPr>
                        <a:t>Local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Straight Header 2 row 20 pin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 </a:t>
                      </a:r>
                      <a:r>
                        <a:rPr lang="en-IN" sz="1200" u="none" strike="noStrike" dirty="0" smtClean="0">
                          <a:effectLst/>
                          <a:latin typeface="+mn-lt"/>
                        </a:rPr>
                        <a:t>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Available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</a:tr>
              <a:tr h="3868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11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Piggy Board to RPC-DAQ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PCB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 </a:t>
                      </a:r>
                      <a:r>
                        <a:rPr lang="en-IN" sz="1200" u="none" strike="noStrike" dirty="0" smtClean="0">
                          <a:effectLst/>
                          <a:latin typeface="+mn-lt"/>
                        </a:rPr>
                        <a:t>Local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Header </a:t>
                      </a:r>
                      <a:r>
                        <a:rPr lang="en-IN" sz="1200" u="none" strike="noStrike" dirty="0" err="1">
                          <a:effectLst/>
                          <a:latin typeface="+mn-lt"/>
                        </a:rPr>
                        <a:t>Receptable</a:t>
                      </a:r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 2 row 20 pin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 smtClean="0">
                          <a:effectLst/>
                          <a:latin typeface="+mn-lt"/>
                        </a:rPr>
                        <a:t>1</a:t>
                      </a:r>
                      <a:r>
                        <a:rPr lang="en-IN" sz="12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Available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995392" cy="365760"/>
          </a:xfrm>
        </p:spPr>
        <p:txBody>
          <a:bodyPr/>
          <a:lstStyle/>
          <a:p>
            <a:r>
              <a:rPr lang="en-IN" dirty="0" err="1" smtClean="0"/>
              <a:t>Mandar</a:t>
            </a:r>
            <a:r>
              <a:rPr lang="en-IN" dirty="0" smtClean="0"/>
              <a:t> </a:t>
            </a:r>
            <a:r>
              <a:rPr lang="en-IN" dirty="0" err="1" smtClean="0"/>
              <a:t>Saraf</a:t>
            </a:r>
            <a:r>
              <a:rPr lang="en-IN" dirty="0" smtClean="0"/>
              <a:t>,  INO </a:t>
            </a:r>
            <a:r>
              <a:rPr lang="en-IN" dirty="0" err="1" smtClean="0"/>
              <a:t>Collab</a:t>
            </a:r>
            <a:r>
              <a:rPr lang="en-IN" dirty="0" smtClean="0"/>
              <a:t> Meeting,  Madurai, 13th Sep 2010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98783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Trigger Board Connectors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2808364505"/>
              </p:ext>
            </p:extLst>
          </p:nvPr>
        </p:nvGraphicFramePr>
        <p:xfrm>
          <a:off x="365784" y="1052736"/>
          <a:ext cx="8382680" cy="534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075"/>
                <a:gridCol w="1708150"/>
                <a:gridCol w="1214891"/>
                <a:gridCol w="1214891"/>
                <a:gridCol w="1214891"/>
                <a:gridCol w="1214891"/>
                <a:gridCol w="1214891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Sr. No.</a:t>
                      </a:r>
                      <a:endParaRPr lang="en-IN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>
                          <a:effectLst/>
                        </a:rPr>
                        <a:t>Connection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>
                          <a:effectLst/>
                        </a:rPr>
                        <a:t>Location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>
                          <a:effectLst/>
                        </a:rPr>
                        <a:t>Manufacturer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>
                          <a:effectLst/>
                        </a:rPr>
                        <a:t>Mfg. Part No.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 smtClean="0">
                          <a:effectLst/>
                        </a:rPr>
                        <a:t>Qty. </a:t>
                      </a:r>
                      <a:r>
                        <a:rPr lang="en-IN" sz="1200" b="1" u="none" strike="noStrike" dirty="0">
                          <a:effectLst/>
                        </a:rPr>
                        <a:t>per LTM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 smtClean="0">
                          <a:effectLst/>
                        </a:rPr>
                        <a:t>Status</a:t>
                      </a:r>
                      <a:r>
                        <a:rPr lang="en-IN" sz="1200" b="1" u="none" strike="noStrike" dirty="0">
                          <a:effectLst/>
                        </a:rPr>
                        <a:t> 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</a:tr>
              <a:tr h="37084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LTM</a:t>
                      </a:r>
                      <a:endParaRPr lang="en-IN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>
                    <a:solidFill>
                      <a:srgbClr val="DD8C7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</a:rPr>
                        <a:t>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RPC-DAQ to LTM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>
                          <a:effectLst/>
                        </a:rPr>
                        <a:t>PCB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>
                          <a:effectLst/>
                        </a:rPr>
                        <a:t>Samtec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SHF-125-01-L-D-SM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 smtClean="0">
                          <a:effectLst/>
                        </a:rPr>
                        <a:t>40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Available</a:t>
                      </a:r>
                      <a:r>
                        <a:rPr lang="en-IN" sz="1200" u="none" strike="noStrike" dirty="0">
                          <a:effectLst/>
                        </a:rPr>
                        <a:t> 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</a:rPr>
                        <a:t>2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RPC-DAQ to LTM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Cable End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 err="1">
                          <a:effectLst/>
                        </a:rPr>
                        <a:t>Samtec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>
                          <a:effectLst/>
                        </a:rPr>
                        <a:t>FFSD-25-01-N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 smtClean="0">
                          <a:effectLst/>
                        </a:rPr>
                        <a:t>40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Available</a:t>
                      </a:r>
                      <a:r>
                        <a:rPr lang="en-IN" sz="1200" u="none" strike="noStrike" dirty="0">
                          <a:effectLst/>
                        </a:rPr>
                        <a:t> 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</a:rPr>
                        <a:t>3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LTM to GTM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PCB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 err="1">
                          <a:effectLst/>
                        </a:rPr>
                        <a:t>Samtec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SHF-108-01-L-D-SM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</a:rPr>
                        <a:t>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Available</a:t>
                      </a:r>
                      <a:r>
                        <a:rPr lang="en-IN" sz="1200" u="none" strike="noStrike" dirty="0">
                          <a:effectLst/>
                        </a:rPr>
                        <a:t> 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</a:rPr>
                        <a:t>4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LTM to GTM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Cable End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 err="1">
                          <a:effectLst/>
                        </a:rPr>
                        <a:t>Samtec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FFSD-08-01-N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</a:rPr>
                        <a:t>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 </a:t>
                      </a:r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Available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</a:rPr>
                        <a:t>5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 smtClean="0">
                          <a:effectLst/>
                        </a:rPr>
                        <a:t>Horizontal</a:t>
                      </a:r>
                      <a:r>
                        <a:rPr lang="en-IN" sz="1200" u="none" strike="noStrike" baseline="0" dirty="0" smtClean="0">
                          <a:effectLst/>
                        </a:rPr>
                        <a:t> </a:t>
                      </a:r>
                      <a:r>
                        <a:rPr lang="en-IN" sz="1200" u="none" strike="noStrike" dirty="0" smtClean="0">
                          <a:effectLst/>
                        </a:rPr>
                        <a:t>Overlap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PCB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 smtClean="0">
                          <a:effectLst/>
                        </a:rPr>
                        <a:t>FCI/AUK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 </a:t>
                      </a:r>
                      <a:r>
                        <a:rPr lang="en-IN" sz="1200" u="none" strike="noStrike" dirty="0" smtClean="0">
                          <a:effectLst/>
                        </a:rPr>
                        <a:t>Various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Samples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</a:rPr>
                        <a:t>6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u="none" strike="noStrike" dirty="0" smtClean="0">
                          <a:effectLst/>
                        </a:rPr>
                        <a:t>Horizontal</a:t>
                      </a:r>
                      <a:r>
                        <a:rPr lang="en-IN" sz="1200" u="none" strike="noStrike" baseline="0" dirty="0" smtClean="0">
                          <a:effectLst/>
                        </a:rPr>
                        <a:t> </a:t>
                      </a:r>
                      <a:r>
                        <a:rPr lang="en-IN" sz="1200" u="none" strike="noStrike" dirty="0" smtClean="0">
                          <a:effectLst/>
                        </a:rPr>
                        <a:t>Overlap</a:t>
                      </a:r>
                      <a:endParaRPr lang="en-IN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Cable End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 smtClean="0">
                          <a:effectLst/>
                        </a:rPr>
                        <a:t>FCI/AUK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 </a:t>
                      </a:r>
                      <a:r>
                        <a:rPr lang="en-IN" sz="1200" u="none" strike="noStrike" dirty="0" smtClean="0">
                          <a:effectLst/>
                        </a:rPr>
                        <a:t>Various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Samples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u="none" strike="noStrike" dirty="0" smtClean="0">
                          <a:effectLst/>
                        </a:rPr>
                        <a:t>Vertical</a:t>
                      </a:r>
                      <a:r>
                        <a:rPr lang="en-IN" sz="1200" u="none" strike="noStrike" baseline="0" dirty="0" smtClean="0">
                          <a:effectLst/>
                        </a:rPr>
                        <a:t> </a:t>
                      </a:r>
                      <a:r>
                        <a:rPr lang="en-IN" sz="1200" u="none" strike="noStrike" dirty="0" smtClean="0">
                          <a:effectLst/>
                        </a:rPr>
                        <a:t>Overlap</a:t>
                      </a:r>
                      <a:endParaRPr lang="en-IN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PCB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 smtClean="0">
                          <a:effectLst/>
                        </a:rPr>
                        <a:t>FCI/AUK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 </a:t>
                      </a:r>
                      <a:r>
                        <a:rPr lang="en-IN" sz="1200" u="none" strike="noStrike" dirty="0" smtClean="0">
                          <a:effectLst/>
                        </a:rPr>
                        <a:t>Various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u="none" strike="noStrike" dirty="0" smtClean="0">
                          <a:effectLst/>
                        </a:rPr>
                        <a:t>Vertical Overlap</a:t>
                      </a:r>
                      <a:endParaRPr lang="en-IN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Cable End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 smtClean="0">
                          <a:effectLst/>
                        </a:rPr>
                        <a:t>FCI/AUK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 </a:t>
                      </a:r>
                      <a:r>
                        <a:rPr lang="en-IN" sz="1200" u="none" strike="noStrike" dirty="0" smtClean="0">
                          <a:effectLst/>
                        </a:rPr>
                        <a:t>Various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LTM to VME Back Plane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PCB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 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DIN41612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</a:rPr>
                        <a:t> </a:t>
                      </a:r>
                      <a:r>
                        <a:rPr lang="en-IN" sz="1200" u="none" strike="noStrike" dirty="0" smtClean="0">
                          <a:effectLst/>
                        </a:rPr>
                        <a:t>2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 smtClean="0">
                          <a:effectLst/>
                        </a:rPr>
                        <a:t>Available</a:t>
                      </a:r>
                      <a:r>
                        <a:rPr lang="en-IN" sz="1200" u="none" strike="noStrike" dirty="0">
                          <a:effectLst/>
                        </a:rPr>
                        <a:t> 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</a:tr>
              <a:tr h="37084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GTM</a:t>
                      </a:r>
                      <a:endParaRPr lang="en-IN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>
                    <a:solidFill>
                      <a:srgbClr val="DD8C7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</a:rPr>
                        <a:t>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LTM to GTM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PCB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 err="1">
                          <a:effectLst/>
                        </a:rPr>
                        <a:t>Samtec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SHF-108-01-L-D-SM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</a:rPr>
                        <a:t>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 </a:t>
                      </a:r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Available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LTM to GTM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Cable End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 err="1">
                          <a:effectLst/>
                        </a:rPr>
                        <a:t>Samtec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FFSD-08-01-N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</a:rPr>
                        <a:t>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 </a:t>
                      </a:r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Available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</a:tr>
            </a:tbl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6139408" cy="365760"/>
          </a:xfrm>
        </p:spPr>
        <p:txBody>
          <a:bodyPr/>
          <a:lstStyle/>
          <a:p>
            <a:r>
              <a:rPr lang="en-IN" dirty="0" err="1" smtClean="0"/>
              <a:t>Mandar</a:t>
            </a:r>
            <a:r>
              <a:rPr lang="en-IN" dirty="0" smtClean="0"/>
              <a:t> </a:t>
            </a:r>
            <a:r>
              <a:rPr lang="en-IN" dirty="0" err="1" smtClean="0"/>
              <a:t>Saraf</a:t>
            </a:r>
            <a:r>
              <a:rPr lang="en-IN" dirty="0" smtClean="0"/>
              <a:t>,  INO </a:t>
            </a:r>
            <a:r>
              <a:rPr lang="en-IN" dirty="0" err="1" smtClean="0"/>
              <a:t>Collab</a:t>
            </a:r>
            <a:r>
              <a:rPr lang="en-IN" dirty="0" smtClean="0"/>
              <a:t> Meeting,  Madurai, 13th Sep 2010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7847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Preamplifier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525435274"/>
              </p:ext>
            </p:extLst>
          </p:nvPr>
        </p:nvGraphicFramePr>
        <p:xfrm>
          <a:off x="593244" y="1709496"/>
          <a:ext cx="7939196" cy="228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9850"/>
                <a:gridCol w="1214891"/>
                <a:gridCol w="1214891"/>
                <a:gridCol w="1214891"/>
                <a:gridCol w="1214891"/>
                <a:gridCol w="1214891"/>
                <a:gridCol w="1214891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 smtClean="0">
                          <a:effectLst/>
                        </a:rPr>
                        <a:t>Sr. No.</a:t>
                      </a:r>
                      <a:endParaRPr lang="en-IN" sz="1200" b="1" i="0" u="none" strike="noStrike" dirty="0">
                        <a:solidFill>
                          <a:srgbClr val="C0504D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>
                          <a:effectLst/>
                        </a:rPr>
                        <a:t>Connection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>
                          <a:effectLst/>
                        </a:rPr>
                        <a:t>Location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>
                          <a:effectLst/>
                        </a:rPr>
                        <a:t>Manufacturer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>
                          <a:effectLst/>
                        </a:rPr>
                        <a:t>Mfg. Part No.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 err="1" smtClean="0">
                          <a:effectLst/>
                        </a:rPr>
                        <a:t>Qty</a:t>
                      </a:r>
                      <a:r>
                        <a:rPr lang="en-IN" sz="1200" b="1" u="none" strike="noStrike" dirty="0" smtClean="0">
                          <a:effectLst/>
                        </a:rPr>
                        <a:t> per GTM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 smtClean="0">
                          <a:effectLst/>
                        </a:rPr>
                        <a:t>Status</a:t>
                      </a:r>
                      <a:r>
                        <a:rPr lang="en-IN" sz="1200" b="1" u="none" strike="noStrike" dirty="0">
                          <a:effectLst/>
                        </a:rPr>
                        <a:t> 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</a:rPr>
                        <a:t>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RPC-DAQ to Preamp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Board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 err="1">
                          <a:effectLst/>
                        </a:rPr>
                        <a:t>Samtec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>
                          <a:effectLst/>
                        </a:rPr>
                        <a:t>FTSH-108-01-F-DH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</a:rPr>
                        <a:t>16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Available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</a:rPr>
                        <a:t>2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>
                          <a:effectLst/>
                        </a:rPr>
                        <a:t>RPC-DAQ to Preamp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Cable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 err="1">
                          <a:effectLst/>
                        </a:rPr>
                        <a:t>Samtec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u="none" strike="noStrike" dirty="0">
                          <a:effectLst/>
                        </a:rPr>
                        <a:t>FFSD-08-01-N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</a:rPr>
                        <a:t>16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Available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Power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Board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Undecided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Power Cable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Cable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Undecided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Threshold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Board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Undecided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/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635352" cy="365760"/>
          </a:xfrm>
        </p:spPr>
        <p:txBody>
          <a:bodyPr/>
          <a:lstStyle/>
          <a:p>
            <a:r>
              <a:rPr lang="en-IN" dirty="0" err="1" smtClean="0"/>
              <a:t>Mandar</a:t>
            </a:r>
            <a:r>
              <a:rPr lang="en-IN" dirty="0" smtClean="0"/>
              <a:t> </a:t>
            </a:r>
            <a:r>
              <a:rPr lang="en-IN" dirty="0" err="1" smtClean="0"/>
              <a:t>Saraf</a:t>
            </a:r>
            <a:r>
              <a:rPr lang="en-IN" dirty="0" smtClean="0"/>
              <a:t>,  INO </a:t>
            </a:r>
            <a:r>
              <a:rPr lang="en-IN" dirty="0" err="1" smtClean="0"/>
              <a:t>Collab</a:t>
            </a:r>
            <a:r>
              <a:rPr lang="en-IN" dirty="0" smtClean="0"/>
              <a:t> Meeting,  Madurai, 13th Sep 2010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58707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Activities at various RPC labs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>
              <a:lnSpc>
                <a:spcPct val="120000"/>
              </a:lnSpc>
            </a:pPr>
            <a:r>
              <a:rPr lang="en-IN" dirty="0" smtClean="0"/>
              <a:t>(</a:t>
            </a:r>
            <a:r>
              <a:rPr lang="en-IN" dirty="0" smtClean="0">
                <a:solidFill>
                  <a:srgbClr val="FF0000"/>
                </a:solidFill>
              </a:rPr>
              <a:t>BHU</a:t>
            </a:r>
            <a:r>
              <a:rPr lang="en-IN" dirty="0" smtClean="0"/>
              <a:t>) Fire and moister proof ceramic foam and ceramic fibre pickup </a:t>
            </a:r>
            <a:r>
              <a:rPr lang="en-IN" dirty="0" smtClean="0"/>
              <a:t>panels</a:t>
            </a:r>
            <a:endParaRPr lang="en-IN" dirty="0" smtClean="0"/>
          </a:p>
          <a:p>
            <a:pPr>
              <a:lnSpc>
                <a:spcPct val="120000"/>
              </a:lnSpc>
            </a:pPr>
            <a:r>
              <a:rPr lang="en-IN" dirty="0" smtClean="0"/>
              <a:t>(</a:t>
            </a:r>
            <a:r>
              <a:rPr lang="en-IN" dirty="0" smtClean="0">
                <a:solidFill>
                  <a:srgbClr val="FF0000"/>
                </a:solidFill>
              </a:rPr>
              <a:t>SINP</a:t>
            </a:r>
            <a:r>
              <a:rPr lang="en-IN" dirty="0" smtClean="0"/>
              <a:t>) </a:t>
            </a:r>
            <a:r>
              <a:rPr lang="en-IN" dirty="0" err="1" smtClean="0"/>
              <a:t>neBEM</a:t>
            </a:r>
            <a:r>
              <a:rPr lang="en-IN" dirty="0" smtClean="0"/>
              <a:t> and ISLES: GEMS, </a:t>
            </a:r>
            <a:r>
              <a:rPr lang="en-IN" dirty="0" err="1" smtClean="0"/>
              <a:t>Micromegas</a:t>
            </a:r>
            <a:r>
              <a:rPr lang="en-IN" dirty="0" smtClean="0"/>
              <a:t> and even space charge problems and dynamic processes</a:t>
            </a:r>
          </a:p>
          <a:p>
            <a:pPr>
              <a:lnSpc>
                <a:spcPct val="120000"/>
              </a:lnSpc>
            </a:pPr>
            <a:r>
              <a:rPr lang="en-IN" dirty="0" smtClean="0"/>
              <a:t>(</a:t>
            </a:r>
            <a:r>
              <a:rPr lang="en-IN" dirty="0" smtClean="0">
                <a:solidFill>
                  <a:srgbClr val="FF0000"/>
                </a:solidFill>
              </a:rPr>
              <a:t>SINP</a:t>
            </a:r>
            <a:r>
              <a:rPr lang="en-IN" dirty="0" smtClean="0"/>
              <a:t>) Comparison of FEM and BEM solutions for RPC electrostatics</a:t>
            </a:r>
          </a:p>
          <a:p>
            <a:pPr>
              <a:lnSpc>
                <a:spcPct val="120000"/>
              </a:lnSpc>
            </a:pPr>
            <a:r>
              <a:rPr lang="en-IN" dirty="0" smtClean="0"/>
              <a:t>(</a:t>
            </a:r>
            <a:r>
              <a:rPr lang="en-IN" dirty="0" smtClean="0">
                <a:solidFill>
                  <a:srgbClr val="FF0000"/>
                </a:solidFill>
              </a:rPr>
              <a:t>IITM</a:t>
            </a:r>
            <a:r>
              <a:rPr lang="en-IN" dirty="0" smtClean="0"/>
              <a:t>) Gas system, RPC fabrication and characterisation</a:t>
            </a:r>
          </a:p>
          <a:p>
            <a:pPr>
              <a:lnSpc>
                <a:spcPct val="120000"/>
              </a:lnSpc>
            </a:pPr>
            <a:r>
              <a:rPr lang="en-IN" dirty="0" smtClean="0"/>
              <a:t>(</a:t>
            </a:r>
            <a:r>
              <a:rPr lang="en-IN" dirty="0" smtClean="0">
                <a:solidFill>
                  <a:srgbClr val="FF0000"/>
                </a:solidFill>
              </a:rPr>
              <a:t>IITM</a:t>
            </a:r>
            <a:r>
              <a:rPr lang="en-IN" dirty="0" smtClean="0"/>
              <a:t>) Comparison of glass samples – Saint </a:t>
            </a:r>
            <a:r>
              <a:rPr lang="en-IN" dirty="0" err="1" smtClean="0"/>
              <a:t>Gobain</a:t>
            </a:r>
            <a:endParaRPr lang="en-IN" dirty="0" smtClean="0"/>
          </a:p>
          <a:p>
            <a:pPr>
              <a:lnSpc>
                <a:spcPct val="120000"/>
              </a:lnSpc>
            </a:pPr>
            <a:r>
              <a:rPr lang="en-IN" dirty="0" smtClean="0"/>
              <a:t>(</a:t>
            </a:r>
            <a:r>
              <a:rPr lang="en-IN" dirty="0" smtClean="0">
                <a:solidFill>
                  <a:srgbClr val="FF0000"/>
                </a:solidFill>
              </a:rPr>
              <a:t>DU</a:t>
            </a:r>
            <a:r>
              <a:rPr lang="en-IN" dirty="0" smtClean="0"/>
              <a:t>) RPC fabrication and characterisation, studies on electrodes</a:t>
            </a:r>
          </a:p>
          <a:p>
            <a:pPr>
              <a:lnSpc>
                <a:spcPct val="120000"/>
              </a:lnSpc>
            </a:pPr>
            <a:r>
              <a:rPr lang="en-IN" dirty="0" smtClean="0"/>
              <a:t>(</a:t>
            </a:r>
            <a:r>
              <a:rPr lang="en-IN" dirty="0" smtClean="0">
                <a:solidFill>
                  <a:srgbClr val="FF0000"/>
                </a:solidFill>
              </a:rPr>
              <a:t>BARC</a:t>
            </a:r>
            <a:r>
              <a:rPr lang="en-IN" dirty="0" smtClean="0"/>
              <a:t>) RPC characterisation using Anusparsh</a:t>
            </a:r>
          </a:p>
          <a:p>
            <a:pPr>
              <a:lnSpc>
                <a:spcPct val="120000"/>
              </a:lnSpc>
            </a:pPr>
            <a:r>
              <a:rPr lang="en-IN" dirty="0" smtClean="0"/>
              <a:t>(</a:t>
            </a:r>
            <a:r>
              <a:rPr lang="en-IN" dirty="0" smtClean="0">
                <a:solidFill>
                  <a:srgbClr val="FF0000"/>
                </a:solidFill>
              </a:rPr>
              <a:t>BARC</a:t>
            </a:r>
            <a:r>
              <a:rPr lang="en-IN" dirty="0" smtClean="0"/>
              <a:t>) Proposal for a </a:t>
            </a:r>
            <a:r>
              <a:rPr lang="en-IN" dirty="0" smtClean="0"/>
              <a:t>detector </a:t>
            </a:r>
            <a:r>
              <a:rPr lang="en-IN" dirty="0" smtClean="0"/>
              <a:t>for sterile neutrino search and </a:t>
            </a:r>
            <a:r>
              <a:rPr lang="en-IN" dirty="0" smtClean="0"/>
              <a:t>remote reactor monitoring</a:t>
            </a:r>
          </a:p>
          <a:p>
            <a:pPr>
              <a:lnSpc>
                <a:spcPct val="120000"/>
              </a:lnSpc>
            </a:pPr>
            <a:r>
              <a:rPr lang="en-IN" dirty="0" smtClean="0"/>
              <a:t>(</a:t>
            </a:r>
            <a:r>
              <a:rPr lang="en-IN" dirty="0" smtClean="0">
                <a:solidFill>
                  <a:srgbClr val="FF0000"/>
                </a:solidFill>
              </a:rPr>
              <a:t>VECC</a:t>
            </a:r>
            <a:r>
              <a:rPr lang="en-IN" dirty="0" smtClean="0"/>
              <a:t>) Status and data analysis of prototype detector</a:t>
            </a:r>
          </a:p>
          <a:p>
            <a:pPr>
              <a:lnSpc>
                <a:spcPct val="120000"/>
              </a:lnSpc>
            </a:pPr>
            <a:endParaRPr lang="en-IN" dirty="0" smtClean="0"/>
          </a:p>
          <a:p>
            <a:pPr>
              <a:lnSpc>
                <a:spcPct val="120000"/>
              </a:lnSpc>
            </a:pPr>
            <a:r>
              <a:rPr lang="en-IN" dirty="0" smtClean="0">
                <a:solidFill>
                  <a:srgbClr val="FFFF00"/>
                </a:solidFill>
              </a:rPr>
              <a:t>Requirements from labs, electronics etc</a:t>
            </a:r>
            <a:r>
              <a:rPr lang="en-IN" dirty="0" smtClean="0">
                <a:solidFill>
                  <a:srgbClr val="FFFF00"/>
                </a:solidFill>
              </a:rPr>
              <a:t>. Follow up discussion today</a:t>
            </a:r>
            <a:endParaRPr lang="en-IN" dirty="0" smtClean="0">
              <a:solidFill>
                <a:srgbClr val="FFFF00"/>
              </a:solidFill>
            </a:endParaRPr>
          </a:p>
          <a:p>
            <a:pPr>
              <a:lnSpc>
                <a:spcPct val="120000"/>
              </a:lnSpc>
            </a:pPr>
            <a:r>
              <a:rPr lang="en-IN" dirty="0" smtClean="0">
                <a:solidFill>
                  <a:srgbClr val="FFFF00"/>
                </a:solidFill>
              </a:rPr>
              <a:t>Future plan of </a:t>
            </a:r>
            <a:r>
              <a:rPr lang="en-IN" dirty="0" smtClean="0">
                <a:solidFill>
                  <a:srgbClr val="FFFF00"/>
                </a:solidFill>
              </a:rPr>
              <a:t>activities of labs, </a:t>
            </a:r>
            <a:r>
              <a:rPr lang="en-IN" dirty="0" smtClean="0">
                <a:solidFill>
                  <a:srgbClr val="FFFF00"/>
                </a:solidFill>
              </a:rPr>
              <a:t>for engineering </a:t>
            </a:r>
            <a:r>
              <a:rPr lang="en-IN" dirty="0" smtClean="0">
                <a:solidFill>
                  <a:srgbClr val="FFFF00"/>
                </a:solidFill>
              </a:rPr>
              <a:t>module ... Next slide</a:t>
            </a:r>
            <a:endParaRPr lang="en-IN" dirty="0" smtClean="0">
              <a:solidFill>
                <a:srgbClr val="FFFF00"/>
              </a:solidFill>
            </a:endParaRPr>
          </a:p>
          <a:p>
            <a:pPr>
              <a:lnSpc>
                <a:spcPct val="120000"/>
              </a:lnSpc>
            </a:pPr>
            <a:endParaRPr lang="en-IN" dirty="0" smtClean="0"/>
          </a:p>
          <a:p>
            <a:pPr>
              <a:lnSpc>
                <a:spcPct val="120000"/>
              </a:lnSpc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How Much Cable is Required?</a:t>
            </a:r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Mandar Saraf,  INO </a:t>
            </a:r>
            <a:r>
              <a:rPr lang="en-IN" dirty="0" err="1" smtClean="0"/>
              <a:t>Collab</a:t>
            </a:r>
            <a:r>
              <a:rPr lang="en-IN" dirty="0" smtClean="0"/>
              <a:t> Meeting,  Madurai, 13th Sep 2010</a:t>
            </a:r>
            <a:endParaRPr lang="en-IN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4294967295"/>
          </p:nvPr>
        </p:nvGraphicFramePr>
        <p:xfrm>
          <a:off x="301623" y="981075"/>
          <a:ext cx="8590857" cy="5760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987"/>
                <a:gridCol w="780987"/>
                <a:gridCol w="780987"/>
                <a:gridCol w="780987"/>
                <a:gridCol w="780987"/>
                <a:gridCol w="780987"/>
                <a:gridCol w="780987"/>
                <a:gridCol w="780987"/>
                <a:gridCol w="780987"/>
                <a:gridCol w="780987"/>
                <a:gridCol w="780987"/>
              </a:tblGrid>
              <a:tr h="192002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0: Engineering module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A"/>
                    </a:solidFill>
                  </a:tcPr>
                </a:tc>
              </a:tr>
              <a:tr h="192002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Length (m)</a:t>
                      </a: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2002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Qty (Nos.)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</a:tr>
              <a:tr h="192002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Length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02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1: ICAL Module 1A</a:t>
                      </a: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2002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Length (m)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</a:tr>
              <a:tr h="192002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Qty (Nos.)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</a:tr>
              <a:tr h="192002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Length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36000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02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1: ICAL Module 1B</a:t>
                      </a: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2002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Length (m)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</a:tr>
              <a:tr h="192002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Qty (Nos.)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</a:tr>
              <a:tr h="192002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Length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38400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02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2: ICAL Module 2A</a:t>
                      </a: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2002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Length (m)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</a:tr>
              <a:tr h="192002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Qty (Nos.)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</a:tr>
              <a:tr h="192002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Length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55200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02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2: ICAL Module 2B</a:t>
                      </a: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2002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Length (m)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</a:tr>
              <a:tr h="192002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Qty (Nos.)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</a:tr>
              <a:tr h="192002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Length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57600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02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2: ICAL Module 3A</a:t>
                      </a: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2002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Length (m)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</a:tr>
              <a:tr h="192002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Qty (Nos.)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</a:tr>
              <a:tr h="192002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Length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74400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02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2: ICAL Module 3B</a:t>
                      </a: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2002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Length (m)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</a:tr>
              <a:tr h="192002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Qty (Nos.)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</a:tr>
              <a:tr h="192002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Length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10650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76800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02"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 Total</a:t>
                      </a:r>
                    </a:p>
                  </a:txBody>
                  <a:tcPr marL="6776" marR="6776" marT="67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340480</a:t>
                      </a:r>
                    </a:p>
                  </a:txBody>
                  <a:tcPr marL="6776" marR="6776" marT="677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2002"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340.48</a:t>
                      </a:r>
                    </a:p>
                  </a:txBody>
                  <a:tcPr marL="6776" marR="6776" marT="677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km</a:t>
                      </a:r>
                    </a:p>
                  </a:txBody>
                  <a:tcPr marL="6776" marR="6776" marT="6776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LVDSDRIVERTESTER\100mcable\under-vltg-protect-osc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416" y="1268760"/>
            <a:ext cx="7620000" cy="521017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Eye Diagram for 100m cable</a:t>
            </a:r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851376" cy="365760"/>
          </a:xfrm>
        </p:spPr>
        <p:txBody>
          <a:bodyPr/>
          <a:lstStyle/>
          <a:p>
            <a:r>
              <a:rPr lang="en-IN" dirty="0" smtClean="0"/>
              <a:t>Mandar Saraf,  INO </a:t>
            </a:r>
            <a:r>
              <a:rPr lang="en-IN" dirty="0" err="1" smtClean="0"/>
              <a:t>Collab</a:t>
            </a:r>
            <a:r>
              <a:rPr lang="en-IN" dirty="0" smtClean="0"/>
              <a:t> Meeting,  Madurai, 13th Sep 2010</a:t>
            </a:r>
            <a:endParaRPr lang="en-IN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accent3"/>
                </a:solidFill>
              </a:rPr>
              <a:t>Results(cont.) -100m cable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4294967295"/>
          </p:nvPr>
        </p:nvSpPr>
        <p:spPr>
          <a:xfrm>
            <a:off x="844624" y="1589112"/>
            <a:ext cx="7543800" cy="9144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LVDS driver IC </a:t>
            </a:r>
            <a:r>
              <a:rPr lang="en-US" sz="2400" dirty="0" smtClean="0"/>
              <a:t>output:- </a:t>
            </a:r>
            <a:r>
              <a:rPr lang="en-US" sz="1700" dirty="0" smtClean="0"/>
              <a:t>Figure shows the 20MHz pulse having 25ns width and  Standard deviation of period is 238ps.</a:t>
            </a:r>
          </a:p>
          <a:p>
            <a:pPr>
              <a:buFont typeface="Arial" charset="0"/>
              <a:buChar char="•"/>
            </a:pPr>
            <a:endParaRPr lang="en-US" dirty="0" smtClean="0"/>
          </a:p>
        </p:txBody>
      </p:sp>
      <p:pic>
        <p:nvPicPr>
          <p:cNvPr id="16388" name="Picture 3" descr="under-vltg-protect-os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03512"/>
            <a:ext cx="7162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7743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recapitulate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Ethernet (“LAN”) for control and data transfer between RPC’s (Front End DAQ) and the backend servers</a:t>
            </a:r>
          </a:p>
          <a:p>
            <a:r>
              <a:rPr lang="en-US" dirty="0" smtClean="0"/>
              <a:t>Every RPC to run </a:t>
            </a:r>
            <a:r>
              <a:rPr lang="en-US" dirty="0" err="1" smtClean="0"/>
              <a:t>Nios</a:t>
            </a:r>
            <a:r>
              <a:rPr lang="en-US" dirty="0" smtClean="0"/>
              <a:t> II based </a:t>
            </a:r>
            <a:r>
              <a:rPr lang="en-US" dirty="0" err="1" smtClean="0"/>
              <a:t>FrontEnd</a:t>
            </a:r>
            <a:r>
              <a:rPr lang="en-US" dirty="0" smtClean="0"/>
              <a:t> DAQ (FE-DAQ) with a  </a:t>
            </a:r>
            <a:r>
              <a:rPr lang="en-US" dirty="0" err="1" smtClean="0"/>
              <a:t>ethernet</a:t>
            </a:r>
            <a:r>
              <a:rPr lang="en-US" dirty="0" smtClean="0"/>
              <a:t> port (</a:t>
            </a:r>
            <a:r>
              <a:rPr lang="en-US" dirty="0" err="1" smtClean="0"/>
              <a:t>Wiznet</a:t>
            </a:r>
            <a:r>
              <a:rPr lang="en-US" dirty="0" smtClean="0"/>
              <a:t> W5300)</a:t>
            </a:r>
          </a:p>
          <a:p>
            <a:r>
              <a:rPr lang="en-US" dirty="0" smtClean="0"/>
              <a:t>Every RPC “acquires” its own data on global trigger, and then transfers the data to back end servers</a:t>
            </a:r>
          </a:p>
          <a:p>
            <a:r>
              <a:rPr lang="en-US" dirty="0" smtClean="0"/>
              <a:t>Ethernet is being proposed because it is simple and familiar,  ubiquitous, cheap,  future proof, can even connect to a laptop </a:t>
            </a:r>
          </a:p>
          <a:p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</a:t>
            </a:r>
          </a:p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Collaboraiton Meet  Sept.2013</a:t>
            </a:r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42"/>
          <p:cNvGrpSpPr/>
          <p:nvPr/>
        </p:nvGrpSpPr>
        <p:grpSpPr>
          <a:xfrm>
            <a:off x="2123728" y="1340768"/>
            <a:ext cx="3240360" cy="2448272"/>
            <a:chOff x="2123728" y="1340768"/>
            <a:chExt cx="3240360" cy="2448272"/>
          </a:xfrm>
        </p:grpSpPr>
        <p:sp>
          <p:nvSpPr>
            <p:cNvPr id="10" name="Rectangle 9"/>
            <p:cNvSpPr/>
            <p:nvPr/>
          </p:nvSpPr>
          <p:spPr>
            <a:xfrm>
              <a:off x="4427984" y="1340768"/>
              <a:ext cx="864096" cy="792088"/>
            </a:xfrm>
            <a:prstGeom prst="rect">
              <a:avLst/>
            </a:prstGeom>
            <a:solidFill>
              <a:schemeClr val="accent1"/>
            </a:solidFill>
            <a:ln w="34925">
              <a:solidFill>
                <a:srgbClr val="FF000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123728" y="2996952"/>
              <a:ext cx="864096" cy="792088"/>
            </a:xfrm>
            <a:prstGeom prst="rect">
              <a:avLst/>
            </a:prstGeom>
            <a:solidFill>
              <a:schemeClr val="accent1"/>
            </a:solidFill>
            <a:ln w="34925">
              <a:solidFill>
                <a:srgbClr val="FF000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915816" y="2708920"/>
              <a:ext cx="864096" cy="792088"/>
            </a:xfrm>
            <a:prstGeom prst="rect">
              <a:avLst/>
            </a:prstGeom>
            <a:solidFill>
              <a:schemeClr val="accent1"/>
            </a:solidFill>
            <a:ln w="34925">
              <a:solidFill>
                <a:srgbClr val="FF000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707904" y="2420888"/>
              <a:ext cx="864096" cy="792088"/>
            </a:xfrm>
            <a:prstGeom prst="rect">
              <a:avLst/>
            </a:prstGeom>
            <a:solidFill>
              <a:schemeClr val="accent1"/>
            </a:solidFill>
            <a:ln w="34925">
              <a:solidFill>
                <a:srgbClr val="FF000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499992" y="2132856"/>
              <a:ext cx="864096" cy="792088"/>
            </a:xfrm>
            <a:prstGeom prst="rect">
              <a:avLst/>
            </a:prstGeom>
            <a:solidFill>
              <a:schemeClr val="accent1"/>
            </a:solidFill>
            <a:ln w="34925">
              <a:solidFill>
                <a:srgbClr val="FF000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123728" y="2204864"/>
              <a:ext cx="864096" cy="792088"/>
            </a:xfrm>
            <a:prstGeom prst="rect">
              <a:avLst/>
            </a:prstGeom>
            <a:solidFill>
              <a:schemeClr val="accent1"/>
            </a:solidFill>
            <a:ln w="34925">
              <a:solidFill>
                <a:srgbClr val="FF000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rgbClr val="9BBB59">
                    <a:lumMod val="75000"/>
                  </a:srgb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915816" y="1916832"/>
              <a:ext cx="864096" cy="792088"/>
            </a:xfrm>
            <a:prstGeom prst="rect">
              <a:avLst/>
            </a:prstGeom>
            <a:solidFill>
              <a:schemeClr val="accent1"/>
            </a:solidFill>
            <a:ln w="34925">
              <a:solidFill>
                <a:srgbClr val="FF000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635896" y="1628800"/>
              <a:ext cx="864096" cy="792088"/>
            </a:xfrm>
            <a:prstGeom prst="rect">
              <a:avLst/>
            </a:prstGeom>
            <a:solidFill>
              <a:schemeClr val="accent1"/>
            </a:solidFill>
            <a:ln w="34925">
              <a:solidFill>
                <a:srgbClr val="FF000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915816" y="2492896"/>
              <a:ext cx="864096" cy="792088"/>
            </a:xfrm>
            <a:prstGeom prst="rect">
              <a:avLst/>
            </a:prstGeom>
            <a:ln w="34925">
              <a:solidFill>
                <a:srgbClr val="00206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C0504D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707904" y="2204864"/>
              <a:ext cx="864096" cy="792088"/>
            </a:xfrm>
            <a:prstGeom prst="rect">
              <a:avLst/>
            </a:prstGeom>
            <a:ln w="34925">
              <a:solidFill>
                <a:srgbClr val="00206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C0504D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499992" y="1916832"/>
              <a:ext cx="864096" cy="792088"/>
            </a:xfrm>
            <a:prstGeom prst="rect">
              <a:avLst/>
            </a:prstGeom>
            <a:ln w="34925">
              <a:solidFill>
                <a:srgbClr val="00206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C0504D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123728" y="2492896"/>
              <a:ext cx="864096" cy="792088"/>
            </a:xfrm>
            <a:prstGeom prst="rect">
              <a:avLst/>
            </a:prstGeom>
            <a:ln w="34925">
              <a:solidFill>
                <a:srgbClr val="00206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C0504D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123728" y="2780928"/>
              <a:ext cx="864096" cy="792088"/>
            </a:xfrm>
            <a:prstGeom prst="rect">
              <a:avLst/>
            </a:prstGeom>
            <a:ln w="34925">
              <a:solidFill>
                <a:srgbClr val="00206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C0504D"/>
                  </a:solidFill>
                </a:rPr>
                <a:t>`</a:t>
              </a:r>
              <a:endParaRPr lang="en-IN" dirty="0">
                <a:solidFill>
                  <a:srgbClr val="C0504D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915816" y="2204864"/>
              <a:ext cx="864096" cy="792088"/>
            </a:xfrm>
            <a:prstGeom prst="rect">
              <a:avLst/>
            </a:prstGeom>
            <a:ln w="34925">
              <a:solidFill>
                <a:srgbClr val="00206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C0504D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707904" y="1916832"/>
              <a:ext cx="864096" cy="792088"/>
            </a:xfrm>
            <a:prstGeom prst="rect">
              <a:avLst/>
            </a:prstGeom>
            <a:ln w="34925">
              <a:solidFill>
                <a:srgbClr val="00206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C0504D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499992" y="1664804"/>
              <a:ext cx="864096" cy="720080"/>
            </a:xfrm>
            <a:prstGeom prst="rect">
              <a:avLst/>
            </a:prstGeom>
            <a:ln w="34925">
              <a:solidFill>
                <a:srgbClr val="00206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C0504D"/>
                </a:solidFill>
              </a:endParaRPr>
            </a:p>
          </p:txBody>
        </p:sp>
      </p:grpSp>
      <p:sp>
        <p:nvSpPr>
          <p:cNvPr id="170" name="Rectangle 169"/>
          <p:cNvSpPr/>
          <p:nvPr/>
        </p:nvSpPr>
        <p:spPr>
          <a:xfrm rot="21449301">
            <a:off x="6351725" y="4274699"/>
            <a:ext cx="2458313" cy="5300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48 port L2 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“Backend” Switch 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23528" y="2708920"/>
            <a:ext cx="936104" cy="432048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17 Port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 FE Switch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73" name="Rectangle 72"/>
          <p:cNvSpPr/>
          <p:nvPr/>
        </p:nvSpPr>
        <p:spPr>
          <a:xfrm rot="21449301">
            <a:off x="6351725" y="4850763"/>
            <a:ext cx="2458313" cy="530066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F497D">
                    <a:lumMod val="50000"/>
                  </a:srgbClr>
                </a:solidFill>
              </a:rPr>
              <a:t>Back end Servers</a:t>
            </a:r>
          </a:p>
          <a:p>
            <a:pPr algn="ctr"/>
            <a:r>
              <a:rPr lang="en-US" b="1" dirty="0" smtClean="0">
                <a:solidFill>
                  <a:srgbClr val="1F497D">
                    <a:lumMod val="50000"/>
                  </a:srgbClr>
                </a:solidFill>
              </a:rPr>
              <a:t>2 units in 1U chassis</a:t>
            </a:r>
            <a:endParaRPr lang="en-IN" b="1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 rot="21449301">
            <a:off x="6382634" y="5282811"/>
            <a:ext cx="2458313" cy="530066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F497D">
                    <a:lumMod val="50000"/>
                  </a:srgbClr>
                </a:solidFill>
              </a:rPr>
              <a:t>Back end Servers</a:t>
            </a:r>
          </a:p>
          <a:p>
            <a:pPr algn="ctr"/>
            <a:r>
              <a:rPr lang="en-US" b="1" dirty="0" smtClean="0">
                <a:solidFill>
                  <a:srgbClr val="1F497D">
                    <a:lumMod val="50000"/>
                  </a:srgbClr>
                </a:solidFill>
              </a:rPr>
              <a:t>2 units in 1U chassis</a:t>
            </a:r>
            <a:endParaRPr lang="en-IN" b="1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32440" y="908720"/>
            <a:ext cx="936104" cy="432048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17 Port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 FE Switch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331640" y="3645024"/>
            <a:ext cx="936104" cy="432048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17 Port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 FE Switch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38" name="Freeform 37"/>
          <p:cNvSpPr/>
          <p:nvPr/>
        </p:nvSpPr>
        <p:spPr>
          <a:xfrm>
            <a:off x="179512" y="3068961"/>
            <a:ext cx="1296144" cy="1512167"/>
          </a:xfrm>
          <a:custGeom>
            <a:avLst/>
            <a:gdLst>
              <a:gd name="connsiteX0" fmla="*/ 167425 w 618186"/>
              <a:gd name="connsiteY0" fmla="*/ 0 h 605307"/>
              <a:gd name="connsiteX1" fmla="*/ 0 w 618186"/>
              <a:gd name="connsiteY1" fmla="*/ 64394 h 605307"/>
              <a:gd name="connsiteX2" fmla="*/ 618186 w 618186"/>
              <a:gd name="connsiteY2" fmla="*/ 605307 h 605307"/>
              <a:gd name="connsiteX3" fmla="*/ 618186 w 618186"/>
              <a:gd name="connsiteY3" fmla="*/ 605307 h 605307"/>
              <a:gd name="connsiteX0" fmla="*/ 167425 w 618186"/>
              <a:gd name="connsiteY0" fmla="*/ 0 h 605307"/>
              <a:gd name="connsiteX1" fmla="*/ 74548 w 618186"/>
              <a:gd name="connsiteY1" fmla="*/ 36895 h 605307"/>
              <a:gd name="connsiteX2" fmla="*/ 0 w 618186"/>
              <a:gd name="connsiteY2" fmla="*/ 64394 h 605307"/>
              <a:gd name="connsiteX3" fmla="*/ 618186 w 618186"/>
              <a:gd name="connsiteY3" fmla="*/ 605307 h 605307"/>
              <a:gd name="connsiteX4" fmla="*/ 618186 w 618186"/>
              <a:gd name="connsiteY4" fmla="*/ 605307 h 605307"/>
              <a:gd name="connsiteX0" fmla="*/ 37274 w 618186"/>
              <a:gd name="connsiteY0" fmla="*/ 0 h 605307"/>
              <a:gd name="connsiteX1" fmla="*/ 74548 w 618186"/>
              <a:gd name="connsiteY1" fmla="*/ 36895 h 605307"/>
              <a:gd name="connsiteX2" fmla="*/ 0 w 618186"/>
              <a:gd name="connsiteY2" fmla="*/ 64394 h 605307"/>
              <a:gd name="connsiteX3" fmla="*/ 618186 w 618186"/>
              <a:gd name="connsiteY3" fmla="*/ 605307 h 605307"/>
              <a:gd name="connsiteX4" fmla="*/ 618186 w 618186"/>
              <a:gd name="connsiteY4" fmla="*/ 605307 h 60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186" h="605307">
                <a:moveTo>
                  <a:pt x="37274" y="0"/>
                </a:moveTo>
                <a:lnTo>
                  <a:pt x="74548" y="36895"/>
                </a:lnTo>
                <a:lnTo>
                  <a:pt x="0" y="64394"/>
                </a:lnTo>
                <a:lnTo>
                  <a:pt x="618186" y="605307"/>
                </a:lnTo>
                <a:lnTo>
                  <a:pt x="618186" y="605307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 rot="21449301">
            <a:off x="6382634" y="5714859"/>
            <a:ext cx="2458313" cy="530066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F497D">
                    <a:lumMod val="50000"/>
                  </a:srgbClr>
                </a:solidFill>
              </a:rPr>
              <a:t>Back end Servers</a:t>
            </a:r>
          </a:p>
          <a:p>
            <a:pPr algn="ctr"/>
            <a:r>
              <a:rPr lang="en-US" b="1" dirty="0" smtClean="0">
                <a:solidFill>
                  <a:srgbClr val="1F497D">
                    <a:lumMod val="50000"/>
                  </a:srgbClr>
                </a:solidFill>
              </a:rPr>
              <a:t>2 units in 1U chassis</a:t>
            </a:r>
            <a:endParaRPr lang="en-IN" b="1" dirty="0">
              <a:solidFill>
                <a:srgbClr val="1F497D">
                  <a:lumMod val="50000"/>
                </a:srgbClr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259632" y="4077072"/>
            <a:ext cx="504056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 45"/>
          <p:cNvSpPr/>
          <p:nvPr/>
        </p:nvSpPr>
        <p:spPr>
          <a:xfrm>
            <a:off x="755576" y="3573016"/>
            <a:ext cx="936104" cy="1080120"/>
          </a:xfrm>
          <a:custGeom>
            <a:avLst/>
            <a:gdLst>
              <a:gd name="connsiteX0" fmla="*/ 167425 w 618186"/>
              <a:gd name="connsiteY0" fmla="*/ 0 h 605307"/>
              <a:gd name="connsiteX1" fmla="*/ 0 w 618186"/>
              <a:gd name="connsiteY1" fmla="*/ 64394 h 605307"/>
              <a:gd name="connsiteX2" fmla="*/ 618186 w 618186"/>
              <a:gd name="connsiteY2" fmla="*/ 605307 h 605307"/>
              <a:gd name="connsiteX3" fmla="*/ 618186 w 618186"/>
              <a:gd name="connsiteY3" fmla="*/ 605307 h 605307"/>
              <a:gd name="connsiteX0" fmla="*/ 167425 w 618186"/>
              <a:gd name="connsiteY0" fmla="*/ 0 h 605307"/>
              <a:gd name="connsiteX1" fmla="*/ 74548 w 618186"/>
              <a:gd name="connsiteY1" fmla="*/ 36895 h 605307"/>
              <a:gd name="connsiteX2" fmla="*/ 0 w 618186"/>
              <a:gd name="connsiteY2" fmla="*/ 64394 h 605307"/>
              <a:gd name="connsiteX3" fmla="*/ 618186 w 618186"/>
              <a:gd name="connsiteY3" fmla="*/ 605307 h 605307"/>
              <a:gd name="connsiteX4" fmla="*/ 618186 w 618186"/>
              <a:gd name="connsiteY4" fmla="*/ 605307 h 605307"/>
              <a:gd name="connsiteX0" fmla="*/ 37274 w 618186"/>
              <a:gd name="connsiteY0" fmla="*/ 0 h 605307"/>
              <a:gd name="connsiteX1" fmla="*/ 74548 w 618186"/>
              <a:gd name="connsiteY1" fmla="*/ 36895 h 605307"/>
              <a:gd name="connsiteX2" fmla="*/ 0 w 618186"/>
              <a:gd name="connsiteY2" fmla="*/ 64394 h 605307"/>
              <a:gd name="connsiteX3" fmla="*/ 618186 w 618186"/>
              <a:gd name="connsiteY3" fmla="*/ 605307 h 605307"/>
              <a:gd name="connsiteX4" fmla="*/ 618186 w 618186"/>
              <a:gd name="connsiteY4" fmla="*/ 605307 h 60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186" h="605307">
                <a:moveTo>
                  <a:pt x="37274" y="0"/>
                </a:moveTo>
                <a:lnTo>
                  <a:pt x="74548" y="36895"/>
                </a:lnTo>
                <a:lnTo>
                  <a:pt x="0" y="64394"/>
                </a:lnTo>
                <a:lnTo>
                  <a:pt x="618186" y="605307"/>
                </a:lnTo>
                <a:lnTo>
                  <a:pt x="618186" y="605307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71600" y="4437112"/>
            <a:ext cx="936104" cy="432048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17 Port 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TE Switch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79512" y="4005064"/>
            <a:ext cx="792088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2215166" y="3657600"/>
            <a:ext cx="875764" cy="412124"/>
          </a:xfrm>
          <a:custGeom>
            <a:avLst/>
            <a:gdLst>
              <a:gd name="connsiteX0" fmla="*/ 0 w 875764"/>
              <a:gd name="connsiteY0" fmla="*/ 283335 h 412124"/>
              <a:gd name="connsiteX1" fmla="*/ 90152 w 875764"/>
              <a:gd name="connsiteY1" fmla="*/ 412124 h 412124"/>
              <a:gd name="connsiteX2" fmla="*/ 875764 w 875764"/>
              <a:gd name="connsiteY2" fmla="*/ 90152 h 412124"/>
              <a:gd name="connsiteX3" fmla="*/ 746975 w 875764"/>
              <a:gd name="connsiteY3" fmla="*/ 0 h 41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5764" h="412124">
                <a:moveTo>
                  <a:pt x="0" y="283335"/>
                </a:moveTo>
                <a:lnTo>
                  <a:pt x="90152" y="412124"/>
                </a:lnTo>
                <a:lnTo>
                  <a:pt x="875764" y="90152"/>
                </a:lnTo>
                <a:lnTo>
                  <a:pt x="746975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123728" y="3317219"/>
            <a:ext cx="1687132" cy="759853"/>
          </a:xfrm>
          <a:custGeom>
            <a:avLst/>
            <a:gdLst>
              <a:gd name="connsiteX0" fmla="*/ 0 w 1687132"/>
              <a:gd name="connsiteY0" fmla="*/ 605307 h 759853"/>
              <a:gd name="connsiteX1" fmla="*/ 154546 w 1687132"/>
              <a:gd name="connsiteY1" fmla="*/ 759853 h 759853"/>
              <a:gd name="connsiteX2" fmla="*/ 1687132 w 1687132"/>
              <a:gd name="connsiteY2" fmla="*/ 90152 h 759853"/>
              <a:gd name="connsiteX3" fmla="*/ 1506828 w 1687132"/>
              <a:gd name="connsiteY3" fmla="*/ 0 h 759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7132" h="759853">
                <a:moveTo>
                  <a:pt x="0" y="605307"/>
                </a:moveTo>
                <a:lnTo>
                  <a:pt x="154546" y="759853"/>
                </a:lnTo>
                <a:lnTo>
                  <a:pt x="1687132" y="90152"/>
                </a:lnTo>
                <a:lnTo>
                  <a:pt x="1506828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2086377" y="3155324"/>
            <a:ext cx="2434108" cy="1094704"/>
          </a:xfrm>
          <a:custGeom>
            <a:avLst/>
            <a:gdLst>
              <a:gd name="connsiteX0" fmla="*/ 0 w 2434108"/>
              <a:gd name="connsiteY0" fmla="*/ 875763 h 1094704"/>
              <a:gd name="connsiteX1" fmla="*/ 218941 w 2434108"/>
              <a:gd name="connsiteY1" fmla="*/ 1094704 h 1094704"/>
              <a:gd name="connsiteX2" fmla="*/ 2434108 w 2434108"/>
              <a:gd name="connsiteY2" fmla="*/ 141668 h 1094704"/>
              <a:gd name="connsiteX3" fmla="*/ 2253803 w 2434108"/>
              <a:gd name="connsiteY3" fmla="*/ 0 h 109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108" h="1094704">
                <a:moveTo>
                  <a:pt x="0" y="875763"/>
                </a:moveTo>
                <a:lnTo>
                  <a:pt x="218941" y="1094704"/>
                </a:lnTo>
                <a:lnTo>
                  <a:pt x="2434108" y="141668"/>
                </a:lnTo>
                <a:lnTo>
                  <a:pt x="2253803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979712" y="2799147"/>
            <a:ext cx="3193960" cy="1493949"/>
          </a:xfrm>
          <a:custGeom>
            <a:avLst/>
            <a:gdLst>
              <a:gd name="connsiteX0" fmla="*/ 0 w 3193960"/>
              <a:gd name="connsiteY0" fmla="*/ 1184856 h 1493949"/>
              <a:gd name="connsiteX1" fmla="*/ 0 w 3193960"/>
              <a:gd name="connsiteY1" fmla="*/ 1184856 h 1493949"/>
              <a:gd name="connsiteX2" fmla="*/ 283335 w 3193960"/>
              <a:gd name="connsiteY2" fmla="*/ 1493949 h 1493949"/>
              <a:gd name="connsiteX3" fmla="*/ 3193960 w 3193960"/>
              <a:gd name="connsiteY3" fmla="*/ 231819 h 1493949"/>
              <a:gd name="connsiteX4" fmla="*/ 2949262 w 3193960"/>
              <a:gd name="connsiteY4" fmla="*/ 0 h 149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3960" h="1493949">
                <a:moveTo>
                  <a:pt x="0" y="1184856"/>
                </a:moveTo>
                <a:lnTo>
                  <a:pt x="0" y="1184856"/>
                </a:lnTo>
                <a:lnTo>
                  <a:pt x="283335" y="1493949"/>
                </a:lnTo>
                <a:lnTo>
                  <a:pt x="3193960" y="231819"/>
                </a:lnTo>
                <a:lnTo>
                  <a:pt x="2949262" y="0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1547664" y="2846231"/>
            <a:ext cx="1133340" cy="1442434"/>
          </a:xfrm>
          <a:custGeom>
            <a:avLst/>
            <a:gdLst>
              <a:gd name="connsiteX0" fmla="*/ 0 w 1133340"/>
              <a:gd name="connsiteY0" fmla="*/ 1352282 h 1442434"/>
              <a:gd name="connsiteX1" fmla="*/ 103031 w 1133340"/>
              <a:gd name="connsiteY1" fmla="*/ 1442434 h 1442434"/>
              <a:gd name="connsiteX2" fmla="*/ 64394 w 1133340"/>
              <a:gd name="connsiteY2" fmla="*/ 502276 h 1442434"/>
              <a:gd name="connsiteX3" fmla="*/ 1133340 w 1133340"/>
              <a:gd name="connsiteY3" fmla="*/ 115910 h 1442434"/>
              <a:gd name="connsiteX4" fmla="*/ 1043188 w 1133340"/>
              <a:gd name="connsiteY4" fmla="*/ 25758 h 1442434"/>
              <a:gd name="connsiteX5" fmla="*/ 1068946 w 1133340"/>
              <a:gd name="connsiteY5" fmla="*/ 0 h 144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3340" h="1442434">
                <a:moveTo>
                  <a:pt x="0" y="1352282"/>
                </a:moveTo>
                <a:lnTo>
                  <a:pt x="103031" y="1442434"/>
                </a:lnTo>
                <a:lnTo>
                  <a:pt x="64394" y="502276"/>
                </a:lnTo>
                <a:lnTo>
                  <a:pt x="1133340" y="115910"/>
                </a:lnTo>
                <a:lnTo>
                  <a:pt x="1043188" y="25758"/>
                </a:lnTo>
                <a:lnTo>
                  <a:pt x="1068946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20443818">
            <a:off x="2715665" y="1874002"/>
            <a:ext cx="288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Left side “Half roads”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3" name="Group 90"/>
          <p:cNvGrpSpPr/>
          <p:nvPr/>
        </p:nvGrpSpPr>
        <p:grpSpPr>
          <a:xfrm>
            <a:off x="5220072" y="188640"/>
            <a:ext cx="3240360" cy="2448272"/>
            <a:chOff x="2123728" y="1340768"/>
            <a:chExt cx="3240360" cy="2448272"/>
          </a:xfrm>
        </p:grpSpPr>
        <p:sp>
          <p:nvSpPr>
            <p:cNvPr id="92" name="Rectangle 91"/>
            <p:cNvSpPr/>
            <p:nvPr/>
          </p:nvSpPr>
          <p:spPr>
            <a:xfrm>
              <a:off x="4427984" y="1340768"/>
              <a:ext cx="864096" cy="792088"/>
            </a:xfrm>
            <a:prstGeom prst="rect">
              <a:avLst/>
            </a:prstGeom>
            <a:solidFill>
              <a:schemeClr val="accent1"/>
            </a:solidFill>
            <a:ln w="34925">
              <a:solidFill>
                <a:srgbClr val="FF000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123728" y="2996952"/>
              <a:ext cx="864096" cy="792088"/>
            </a:xfrm>
            <a:prstGeom prst="rect">
              <a:avLst/>
            </a:prstGeom>
            <a:solidFill>
              <a:schemeClr val="accent1"/>
            </a:solidFill>
            <a:ln w="34925">
              <a:solidFill>
                <a:srgbClr val="FF000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915816" y="2708920"/>
              <a:ext cx="864096" cy="792088"/>
            </a:xfrm>
            <a:prstGeom prst="rect">
              <a:avLst/>
            </a:prstGeom>
            <a:solidFill>
              <a:schemeClr val="accent1"/>
            </a:solidFill>
            <a:ln w="34925">
              <a:solidFill>
                <a:srgbClr val="FF000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707904" y="2420888"/>
              <a:ext cx="864096" cy="792088"/>
            </a:xfrm>
            <a:prstGeom prst="rect">
              <a:avLst/>
            </a:prstGeom>
            <a:solidFill>
              <a:schemeClr val="accent1"/>
            </a:solidFill>
            <a:ln w="34925">
              <a:solidFill>
                <a:srgbClr val="FF000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499992" y="2132856"/>
              <a:ext cx="864096" cy="792088"/>
            </a:xfrm>
            <a:prstGeom prst="rect">
              <a:avLst/>
            </a:prstGeom>
            <a:solidFill>
              <a:schemeClr val="accent1"/>
            </a:solidFill>
            <a:ln w="34925">
              <a:solidFill>
                <a:srgbClr val="FF000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123728" y="2204864"/>
              <a:ext cx="864096" cy="792088"/>
            </a:xfrm>
            <a:prstGeom prst="rect">
              <a:avLst/>
            </a:prstGeom>
            <a:solidFill>
              <a:schemeClr val="accent1"/>
            </a:solidFill>
            <a:ln w="34925">
              <a:solidFill>
                <a:srgbClr val="FF000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rgbClr val="9BBB59">
                    <a:lumMod val="75000"/>
                  </a:srgbClr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915816" y="1916832"/>
              <a:ext cx="864096" cy="792088"/>
            </a:xfrm>
            <a:prstGeom prst="rect">
              <a:avLst/>
            </a:prstGeom>
            <a:solidFill>
              <a:schemeClr val="accent1"/>
            </a:solidFill>
            <a:ln w="34925">
              <a:solidFill>
                <a:srgbClr val="FF000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635896" y="1628800"/>
              <a:ext cx="864096" cy="792088"/>
            </a:xfrm>
            <a:prstGeom prst="rect">
              <a:avLst/>
            </a:prstGeom>
            <a:solidFill>
              <a:schemeClr val="accent1"/>
            </a:solidFill>
            <a:ln w="34925">
              <a:solidFill>
                <a:srgbClr val="FF000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2915816" y="2492896"/>
              <a:ext cx="864096" cy="792088"/>
            </a:xfrm>
            <a:prstGeom prst="rect">
              <a:avLst/>
            </a:prstGeom>
            <a:ln w="34925">
              <a:solidFill>
                <a:srgbClr val="00206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C0504D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3707904" y="2204864"/>
              <a:ext cx="864096" cy="792088"/>
            </a:xfrm>
            <a:prstGeom prst="rect">
              <a:avLst/>
            </a:prstGeom>
            <a:ln w="34925">
              <a:solidFill>
                <a:srgbClr val="00206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C0504D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4499992" y="1916832"/>
              <a:ext cx="864096" cy="792088"/>
            </a:xfrm>
            <a:prstGeom prst="rect">
              <a:avLst/>
            </a:prstGeom>
            <a:ln w="34925">
              <a:solidFill>
                <a:srgbClr val="00206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C0504D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123728" y="2492896"/>
              <a:ext cx="864096" cy="792088"/>
            </a:xfrm>
            <a:prstGeom prst="rect">
              <a:avLst/>
            </a:prstGeom>
            <a:ln w="34925">
              <a:solidFill>
                <a:srgbClr val="00206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C0504D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2123728" y="2780928"/>
              <a:ext cx="864096" cy="792088"/>
            </a:xfrm>
            <a:prstGeom prst="rect">
              <a:avLst/>
            </a:prstGeom>
            <a:ln w="34925">
              <a:solidFill>
                <a:srgbClr val="00206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C0504D"/>
                  </a:solidFill>
                </a:rPr>
                <a:t>`</a:t>
              </a:r>
              <a:endParaRPr lang="en-IN" dirty="0">
                <a:solidFill>
                  <a:srgbClr val="C0504D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2915816" y="2204864"/>
              <a:ext cx="864096" cy="792088"/>
            </a:xfrm>
            <a:prstGeom prst="rect">
              <a:avLst/>
            </a:prstGeom>
            <a:ln w="34925">
              <a:solidFill>
                <a:srgbClr val="00206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C0504D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3707904" y="1916832"/>
              <a:ext cx="864096" cy="792088"/>
            </a:xfrm>
            <a:prstGeom prst="rect">
              <a:avLst/>
            </a:prstGeom>
            <a:ln w="34925">
              <a:solidFill>
                <a:srgbClr val="00206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C0504D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4499992" y="1664804"/>
              <a:ext cx="864096" cy="720080"/>
            </a:xfrm>
            <a:prstGeom prst="rect">
              <a:avLst/>
            </a:prstGeom>
            <a:ln w="34925">
              <a:solidFill>
                <a:srgbClr val="00206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C0504D"/>
                </a:solidFill>
              </a:endParaRPr>
            </a:p>
          </p:txBody>
        </p:sp>
      </p:grpSp>
      <p:sp>
        <p:nvSpPr>
          <p:cNvPr id="142" name="TextBox 141"/>
          <p:cNvSpPr txBox="1"/>
          <p:nvPr/>
        </p:nvSpPr>
        <p:spPr>
          <a:xfrm rot="20443818">
            <a:off x="5740001" y="793882"/>
            <a:ext cx="288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Rght</a:t>
            </a:r>
            <a:r>
              <a:rPr lang="en-US" dirty="0" smtClean="0">
                <a:solidFill>
                  <a:prstClr val="black"/>
                </a:solidFill>
              </a:rPr>
              <a:t> side “Half roads”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5" name="Freeform 144"/>
          <p:cNvSpPr/>
          <p:nvPr/>
        </p:nvSpPr>
        <p:spPr>
          <a:xfrm>
            <a:off x="1545465" y="4353059"/>
            <a:ext cx="4906850" cy="1584102"/>
          </a:xfrm>
          <a:custGeom>
            <a:avLst/>
            <a:gdLst>
              <a:gd name="connsiteX0" fmla="*/ 0 w 4906850"/>
              <a:gd name="connsiteY0" fmla="*/ 476518 h 1584102"/>
              <a:gd name="connsiteX1" fmla="*/ 1210614 w 4906850"/>
              <a:gd name="connsiteY1" fmla="*/ 1584102 h 1584102"/>
              <a:gd name="connsiteX2" fmla="*/ 4443211 w 4906850"/>
              <a:gd name="connsiteY2" fmla="*/ 0 h 1584102"/>
              <a:gd name="connsiteX3" fmla="*/ 4906850 w 4906850"/>
              <a:gd name="connsiteY3" fmla="*/ 476518 h 1584102"/>
              <a:gd name="connsiteX4" fmla="*/ 4906850 w 4906850"/>
              <a:gd name="connsiteY4" fmla="*/ 502276 h 1584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6850" h="1584102">
                <a:moveTo>
                  <a:pt x="0" y="476518"/>
                </a:moveTo>
                <a:lnTo>
                  <a:pt x="1210614" y="1584102"/>
                </a:lnTo>
                <a:lnTo>
                  <a:pt x="4443211" y="0"/>
                </a:lnTo>
                <a:lnTo>
                  <a:pt x="4906850" y="476518"/>
                </a:lnTo>
                <a:lnTo>
                  <a:pt x="4906850" y="502276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52" name="Freeform 151"/>
          <p:cNvSpPr/>
          <p:nvPr/>
        </p:nvSpPr>
        <p:spPr>
          <a:xfrm>
            <a:off x="8216721" y="1468192"/>
            <a:ext cx="656823" cy="334850"/>
          </a:xfrm>
          <a:custGeom>
            <a:avLst/>
            <a:gdLst>
              <a:gd name="connsiteX0" fmla="*/ 579549 w 656823"/>
              <a:gd name="connsiteY0" fmla="*/ 0 h 334850"/>
              <a:gd name="connsiteX1" fmla="*/ 656823 w 656823"/>
              <a:gd name="connsiteY1" fmla="*/ 64394 h 334850"/>
              <a:gd name="connsiteX2" fmla="*/ 0 w 656823"/>
              <a:gd name="connsiteY2" fmla="*/ 334850 h 334850"/>
              <a:gd name="connsiteX3" fmla="*/ 0 w 656823"/>
              <a:gd name="connsiteY3" fmla="*/ 334850 h 33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823" h="334850">
                <a:moveTo>
                  <a:pt x="579549" y="0"/>
                </a:moveTo>
                <a:lnTo>
                  <a:pt x="656823" y="64394"/>
                </a:lnTo>
                <a:lnTo>
                  <a:pt x="0" y="334850"/>
                </a:lnTo>
                <a:lnTo>
                  <a:pt x="0" y="33485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54" name="Freeform 153"/>
          <p:cNvSpPr/>
          <p:nvPr/>
        </p:nvSpPr>
        <p:spPr>
          <a:xfrm>
            <a:off x="7443989" y="1412776"/>
            <a:ext cx="1532586" cy="656822"/>
          </a:xfrm>
          <a:custGeom>
            <a:avLst/>
            <a:gdLst>
              <a:gd name="connsiteX0" fmla="*/ 1455312 w 1532586"/>
              <a:gd name="connsiteY0" fmla="*/ 0 h 656822"/>
              <a:gd name="connsiteX1" fmla="*/ 1532586 w 1532586"/>
              <a:gd name="connsiteY1" fmla="*/ 90152 h 656822"/>
              <a:gd name="connsiteX2" fmla="*/ 128788 w 1532586"/>
              <a:gd name="connsiteY2" fmla="*/ 656822 h 656822"/>
              <a:gd name="connsiteX3" fmla="*/ 0 w 1532586"/>
              <a:gd name="connsiteY3" fmla="*/ 528033 h 65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2586" h="656822">
                <a:moveTo>
                  <a:pt x="1455312" y="0"/>
                </a:moveTo>
                <a:lnTo>
                  <a:pt x="1532586" y="90152"/>
                </a:lnTo>
                <a:lnTo>
                  <a:pt x="128788" y="656822"/>
                </a:lnTo>
                <a:lnTo>
                  <a:pt x="0" y="528033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55" name="Freeform 154"/>
          <p:cNvSpPr/>
          <p:nvPr/>
        </p:nvSpPr>
        <p:spPr>
          <a:xfrm>
            <a:off x="6619741" y="1429555"/>
            <a:ext cx="2446986" cy="1030310"/>
          </a:xfrm>
          <a:custGeom>
            <a:avLst/>
            <a:gdLst>
              <a:gd name="connsiteX0" fmla="*/ 2369713 w 2446986"/>
              <a:gd name="connsiteY0" fmla="*/ 0 h 1030310"/>
              <a:gd name="connsiteX1" fmla="*/ 2446986 w 2446986"/>
              <a:gd name="connsiteY1" fmla="*/ 128789 h 1030310"/>
              <a:gd name="connsiteX2" fmla="*/ 244698 w 2446986"/>
              <a:gd name="connsiteY2" fmla="*/ 1030310 h 1030310"/>
              <a:gd name="connsiteX3" fmla="*/ 0 w 2446986"/>
              <a:gd name="connsiteY3" fmla="*/ 824248 h 103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6986" h="1030310">
                <a:moveTo>
                  <a:pt x="2369713" y="0"/>
                </a:moveTo>
                <a:lnTo>
                  <a:pt x="2446986" y="128789"/>
                </a:lnTo>
                <a:lnTo>
                  <a:pt x="244698" y="1030310"/>
                </a:lnTo>
                <a:lnTo>
                  <a:pt x="0" y="824248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56" name="Freeform 155"/>
          <p:cNvSpPr/>
          <p:nvPr/>
        </p:nvSpPr>
        <p:spPr>
          <a:xfrm>
            <a:off x="5950039" y="1292244"/>
            <a:ext cx="3219719" cy="1416676"/>
          </a:xfrm>
          <a:custGeom>
            <a:avLst/>
            <a:gdLst>
              <a:gd name="connsiteX0" fmla="*/ 3103809 w 3219719"/>
              <a:gd name="connsiteY0" fmla="*/ 0 h 1416676"/>
              <a:gd name="connsiteX1" fmla="*/ 3219719 w 3219719"/>
              <a:gd name="connsiteY1" fmla="*/ 193183 h 1416676"/>
              <a:gd name="connsiteX2" fmla="*/ 257578 w 3219719"/>
              <a:gd name="connsiteY2" fmla="*/ 1416676 h 1416676"/>
              <a:gd name="connsiteX3" fmla="*/ 0 w 3219719"/>
              <a:gd name="connsiteY3" fmla="*/ 1159099 h 141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9719" h="1416676">
                <a:moveTo>
                  <a:pt x="3103809" y="0"/>
                </a:moveTo>
                <a:lnTo>
                  <a:pt x="3219719" y="193183"/>
                </a:lnTo>
                <a:lnTo>
                  <a:pt x="257578" y="1416676"/>
                </a:lnTo>
                <a:lnTo>
                  <a:pt x="0" y="1159099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8532440" y="1628800"/>
            <a:ext cx="936104" cy="432048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17 Port 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TE Switch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60" name="Freeform 159"/>
          <p:cNvSpPr/>
          <p:nvPr/>
        </p:nvSpPr>
        <p:spPr>
          <a:xfrm>
            <a:off x="6078828" y="2099256"/>
            <a:ext cx="3322749" cy="2717443"/>
          </a:xfrm>
          <a:custGeom>
            <a:avLst/>
            <a:gdLst>
              <a:gd name="connsiteX0" fmla="*/ 450761 w 3322749"/>
              <a:gd name="connsiteY0" fmla="*/ 2717443 h 2717443"/>
              <a:gd name="connsiteX1" fmla="*/ 0 w 3322749"/>
              <a:gd name="connsiteY1" fmla="*/ 2215167 h 2717443"/>
              <a:gd name="connsiteX2" fmla="*/ 3322749 w 3322749"/>
              <a:gd name="connsiteY2" fmla="*/ 566671 h 2717443"/>
              <a:gd name="connsiteX3" fmla="*/ 2923504 w 3322749"/>
              <a:gd name="connsiteY3" fmla="*/ 0 h 2717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2749" h="2717443">
                <a:moveTo>
                  <a:pt x="450761" y="2717443"/>
                </a:moveTo>
                <a:lnTo>
                  <a:pt x="0" y="2215167"/>
                </a:lnTo>
                <a:lnTo>
                  <a:pt x="3322749" y="566671"/>
                </a:lnTo>
                <a:lnTo>
                  <a:pt x="2923504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4" name="Left Brace 163"/>
          <p:cNvSpPr/>
          <p:nvPr/>
        </p:nvSpPr>
        <p:spPr>
          <a:xfrm>
            <a:off x="5364088" y="4816699"/>
            <a:ext cx="288032" cy="192466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 rot="16200000">
            <a:off x="4576647" y="5512586"/>
            <a:ext cx="1224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Back end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835968" y="3221360"/>
            <a:ext cx="936104" cy="432048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17 Port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 FE Switch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69" name="Freeform 168"/>
          <p:cNvSpPr/>
          <p:nvPr/>
        </p:nvSpPr>
        <p:spPr>
          <a:xfrm>
            <a:off x="8641724" y="4391696"/>
            <a:ext cx="206062" cy="669701"/>
          </a:xfrm>
          <a:custGeom>
            <a:avLst/>
            <a:gdLst>
              <a:gd name="connsiteX0" fmla="*/ 0 w 206062"/>
              <a:gd name="connsiteY0" fmla="*/ 540912 h 669701"/>
              <a:gd name="connsiteX1" fmla="*/ 180304 w 206062"/>
              <a:gd name="connsiteY1" fmla="*/ 669701 h 669701"/>
              <a:gd name="connsiteX2" fmla="*/ 206062 w 206062"/>
              <a:gd name="connsiteY2" fmla="*/ 141667 h 669701"/>
              <a:gd name="connsiteX3" fmla="*/ 12879 w 206062"/>
              <a:gd name="connsiteY3" fmla="*/ 0 h 66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062" h="669701">
                <a:moveTo>
                  <a:pt x="0" y="540912"/>
                </a:moveTo>
                <a:lnTo>
                  <a:pt x="180304" y="669701"/>
                </a:lnTo>
                <a:lnTo>
                  <a:pt x="206062" y="141667"/>
                </a:lnTo>
                <a:lnTo>
                  <a:pt x="12879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72" name="Freeform 171"/>
          <p:cNvSpPr/>
          <p:nvPr/>
        </p:nvSpPr>
        <p:spPr>
          <a:xfrm>
            <a:off x="8512935" y="4417454"/>
            <a:ext cx="257578" cy="1184856"/>
          </a:xfrm>
          <a:custGeom>
            <a:avLst/>
            <a:gdLst>
              <a:gd name="connsiteX0" fmla="*/ 25758 w 257578"/>
              <a:gd name="connsiteY0" fmla="*/ 0 h 1184856"/>
              <a:gd name="connsiteX1" fmla="*/ 257578 w 257578"/>
              <a:gd name="connsiteY1" fmla="*/ 218940 h 1184856"/>
              <a:gd name="connsiteX2" fmla="*/ 206062 w 257578"/>
              <a:gd name="connsiteY2" fmla="*/ 1184856 h 1184856"/>
              <a:gd name="connsiteX3" fmla="*/ 0 w 257578"/>
              <a:gd name="connsiteY3" fmla="*/ 978794 h 118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78" h="1184856">
                <a:moveTo>
                  <a:pt x="25758" y="0"/>
                </a:moveTo>
                <a:lnTo>
                  <a:pt x="257578" y="218940"/>
                </a:lnTo>
                <a:lnTo>
                  <a:pt x="206062" y="1184856"/>
                </a:lnTo>
                <a:lnTo>
                  <a:pt x="0" y="978794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73" name="Freeform 172"/>
          <p:cNvSpPr/>
          <p:nvPr/>
        </p:nvSpPr>
        <p:spPr>
          <a:xfrm>
            <a:off x="8409904" y="4468969"/>
            <a:ext cx="296214" cy="1764406"/>
          </a:xfrm>
          <a:custGeom>
            <a:avLst/>
            <a:gdLst>
              <a:gd name="connsiteX0" fmla="*/ 12879 w 296214"/>
              <a:gd name="connsiteY0" fmla="*/ 0 h 1764406"/>
              <a:gd name="connsiteX1" fmla="*/ 296214 w 296214"/>
              <a:gd name="connsiteY1" fmla="*/ 270456 h 1764406"/>
              <a:gd name="connsiteX2" fmla="*/ 206062 w 296214"/>
              <a:gd name="connsiteY2" fmla="*/ 1764406 h 1764406"/>
              <a:gd name="connsiteX3" fmla="*/ 0 w 296214"/>
              <a:gd name="connsiteY3" fmla="*/ 1571223 h 176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214" h="1764406">
                <a:moveTo>
                  <a:pt x="12879" y="0"/>
                </a:moveTo>
                <a:lnTo>
                  <a:pt x="296214" y="270456"/>
                </a:lnTo>
                <a:lnTo>
                  <a:pt x="206062" y="1764406"/>
                </a:lnTo>
                <a:lnTo>
                  <a:pt x="0" y="1571223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76" name="Straight Connector 175"/>
          <p:cNvCxnSpPr/>
          <p:nvPr/>
        </p:nvCxnSpPr>
        <p:spPr>
          <a:xfrm>
            <a:off x="107504" y="3810744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Freeform 183"/>
          <p:cNvSpPr/>
          <p:nvPr/>
        </p:nvSpPr>
        <p:spPr>
          <a:xfrm>
            <a:off x="875763" y="1661375"/>
            <a:ext cx="51516" cy="115910"/>
          </a:xfrm>
          <a:custGeom>
            <a:avLst/>
            <a:gdLst>
              <a:gd name="connsiteX0" fmla="*/ 0 w 51516"/>
              <a:gd name="connsiteY0" fmla="*/ 115910 h 115910"/>
              <a:gd name="connsiteX1" fmla="*/ 51516 w 51516"/>
              <a:gd name="connsiteY1" fmla="*/ 12879 h 115910"/>
              <a:gd name="connsiteX2" fmla="*/ 25758 w 51516"/>
              <a:gd name="connsiteY2" fmla="*/ 0 h 11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516" h="115910">
                <a:moveTo>
                  <a:pt x="0" y="115910"/>
                </a:moveTo>
                <a:lnTo>
                  <a:pt x="51516" y="12879"/>
                </a:lnTo>
                <a:lnTo>
                  <a:pt x="25758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-108520" y="2348880"/>
            <a:ext cx="936104" cy="432048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17 Port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 FE Switch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-36512" y="1484784"/>
            <a:ext cx="936104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17 Port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 FE Switch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88" name="Rectangle 187"/>
          <p:cNvSpPr/>
          <p:nvPr/>
        </p:nvSpPr>
        <p:spPr>
          <a:xfrm>
            <a:off x="395536" y="1844824"/>
            <a:ext cx="936104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17 Port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 FE Switch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89" name="Rectangle 188"/>
          <p:cNvSpPr/>
          <p:nvPr/>
        </p:nvSpPr>
        <p:spPr>
          <a:xfrm>
            <a:off x="827584" y="2276872"/>
            <a:ext cx="936104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17 Port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 FE Switch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90" name="Rectangle 189"/>
          <p:cNvSpPr/>
          <p:nvPr/>
        </p:nvSpPr>
        <p:spPr>
          <a:xfrm>
            <a:off x="1331640" y="2780928"/>
            <a:ext cx="936104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17 Port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 FE Switch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91" name="Rectangle 190"/>
          <p:cNvSpPr/>
          <p:nvPr/>
        </p:nvSpPr>
        <p:spPr>
          <a:xfrm>
            <a:off x="-540568" y="1988840"/>
            <a:ext cx="936104" cy="432048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17 Port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 FE Switch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2411760" y="4707141"/>
            <a:ext cx="1584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Flow of “Trunked” data packets of 64 </a:t>
            </a:r>
            <a:r>
              <a:rPr lang="en-US" sz="1400" b="1" dirty="0" smtClean="0">
                <a:solidFill>
                  <a:prstClr val="black"/>
                </a:solidFill>
              </a:rPr>
              <a:t>left “half roads</a:t>
            </a:r>
            <a:r>
              <a:rPr lang="en-US" sz="1400" dirty="0" smtClean="0">
                <a:solidFill>
                  <a:prstClr val="black"/>
                </a:solidFill>
              </a:rPr>
              <a:t>” of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  L0 to L7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7596336" y="2276872"/>
            <a:ext cx="1584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“Trunked” data packets of 64 </a:t>
            </a:r>
            <a:r>
              <a:rPr lang="en-US" sz="1400" b="1" dirty="0" smtClean="0">
                <a:solidFill>
                  <a:prstClr val="black"/>
                </a:solidFill>
              </a:rPr>
              <a:t>right “half roads</a:t>
            </a:r>
            <a:r>
              <a:rPr lang="en-US" sz="1400" dirty="0" smtClean="0">
                <a:solidFill>
                  <a:prstClr val="black"/>
                </a:solidFill>
              </a:rPr>
              <a:t>” of  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L0 to L7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198" name="Straight Arrow Connector 197"/>
          <p:cNvCxnSpPr/>
          <p:nvPr/>
        </p:nvCxnSpPr>
        <p:spPr>
          <a:xfrm>
            <a:off x="8873544" y="2348880"/>
            <a:ext cx="306968" cy="2682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/>
          <p:nvPr/>
        </p:nvCxnSpPr>
        <p:spPr>
          <a:xfrm>
            <a:off x="2215166" y="5301208"/>
            <a:ext cx="340610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9" name="Rectangle 218"/>
          <p:cNvSpPr/>
          <p:nvPr/>
        </p:nvSpPr>
        <p:spPr>
          <a:xfrm>
            <a:off x="8604448" y="-27384"/>
            <a:ext cx="936104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17 Port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 FE Switch</a:t>
            </a:r>
          </a:p>
          <a:p>
            <a:pPr algn="ctr"/>
            <a:r>
              <a:rPr lang="en-US" sz="1200" b="1" dirty="0" smtClean="0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229600" cy="4953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/>
              <a:t>Proposed Ethernet Scheme</a:t>
            </a:r>
            <a:endParaRPr lang="en-US" sz="32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619741" y="4198654"/>
            <a:ext cx="112500" cy="5084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9512" y="5622339"/>
            <a:ext cx="2736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All </a:t>
            </a:r>
            <a:r>
              <a:rPr lang="en-US" sz="1600" b="1" dirty="0" err="1" smtClean="0">
                <a:solidFill>
                  <a:prstClr val="black"/>
                </a:solidFill>
              </a:rPr>
              <a:t>ethernet</a:t>
            </a:r>
            <a:r>
              <a:rPr lang="en-US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</a:rPr>
              <a:t>swithes</a:t>
            </a:r>
            <a:r>
              <a:rPr lang="en-US" sz="1600" b="1" dirty="0" smtClean="0">
                <a:solidFill>
                  <a:prstClr val="black"/>
                </a:solidFill>
              </a:rPr>
              <a:t> are proposed as  unmanaged L2, gigabit on copper.</a:t>
            </a:r>
          </a:p>
          <a:p>
            <a:r>
              <a:rPr lang="en-US" sz="1600" b="1" dirty="0" smtClean="0">
                <a:solidFill>
                  <a:prstClr val="black"/>
                </a:solidFill>
              </a:rPr>
              <a:t>All paths are full duplex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72200" y="4005064"/>
            <a:ext cx="2292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Two ports for set of 8 layers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6804248" y="5063555"/>
            <a:ext cx="206062" cy="669701"/>
          </a:xfrm>
          <a:custGeom>
            <a:avLst/>
            <a:gdLst>
              <a:gd name="connsiteX0" fmla="*/ 0 w 206062"/>
              <a:gd name="connsiteY0" fmla="*/ 540912 h 669701"/>
              <a:gd name="connsiteX1" fmla="*/ 180304 w 206062"/>
              <a:gd name="connsiteY1" fmla="*/ 669701 h 669701"/>
              <a:gd name="connsiteX2" fmla="*/ 206062 w 206062"/>
              <a:gd name="connsiteY2" fmla="*/ 141667 h 669701"/>
              <a:gd name="connsiteX3" fmla="*/ 12879 w 206062"/>
              <a:gd name="connsiteY3" fmla="*/ 0 h 66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062" h="669701">
                <a:moveTo>
                  <a:pt x="0" y="540912"/>
                </a:moveTo>
                <a:lnTo>
                  <a:pt x="180304" y="669701"/>
                </a:lnTo>
                <a:lnTo>
                  <a:pt x="206062" y="141667"/>
                </a:lnTo>
                <a:lnTo>
                  <a:pt x="12879" y="0"/>
                </a:lnTo>
              </a:path>
            </a:pathLst>
          </a:cu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11844808" y="4527823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/>
          <p:cNvSpPr/>
          <p:nvPr/>
        </p:nvSpPr>
        <p:spPr>
          <a:xfrm rot="21449301">
            <a:off x="6382634" y="6013675"/>
            <a:ext cx="2458313" cy="530066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F497D">
                    <a:lumMod val="50000"/>
                  </a:srgbClr>
                </a:solidFill>
              </a:rPr>
              <a:t>Back end Servers</a:t>
            </a:r>
          </a:p>
          <a:p>
            <a:pPr algn="ctr"/>
            <a:r>
              <a:rPr lang="en-US" b="1" dirty="0" smtClean="0">
                <a:solidFill>
                  <a:srgbClr val="1F497D">
                    <a:lumMod val="50000"/>
                  </a:srgbClr>
                </a:solidFill>
              </a:rPr>
              <a:t>2 units in 1U chassis</a:t>
            </a:r>
            <a:endParaRPr lang="en-IN" b="1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 rot="21449301">
            <a:off x="6454642" y="6373715"/>
            <a:ext cx="2458313" cy="530066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F497D">
                    <a:lumMod val="50000"/>
                  </a:srgbClr>
                </a:solidFill>
              </a:rPr>
              <a:t>Back end Servers</a:t>
            </a:r>
          </a:p>
          <a:p>
            <a:pPr algn="ctr"/>
            <a:r>
              <a:rPr lang="en-US" b="1" dirty="0" smtClean="0">
                <a:solidFill>
                  <a:srgbClr val="1F497D">
                    <a:lumMod val="50000"/>
                  </a:srgbClr>
                </a:solidFill>
              </a:rPr>
              <a:t>2 units in 1U chassis</a:t>
            </a:r>
            <a:endParaRPr lang="en-IN" b="1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592" y="908720"/>
            <a:ext cx="210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All copper, no fiber</a:t>
            </a:r>
            <a:endParaRPr lang="en-US" i="1" dirty="0">
              <a:solidFill>
                <a:prstClr val="black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283968" y="3546121"/>
            <a:ext cx="144016" cy="1565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635896" y="3717032"/>
            <a:ext cx="2690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One CAT5e cable for two RPCs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572000" y="2816932"/>
            <a:ext cx="1512168" cy="900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995936" y="4437112"/>
            <a:ext cx="1291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CAT6 cables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427984" y="4858376"/>
            <a:ext cx="213770" cy="107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 INO Collaboraiton Meet  Sept.2013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Downstream Data Rates at backend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Each RPC 0.045Mbps (0.3Mbps with DRS)</a:t>
            </a:r>
          </a:p>
          <a:p>
            <a:r>
              <a:rPr lang="en-US" sz="2000" dirty="0" smtClean="0"/>
              <a:t>Assumed worst case scenario:</a:t>
            </a:r>
          </a:p>
          <a:p>
            <a:pPr lvl="1"/>
            <a:r>
              <a:rPr lang="en-US" sz="1600" dirty="0" smtClean="0"/>
              <a:t>10Hz event rate (as against the estimated 1Hz) </a:t>
            </a:r>
          </a:p>
          <a:p>
            <a:pPr lvl="1"/>
            <a:r>
              <a:rPr lang="en-US" sz="1600" dirty="0" smtClean="0"/>
              <a:t>All  RPC’s participate in every trigger (a truly rare event or else noise) </a:t>
            </a:r>
          </a:p>
          <a:p>
            <a:r>
              <a:rPr lang="en-US" sz="2000" dirty="0" smtClean="0"/>
              <a:t> Table shows the cases for one backend server handling 1048 or 2048 RPC’s, assuming *all* RPC’s pumping data</a:t>
            </a:r>
          </a:p>
          <a:p>
            <a:r>
              <a:rPr lang="en-US" sz="2000" dirty="0" smtClean="0"/>
              <a:t>Basically, we are safe.</a:t>
            </a:r>
            <a:endParaRPr lang="en-US" sz="2400" dirty="0" smtClean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387223173"/>
              </p:ext>
            </p:extLst>
          </p:nvPr>
        </p:nvGraphicFramePr>
        <p:xfrm>
          <a:off x="4427984" y="1556792"/>
          <a:ext cx="4258761" cy="1771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/>
                <a:gridCol w="835045"/>
                <a:gridCol w="821139"/>
                <a:gridCol w="1378441"/>
              </a:tblGrid>
              <a:tr h="52006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Server responsibility</a:t>
                      </a:r>
                      <a:endParaRPr lang="en-IN" sz="1400" dirty="0"/>
                    </a:p>
                  </a:txBody>
                  <a:tcPr marL="51284" marR="51284"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No DRS</a:t>
                      </a:r>
                    </a:p>
                    <a:p>
                      <a:r>
                        <a:rPr lang="en-US" sz="1400" baseline="0" dirty="0" smtClean="0"/>
                        <a:t>(</a:t>
                      </a:r>
                      <a:r>
                        <a:rPr lang="en-US" sz="1400" baseline="0" dirty="0" err="1" smtClean="0"/>
                        <a:t>Gbps</a:t>
                      </a:r>
                      <a:r>
                        <a:rPr lang="en-US" sz="1400" baseline="0" dirty="0" smtClean="0"/>
                        <a:t>)</a:t>
                      </a:r>
                      <a:endParaRPr lang="en-IN" sz="1400" dirty="0"/>
                    </a:p>
                  </a:txBody>
                  <a:tcPr marL="51284" marR="51284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With DRS</a:t>
                      </a:r>
                    </a:p>
                    <a:p>
                      <a:r>
                        <a:rPr lang="en-US" sz="1400" dirty="0" smtClean="0"/>
                        <a:t>(</a:t>
                      </a:r>
                      <a:r>
                        <a:rPr lang="en-US" sz="1400" dirty="0" err="1" smtClean="0"/>
                        <a:t>Gbps</a:t>
                      </a:r>
                      <a:r>
                        <a:rPr lang="en-US" sz="1400" dirty="0" smtClean="0"/>
                        <a:t>)</a:t>
                      </a:r>
                      <a:endParaRPr lang="en-IN" sz="1400" dirty="0"/>
                    </a:p>
                  </a:txBody>
                  <a:tcPr marL="51284" marR="51284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# of backend servers for 1 ICAL module</a:t>
                      </a:r>
                      <a:endParaRPr lang="en-IN" sz="1400" dirty="0"/>
                    </a:p>
                  </a:txBody>
                  <a:tcPr marL="51284" marR="51284"/>
                </a:tc>
              </a:tr>
              <a:tr h="52006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1024 RPC’s </a:t>
                      </a:r>
                    </a:p>
                    <a:p>
                      <a:r>
                        <a:rPr lang="en-US" sz="1400" dirty="0" smtClean="0"/>
                        <a:t>(16</a:t>
                      </a:r>
                      <a:r>
                        <a:rPr lang="en-US" sz="1400" baseline="0" dirty="0" smtClean="0"/>
                        <a:t> layers)</a:t>
                      </a:r>
                      <a:endParaRPr lang="en-IN" sz="1400" dirty="0"/>
                    </a:p>
                  </a:txBody>
                  <a:tcPr marL="51284" marR="512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0.045 </a:t>
                      </a:r>
                      <a:endParaRPr lang="en-IN" sz="1400" dirty="0"/>
                    </a:p>
                  </a:txBody>
                  <a:tcPr marL="51284" marR="512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 </a:t>
                      </a:r>
                      <a:endParaRPr lang="en-IN" sz="1400" dirty="0"/>
                    </a:p>
                  </a:txBody>
                  <a:tcPr marL="51284" marR="512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</a:t>
                      </a:r>
                      <a:endParaRPr lang="en-IN" sz="1400" dirty="0"/>
                    </a:p>
                  </a:txBody>
                  <a:tcPr marL="51284" marR="51284"/>
                </a:tc>
              </a:tr>
              <a:tr h="52006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2048 RPC’s</a:t>
                      </a:r>
                    </a:p>
                    <a:p>
                      <a:r>
                        <a:rPr lang="en-US" sz="1400" dirty="0" smtClean="0"/>
                        <a:t>(32 layers)</a:t>
                      </a:r>
                      <a:endParaRPr lang="en-IN" sz="1400" dirty="0"/>
                    </a:p>
                  </a:txBody>
                  <a:tcPr marL="51284" marR="512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0.090 </a:t>
                      </a:r>
                      <a:endParaRPr lang="en-IN" sz="1400" dirty="0"/>
                    </a:p>
                  </a:txBody>
                  <a:tcPr marL="51284" marR="512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0.6 </a:t>
                      </a:r>
                      <a:endParaRPr lang="en-IN" sz="1400" dirty="0"/>
                    </a:p>
                  </a:txBody>
                  <a:tcPr marL="51284" marR="512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</a:t>
                      </a:r>
                      <a:endParaRPr lang="en-IN" sz="1400" dirty="0"/>
                    </a:p>
                  </a:txBody>
                  <a:tcPr marL="51284" marR="51284"/>
                </a:tc>
              </a:tr>
            </a:tbl>
          </a:graphicData>
        </a:graphic>
      </p:graphicFrame>
      <p:pic>
        <p:nvPicPr>
          <p:cNvPr id="9" name="Picture 2" descr="Network Load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56992"/>
            <a:ext cx="2880320" cy="238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6156176" y="2636912"/>
            <a:ext cx="720080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 INO Collaboraiton Meet  Sept.2013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5457998"/>
            <a:ext cx="5256584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Should we not think of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 (a) read only those RPC’s that participated in trigger?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 (b) enable/disable DRS as required</a:t>
            </a:r>
            <a:endParaRPr lang="en-US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Ethernet Traffic and Congestion issues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Things unique to our “ICAL LAN”</a:t>
            </a:r>
          </a:p>
          <a:p>
            <a:pPr lvl="1"/>
            <a:r>
              <a:rPr lang="en-US" dirty="0" smtClean="0"/>
              <a:t>No distributed packets </a:t>
            </a:r>
          </a:p>
          <a:p>
            <a:pPr lvl="1"/>
            <a:r>
              <a:rPr lang="en-US" dirty="0" smtClean="0"/>
              <a:t>only client-server traffic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nly one server, rest all clients</a:t>
            </a:r>
          </a:p>
          <a:p>
            <a:pPr lvl="1"/>
            <a:r>
              <a:rPr lang="en-US" dirty="0" smtClean="0"/>
              <a:t>No fragmentation: packet size same as MTU or smaller</a:t>
            </a:r>
          </a:p>
          <a:p>
            <a:r>
              <a:rPr lang="en-US" dirty="0" smtClean="0"/>
              <a:t>Upstream data (source at backend) practically zero (only command/</a:t>
            </a:r>
            <a:r>
              <a:rPr lang="en-US" dirty="0" err="1" smtClean="0"/>
              <a:t>config</a:t>
            </a:r>
            <a:r>
              <a:rPr lang="en-US" dirty="0" smtClean="0"/>
              <a:t>) </a:t>
            </a:r>
          </a:p>
          <a:p>
            <a:r>
              <a:rPr lang="en-US" dirty="0" smtClean="0"/>
              <a:t>Downstream data (event and monitoring data)</a:t>
            </a:r>
          </a:p>
          <a:p>
            <a:pPr lvl="1"/>
            <a:r>
              <a:rPr lang="en-US" dirty="0" smtClean="0"/>
              <a:t>Issue hinges on how many RPC’s are handled by one server</a:t>
            </a:r>
          </a:p>
          <a:p>
            <a:pPr lvl="1"/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Nagaraj Panyam, </a:t>
            </a:r>
          </a:p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INO Collaboraiton Meet  Sept.2013</a:t>
            </a:r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100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>
                <a:solidFill>
                  <a:prstClr val="black">
                    <a:tint val="75000"/>
                  </a:prstClr>
                </a:solidFill>
              </a:rPr>
              <a:t>13-09-2013</a:t>
            </a: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B395-F855-4C63-B841-176FFE9CB3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Jobs for grabs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Front-end interconnections</a:t>
            </a:r>
          </a:p>
          <a:p>
            <a:r>
              <a:rPr lang="en-IN" dirty="0" smtClean="0"/>
              <a:t>Cabling and connectors</a:t>
            </a:r>
          </a:p>
          <a:p>
            <a:r>
              <a:rPr lang="en-IN" dirty="0" smtClean="0"/>
              <a:t>Power supply and distributions</a:t>
            </a:r>
          </a:p>
          <a:p>
            <a:r>
              <a:rPr lang="en-IN" dirty="0" smtClean="0"/>
              <a:t>Detailed study of RPC tray and integration</a:t>
            </a:r>
          </a:p>
          <a:p>
            <a:r>
              <a:rPr lang="en-IN" dirty="0" smtClean="0"/>
              <a:t>RPC production testing scheme</a:t>
            </a:r>
          </a:p>
          <a:p>
            <a:r>
              <a:rPr lang="en-IN" dirty="0" smtClean="0"/>
              <a:t>EMC and EMI issues of ICAL electronics</a:t>
            </a:r>
          </a:p>
          <a:p>
            <a:r>
              <a:rPr lang="en-IN" dirty="0" smtClean="0"/>
              <a:t>Many loose ends, needs fine tuning</a:t>
            </a:r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B.Satyanarayana, TIFR, Mumbai          INO Collaboration Meeting, Madurai Kamaraj University          September 13-15, 2013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Backend </a:t>
            </a:r>
            <a:r>
              <a:rPr lang="en-US" dirty="0" smtClean="0"/>
              <a:t>Software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 smtClean="0"/>
              <a:t>Run control</a:t>
            </a:r>
          </a:p>
          <a:p>
            <a:r>
              <a:rPr lang="en-IN" dirty="0" smtClean="0"/>
              <a:t>Local and Remote </a:t>
            </a:r>
            <a:r>
              <a:rPr lang="en-IN" dirty="0" smtClean="0"/>
              <a:t>Consoles</a:t>
            </a:r>
          </a:p>
          <a:p>
            <a:r>
              <a:rPr lang="en-GB" dirty="0" smtClean="0"/>
              <a:t>DAQ Systems </a:t>
            </a:r>
            <a:r>
              <a:rPr lang="en-GB" dirty="0" smtClean="0"/>
              <a:t>Configuration</a:t>
            </a:r>
          </a:p>
          <a:p>
            <a:r>
              <a:rPr lang="en-US" dirty="0" smtClean="0"/>
              <a:t>Online </a:t>
            </a:r>
            <a:r>
              <a:rPr lang="en-US" dirty="0" smtClean="0"/>
              <a:t>Monitoring</a:t>
            </a:r>
          </a:p>
          <a:p>
            <a:r>
              <a:rPr lang="en-IN" dirty="0" smtClean="0"/>
              <a:t>Online monitoring </a:t>
            </a:r>
            <a:r>
              <a:rPr lang="en-IN" dirty="0" smtClean="0"/>
              <a:t>&amp; control </a:t>
            </a:r>
            <a:r>
              <a:rPr lang="en-IN" dirty="0" smtClean="0"/>
              <a:t>of RPC </a:t>
            </a:r>
            <a:r>
              <a:rPr lang="en-IN" dirty="0" smtClean="0"/>
              <a:t>Parameters</a:t>
            </a:r>
          </a:p>
          <a:p>
            <a:r>
              <a:rPr lang="en-US" dirty="0" smtClean="0"/>
              <a:t>Network </a:t>
            </a:r>
            <a:r>
              <a:rPr lang="en-US" dirty="0" smtClean="0"/>
              <a:t>Monitoring</a:t>
            </a:r>
          </a:p>
          <a:p>
            <a:r>
              <a:rPr lang="en-US" dirty="0" smtClean="0"/>
              <a:t>Limitations of </a:t>
            </a:r>
            <a:r>
              <a:rPr lang="en-US" dirty="0" smtClean="0"/>
              <a:t>t</a:t>
            </a:r>
            <a:r>
              <a:rPr lang="en-US" dirty="0" smtClean="0"/>
              <a:t>he Continuous Monitoring</a:t>
            </a:r>
          </a:p>
          <a:p>
            <a:r>
              <a:rPr lang="en-IN" dirty="0" smtClean="0"/>
              <a:t>Event Data </a:t>
            </a:r>
            <a:r>
              <a:rPr lang="en-IN" dirty="0" smtClean="0"/>
              <a:t>Acquisition</a:t>
            </a:r>
          </a:p>
          <a:p>
            <a:r>
              <a:rPr lang="en-US" dirty="0" smtClean="0"/>
              <a:t>Programmable </a:t>
            </a:r>
            <a:r>
              <a:rPr lang="en-US" dirty="0" smtClean="0"/>
              <a:t>Dataflow</a:t>
            </a:r>
          </a:p>
          <a:p>
            <a:r>
              <a:rPr lang="en-IN" dirty="0" smtClean="0"/>
              <a:t>Event Data Quality </a:t>
            </a:r>
            <a:r>
              <a:rPr lang="en-IN" dirty="0" smtClean="0"/>
              <a:t>Monitoring</a:t>
            </a:r>
          </a:p>
          <a:p>
            <a:r>
              <a:rPr lang="en-US" dirty="0" smtClean="0"/>
              <a:t>INO Storage </a:t>
            </a:r>
            <a:r>
              <a:rPr lang="en-US" dirty="0" smtClean="0"/>
              <a:t>Requirements</a:t>
            </a:r>
          </a:p>
          <a:p>
            <a:r>
              <a:rPr lang="en-US" dirty="0" smtClean="0"/>
              <a:t>Error Management and Recovery</a:t>
            </a:r>
            <a:r>
              <a:rPr lang="en-US" dirty="0" smtClean="0"/>
              <a:t/>
            </a:r>
            <a:br>
              <a:rPr lang="en-US" dirty="0" smtClean="0"/>
            </a:br>
            <a:endParaRPr lang="en-IN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Summary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IN" dirty="0" smtClean="0"/>
              <a:t>Overall made good progress since last collaboration meeting</a:t>
            </a:r>
          </a:p>
          <a:p>
            <a:pPr>
              <a:lnSpc>
                <a:spcPct val="120000"/>
              </a:lnSpc>
            </a:pPr>
            <a:r>
              <a:rPr lang="en-IN" dirty="0" smtClean="0"/>
              <a:t>Many sub-systems moved to prototyping or even large scale production</a:t>
            </a:r>
          </a:p>
          <a:p>
            <a:pPr>
              <a:lnSpc>
                <a:spcPct val="120000"/>
              </a:lnSpc>
            </a:pPr>
            <a:r>
              <a:rPr lang="en-IN" dirty="0" smtClean="0"/>
              <a:t>Limited component procurement initiated</a:t>
            </a:r>
          </a:p>
          <a:p>
            <a:pPr>
              <a:lnSpc>
                <a:spcPct val="120000"/>
              </a:lnSpc>
            </a:pPr>
            <a:r>
              <a:rPr lang="en-IN" dirty="0" smtClean="0"/>
              <a:t>ICAL electronics document (V2.0) is being circulated internally</a:t>
            </a:r>
          </a:p>
          <a:p>
            <a:pPr>
              <a:lnSpc>
                <a:spcPct val="120000"/>
              </a:lnSpc>
            </a:pPr>
            <a:r>
              <a:rPr lang="en-IN" dirty="0" smtClean="0"/>
              <a:t>It will be vetted by external expert group</a:t>
            </a:r>
          </a:p>
          <a:p>
            <a:pPr>
              <a:lnSpc>
                <a:spcPct val="120000"/>
              </a:lnSpc>
            </a:pPr>
            <a:r>
              <a:rPr lang="en-IN" dirty="0" smtClean="0"/>
              <a:t>Fresh or alternate ideas keep coming up, happened even in the meeting</a:t>
            </a:r>
          </a:p>
          <a:p>
            <a:pPr>
              <a:lnSpc>
                <a:spcPct val="120000"/>
              </a:lnSpc>
            </a:pPr>
            <a:r>
              <a:rPr lang="en-IN" dirty="0" smtClean="0"/>
              <a:t>But, need to go ahead with baseline design, allowing the new ideas to be worked on and tested in parallel</a:t>
            </a:r>
          </a:p>
          <a:p>
            <a:pPr>
              <a:lnSpc>
                <a:spcPct val="120000"/>
              </a:lnSpc>
            </a:pPr>
            <a:r>
              <a:rPr lang="en-IN" dirty="0" smtClean="0"/>
              <a:t>B</a:t>
            </a:r>
            <a:r>
              <a:rPr lang="en-IN" dirty="0" smtClean="0"/>
              <a:t>rain-storming meetings among sub-groups to be followed up in order to come up with timeline for individual sub-groups </a:t>
            </a:r>
          </a:p>
          <a:p>
            <a:pPr>
              <a:lnSpc>
                <a:spcPct val="120000"/>
              </a:lnSpc>
            </a:pPr>
            <a:r>
              <a:rPr lang="en-IN" dirty="0" smtClean="0"/>
              <a:t>F</a:t>
            </a:r>
            <a:r>
              <a:rPr lang="en-IN" dirty="0" smtClean="0"/>
              <a:t>ocusing on engineering module to begin with.</a:t>
            </a:r>
            <a:endParaRPr lang="en-IN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72000" y="76200"/>
            <a:ext cx="9000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Design parameters of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pilot close loop gas system</a:t>
            </a:r>
            <a:endParaRPr lang="en-US" dirty="0" smtClean="0"/>
          </a:p>
        </p:txBody>
      </p:sp>
      <p:sp>
        <p:nvSpPr>
          <p:cNvPr id="15363" name="Content Placeholder 2"/>
          <p:cNvSpPr>
            <a:spLocks noGrp="1"/>
          </p:cNvSpPr>
          <p:nvPr>
            <p:ph sz="quarter" idx="1"/>
          </p:nvPr>
        </p:nvSpPr>
        <p:spPr>
          <a:xfrm>
            <a:off x="72000" y="1600200"/>
            <a:ext cx="90000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RPCs (12) 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2000" dirty="0" smtClean="0">
                <a:sym typeface="Wingdings" pitchFamily="2" charset="2"/>
              </a:rPr>
              <a:t>8litres x 12 = 96litres +20litres (main cylinder) +</a:t>
            </a:r>
            <a:r>
              <a:rPr lang="en-US" sz="2000" dirty="0" smtClean="0"/>
              <a:t>20</a:t>
            </a:r>
            <a:r>
              <a:rPr lang="en-US" sz="2000" dirty="0" smtClean="0">
                <a:sym typeface="Wingdings" pitchFamily="2" charset="2"/>
              </a:rPr>
              <a:t>litres</a:t>
            </a:r>
            <a:r>
              <a:rPr lang="en-US" sz="2000" dirty="0" smtClean="0"/>
              <a:t> (buffer cylinder)</a:t>
            </a:r>
            <a:endParaRPr lang="en-US" sz="2000" dirty="0" smtClean="0">
              <a:sym typeface="Wingdings" pitchFamily="2" charset="2"/>
            </a:endParaRPr>
          </a:p>
          <a:p>
            <a:r>
              <a:rPr lang="en-US" sz="2000" dirty="0" smtClean="0">
                <a:sym typeface="Wingdings" pitchFamily="2" charset="2"/>
              </a:rPr>
              <a:t>Total Gas in the close loop system ~180litres</a:t>
            </a:r>
            <a:endParaRPr lang="en-US" sz="2000" dirty="0" smtClean="0"/>
          </a:p>
          <a:p>
            <a:r>
              <a:rPr lang="en-US" sz="2000" dirty="0" smtClean="0"/>
              <a:t>If filled at 10/20SCCM 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2000" dirty="0" smtClean="0">
                <a:sym typeface="Wingdings" pitchFamily="2" charset="2"/>
              </a:rPr>
              <a:t> will </a:t>
            </a:r>
            <a:r>
              <a:rPr lang="en-US" sz="2000" dirty="0" smtClean="0">
                <a:sym typeface="Wingdings" pitchFamily="2" charset="2"/>
              </a:rPr>
              <a:t>take 1000 </a:t>
            </a:r>
            <a:r>
              <a:rPr lang="en-US" sz="2000" dirty="0" smtClean="0">
                <a:sym typeface="Wingdings" pitchFamily="2" charset="2"/>
              </a:rPr>
              <a:t>hours. So high filling rate of say 15litres/min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smtClean="0">
                <a:sym typeface="Wingdings" pitchFamily="2" charset="2"/>
              </a:rPr>
              <a:t>10Hours is required.</a:t>
            </a:r>
            <a:endParaRPr lang="en-US" sz="2000" dirty="0" smtClean="0"/>
          </a:p>
          <a:p>
            <a:r>
              <a:rPr lang="en-US" sz="2000" dirty="0" smtClean="0"/>
              <a:t>Loop flow = 1litre per minute (80cc/RPC) and </a:t>
            </a:r>
            <a:r>
              <a:rPr lang="en-US" sz="2000" dirty="0" smtClean="0"/>
              <a:t>top-up </a:t>
            </a:r>
            <a:r>
              <a:rPr lang="en-US" sz="2000" dirty="0" smtClean="0"/>
              <a:t>= 10cc</a:t>
            </a:r>
          </a:p>
          <a:p>
            <a:r>
              <a:rPr lang="en-US" sz="2000" dirty="0" smtClean="0"/>
              <a:t>Positive pressure to be maintained for smooth gas flow through RPCs (1.006 bar to 1.009 bar, i.e. 3mbar difference).</a:t>
            </a:r>
          </a:p>
          <a:p>
            <a:r>
              <a:rPr lang="en-US" sz="2000" dirty="0" smtClean="0"/>
              <a:t>Lab pressure changes between 1.004bar to 1.010bar twice a day.</a:t>
            </a:r>
          </a:p>
          <a:p>
            <a:r>
              <a:rPr lang="en-US" sz="2000" dirty="0" smtClean="0"/>
              <a:t>Auto-refill starts at 1.150bar (set value)</a:t>
            </a:r>
          </a:p>
          <a:p>
            <a:r>
              <a:rPr lang="en-US" sz="2000" dirty="0" smtClean="0"/>
              <a:t>Filled pressure (PT</a:t>
            </a:r>
            <a:r>
              <a:rPr lang="en-US" sz="2000" baseline="-25000" dirty="0" smtClean="0"/>
              <a:t>5</a:t>
            </a:r>
            <a:r>
              <a:rPr lang="en-US" sz="2000" dirty="0" smtClean="0"/>
              <a:t>) is 1.450 bar (set value)</a:t>
            </a:r>
          </a:p>
          <a:p>
            <a:r>
              <a:rPr lang="en-US" sz="2000" dirty="0" smtClean="0"/>
              <a:t>Manual refill after evacuation </a:t>
            </a:r>
            <a:r>
              <a:rPr lang="en-US" sz="2000" dirty="0" smtClean="0"/>
              <a:t>(fast </a:t>
            </a:r>
            <a:r>
              <a:rPr lang="en-US" sz="2000" dirty="0" smtClean="0"/>
              <a:t>refilling)</a:t>
            </a:r>
          </a:p>
          <a:p>
            <a:r>
              <a:rPr lang="en-US" sz="2000" dirty="0" smtClean="0"/>
              <a:t>Provision for </a:t>
            </a:r>
            <a:r>
              <a:rPr lang="en-US" sz="2000" dirty="0" smtClean="0"/>
              <a:t>exhaust</a:t>
            </a:r>
          </a:p>
          <a:p>
            <a:r>
              <a:rPr lang="en-US" sz="2000" dirty="0" smtClean="0"/>
              <a:t>Removal of water </a:t>
            </a:r>
            <a:r>
              <a:rPr lang="en-US" sz="2000" dirty="0" smtClean="0"/>
              <a:t>vapour, Oxygen, oil vapours and radicals</a:t>
            </a:r>
            <a:endParaRPr lang="en-US" sz="2000" dirty="0" smtClean="0"/>
          </a:p>
          <a:p>
            <a:r>
              <a:rPr lang="en-US" sz="2000" dirty="0" smtClean="0"/>
              <a:t>G</a:t>
            </a:r>
            <a:r>
              <a:rPr lang="en-US" sz="2000" dirty="0" smtClean="0"/>
              <a:t>oal </a:t>
            </a:r>
            <a:r>
              <a:rPr lang="en-US" sz="2000" dirty="0" smtClean="0"/>
              <a:t>was to achieve </a:t>
            </a:r>
            <a:r>
              <a:rPr lang="en-US" sz="2000" dirty="0" smtClean="0"/>
              <a:t>moisture </a:t>
            </a:r>
            <a:r>
              <a:rPr lang="en-US" sz="2000" dirty="0" smtClean="0"/>
              <a:t>and Oxygen levels to less than 2 ppm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4648200"/>
            <a:ext cx="2514600" cy="1066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267264" y="5715000"/>
            <a:ext cx="4103" cy="5310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267264" y="6246055"/>
            <a:ext cx="2657622" cy="2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429000" y="6019800"/>
            <a:ext cx="3810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37956" y="3573194"/>
            <a:ext cx="0" cy="10691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57200" y="2895600"/>
            <a:ext cx="1540412" cy="685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Receiver tank inlet</a:t>
            </a:r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>
            <a:stCxn id="9" idx="0"/>
          </p:cNvCxnSpPr>
          <p:nvPr/>
        </p:nvCxnSpPr>
        <p:spPr>
          <a:xfrm flipH="1" flipV="1">
            <a:off x="1219200" y="609600"/>
            <a:ext cx="8206" cy="228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37957" y="1603718"/>
            <a:ext cx="5908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856936" y="976532"/>
            <a:ext cx="12954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219200" y="609600"/>
            <a:ext cx="12954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810000" y="685800"/>
            <a:ext cx="1752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562600" y="685800"/>
            <a:ext cx="0" cy="106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5295616" y="1486800"/>
            <a:ext cx="554400" cy="763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181600" y="2590800"/>
            <a:ext cx="76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943600" y="1066800"/>
            <a:ext cx="0" cy="152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943600" y="1066800"/>
            <a:ext cx="2384474" cy="164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3962400" y="457200"/>
            <a:ext cx="4365674" cy="70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962400" y="457200"/>
            <a:ext cx="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181600" y="1066800"/>
            <a:ext cx="0" cy="152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962400" y="1066800"/>
            <a:ext cx="1219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333936" y="457200"/>
            <a:ext cx="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572000" y="10668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804140" y="685800"/>
            <a:ext cx="5860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51163" y="1600202"/>
            <a:ext cx="658837" cy="35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29400" y="10668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4309404" y="1543928"/>
            <a:ext cx="5334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352736" y="1557996"/>
            <a:ext cx="5334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4572000" y="2286000"/>
            <a:ext cx="14068" cy="6119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635260" y="2300068"/>
            <a:ext cx="4691" cy="5978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572000" y="2881533"/>
            <a:ext cx="2082018" cy="140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 rot="16200000">
            <a:off x="3200400" y="4343401"/>
            <a:ext cx="1447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Storage Tank Outlet</a:t>
            </a:r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3914336" y="5410200"/>
            <a:ext cx="0" cy="838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886200" y="3657598"/>
            <a:ext cx="4690" cy="3048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886200" y="3657600"/>
            <a:ext cx="167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562600" y="2895600"/>
            <a:ext cx="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595446" y="3200400"/>
            <a:ext cx="2082018" cy="140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586068" y="2895600"/>
            <a:ext cx="4690" cy="3048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658708" y="2895600"/>
            <a:ext cx="4690" cy="3048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715000" y="3200400"/>
            <a:ext cx="4690" cy="3048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715001" y="3505200"/>
            <a:ext cx="2438399" cy="140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7391400" y="5029200"/>
            <a:ext cx="38569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8333937" y="1090249"/>
            <a:ext cx="36340" cy="42273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4267200" y="5314072"/>
            <a:ext cx="411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886200" y="2895600"/>
            <a:ext cx="0" cy="106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7543800" y="3432517"/>
            <a:ext cx="173501" cy="1547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Hexagon 49"/>
          <p:cNvSpPr/>
          <p:nvPr/>
        </p:nvSpPr>
        <p:spPr>
          <a:xfrm>
            <a:off x="5080782" y="3575541"/>
            <a:ext cx="177018" cy="172328"/>
          </a:xfrm>
          <a:prstGeom prst="hex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H="1" flipV="1">
            <a:off x="4267202" y="4281268"/>
            <a:ext cx="2161733" cy="23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5029200" y="4495800"/>
            <a:ext cx="2286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1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5410200" y="4495800"/>
            <a:ext cx="2286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2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867400" y="4495800"/>
            <a:ext cx="2286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3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6324600" y="4495800"/>
            <a:ext cx="2286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4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5140570" y="4284784"/>
            <a:ext cx="8205" cy="202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14536" y="4309404"/>
            <a:ext cx="8205" cy="202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969391" y="4309404"/>
            <a:ext cx="8205" cy="202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423079" y="4301196"/>
            <a:ext cx="8205" cy="202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8139332" y="2209800"/>
            <a:ext cx="429064" cy="39155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" name="Down Arrow 60"/>
          <p:cNvSpPr/>
          <p:nvPr/>
        </p:nvSpPr>
        <p:spPr>
          <a:xfrm>
            <a:off x="3886200" y="5638800"/>
            <a:ext cx="76200" cy="15240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Down Arrow 61"/>
          <p:cNvSpPr/>
          <p:nvPr/>
        </p:nvSpPr>
        <p:spPr>
          <a:xfrm flipH="1" flipV="1">
            <a:off x="3858064" y="3200400"/>
            <a:ext cx="56272" cy="15240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" name="Down Arrow 62"/>
          <p:cNvSpPr/>
          <p:nvPr/>
        </p:nvSpPr>
        <p:spPr>
          <a:xfrm flipH="1" flipV="1">
            <a:off x="5105400" y="4309404"/>
            <a:ext cx="76200" cy="14419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" name="Down Arrow 63"/>
          <p:cNvSpPr/>
          <p:nvPr/>
        </p:nvSpPr>
        <p:spPr>
          <a:xfrm flipH="1" flipV="1">
            <a:off x="5486400" y="4315264"/>
            <a:ext cx="76200" cy="14419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5" name="Down Arrow 64"/>
          <p:cNvSpPr/>
          <p:nvPr/>
        </p:nvSpPr>
        <p:spPr>
          <a:xfrm flipH="1" flipV="1">
            <a:off x="5943600" y="4315264"/>
            <a:ext cx="76200" cy="14419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6" name="Down Arrow 65"/>
          <p:cNvSpPr/>
          <p:nvPr/>
        </p:nvSpPr>
        <p:spPr>
          <a:xfrm flipH="1" flipV="1">
            <a:off x="6386732" y="4315264"/>
            <a:ext cx="76200" cy="14419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 flipV="1">
            <a:off x="7391400" y="3505200"/>
            <a:ext cx="0" cy="152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7176868" y="4191000"/>
            <a:ext cx="429064" cy="39155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909668" y="6171028"/>
            <a:ext cx="173502" cy="1594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518074" y="4189828"/>
            <a:ext cx="173501" cy="1547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 flipV="1">
            <a:off x="1252025" y="4206240"/>
            <a:ext cx="1728000" cy="140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 flipV="1">
            <a:off x="2971800" y="4206240"/>
            <a:ext cx="21102" cy="19624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1157068" y="4146451"/>
            <a:ext cx="173501" cy="1547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891600" y="6072600"/>
            <a:ext cx="2052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Low pressure regulator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343400" y="3935436"/>
            <a:ext cx="1422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Feeder valve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62268" y="4828736"/>
            <a:ext cx="2195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Mass flow controllers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MFC 1,2,3,4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914337" y="5573691"/>
            <a:ext cx="7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MFC 6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248464" y="3121223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MFC 5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529732" y="4769487"/>
            <a:ext cx="852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Exhaust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392656" y="2644095"/>
            <a:ext cx="852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Exhaust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569591" y="4114800"/>
            <a:ext cx="1422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Vacuum 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Pump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467600" y="3578423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N</a:t>
            </a:r>
            <a:r>
              <a:rPr lang="en-US" sz="1400" baseline="-25000" dirty="0" smtClean="0">
                <a:solidFill>
                  <a:prstClr val="black"/>
                </a:solidFill>
              </a:rPr>
              <a:t>2</a:t>
            </a:r>
            <a:r>
              <a:rPr lang="en-US" sz="1400" dirty="0" smtClean="0">
                <a:solidFill>
                  <a:prstClr val="black"/>
                </a:solidFill>
              </a:rPr>
              <a:t> input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 rot="16200000">
            <a:off x="5058500" y="1723301"/>
            <a:ext cx="82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Radical Remover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454016" y="3320327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Hygrometer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253132" y="1488999"/>
            <a:ext cx="553998" cy="83099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Molecular Sieves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91" name="Action Button: Forward or Next 90">
            <a:hlinkClick r:id="" action="ppaction://noaction" highlightClick="1"/>
          </p:cNvPr>
          <p:cNvSpPr/>
          <p:nvPr/>
        </p:nvSpPr>
        <p:spPr>
          <a:xfrm>
            <a:off x="5981108" y="3443068"/>
            <a:ext cx="152400" cy="1524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3329400" y="4605996"/>
            <a:ext cx="25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3329400" y="4876800"/>
            <a:ext cx="25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3329400" y="5181600"/>
            <a:ext cx="25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923736" y="5042933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PT 4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899112" y="4738133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PT 5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909668" y="4464687"/>
            <a:ext cx="57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PT 6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>
            <a:off x="762000" y="259080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457200" y="2286000"/>
            <a:ext cx="61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PT 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 rot="16200000">
            <a:off x="8067049" y="2151585"/>
            <a:ext cx="1422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Diaphragm 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Pump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7086600" y="320040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6835328" y="2937804"/>
            <a:ext cx="57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PT 3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103" name="Elbow Connector 102"/>
          <p:cNvCxnSpPr/>
          <p:nvPr/>
        </p:nvCxnSpPr>
        <p:spPr>
          <a:xfrm rot="5400000">
            <a:off x="1730914" y="805960"/>
            <a:ext cx="980049" cy="58732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>
            <a:off x="1927274" y="1603714"/>
            <a:ext cx="1327052" cy="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ounded Rectangle 104"/>
          <p:cNvSpPr/>
          <p:nvPr/>
        </p:nvSpPr>
        <p:spPr>
          <a:xfrm>
            <a:off x="2085536" y="1704536"/>
            <a:ext cx="2286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06" name="Straight Connector 105"/>
          <p:cNvCxnSpPr/>
          <p:nvPr/>
        </p:nvCxnSpPr>
        <p:spPr>
          <a:xfrm>
            <a:off x="1947204" y="1371600"/>
            <a:ext cx="368105" cy="23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ounded Rectangle 106"/>
          <p:cNvSpPr/>
          <p:nvPr/>
        </p:nvSpPr>
        <p:spPr>
          <a:xfrm>
            <a:off x="2085536" y="1157068"/>
            <a:ext cx="2286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2273292" y="1658444"/>
            <a:ext cx="991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Pneumatic Cylinders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2287360" y="1182227"/>
            <a:ext cx="991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Displacers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110" name="Straight Arrow Connector 109"/>
          <p:cNvCxnSpPr/>
          <p:nvPr/>
        </p:nvCxnSpPr>
        <p:spPr>
          <a:xfrm>
            <a:off x="3429000" y="129540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3157800" y="1049755"/>
            <a:ext cx="57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PT 2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800600" y="2565547"/>
            <a:ext cx="1580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Gas purifiers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324600" y="1524000"/>
            <a:ext cx="553998" cy="83099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Molecular Sieves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057400" y="3883223"/>
            <a:ext cx="852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Bypass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824821" y="140098"/>
            <a:ext cx="7963719" cy="276999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anchor="ctr" anchorCtr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Line diagram of the close loop gas recirculation and purification system 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5791200" y="5410200"/>
            <a:ext cx="33528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-108000">
              <a:buClr>
                <a:srgbClr val="D34817"/>
              </a:buClr>
              <a:buFont typeface="Arial" pitchFamily="34" charset="0"/>
              <a:buChar char="•"/>
              <a:defRPr/>
            </a:pPr>
            <a:r>
              <a:rPr lang="en-US" kern="0" dirty="0" smtClean="0">
                <a:solidFill>
                  <a:prstClr val="black"/>
                </a:solidFill>
              </a:rPr>
              <a:t>Gas Mixing  (On-line)</a:t>
            </a:r>
          </a:p>
          <a:p>
            <a:pPr indent="-108000">
              <a:buClr>
                <a:srgbClr val="D34817"/>
              </a:buClr>
              <a:buFont typeface="Arial" pitchFamily="34" charset="0"/>
              <a:buChar char="•"/>
              <a:defRPr/>
            </a:pPr>
            <a:r>
              <a:rPr lang="en-US" kern="0" dirty="0" smtClean="0">
                <a:solidFill>
                  <a:prstClr val="black"/>
                </a:solidFill>
              </a:rPr>
              <a:t>Gas Recirculation </a:t>
            </a:r>
          </a:p>
          <a:p>
            <a:pPr indent="-108000">
              <a:buClr>
                <a:srgbClr val="D34817"/>
              </a:buClr>
              <a:buFont typeface="Arial" pitchFamily="34" charset="0"/>
              <a:buChar char="•"/>
              <a:defRPr/>
            </a:pPr>
            <a:r>
              <a:rPr lang="en-US" kern="0" dirty="0" smtClean="0">
                <a:solidFill>
                  <a:prstClr val="black"/>
                </a:solidFill>
              </a:rPr>
              <a:t>Gas Purification system</a:t>
            </a:r>
          </a:p>
          <a:p>
            <a:pPr indent="-108000">
              <a:buClr>
                <a:srgbClr val="D34817"/>
              </a:buClr>
              <a:buFont typeface="Arial" pitchFamily="34" charset="0"/>
              <a:buChar char="•"/>
              <a:defRPr/>
            </a:pPr>
            <a:r>
              <a:rPr lang="en-US" kern="0" dirty="0" smtClean="0">
                <a:solidFill>
                  <a:prstClr val="black"/>
                </a:solidFill>
              </a:rPr>
              <a:t>Control System (PLC)</a:t>
            </a:r>
          </a:p>
        </p:txBody>
      </p:sp>
      <p:pic>
        <p:nvPicPr>
          <p:cNvPr id="121" name="Picture 120" descr="SEP_3406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l="15833" t="47544" r="23333" b="3754"/>
          <a:stretch>
            <a:fillRect/>
          </a:stretch>
        </p:blipFill>
        <p:spPr>
          <a:xfrm rot="-60000">
            <a:off x="708034" y="4681686"/>
            <a:ext cx="1874196" cy="998443"/>
          </a:xfrm>
          <a:prstGeom prst="rect">
            <a:avLst/>
          </a:prstGeom>
        </p:spPr>
      </p:pic>
      <p:sp>
        <p:nvSpPr>
          <p:cNvPr id="122" name="Rectangle 121"/>
          <p:cNvSpPr/>
          <p:nvPr/>
        </p:nvSpPr>
        <p:spPr>
          <a:xfrm>
            <a:off x="553068" y="4766556"/>
            <a:ext cx="21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RPC stack (this part is outside the gas unit cabinet)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 rot="16200000">
            <a:off x="6410593" y="1789512"/>
            <a:ext cx="12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High pressure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 rot="16200000">
            <a:off x="3483038" y="1789511"/>
            <a:ext cx="12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Low  pressure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638800" y="3581400"/>
            <a:ext cx="151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Non-return valve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4000" dirty="0" smtClean="0"/>
              <a:t>Some pictures of close loop gas system</a:t>
            </a:r>
            <a:endParaRPr lang="en-US" sz="4000" dirty="0"/>
          </a:p>
        </p:txBody>
      </p:sp>
      <p:sp>
        <p:nvSpPr>
          <p:cNvPr id="21507" name="AutoShape 2" descr="Ino_00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508" name="AutoShape 4" descr="Ino_00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08000"/>
            <a:ext cx="2869157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6439" y="1908000"/>
            <a:ext cx="2868648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3368" y="1908000"/>
            <a:ext cx="2869642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143000" y="14478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>
                <a:solidFill>
                  <a:prstClr val="black"/>
                </a:solidFill>
              </a:rPr>
              <a:t>Rear</a:t>
            </a:r>
            <a:endParaRPr lang="en-IN" sz="20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4200" y="150489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>
                <a:solidFill>
                  <a:prstClr val="black"/>
                </a:solidFill>
              </a:rPr>
              <a:t>Front</a:t>
            </a:r>
            <a:endParaRPr lang="en-IN" sz="2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1992</TotalTime>
  <Words>3541</Words>
  <Application>Microsoft Office PowerPoint</Application>
  <PresentationFormat>On-screen Show (4:3)</PresentationFormat>
  <Paragraphs>1028</Paragraphs>
  <Slides>67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19</vt:i4>
      </vt:variant>
      <vt:variant>
        <vt:lpstr>Slide Titles</vt:lpstr>
      </vt:variant>
      <vt:variant>
        <vt:i4>67</vt:i4>
      </vt:variant>
    </vt:vector>
  </HeadingPairs>
  <TitlesOfParts>
    <vt:vector size="86" baseType="lpstr">
      <vt:lpstr>Apex</vt:lpstr>
      <vt:lpstr>Office Theme</vt:lpstr>
      <vt:lpstr>3_Equity</vt:lpstr>
      <vt:lpstr>1_Office Theme</vt:lpstr>
      <vt:lpstr>2_Office Theme</vt:lpstr>
      <vt:lpstr>3_Office Theme</vt:lpstr>
      <vt:lpstr>1_Apex</vt:lpstr>
      <vt:lpstr>4_Office Theme</vt:lpstr>
      <vt:lpstr>5_Office Theme</vt:lpstr>
      <vt:lpstr>Equity</vt:lpstr>
      <vt:lpstr>1_Equity</vt:lpstr>
      <vt:lpstr>Origin</vt:lpstr>
      <vt:lpstr>2_Apex</vt:lpstr>
      <vt:lpstr>6_Office Theme</vt:lpstr>
      <vt:lpstr>Civic</vt:lpstr>
      <vt:lpstr>1_Civic</vt:lpstr>
      <vt:lpstr>2_Civic</vt:lpstr>
      <vt:lpstr>7_Office Theme</vt:lpstr>
      <vt:lpstr>8_Office Theme</vt:lpstr>
      <vt:lpstr>Status of INO  Detector &amp; Electronics</vt:lpstr>
      <vt:lpstr>Parallel sessions</vt:lpstr>
      <vt:lpstr>ICAL versus ICAL-EM</vt:lpstr>
      <vt:lpstr>Test stand at the transit campus </vt:lpstr>
      <vt:lpstr>Activities at various RPC labs</vt:lpstr>
      <vt:lpstr>Jobs for grabs</vt:lpstr>
      <vt:lpstr>Design parameters of the  pilot close loop gas system</vt:lpstr>
      <vt:lpstr>Slide 8</vt:lpstr>
      <vt:lpstr>Some pictures of close loop gas system</vt:lpstr>
      <vt:lpstr>Slide 10</vt:lpstr>
      <vt:lpstr>Slide 11</vt:lpstr>
      <vt:lpstr>RPC technology development</vt:lpstr>
      <vt:lpstr>Industrial interface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Scheme of ICAL electronics</vt:lpstr>
      <vt:lpstr>Update on RPCDAQ module</vt:lpstr>
      <vt:lpstr>RPCDAQ Board Level Bock Diagram</vt:lpstr>
      <vt:lpstr>RPCDAQ Side Board</vt:lpstr>
      <vt:lpstr>HPTDC Test Results</vt:lpstr>
      <vt:lpstr>RPC-DAQ Boot-up Sequence</vt:lpstr>
      <vt:lpstr>Vendor Development for Board Production</vt:lpstr>
      <vt:lpstr>Slide 29</vt:lpstr>
      <vt:lpstr>Slide 30</vt:lpstr>
      <vt:lpstr>Slide 31</vt:lpstr>
      <vt:lpstr>Slide 32</vt:lpstr>
      <vt:lpstr>Slide 33</vt:lpstr>
      <vt:lpstr>Trigger Concept</vt:lpstr>
      <vt:lpstr>Connections between RPC-DAQs and among LTMs</vt:lpstr>
      <vt:lpstr>Design Details</vt:lpstr>
      <vt:lpstr>Approach : Modular Design</vt:lpstr>
      <vt:lpstr>Block DIA – TYPE I</vt:lpstr>
      <vt:lpstr>Block DIA – TYPE II</vt:lpstr>
      <vt:lpstr>Ways to manage RPC signals into segments Non overlapped segments, fully resolved at next level  (3) </vt:lpstr>
      <vt:lpstr>Ways to manage RPC signals into segments Non overlapped segments, fully resolved at next level (3)  Resolving vertical borders, 1 fold signals</vt:lpstr>
      <vt:lpstr>Ways to manage RPC signals into segments Non overlapped segments, fully resolved at next level  (3)  Resolving Horizontal borders, 1 fold signals</vt:lpstr>
      <vt:lpstr>Ways to manage RPC signals into segments Non overlapped segments, fully resolved at next level (3) Resolving borders, ACR</vt:lpstr>
      <vt:lpstr>Ways to manage RPC signals into segments Non overlapped segments, fully resolved at next level  (3) amount of hardware</vt:lpstr>
      <vt:lpstr>Trigger Scheme using Non-Overlapping segments</vt:lpstr>
      <vt:lpstr>The RPC-DAQ Board Model</vt:lpstr>
      <vt:lpstr>RPC-DAQ Board Connectors</vt:lpstr>
      <vt:lpstr>Trigger Board Connectors</vt:lpstr>
      <vt:lpstr>Preamplifier</vt:lpstr>
      <vt:lpstr>How Much Cable is Required?</vt:lpstr>
      <vt:lpstr>Eye Diagram for 100m cable</vt:lpstr>
      <vt:lpstr>Results(cont.) -100m cable</vt:lpstr>
      <vt:lpstr>To recapitulate</vt:lpstr>
      <vt:lpstr>Proposed Ethernet Scheme</vt:lpstr>
      <vt:lpstr> Downstream Data Rates at backend</vt:lpstr>
      <vt:lpstr>Ethernet Traffic and Congestion issues</vt:lpstr>
      <vt:lpstr>Slide 57</vt:lpstr>
      <vt:lpstr>Slide 58</vt:lpstr>
      <vt:lpstr>Slide 59</vt:lpstr>
      <vt:lpstr>Slide 60</vt:lpstr>
      <vt:lpstr>Slide 61</vt:lpstr>
      <vt:lpstr>Backend Software</vt:lpstr>
      <vt:lpstr>Slide 63</vt:lpstr>
      <vt:lpstr>Slide 64</vt:lpstr>
      <vt:lpstr>Slide 65</vt:lpstr>
      <vt:lpstr>Slide 66</vt:lpstr>
      <vt:lpstr>Summary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124</cp:revision>
  <dcterms:created xsi:type="dcterms:W3CDTF">2012-11-08T12:30:41Z</dcterms:created>
  <dcterms:modified xsi:type="dcterms:W3CDTF">2013-09-14T07:43:05Z</dcterms:modified>
</cp:coreProperties>
</file>