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264" r:id="rId3"/>
    <p:sldId id="271" r:id="rId4"/>
    <p:sldId id="267" r:id="rId5"/>
    <p:sldId id="270" r:id="rId6"/>
    <p:sldId id="273" r:id="rId7"/>
    <p:sldId id="272" r:id="rId8"/>
    <p:sldId id="274" r:id="rId9"/>
    <p:sldId id="276" r:id="rId10"/>
    <p:sldId id="277" r:id="rId11"/>
    <p:sldId id="263" r:id="rId12"/>
    <p:sldId id="259" r:id="rId13"/>
    <p:sldId id="262" r:id="rId14"/>
    <p:sldId id="257" r:id="rId15"/>
    <p:sldId id="258" r:id="rId16"/>
    <p:sldId id="260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13116-E6BD-490E-8631-F8028ACDCB39}" type="datetimeFigureOut">
              <a:rPr lang="en-US" smtClean="0"/>
              <a:pPr/>
              <a:t>11/9/2012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679A9-3736-4E9A-B38A-63BC0930535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F6D16-ACA5-43BD-B4F1-A22F497317B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00" y="1371600"/>
            <a:ext cx="90000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00" y="3331698"/>
            <a:ext cx="90000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" y="71414"/>
            <a:ext cx="9000000" cy="900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" y="1008000"/>
            <a:ext cx="9000000" cy="5349958"/>
          </a:xfrm>
        </p:spPr>
        <p:txBody>
          <a:bodyPr/>
          <a:lstStyle>
            <a:lvl2pPr>
              <a:buClr>
                <a:srgbClr val="FFFF00"/>
              </a:buClr>
              <a:defRPr>
                <a:solidFill>
                  <a:srgbClr val="FFFF00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" y="6408000"/>
            <a:ext cx="8568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2594" y="6408000"/>
            <a:ext cx="360000" cy="360000"/>
          </a:xfrm>
        </p:spPr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000" y="71414"/>
            <a:ext cx="9000000" cy="900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242" y="1008000"/>
            <a:ext cx="4500000" cy="5349958"/>
          </a:xfrm>
        </p:spPr>
        <p:txBody>
          <a:bodyPr/>
          <a:lstStyle>
            <a:lvl2pPr>
              <a:buClr>
                <a:srgbClr val="FFFF00"/>
              </a:buClr>
              <a:defRPr>
                <a:solidFill>
                  <a:srgbClr val="FFFF00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" y="6408000"/>
            <a:ext cx="8568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2594" y="6408000"/>
            <a:ext cx="360000" cy="360000"/>
          </a:xfrm>
        </p:spPr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79043" y="1008000"/>
            <a:ext cx="4500000" cy="5349958"/>
          </a:xfrm>
        </p:spPr>
        <p:txBody>
          <a:bodyPr/>
          <a:lstStyle>
            <a:lvl2pPr>
              <a:buClr>
                <a:srgbClr val="FFFF00"/>
              </a:buClr>
              <a:defRPr>
                <a:solidFill>
                  <a:srgbClr val="FFFF00"/>
                </a:solidFill>
              </a:defRPr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C77EA8-29BB-41A8-8B2D-70A42895FD1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cr.tifr.res.in/~ino/daqweb_display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Status of ICAL RPCs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B.Satyanarayana, TIFR, Mumbai</a:t>
            </a:r>
          </a:p>
          <a:p>
            <a:r>
              <a:rPr lang="en-US" dirty="0" smtClean="0"/>
              <a:t>INO Collaboration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Studies on float glass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10</a:t>
            </a:fld>
            <a:endParaRPr lang="en-IN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5967" y="1008063"/>
            <a:ext cx="7692066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Pickup panel development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11</a:t>
            </a:fld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03" t="23030" r="1931" b="14172"/>
          <a:stretch>
            <a:fillRect/>
          </a:stretch>
        </p:blipFill>
        <p:spPr bwMode="auto">
          <a:xfrm>
            <a:off x="3500430" y="4071942"/>
            <a:ext cx="5208799" cy="224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b="28448"/>
          <a:stretch>
            <a:fillRect/>
          </a:stretch>
        </p:blipFill>
        <p:spPr bwMode="auto">
          <a:xfrm>
            <a:off x="4071934" y="4869971"/>
            <a:ext cx="4580071" cy="107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9" descr="i_openended-1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024310"/>
            <a:ext cx="1363131" cy="3013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1" descr="i_100ohm-1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7574" y="1008005"/>
            <a:ext cx="1161840" cy="3013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4" descr="i_50ohm-1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6738" y="1008005"/>
            <a:ext cx="1186560" cy="3013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8" descr="pot_48pt2oh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1430" y="1008005"/>
            <a:ext cx="1328524" cy="1346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1" descr="i_47oh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7022" y="2414185"/>
            <a:ext cx="1328524" cy="1590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183362" y="3438966"/>
            <a:ext cx="657018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Open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0172" y="3438966"/>
            <a:ext cx="625731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100</a:t>
            </a:r>
            <a:r>
              <a:rPr lang="el-GR" sz="1400" dirty="0" smtClean="0">
                <a:solidFill>
                  <a:srgbClr val="FF0000"/>
                </a:solidFill>
              </a:rPr>
              <a:t>Ω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1866" y="3438966"/>
            <a:ext cx="625731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51</a:t>
            </a:r>
            <a:r>
              <a:rPr lang="el-GR" sz="1400" dirty="0" smtClean="0">
                <a:solidFill>
                  <a:srgbClr val="FF0000"/>
                </a:solidFill>
              </a:rPr>
              <a:t>Ω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8445" y="1857525"/>
            <a:ext cx="745017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48.2</a:t>
            </a:r>
            <a:r>
              <a:rPr lang="el-GR" sz="1400" dirty="0" smtClean="0">
                <a:solidFill>
                  <a:srgbClr val="FF0000"/>
                </a:solidFill>
              </a:rPr>
              <a:t>Ω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4699" y="3468975"/>
            <a:ext cx="625731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47</a:t>
            </a:r>
            <a:r>
              <a:rPr lang="el-GR" sz="1400" dirty="0" smtClean="0">
                <a:solidFill>
                  <a:srgbClr val="FF0000"/>
                </a:solidFill>
              </a:rPr>
              <a:t>Ω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8" name="Picture 14" descr="P10100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364610" y="1075543"/>
            <a:ext cx="3096000" cy="232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3" descr="E:\bsn\progress\fe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610" y="3423320"/>
            <a:ext cx="3096000" cy="200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221866" y="3500438"/>
            <a:ext cx="1584000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G-10 panel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0588" y="1136802"/>
            <a:ext cx="1728000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Foam panel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34116" y="5471468"/>
            <a:ext cx="3096000" cy="828000"/>
          </a:xfrm>
          <a:prstGeom prst="round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15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Z</a:t>
            </a:r>
            <a:r>
              <a:rPr lang="en-US" sz="1500" baseline="-250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0</a:t>
            </a:r>
            <a:r>
              <a:rPr lang="en-US" sz="15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: Inject a pulse into the strip; tune the terminating resistance at the far end, until its reflection disappears.</a:t>
            </a: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80958" y="5426454"/>
            <a:ext cx="2520000" cy="40011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Honeycomb panel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Chamfering and engraving of glass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12</a:t>
            </a:fld>
            <a:endParaRPr lang="en-IN" dirty="0"/>
          </a:p>
        </p:txBody>
      </p:sp>
      <p:pic>
        <p:nvPicPr>
          <p:cNvPr id="2051" name="Picture 3" descr="D:\Walchand\photos-270812\IMAG03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1008000"/>
            <a:ext cx="4500562" cy="3389312"/>
          </a:xfrm>
          <a:prstGeom prst="rect">
            <a:avLst/>
          </a:prstGeom>
          <a:noFill/>
        </p:spPr>
      </p:pic>
      <p:pic>
        <p:nvPicPr>
          <p:cNvPr id="2052" name="Picture 4" descr="D:\Walchand\photos-270812\DSC03446.JPG"/>
          <p:cNvPicPr>
            <a:picLocks noGrp="1" noChangeAspect="1" noChangeArrowheads="1"/>
          </p:cNvPicPr>
          <p:nvPr>
            <p:ph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350" y="1008000"/>
            <a:ext cx="4500563" cy="3375422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l="5833" t="1687" r="3500" b="1687"/>
          <a:stretch>
            <a:fillRect/>
          </a:stretch>
        </p:blipFill>
        <p:spPr bwMode="auto">
          <a:xfrm>
            <a:off x="4579200" y="3143248"/>
            <a:ext cx="4500000" cy="331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 t="8525" b="11367"/>
          <a:stretch>
            <a:fillRect/>
          </a:stretch>
        </p:blipFill>
        <p:spPr bwMode="auto">
          <a:xfrm>
            <a:off x="46800" y="3872793"/>
            <a:ext cx="4500000" cy="257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Painting/curing of glass plates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13</a:t>
            </a:fld>
            <a:endParaRPr lang="en-IN" dirty="0"/>
          </a:p>
        </p:txBody>
      </p:sp>
      <p:pic>
        <p:nvPicPr>
          <p:cNvPr id="7" name="Picture 3" descr="D:\Walchand\photos-270812\DSC03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73" y="1008380"/>
            <a:ext cx="4010891" cy="5349240"/>
          </a:xfrm>
          <a:prstGeom prst="rect">
            <a:avLst/>
          </a:prstGeom>
          <a:noFill/>
        </p:spPr>
      </p:pic>
      <p:pic>
        <p:nvPicPr>
          <p:cNvPr id="8" name="Picture 6" descr="D:\Walchand\photos-270812\IMAG0362.jpg"/>
          <p:cNvPicPr>
            <a:picLocks noGrp="1" noChangeAspect="1" noChangeArrowheads="1"/>
          </p:cNvPicPr>
          <p:nvPr>
            <p:ph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873" y="1008380"/>
            <a:ext cx="4027516" cy="5349240"/>
          </a:xfrm>
          <a:prstGeom prst="rect">
            <a:avLst/>
          </a:prstGeom>
          <a:noFill/>
        </p:spPr>
      </p:pic>
      <p:pic>
        <p:nvPicPr>
          <p:cNvPr id="9" name="Picture 4" descr="D:\Walchand\photos-270812\DSC03451.JPG"/>
          <p:cNvPicPr>
            <a:picLocks noChangeAspect="1" noChangeArrowheads="1"/>
          </p:cNvPicPr>
          <p:nvPr/>
        </p:nvPicPr>
        <p:blipFill>
          <a:blip r:embed="rId4" cstate="print"/>
          <a:srcRect l="60318" t="15438" r="15848" b="55251"/>
          <a:stretch>
            <a:fillRect/>
          </a:stretch>
        </p:blipFill>
        <p:spPr bwMode="auto">
          <a:xfrm>
            <a:off x="300252" y="1000108"/>
            <a:ext cx="1985731" cy="1831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Automatic RPC gap making</a:t>
            </a:r>
            <a:endParaRPr lang="en-IN" dirty="0"/>
          </a:p>
        </p:txBody>
      </p:sp>
      <p:pic>
        <p:nvPicPr>
          <p:cNvPr id="7" name="Content Placeholder 6" descr="100_24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9" y="1008000"/>
            <a:ext cx="7132799" cy="5349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pic>
        <p:nvPicPr>
          <p:cNvPr id="4098" name="Picture 2" descr="D:\Walchand\Photos\100_2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726" y="4572000"/>
            <a:ext cx="2400000" cy="1800000"/>
          </a:xfrm>
          <a:prstGeom prst="rect">
            <a:avLst/>
          </a:prstGeom>
          <a:noFill/>
        </p:spPr>
      </p:pic>
      <p:pic>
        <p:nvPicPr>
          <p:cNvPr id="4099" name="Picture 3" descr="D:\Walchand\Photos\IMAG0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7" y="4572000"/>
            <a:ext cx="2390164" cy="1800000"/>
          </a:xfrm>
          <a:prstGeom prst="rect">
            <a:avLst/>
          </a:prstGeom>
          <a:noFill/>
        </p:spPr>
      </p:pic>
      <p:pic>
        <p:nvPicPr>
          <p:cNvPr id="4100" name="Picture 4" descr="D:\Walchand\Photos\IMAG0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1195" y="4572000"/>
            <a:ext cx="2390164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RPC holding tray</a:t>
            </a:r>
            <a:endParaRPr lang="en-IN" dirty="0"/>
          </a:p>
        </p:txBody>
      </p:sp>
      <p:pic>
        <p:nvPicPr>
          <p:cNvPr id="9" name="Content Placeholder 8" descr="Holding Tray 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76" t="10827" r="4429" b="8858"/>
          <a:stretch>
            <a:fillRect/>
          </a:stretch>
        </p:blipFill>
        <p:spPr>
          <a:xfrm>
            <a:off x="915224" y="3585944"/>
            <a:ext cx="4498845" cy="2880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15</a:t>
            </a:fld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362" t="967" r="2043" b="1933"/>
          <a:stretch>
            <a:fillRect/>
          </a:stretch>
        </p:blipFill>
        <p:spPr bwMode="auto">
          <a:xfrm>
            <a:off x="915230" y="1008000"/>
            <a:ext cx="3600000" cy="254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4108" r="685" b="1003"/>
          <a:stretch>
            <a:fillRect/>
          </a:stretch>
        </p:blipFill>
        <p:spPr bwMode="auto">
          <a:xfrm>
            <a:off x="4543900" y="1008000"/>
            <a:ext cx="3600000" cy="255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Content Placeholder 9" descr="Holding Tray 2.jpg"/>
          <p:cNvPicPr>
            <a:picLocks noGrp="1" noChangeAspect="1"/>
          </p:cNvPicPr>
          <p:nvPr>
            <p:ph idx="13"/>
          </p:nvPr>
        </p:nvPicPr>
        <p:blipFill>
          <a:blip r:embed="rId5" cstate="print"/>
          <a:srcRect l="19931" t="1968" r="11811"/>
          <a:stretch>
            <a:fillRect/>
          </a:stretch>
        </p:blipFill>
        <p:spPr>
          <a:xfrm>
            <a:off x="5456091" y="3585944"/>
            <a:ext cx="2673777" cy="2880000"/>
          </a:xfrm>
        </p:spPr>
      </p:pic>
      <p:sp>
        <p:nvSpPr>
          <p:cNvPr id="14" name="TextBox 13"/>
          <p:cNvSpPr txBox="1"/>
          <p:nvPr/>
        </p:nvSpPr>
        <p:spPr>
          <a:xfrm>
            <a:off x="928662" y="2808000"/>
            <a:ext cx="1000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rgbClr val="C00000"/>
                </a:solidFill>
              </a:rPr>
              <a:t>Max. deflection</a:t>
            </a:r>
          </a:p>
          <a:p>
            <a:r>
              <a:rPr lang="en-IN" sz="1400" dirty="0" smtClean="0">
                <a:solidFill>
                  <a:srgbClr val="C00000"/>
                </a:solidFill>
              </a:rPr>
              <a:t>4.4mm</a:t>
            </a:r>
            <a:endParaRPr lang="en-IN" sz="1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808000"/>
            <a:ext cx="1000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rgbClr val="C00000"/>
                </a:solidFill>
              </a:rPr>
              <a:t>Max. stress</a:t>
            </a:r>
          </a:p>
          <a:p>
            <a:r>
              <a:rPr lang="en-IN" sz="1400" dirty="0" smtClean="0">
                <a:solidFill>
                  <a:srgbClr val="C00000"/>
                </a:solidFill>
              </a:rPr>
              <a:t>8.2MPa</a:t>
            </a:r>
            <a:endParaRPr lang="en-IN" sz="1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2000" y="2988000"/>
            <a:ext cx="61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rgbClr val="C00000"/>
                </a:solidFill>
              </a:rPr>
              <a:t>Spec.</a:t>
            </a:r>
          </a:p>
          <a:p>
            <a:r>
              <a:rPr lang="en-IN" sz="1400" dirty="0">
                <a:solidFill>
                  <a:srgbClr val="C00000"/>
                </a:solidFill>
              </a:rPr>
              <a:t>5</a:t>
            </a:r>
            <a:r>
              <a:rPr lang="en-IN" sz="1400" dirty="0" smtClean="0">
                <a:solidFill>
                  <a:srgbClr val="C00000"/>
                </a:solidFill>
              </a:rPr>
              <a:t>mm</a:t>
            </a:r>
            <a:endParaRPr lang="en-IN" sz="1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8082" y="2988000"/>
            <a:ext cx="7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>
                <a:solidFill>
                  <a:srgbClr val="C00000"/>
                </a:solidFill>
              </a:rPr>
              <a:t>FRP</a:t>
            </a:r>
          </a:p>
          <a:p>
            <a:r>
              <a:rPr lang="en-IN" sz="1400" dirty="0" smtClean="0">
                <a:solidFill>
                  <a:srgbClr val="C00000"/>
                </a:solidFill>
              </a:rPr>
              <a:t>25MPa</a:t>
            </a:r>
            <a:endParaRPr lang="en-IN" sz="1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68" y="6048000"/>
            <a:ext cx="176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2060"/>
                </a:solidFill>
              </a:rPr>
              <a:t>Fabricated tray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6462" y="6048000"/>
            <a:ext cx="190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FF00"/>
                </a:solidFill>
              </a:rPr>
              <a:t>Down side view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669965" y="2098670"/>
            <a:ext cx="2700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Finite Element Analysis</a:t>
            </a:r>
            <a:endParaRPr lang="en-IN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348000" y="1071546"/>
            <a:ext cx="2448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>
                <a:solidFill>
                  <a:srgbClr val="C00000"/>
                </a:solidFill>
              </a:rPr>
              <a:t>Self weight + 100kg load</a:t>
            </a:r>
            <a:endParaRPr lang="en-IN" sz="1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542553" y="4680000"/>
            <a:ext cx="21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Extra thickness in selected sections  </a:t>
            </a:r>
            <a:endParaRPr lang="en-IN" b="1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7291868" y="4910068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Three-line support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RPC fabrication facility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16</a:t>
            </a:fld>
            <a:endParaRPr lang="en-IN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207" b="4395"/>
          <a:stretch>
            <a:fillRect/>
          </a:stretch>
        </p:blipFill>
        <p:spPr bwMode="auto">
          <a:xfrm>
            <a:off x="72000" y="1008000"/>
            <a:ext cx="9010650" cy="4437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Current status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IN" dirty="0" smtClean="0"/>
              <a:t>RPC detector R&amp;D concluded quite a while ago. The RPC stacks are being used even for some physics studies.</a:t>
            </a:r>
          </a:p>
          <a:p>
            <a:pPr>
              <a:lnSpc>
                <a:spcPct val="110000"/>
              </a:lnSpc>
            </a:pPr>
            <a:r>
              <a:rPr lang="en-IN" dirty="0" smtClean="0"/>
              <a:t>Scaling up and industrial adaptation of lab technology – by an industry, is almost complete.</a:t>
            </a:r>
          </a:p>
          <a:p>
            <a:pPr>
              <a:lnSpc>
                <a:spcPct val="110000"/>
              </a:lnSpc>
            </a:pPr>
            <a:r>
              <a:rPr lang="en-IN" dirty="0" smtClean="0"/>
              <a:t>Extensive vendor development for material fabrication, process development, design of SPMs and for large scale production of RPCs.</a:t>
            </a:r>
          </a:p>
          <a:p>
            <a:pPr>
              <a:lnSpc>
                <a:spcPct val="110000"/>
              </a:lnSpc>
            </a:pPr>
            <a:r>
              <a:rPr lang="en-IN" dirty="0" smtClean="0"/>
              <a:t>Ready for engineering module.</a:t>
            </a:r>
          </a:p>
          <a:p>
            <a:pPr>
              <a:lnSpc>
                <a:spcPct val="110000"/>
              </a:lnSpc>
            </a:pPr>
            <a:r>
              <a:rPr lang="en-IN" dirty="0" smtClean="0"/>
              <a:t>Tenders for RPC production for engineering module are about to be floated.</a:t>
            </a:r>
          </a:p>
          <a:p>
            <a:pPr>
              <a:lnSpc>
                <a:spcPct val="110000"/>
              </a:lnSpc>
            </a:pPr>
            <a:r>
              <a:rPr lang="en-IN" dirty="0" smtClean="0"/>
              <a:t>Further fine-tuning of chamber design, operating parameters and maintenance related practices will continue.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17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Factsheet of ICAL detector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                     BARC-TIFR INO meeting, TIFR, Mumbai                              November 9,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Group 3"/>
          <p:cNvGraphicFramePr>
            <a:graphicFrameLocks noGrp="1" noChangeAspect="1"/>
          </p:cNvGraphicFramePr>
          <p:nvPr>
            <p:ph idx="1"/>
          </p:nvPr>
        </p:nvGraphicFramePr>
        <p:xfrm>
          <a:off x="428596" y="1071546"/>
          <a:ext cx="8215370" cy="521497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09271"/>
                <a:gridCol w="4106099"/>
              </a:tblGrid>
              <a:tr h="37249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modules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249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Module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16m × 16m × 14.5m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249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Detector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48.4m × 16m × 14.5m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249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layers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249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Iron plate thickness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56mm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249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Gap for RPC trays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40mm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249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Magnetic field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1.3Tesla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249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RPC dimensions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1,950mm × 1,840mm × 24mm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249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Readout strip pitch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 0mm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249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RPCs/Road/Layer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249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Roads/Layer/Module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249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 units/Layer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192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249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 RPC units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28,800 (97,505m</a:t>
                      </a:r>
                      <a:r>
                        <a:rPr kumimoji="0" lang="en-US" sz="1800" u="none" strike="noStrike" cap="none" normalizeH="0" baseline="3000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)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  <a:tr h="372498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No. of readout strips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3,686,400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82296" marR="82296" marT="27432" marB="27432" horzOverflow="overflow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429124" y="5400030"/>
            <a:ext cx="214314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 of a basic RPC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3</a:t>
            </a:fld>
            <a:endParaRPr lang="en-IN" dirty="0"/>
          </a:p>
        </p:txBody>
      </p:sp>
      <p:pic>
        <p:nvPicPr>
          <p:cNvPr id="6" name="Content Placeholder 11" descr="rpc-p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91" t="22373" r="16351" b="23638"/>
          <a:stretch>
            <a:fillRect/>
          </a:stretch>
        </p:blipFill>
        <p:spPr>
          <a:xfrm>
            <a:off x="71438" y="1700586"/>
            <a:ext cx="9001125" cy="396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pac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50921" y="1071546"/>
            <a:ext cx="2735261" cy="164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Parts </a:t>
            </a:r>
            <a:r>
              <a:rPr lang="en-US" dirty="0" smtClean="0"/>
              <a:t>for gas volume fabrication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                     BARC-TIFR INO meeting, TIFR, Mumbai                              November 9,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5" descr="gas-nozzle"/>
          <p:cNvPicPr>
            <a:picLocks noChangeAspect="1" noChangeArrowheads="1"/>
          </p:cNvPicPr>
          <p:nvPr/>
        </p:nvPicPr>
        <p:blipFill>
          <a:blip r:embed="rId4" cstate="print"/>
          <a:srcRect t="5872" r="5080" b="5872"/>
          <a:stretch>
            <a:fillRect/>
          </a:stretch>
        </p:blipFill>
        <p:spPr bwMode="auto">
          <a:xfrm>
            <a:off x="1500166" y="2772695"/>
            <a:ext cx="2286016" cy="1870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rpc_assembly.jpg"/>
          <p:cNvPicPr>
            <a:picLocks noChangeAspect="1"/>
          </p:cNvPicPr>
          <p:nvPr/>
        </p:nvPicPr>
        <p:blipFill>
          <a:blip r:embed="rId5" cstate="print"/>
          <a:srcRect b="9049"/>
          <a:stretch>
            <a:fillRect/>
          </a:stretch>
        </p:blipFill>
        <p:spPr>
          <a:xfrm rot="16200000">
            <a:off x="3393088" y="1535707"/>
            <a:ext cx="5151444" cy="420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20000" y="1175046"/>
            <a:ext cx="272415" cy="1440000"/>
          </a:xfrm>
          <a:prstGeom prst="roundRect">
            <a:avLst/>
          </a:prstGeom>
          <a:solidFill>
            <a:srgbClr val="FFFFCC"/>
          </a:solidFill>
          <a:ln cap="rnd"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vert270" wrap="square" lIns="0" tIns="0" rIns="0" bIns="0" rtlCol="0" anchor="ctr" anchorCtr="1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Edge  spacer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00" y="3017268"/>
            <a:ext cx="272415" cy="1440000"/>
          </a:xfrm>
          <a:prstGeom prst="roundRect">
            <a:avLst/>
          </a:prstGeom>
          <a:solidFill>
            <a:srgbClr val="FFFFCC"/>
          </a:solidFill>
          <a:ln cap="rnd"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vert270" wrap="square" lIns="0" tIns="0" rIns="0" bIns="0" rtlCol="0" anchor="ctr" anchorCtr="1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Gas  nozzle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00" y="4771156"/>
            <a:ext cx="272415" cy="1440000"/>
          </a:xfrm>
          <a:prstGeom prst="roundRect">
            <a:avLst/>
          </a:prstGeom>
          <a:solidFill>
            <a:srgbClr val="FFFFCC"/>
          </a:solidFill>
          <a:ln cap="rnd"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vert270" wrap="square" lIns="0" tIns="0" rIns="0" bIns="0" rtlCol="0" anchor="ctr" anchorCtr="1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Glass  spacer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7237" y="1071546"/>
            <a:ext cx="306467" cy="5148000"/>
          </a:xfrm>
          <a:prstGeom prst="roundRect">
            <a:avLst/>
          </a:prstGeom>
          <a:solidFill>
            <a:srgbClr val="FFFFCC"/>
          </a:solidFill>
          <a:ln cap="rnd"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vert270" wrap="square" lIns="0" tIns="0" rIns="0" bIns="0" rtlCol="0" anchor="ctr" anchorCtr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Schematic  of  an  assembled  gas  volume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4" descr="button"/>
          <p:cNvPicPr>
            <a:picLocks noChangeAspect="1" noChangeArrowheads="1"/>
          </p:cNvPicPr>
          <p:nvPr/>
        </p:nvPicPr>
        <p:blipFill>
          <a:blip r:embed="rId6" cstate="print"/>
          <a:srcRect l="20198" t="16495" r="20472" b="16495"/>
          <a:stretch>
            <a:fillRect/>
          </a:stretch>
        </p:blipFill>
        <p:spPr bwMode="auto">
          <a:xfrm>
            <a:off x="2071670" y="4671582"/>
            <a:ext cx="1714512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Stack of 1m × 1m RPCs</a:t>
            </a:r>
            <a:endParaRPr lang="en-US" dirty="0"/>
          </a:p>
        </p:txBody>
      </p:sp>
      <p:pic>
        <p:nvPicPr>
          <p:cNvPr id="9" name="Content Placeholder 8" descr="bigstack-lates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3832" y="1008000"/>
            <a:ext cx="8056337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                     BARC-TIFR INO meeting, TIFR, Mumbai                              November 9,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RPCs using muons</a:t>
            </a:r>
            <a:endParaRPr lang="en-US" dirty="0"/>
          </a:p>
        </p:txBody>
      </p:sp>
      <p:pic>
        <p:nvPicPr>
          <p:cNvPr id="11" name="Content Placeholder 10" descr="R540_58.p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038" y="1113457"/>
            <a:ext cx="4500562" cy="5139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B.Satyanarayana                              BARC-TIFR INO meeting, TIFR, Mumbai                              November 9,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2D1-030A-4AF5-855D-82A44DD93AE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9" name="Content Placeholder 18" descr="R540_1759.png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5" cstate="print"/>
          <a:stretch>
            <a:fillRect/>
          </a:stretch>
        </p:blipFill>
        <p:spPr>
          <a:xfrm>
            <a:off x="4578350" y="1113457"/>
            <a:ext cx="4500563" cy="513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of 2m × 2m RPCs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7</a:t>
            </a:fld>
            <a:endParaRPr lang="en-IN" dirty="0"/>
          </a:p>
        </p:txBody>
      </p:sp>
      <p:pic>
        <p:nvPicPr>
          <p:cNvPr id="6" name="Content Placeholder 5" descr="SEP_3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811" t="16265" r="12598" b="2919"/>
          <a:stretch>
            <a:fillRect/>
          </a:stretch>
        </p:blipFill>
        <p:spPr>
          <a:xfrm>
            <a:off x="776971" y="1008000"/>
            <a:ext cx="7590177" cy="5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Studying long-term stability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8</a:t>
            </a:fld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68" t="2185" r="1168" b="4369"/>
          <a:stretch>
            <a:fillRect/>
          </a:stretch>
        </p:blipFill>
        <p:spPr bwMode="auto">
          <a:xfrm>
            <a:off x="792000" y="1008001"/>
            <a:ext cx="7560000" cy="257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000" y="3643314"/>
            <a:ext cx="7560000" cy="271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ICAL </a:t>
            </a:r>
            <a:r>
              <a:rPr lang="en-IN" i="1" dirty="0" smtClean="0"/>
              <a:t>mini</a:t>
            </a:r>
            <a:r>
              <a:rPr lang="en-IN" dirty="0" smtClean="0"/>
              <a:t> at VECC</a:t>
            </a:r>
            <a:endParaRPr lang="en-IN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B.Satyanarayana                              BARC-TIFR INO meeting, TIFR, Mumbai                              November 9, 2012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7EA8-29BB-41A8-8B2D-70A42895FD1B}" type="slidenum">
              <a:rPr lang="en-IN" smtClean="0"/>
              <a:pPr/>
              <a:t>9</a:t>
            </a:fld>
            <a:endParaRPr lang="en-IN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008" b="15494"/>
          <a:stretch>
            <a:fillRect/>
          </a:stretch>
        </p:blipFill>
        <p:spPr bwMode="auto">
          <a:xfrm>
            <a:off x="72000" y="1780180"/>
            <a:ext cx="9000000" cy="394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471</TotalTime>
  <Words>542</Words>
  <Application>Microsoft Office PowerPoint</Application>
  <PresentationFormat>On-screen Show (4:3)</PresentationFormat>
  <Paragraphs>116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Status of ICAL RPCs</vt:lpstr>
      <vt:lpstr>Factsheet of ICAL detector</vt:lpstr>
      <vt:lpstr>Schematic of a basic RPC</vt:lpstr>
      <vt:lpstr>Parts for gas volume fabrication</vt:lpstr>
      <vt:lpstr>Stack of 1m × 1m RPCs</vt:lpstr>
      <vt:lpstr>Studying RPCs using muons</vt:lpstr>
      <vt:lpstr>Stack of 2m × 2m RPCs</vt:lpstr>
      <vt:lpstr>Studying long-term stability</vt:lpstr>
      <vt:lpstr>ICAL mini at VECC</vt:lpstr>
      <vt:lpstr>Studies on float glass</vt:lpstr>
      <vt:lpstr>Pickup panel development</vt:lpstr>
      <vt:lpstr>Chamfering and engraving of glass</vt:lpstr>
      <vt:lpstr>Painting/curing of glass plates</vt:lpstr>
      <vt:lpstr>Automatic RPC gap making</vt:lpstr>
      <vt:lpstr>RPC holding tray</vt:lpstr>
      <vt:lpstr>RPC fabrication facility</vt:lpstr>
      <vt:lpstr>Current status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43</cp:revision>
  <dcterms:created xsi:type="dcterms:W3CDTF">2012-11-08T12:30:41Z</dcterms:created>
  <dcterms:modified xsi:type="dcterms:W3CDTF">2012-11-09T02:12:12Z</dcterms:modified>
</cp:coreProperties>
</file>