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62" r:id="rId3"/>
    <p:sldId id="265" r:id="rId4"/>
    <p:sldId id="260" r:id="rId5"/>
    <p:sldId id="264" r:id="rId6"/>
    <p:sldId id="266" r:id="rId7"/>
    <p:sldId id="279" r:id="rId8"/>
    <p:sldId id="257" r:id="rId9"/>
    <p:sldId id="268" r:id="rId10"/>
    <p:sldId id="269" r:id="rId11"/>
    <p:sldId id="270" r:id="rId12"/>
    <p:sldId id="271" r:id="rId13"/>
    <p:sldId id="274" r:id="rId14"/>
    <p:sldId id="258" r:id="rId15"/>
    <p:sldId id="283" r:id="rId16"/>
    <p:sldId id="259" r:id="rId17"/>
    <p:sldId id="267" r:id="rId18"/>
    <p:sldId id="261" r:id="rId19"/>
    <p:sldId id="263" r:id="rId20"/>
    <p:sldId id="276" r:id="rId21"/>
    <p:sldId id="275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3116-E6BD-490E-8631-F8028ACDCB39}" type="datetimeFigureOut">
              <a:rPr lang="en-US" smtClean="0"/>
              <a:pPr/>
              <a:t>11/9/2012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79A9-3736-4E9A-B38A-63BC0930535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00" y="1371600"/>
            <a:ext cx="90000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00" y="3331698"/>
            <a:ext cx="90000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71414"/>
            <a:ext cx="9000000" cy="90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8568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594" y="6408000"/>
            <a:ext cx="360000" cy="360000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000" y="71414"/>
            <a:ext cx="9000000" cy="90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42" y="1008000"/>
            <a:ext cx="45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8568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594" y="6408000"/>
            <a:ext cx="360000" cy="360000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9043" y="1008000"/>
            <a:ext cx="45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ICAL Integration Issues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B.Satyanarayana, TIFR, Mumbai</a:t>
            </a:r>
          </a:p>
          <a:p>
            <a:r>
              <a:rPr lang="en-US" dirty="0" smtClean="0"/>
              <a:t>INO Collaboration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Details of the components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10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3" y="1008063"/>
            <a:ext cx="7644894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Details of one of gas ports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11</a:t>
            </a:fld>
            <a:endParaRPr lang="en-IN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45" t="15864" r="19681" b="13662"/>
          <a:stretch/>
        </p:blipFill>
        <p:spPr bwMode="auto">
          <a:xfrm rot="5400000">
            <a:off x="1892801" y="151160"/>
            <a:ext cx="5358398" cy="705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Details of gas nozzle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12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5" t="9199" r="15490" b="12017"/>
          <a:stretch>
            <a:fillRect/>
          </a:stretch>
        </p:blipFill>
        <p:spPr bwMode="auto">
          <a:xfrm>
            <a:off x="590640" y="1008000"/>
            <a:ext cx="796272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4355976" cy="1754326"/>
          </a:xfrm>
        </p:spPr>
        <p:txBody>
          <a:bodyPr wrap="square">
            <a:spAutoFit/>
          </a:bodyPr>
          <a:lstStyle/>
          <a:p>
            <a:r>
              <a:rPr lang="en-US" sz="3600" dirty="0" smtClean="0"/>
              <a:t>Overall scheme of ICAL electronics</a:t>
            </a:r>
            <a:endParaRPr lang="en-SG" sz="36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33070"/>
            <a:ext cx="8640000" cy="360000"/>
          </a:xfrm>
        </p:spPr>
        <p:txBody>
          <a:bodyPr/>
          <a:lstStyle/>
          <a:p>
            <a:pPr algn="l"/>
            <a:r>
              <a:rPr lang="en-SG" smtClean="0"/>
              <a:t>B.Satyanarayana                              BARC-TIFR INO meeting, TIFR, Mumbai                              November 9, 2012</a:t>
            </a:r>
            <a:endParaRPr lang="en-S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291" t="20315" r="25394" b="9044"/>
          <a:stretch>
            <a:fillRect/>
          </a:stretch>
        </p:blipFill>
        <p:spPr bwMode="auto">
          <a:xfrm>
            <a:off x="4448047" y="0"/>
            <a:ext cx="4695953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72000" y="1907340"/>
            <a:ext cx="4500000" cy="409342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Major elements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Front-end board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RPCDAQ board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Segment Trigger Module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Global Trigger Module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Global Trigger Driver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Tier1  Network Switch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Tier2  Network Switch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DAQ Server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Power supply area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14</a:t>
            </a:fld>
            <a:endParaRPr lang="en-IN" dirty="0"/>
          </a:p>
        </p:txBody>
      </p:sp>
      <p:pic>
        <p:nvPicPr>
          <p:cNvPr id="2050" name="Picture 2" descr="D:\Meetings\barc-tifr-ino\New folder (3)\gas_out_chill_air_lv_lin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34" r="15158" b="6676"/>
          <a:stretch>
            <a:fillRect/>
          </a:stretch>
        </p:blipFill>
        <p:spPr bwMode="auto">
          <a:xfrm>
            <a:off x="1086411" y="1008000"/>
            <a:ext cx="7210914" cy="5400000"/>
          </a:xfrm>
          <a:prstGeom prst="rect">
            <a:avLst/>
          </a:prstGeom>
          <a:noFill/>
        </p:spPr>
      </p:pic>
      <p:pic>
        <p:nvPicPr>
          <p:cNvPr id="2051" name="Picture 3" descr="D:\Meetings\barc-tifr-ino\New folder (3)\gas_out_chill_air_lv_lines_2.jpg"/>
          <p:cNvPicPr>
            <a:picLocks noChangeAspect="1" noChangeArrowheads="1"/>
          </p:cNvPicPr>
          <p:nvPr/>
        </p:nvPicPr>
        <p:blipFill>
          <a:blip r:embed="rId3"/>
          <a:srcRect l="10083" t="14583" r="21259" b="8333"/>
          <a:stretch>
            <a:fillRect/>
          </a:stretch>
        </p:blipFill>
        <p:spPr bwMode="auto">
          <a:xfrm>
            <a:off x="1142944" y="1022068"/>
            <a:ext cx="4071998" cy="350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2214554"/>
            <a:ext cx="24288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IN" dirty="0" smtClean="0"/>
              <a:t> Centralized scheme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IN" dirty="0" smtClean="0"/>
              <a:t> Distributed scheme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6688" y="85745"/>
            <a:ext cx="8810625" cy="6200775"/>
            <a:chOff x="83344" y="504825"/>
            <a:chExt cx="8810625" cy="62007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344" y="504825"/>
              <a:ext cx="8810625" cy="620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4495800"/>
              <a:ext cx="4138613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42876" y="4478880"/>
              <a:ext cx="3917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Two </a:t>
              </a:r>
              <a:r>
                <a:rPr lang="en-US" dirty="0" smtClean="0">
                  <a:solidFill>
                    <a:schemeClr val="bg1"/>
                  </a:solidFill>
                </a:rPr>
                <a:t>RPCs </a:t>
              </a:r>
              <a:r>
                <a:rPr lang="en-US" dirty="0">
                  <a:solidFill>
                    <a:schemeClr val="bg1"/>
                  </a:solidFill>
                </a:rPr>
                <a:t>in </a:t>
              </a:r>
              <a:r>
                <a:rPr lang="en-US" dirty="0" smtClean="0">
                  <a:solidFill>
                    <a:schemeClr val="bg1"/>
                  </a:solidFill>
                </a:rPr>
                <a:t>4m x 2m </a:t>
              </a:r>
              <a:r>
                <a:rPr lang="en-US" dirty="0">
                  <a:solidFill>
                    <a:schemeClr val="bg1"/>
                  </a:solidFill>
                </a:rPr>
                <a:t>magnet gap</a:t>
              </a: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685800" y="4572000"/>
              <a:ext cx="1524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15</a:t>
            </a:fld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Interconnection of RPCs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16</a:t>
            </a:fld>
            <a:endParaRPr lang="en-IN" dirty="0"/>
          </a:p>
        </p:txBody>
      </p:sp>
      <p:pic>
        <p:nvPicPr>
          <p:cNvPr id="3074" name="Picture 2" descr="D:\Meetings\barc-tifr-ino\New folder (3)\half_roa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498" r="36671" b="5610"/>
          <a:stretch>
            <a:fillRect/>
          </a:stretch>
        </p:blipFill>
        <p:spPr bwMode="auto">
          <a:xfrm>
            <a:off x="4543864" y="1222327"/>
            <a:ext cx="4448914" cy="4357583"/>
          </a:xfrm>
          <a:prstGeom prst="rect">
            <a:avLst/>
          </a:prstGeom>
          <a:noFill/>
        </p:spPr>
      </p:pic>
      <p:pic>
        <p:nvPicPr>
          <p:cNvPr id="3076" name="Picture 4" descr="D:\Meetings\barc-tifr-ino\New folder (3)\half_road3.jpg"/>
          <p:cNvPicPr>
            <a:picLocks noChangeAspect="1" noChangeArrowheads="1"/>
          </p:cNvPicPr>
          <p:nvPr/>
        </p:nvPicPr>
        <p:blipFill>
          <a:blip r:embed="rId3"/>
          <a:srcRect l="36382" t="10416" r="2664" b="8852"/>
          <a:stretch>
            <a:fillRect/>
          </a:stretch>
        </p:blipFill>
        <p:spPr bwMode="auto">
          <a:xfrm>
            <a:off x="184544" y="1211326"/>
            <a:ext cx="4311664" cy="439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And the connector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17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31" t="4394" r="1916" b="21971"/>
          <a:stretch>
            <a:fillRect/>
          </a:stretch>
        </p:blipFill>
        <p:spPr bwMode="auto">
          <a:xfrm>
            <a:off x="102451" y="1008000"/>
            <a:ext cx="893909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 view of the RPC road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18</a:t>
            </a:fld>
            <a:endParaRPr lang="en-IN" dirty="0"/>
          </a:p>
        </p:txBody>
      </p:sp>
      <p:pic>
        <p:nvPicPr>
          <p:cNvPr id="5122" name="Picture 2" descr="D:\Meetings\barc-tifr-ino\New folder (3)\half_road_plan_view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41" t="10534" b="14688"/>
          <a:stretch>
            <a:fillRect/>
          </a:stretch>
        </p:blipFill>
        <p:spPr bwMode="auto">
          <a:xfrm>
            <a:off x="239619" y="1008000"/>
            <a:ext cx="8664763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Sharing of </a:t>
            </a:r>
            <a:r>
              <a:rPr lang="en-IN" dirty="0" smtClean="0"/>
              <a:t>the cable </a:t>
            </a:r>
            <a:r>
              <a:rPr lang="en-IN" dirty="0" smtClean="0"/>
              <a:t>tray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19</a:t>
            </a:fld>
            <a:endParaRPr lang="en-IN" dirty="0"/>
          </a:p>
        </p:txBody>
      </p:sp>
      <p:pic>
        <p:nvPicPr>
          <p:cNvPr id="7170" name="Picture 2" descr="D:\Meetings\barc-tifr-ino\cable_trayAssembl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0" y="2049235"/>
            <a:ext cx="9108000" cy="4159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INO cavern layout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</a:t>
            </a:fld>
            <a:endParaRPr lang="en-IN" dirty="0"/>
          </a:p>
        </p:txBody>
      </p:sp>
      <p:pic>
        <p:nvPicPr>
          <p:cNvPr id="6146" name="Picture 2" descr="D:\Meetings\barc-tifr-ino\ug_layout_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2001" y="1008062"/>
            <a:ext cx="7629155" cy="54000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0924" y="1029342"/>
          <a:ext cx="4032448" cy="15849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44216"/>
                <a:gridCol w="2088232"/>
              </a:tblGrid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Length of the tunnel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 smtClean="0">
                          <a:solidFill>
                            <a:srgbClr val="002060"/>
                          </a:solidFill>
                        </a:rPr>
                        <a:t>2.1 </a:t>
                      </a: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km (approx.)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Tunnel cross-section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7.5m wide and 7.5m high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Tunnel gradient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1:15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Rock overburden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1300" kern="1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1300m (</a:t>
                      </a:r>
                      <a:r>
                        <a:rPr kumimoji="0" lang="en-US" sz="1300" kern="1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4000 mwe)</a:t>
                      </a:r>
                      <a:endParaRPr kumimoji="0" lang="en-SG" sz="1300" kern="1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Rock type and density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Charnockite, 2.9 gm/cc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Number of caverns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3 (one big and two small)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Size of the main cavern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132m × 26m × 20m (high)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37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Distance from CERN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SG" sz="1300" kern="100" dirty="0">
                          <a:solidFill>
                            <a:srgbClr val="002060"/>
                          </a:solidFill>
                        </a:rPr>
                        <a:t>7100 km </a:t>
                      </a:r>
                      <a:endParaRPr lang="en-SG" sz="1300" kern="100" dirty="0">
                        <a:solidFill>
                          <a:srgbClr val="002060"/>
                        </a:solidFill>
                        <a:latin typeface="Century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Factsheet of ICAL and ICAL-EM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20</a:t>
            </a:fld>
            <a:endParaRPr lang="en-IN" dirty="0"/>
          </a:p>
        </p:txBody>
      </p:sp>
      <p:graphicFrame>
        <p:nvGraphicFramePr>
          <p:cNvPr id="6" name="Group 3"/>
          <p:cNvGraphicFramePr>
            <a:graphicFrameLocks noGrp="1" noChangeAspect="1"/>
          </p:cNvGraphicFramePr>
          <p:nvPr>
            <p:ph idx="1"/>
          </p:nvPr>
        </p:nvGraphicFramePr>
        <p:xfrm>
          <a:off x="71438" y="1076344"/>
          <a:ext cx="9000441" cy="5210176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3075151"/>
                <a:gridCol w="3010001"/>
                <a:gridCol w="2915289"/>
              </a:tblGrid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Parameter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ICAL (90)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+mn-cs"/>
                        </a:rPr>
                        <a:t>ICAL-EM (1)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16.2m × 16m × 14.5m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8m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× 8m x 2m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49m × 16m × 14.5m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8m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× 8m x  2m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56mm</a:t>
                      </a:r>
                    </a:p>
                  </a:txBody>
                  <a:tcPr marL="83295" marR="83295" marT="27432" marB="27432" horzOverflow="overflow"/>
                </a:tc>
              </a:tr>
              <a:tr h="37684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40mm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1.3Tesla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1,950mm × 1,910mm × 24mm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1,950mm × 1,910mm × 24mm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 0mm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 0mm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(107,266m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320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(1,192m</a:t>
                      </a:r>
                      <a:r>
                        <a:rPr kumimoji="0" lang="en-US" sz="160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295" marR="83295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3295" marR="83295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40,960</a:t>
                      </a:r>
                    </a:p>
                  </a:txBody>
                  <a:tcPr marL="83295" marR="83295" marT="27432" marB="27432" horzOverflow="overflow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071802" y="5429264"/>
            <a:ext cx="45720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status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Model RPC, based on the current design seems to satisfy the specifications in general.</a:t>
            </a:r>
          </a:p>
          <a:p>
            <a:r>
              <a:rPr lang="en-IN" dirty="0" smtClean="0"/>
              <a:t>But, more iterations are needed to fine-tune specific integration issues.</a:t>
            </a:r>
          </a:p>
          <a:p>
            <a:r>
              <a:rPr lang="en-IN" dirty="0" smtClean="0"/>
              <a:t>Dimensions of some of the chips (Preamp, TDC etc.) are not yet known, board sizes not frozen yet.</a:t>
            </a:r>
          </a:p>
          <a:p>
            <a:r>
              <a:rPr lang="en-IN" dirty="0" smtClean="0"/>
              <a:t>Zeroed on cable specifications, some electrical tests are in progress to finalise them.</a:t>
            </a:r>
          </a:p>
          <a:p>
            <a:r>
              <a:rPr lang="en-IN" dirty="0" smtClean="0"/>
              <a:t>Tolerances of iron plates, holding tray and some other components are still to be known accurately.</a:t>
            </a:r>
          </a:p>
          <a:p>
            <a:r>
              <a:rPr lang="en-IN" dirty="0" smtClean="0"/>
              <a:t>Work in progress to arrive at the first design for the engineering module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21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Backup slides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RPCDAQ components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2" y="1285850"/>
          <a:ext cx="8715436" cy="492923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00277"/>
                <a:gridCol w="2172529"/>
                <a:gridCol w="2025667"/>
                <a:gridCol w="1944642"/>
                <a:gridCol w="972321"/>
              </a:tblGrid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/>
                        <a:t>Component</a:t>
                      </a:r>
                      <a:endParaRPr lang="en-IN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Function, Description</a:t>
                      </a:r>
                      <a:endParaRPr lang="en-IN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Device</a:t>
                      </a:r>
                      <a:endParaRPr lang="en-IN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Package, size</a:t>
                      </a:r>
                      <a:endParaRPr lang="en-IN" sz="1400" b="1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/>
                        <a:t>Qty</a:t>
                      </a:r>
                      <a:endParaRPr lang="en-IN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3.3V Regulator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/>
                        <a:t>FPGA, ADC (digital)</a:t>
                      </a:r>
                      <a:endParaRPr lang="en-IN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TO-252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3.3V Regulator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ADC, DAC (analog)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TO-252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2.5V Regulator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FPGA, DRS4 (digital)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TO-252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2.5V Regulator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DRS4 (analog)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TO-252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FPGA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Central Logic &amp; Control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EP3C80F780C7N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FBGA-780 29mm sq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EPCS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FPGA config device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EPCS16 equivalent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SOIC-8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TDC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Timing measurement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HPTDC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BGA-225 27mm sq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Sampler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Sample input pulses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DRS4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QFN-76 9mm sq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ADC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Digitize samples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LFCSP-32 5mm sq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Diodes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RPC Inputs protection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512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Wiznet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Network interface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W5300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QFP-100 14mm sq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1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Temp Sensor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Pressure Sensor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Humidity Snesor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8077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ADC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/>
                        <a:t>Sample TPH Sensors</a:t>
                      </a:r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23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Preamplifiers to RPC-DAQ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268760"/>
            <a:ext cx="9000000" cy="2733056"/>
          </a:xfrm>
        </p:spPr>
        <p:txBody>
          <a:bodyPr>
            <a:normAutofit fontScale="92500"/>
          </a:bodyPr>
          <a:lstStyle/>
          <a:p>
            <a:r>
              <a:rPr lang="en-IN" sz="2000" dirty="0" smtClean="0"/>
              <a:t>Cable: </a:t>
            </a:r>
            <a:r>
              <a:rPr lang="en-IN" sz="2000" dirty="0"/>
              <a:t>Molex </a:t>
            </a:r>
            <a:r>
              <a:rPr lang="en-IN" sz="2000" dirty="0" smtClean="0"/>
              <a:t> 5020-0171</a:t>
            </a:r>
          </a:p>
          <a:p>
            <a:pPr lvl="1"/>
            <a:r>
              <a:rPr lang="en-IN" sz="1800" dirty="0"/>
              <a:t>0.50mm Pitch </a:t>
            </a:r>
            <a:r>
              <a:rPr lang="en-IN" sz="1800" dirty="0" err="1"/>
              <a:t>Premo</a:t>
            </a:r>
            <a:r>
              <a:rPr lang="en-IN" sz="1800" dirty="0"/>
              <a:t>-Flex™ FFC Jumper, Same Side Contacts (Type A), 16 Circuits, 0.152m Cable Length, 0.27mm Cable Thickness, Gold (Au) </a:t>
            </a:r>
            <a:r>
              <a:rPr lang="en-IN" sz="1800" dirty="0" smtClean="0"/>
              <a:t>Plating</a:t>
            </a:r>
          </a:p>
          <a:p>
            <a:r>
              <a:rPr lang="en-US" sz="2000" dirty="0" smtClean="0"/>
              <a:t>We studied the LVDS signal transmission characteristics over FFC cable of 1m length.</a:t>
            </a:r>
          </a:p>
          <a:p>
            <a:r>
              <a:rPr lang="en-US" sz="2000" dirty="0" smtClean="0"/>
              <a:t>The observations have indicated that the crosstalk between channels is zero. </a:t>
            </a:r>
          </a:p>
          <a:p>
            <a:r>
              <a:rPr lang="en-US" sz="2000" dirty="0" smtClean="0"/>
              <a:t>Also the data transmission is reliable as every bit sent is received by the destination </a:t>
            </a:r>
            <a:r>
              <a:rPr lang="en-US" sz="2000" dirty="0" err="1" smtClean="0"/>
              <a:t>upto</a:t>
            </a:r>
            <a:r>
              <a:rPr lang="en-US" sz="2000" dirty="0" smtClean="0"/>
              <a:t> the input signal frequency of 40 </a:t>
            </a:r>
            <a:r>
              <a:rPr lang="en-US" sz="2000" dirty="0" err="1" smtClean="0"/>
              <a:t>MHz.</a:t>
            </a:r>
            <a:endParaRPr lang="en-US" sz="2000" dirty="0" smtClean="0"/>
          </a:p>
        </p:txBody>
      </p:sp>
      <p:pic>
        <p:nvPicPr>
          <p:cNvPr id="6" name="Picture 5" descr="ffc-cable-usage-gu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385" y="4077072"/>
            <a:ext cx="6879230" cy="241755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00" y="6448251"/>
            <a:ext cx="9000000" cy="365125"/>
          </a:xfr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B.Satyanarayana                              BARC-TIFR INO meeting, TIFR, Mumbai                              November 9, 2012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189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116632"/>
            <a:ext cx="9000000" cy="1143000"/>
          </a:xfrm>
        </p:spPr>
        <p:txBody>
          <a:bodyPr>
            <a:noAutofit/>
          </a:bodyPr>
          <a:lstStyle/>
          <a:p>
            <a:r>
              <a:rPr lang="en-IN" sz="3600" dirty="0" smtClean="0"/>
              <a:t>RPCDAQ </a:t>
            </a:r>
            <a:r>
              <a:rPr lang="en-IN" sz="3600" dirty="0"/>
              <a:t>to </a:t>
            </a:r>
            <a:r>
              <a:rPr lang="en-IN" sz="3600" dirty="0" smtClean="0"/>
              <a:t>Backend: Digital I/O and Ethernet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484784"/>
            <a:ext cx="9000000" cy="1180728"/>
          </a:xfrm>
        </p:spPr>
        <p:txBody>
          <a:bodyPr/>
          <a:lstStyle/>
          <a:p>
            <a:r>
              <a:rPr lang="en-IN" dirty="0" smtClean="0"/>
              <a:t>Cable: </a:t>
            </a:r>
            <a:r>
              <a:rPr lang="en-IN" dirty="0" err="1" smtClean="0"/>
              <a:t>Samtec</a:t>
            </a:r>
            <a:r>
              <a:rPr lang="en-IN" dirty="0"/>
              <a:t> </a:t>
            </a:r>
            <a:r>
              <a:rPr lang="en-IN" dirty="0" smtClean="0"/>
              <a:t>FFTP-13-D-18.00-01-N</a:t>
            </a:r>
          </a:p>
          <a:p>
            <a:pPr lvl="1"/>
            <a:r>
              <a:rPr lang="en-IN" dirty="0" smtClean="0"/>
              <a:t>Twisted </a:t>
            </a:r>
            <a:r>
              <a:rPr lang="en-IN" dirty="0"/>
              <a:t>Pair female IDC Assembly, </a:t>
            </a:r>
            <a:r>
              <a:rPr lang="en-IN" dirty="0" err="1" smtClean="0"/>
              <a:t>Centerline</a:t>
            </a:r>
            <a:r>
              <a:rPr lang="en-IN" dirty="0" smtClean="0"/>
              <a:t> 1,27mm</a:t>
            </a:r>
            <a:endParaRPr lang="en-I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0" y="2852936"/>
            <a:ext cx="9000000" cy="322162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00" y="6448251"/>
            <a:ext cx="9000000" cy="365125"/>
          </a:xfr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B.Satyanarayana                              BARC-TIFR INO meeting, TIFR, Mumbai                              November 9, 2012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653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Cables in the Cable Tray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600200"/>
            <a:ext cx="90000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Power cables for the FE</a:t>
            </a:r>
          </a:p>
          <a:p>
            <a:pPr marL="788670" lvl="1" indent="-514350">
              <a:lnSpc>
                <a:spcPct val="120000"/>
              </a:lnSpc>
            </a:pPr>
            <a:r>
              <a:rPr lang="en-US" dirty="0" smtClean="0"/>
              <a:t>24 cables of 2 core wires rated at 20A, for 24 half roads</a:t>
            </a:r>
          </a:p>
          <a:p>
            <a:pPr marL="1035558" lvl="2" indent="-514350">
              <a:lnSpc>
                <a:spcPct val="120000"/>
              </a:lnSpc>
            </a:pPr>
            <a:r>
              <a:rPr lang="en-US" dirty="0" err="1" smtClean="0"/>
              <a:t>Finolex</a:t>
            </a:r>
            <a:r>
              <a:rPr lang="en-US" dirty="0" smtClean="0"/>
              <a:t> Flexible Cables, PVC insulation, </a:t>
            </a:r>
            <a:r>
              <a:rPr lang="en-US" dirty="0" err="1" smtClean="0"/>
              <a:t>dia</a:t>
            </a:r>
            <a:r>
              <a:rPr lang="en-US" dirty="0" smtClean="0"/>
              <a:t> = 10.5mm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Digital I/O from backend to FE</a:t>
            </a:r>
          </a:p>
          <a:p>
            <a:pPr marL="788670" lvl="1" indent="-514350">
              <a:lnSpc>
                <a:spcPct val="120000"/>
              </a:lnSpc>
            </a:pPr>
            <a:r>
              <a:rPr lang="en-US" dirty="0" smtClean="0"/>
              <a:t>8 pre-trigger out + 1 trigger in + 2 calibration + 1 global clocks) x 4 RPCs = 48</a:t>
            </a:r>
          </a:p>
          <a:p>
            <a:pPr marL="788670" lvl="1" indent="-514350">
              <a:lnSpc>
                <a:spcPct val="120000"/>
              </a:lnSpc>
            </a:pPr>
            <a:r>
              <a:rPr lang="en-US" dirty="0" smtClean="0"/>
              <a:t>24 cables of 48 twisted pairs for 24 half roads</a:t>
            </a:r>
          </a:p>
          <a:p>
            <a:pPr marL="1035558" lvl="2" indent="-514350">
              <a:lnSpc>
                <a:spcPct val="120000"/>
              </a:lnSpc>
            </a:pPr>
            <a:r>
              <a:rPr lang="en-US" dirty="0" smtClean="0"/>
              <a:t>3M Round, Shielded/Jacketed, Discrete Cable, 50 pairs, </a:t>
            </a:r>
            <a:r>
              <a:rPr lang="en-US" dirty="0" err="1" smtClean="0"/>
              <a:t>dia</a:t>
            </a:r>
            <a:r>
              <a:rPr lang="en-US" dirty="0" smtClean="0"/>
              <a:t> = 11.2mm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Network Connection from backend to FE for data</a:t>
            </a:r>
          </a:p>
          <a:p>
            <a:pPr marL="788670" lvl="1" indent="-514350">
              <a:lnSpc>
                <a:spcPct val="120000"/>
              </a:lnSpc>
            </a:pPr>
            <a:r>
              <a:rPr lang="en-US" dirty="0" smtClean="0"/>
              <a:t>12 cables of 2 core fiber optic cable, 4mm x 2mm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HV Connection</a:t>
            </a:r>
          </a:p>
          <a:p>
            <a:pPr marL="788670" lvl="1" indent="-514350">
              <a:lnSpc>
                <a:spcPct val="120000"/>
              </a:lnSpc>
            </a:pPr>
            <a:r>
              <a:rPr lang="en-US" dirty="0" smtClean="0"/>
              <a:t>48 cables rated at 6kV, for dual HV supply of 24 half roads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000" y="6356350"/>
            <a:ext cx="9000000" cy="365125"/>
          </a:xfr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B.Satyanarayana                              BARC-TIFR INO meeting, TIFR, Mumbai                              November 9, 2012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26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from the loading bay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9218" name="Picture 2" descr="D:\Meetings\barc-tifr-ino\pi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414" y="1008063"/>
            <a:ext cx="8087173" cy="534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View from the ceiling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4098" name="Picture 2" descr="D:\Meetings\barc-tifr-ino\New folder (3)\half_road_plan_view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887" r="5020" b="38724"/>
          <a:stretch>
            <a:fillRect/>
          </a:stretch>
        </p:blipFill>
        <p:spPr bwMode="auto">
          <a:xfrm>
            <a:off x="181089" y="1008000"/>
            <a:ext cx="8809959" cy="2655239"/>
          </a:xfrm>
          <a:prstGeom prst="rect">
            <a:avLst/>
          </a:prstGeom>
          <a:noFill/>
        </p:spPr>
      </p:pic>
      <p:pic>
        <p:nvPicPr>
          <p:cNvPr id="4099" name="Picture 3" descr="D:\Meetings\barc-tifr-ino\New folder (3)\half_road_plan_view_2.jpg"/>
          <p:cNvPicPr>
            <a:picLocks noChangeAspect="1" noChangeArrowheads="1"/>
          </p:cNvPicPr>
          <p:nvPr/>
        </p:nvPicPr>
        <p:blipFill>
          <a:blip r:embed="rId3"/>
          <a:srcRect l="44417" t="10027" r="17301" b="1928"/>
          <a:stretch>
            <a:fillRect/>
          </a:stretch>
        </p:blipFill>
        <p:spPr bwMode="auto">
          <a:xfrm rot="5400000" flipV="1">
            <a:off x="4545220" y="2703616"/>
            <a:ext cx="265774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Side view of the Phase-1 ICAL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8194" name="Picture 2" descr="D:\Meetings\barc-tifr-ino\ug_lab1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690829"/>
            <a:ext cx="9001125" cy="398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 slice of ICAL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10242" name="Picture 2" descr="D:\Meetings\barc-tifr-ino\pi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740" r="5020" b="6563"/>
          <a:stretch>
            <a:fillRect/>
          </a:stretch>
        </p:blipFill>
        <p:spPr bwMode="auto">
          <a:xfrm>
            <a:off x="417057" y="1008000"/>
            <a:ext cx="8309886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Spacers and cable tray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00" b="9922"/>
          <a:stretch>
            <a:fillRect/>
          </a:stretch>
        </p:blipFill>
        <p:spPr bwMode="auto">
          <a:xfrm>
            <a:off x="522000" y="1008000"/>
            <a:ext cx="8100000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83" b="22551"/>
          <a:stretch>
            <a:fillRect/>
          </a:stretch>
        </p:blipFill>
        <p:spPr bwMode="auto">
          <a:xfrm>
            <a:off x="527332" y="1042518"/>
            <a:ext cx="3343670" cy="17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Preamp and RPCDAQ boards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1026" name="Picture 2" descr="D:\Meetings\barc-tifr-ino\New folder (3)\daq_plan_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33" t="10534" r="2957" b="20029"/>
          <a:stretch>
            <a:fillRect/>
          </a:stretch>
        </p:blipFill>
        <p:spPr bwMode="auto">
          <a:xfrm>
            <a:off x="885462" y="1008000"/>
            <a:ext cx="7373077" cy="5400000"/>
          </a:xfrm>
          <a:prstGeom prst="rect">
            <a:avLst/>
          </a:prstGeom>
          <a:noFill/>
        </p:spPr>
      </p:pic>
      <p:pic>
        <p:nvPicPr>
          <p:cNvPr id="1027" name="Picture 3" descr="D:\Meetings\barc-tifr-ino\New folder (3)\gas_in_data_line.jpg"/>
          <p:cNvPicPr>
            <a:picLocks noChangeAspect="1" noChangeArrowheads="1"/>
          </p:cNvPicPr>
          <p:nvPr/>
        </p:nvPicPr>
        <p:blipFill>
          <a:blip r:embed="rId3"/>
          <a:srcRect l="7632" t="10416" r="34811" b="59375"/>
          <a:stretch>
            <a:fillRect/>
          </a:stretch>
        </p:blipFill>
        <p:spPr bwMode="auto">
          <a:xfrm>
            <a:off x="3428992" y="1071546"/>
            <a:ext cx="478881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5" descr="PreAmplifi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5429264"/>
            <a:ext cx="5643602" cy="79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Tray dimensions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2" r="2481" b="12018"/>
          <a:stretch>
            <a:fillRect/>
          </a:stretch>
        </p:blipFill>
        <p:spPr bwMode="auto">
          <a:xfrm>
            <a:off x="156539" y="1008000"/>
            <a:ext cx="883092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778</TotalTime>
  <Words>1058</Words>
  <Application>Microsoft Office PowerPoint</Application>
  <PresentationFormat>On-screen Show (4:3)</PresentationFormat>
  <Paragraphs>230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ICAL Integration Issues</vt:lpstr>
      <vt:lpstr>INO cavern layout</vt:lpstr>
      <vt:lpstr>View from the loading bay</vt:lpstr>
      <vt:lpstr>View from the ceiling</vt:lpstr>
      <vt:lpstr>Side view of the Phase-1 ICAL</vt:lpstr>
      <vt:lpstr>A slice of ICAL</vt:lpstr>
      <vt:lpstr>Spacers and cable tray</vt:lpstr>
      <vt:lpstr>Preamp and RPCDAQ boards</vt:lpstr>
      <vt:lpstr>Tray dimensions</vt:lpstr>
      <vt:lpstr>Details of the components</vt:lpstr>
      <vt:lpstr>Details of one of gas ports</vt:lpstr>
      <vt:lpstr>Details of gas nozzle</vt:lpstr>
      <vt:lpstr>Overall scheme of ICAL electronics</vt:lpstr>
      <vt:lpstr>Power supply area</vt:lpstr>
      <vt:lpstr>Slide 15</vt:lpstr>
      <vt:lpstr>Interconnection of RPCs</vt:lpstr>
      <vt:lpstr>And the connector</vt:lpstr>
      <vt:lpstr>Plan view of the RPC road</vt:lpstr>
      <vt:lpstr>Sharing of the cable tray</vt:lpstr>
      <vt:lpstr>Factsheet of ICAL and ICAL-EM</vt:lpstr>
      <vt:lpstr>Current status</vt:lpstr>
      <vt:lpstr>Backup slides</vt:lpstr>
      <vt:lpstr>RPCDAQ components</vt:lpstr>
      <vt:lpstr>Preamplifiers to RPC-DAQ</vt:lpstr>
      <vt:lpstr>RPCDAQ to Backend: Digital I/O and Ethernet</vt:lpstr>
      <vt:lpstr>Cables in the Cable Tray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66</cp:revision>
  <dcterms:created xsi:type="dcterms:W3CDTF">2012-11-08T12:30:41Z</dcterms:created>
  <dcterms:modified xsi:type="dcterms:W3CDTF">2012-11-09T02:19:58Z</dcterms:modified>
</cp:coreProperties>
</file>