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6"/>
  </p:notesMasterIdLst>
  <p:sldIdLst>
    <p:sldId id="256" r:id="rId2"/>
    <p:sldId id="705" r:id="rId3"/>
    <p:sldId id="706" r:id="rId4"/>
    <p:sldId id="381" r:id="rId5"/>
    <p:sldId id="725" r:id="rId6"/>
    <p:sldId id="749" r:id="rId7"/>
    <p:sldId id="760" r:id="rId8"/>
    <p:sldId id="401" r:id="rId9"/>
    <p:sldId id="710" r:id="rId10"/>
    <p:sldId id="759" r:id="rId11"/>
    <p:sldId id="746" r:id="rId12"/>
    <p:sldId id="752" r:id="rId13"/>
    <p:sldId id="747" r:id="rId14"/>
    <p:sldId id="750" r:id="rId15"/>
    <p:sldId id="753" r:id="rId16"/>
    <p:sldId id="754" r:id="rId17"/>
    <p:sldId id="273" r:id="rId18"/>
    <p:sldId id="755" r:id="rId19"/>
    <p:sldId id="763" r:id="rId20"/>
    <p:sldId id="756" r:id="rId21"/>
    <p:sldId id="272" r:id="rId22"/>
    <p:sldId id="598" r:id="rId23"/>
    <p:sldId id="615" r:id="rId24"/>
    <p:sldId id="762" r:id="rId25"/>
    <p:sldId id="758" r:id="rId26"/>
    <p:sldId id="708" r:id="rId27"/>
    <p:sldId id="726" r:id="rId28"/>
    <p:sldId id="740" r:id="rId29"/>
    <p:sldId id="627" r:id="rId30"/>
    <p:sldId id="397" r:id="rId31"/>
    <p:sldId id="634" r:id="rId32"/>
    <p:sldId id="642" r:id="rId33"/>
    <p:sldId id="737" r:id="rId34"/>
    <p:sldId id="406" r:id="rId35"/>
    <p:sldId id="651" r:id="rId36"/>
    <p:sldId id="420" r:id="rId37"/>
    <p:sldId id="660" r:id="rId38"/>
    <p:sldId id="764" r:id="rId39"/>
    <p:sldId id="407" r:id="rId40"/>
    <p:sldId id="626" r:id="rId41"/>
    <p:sldId id="742" r:id="rId42"/>
    <p:sldId id="625" r:id="rId43"/>
    <p:sldId id="765" r:id="rId44"/>
    <p:sldId id="766"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FF"/>
    <a:srgbClr val="006600"/>
    <a:srgbClr val="FFCCFF"/>
    <a:srgbClr val="CCECFF"/>
    <a:srgbClr val="FFFFCC"/>
    <a:srgbClr val="FFFF99"/>
    <a:srgbClr val="6600CC"/>
    <a:srgbClr val="FFFFFF"/>
  </p:clrMru>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55" autoAdjust="0"/>
    <p:restoredTop sz="94803" autoAdjust="0"/>
  </p:normalViewPr>
  <p:slideViewPr>
    <p:cSldViewPr>
      <p:cViewPr varScale="1">
        <p:scale>
          <a:sx n="66" d="100"/>
          <a:sy n="66" d="100"/>
        </p:scale>
        <p:origin x="-1470" y="-102"/>
      </p:cViewPr>
      <p:guideLst>
        <p:guide orient="horz" pos="2160"/>
        <p:guide pos="2880"/>
      </p:guideLst>
    </p:cSldViewPr>
  </p:slideViewPr>
  <p:outlineViewPr>
    <p:cViewPr>
      <p:scale>
        <a:sx n="33" d="100"/>
        <a:sy n="33" d="100"/>
      </p:scale>
      <p:origin x="0" y="11496"/>
    </p:cViewPr>
  </p:outlineViewPr>
  <p:notesTextViewPr>
    <p:cViewPr>
      <p:scale>
        <a:sx n="100" d="100"/>
        <a:sy n="100" d="100"/>
      </p:scale>
      <p:origin x="0" y="0"/>
    </p:cViewPr>
  </p:notesTextViewPr>
  <p:sorterViewPr>
    <p:cViewPr>
      <p:scale>
        <a:sx n="38" d="100"/>
        <a:sy n="38" d="100"/>
      </p:scale>
      <p:origin x="0" y="0"/>
    </p:cViewPr>
  </p:sorterViewPr>
  <p:notesViewPr>
    <p:cSldViewPr>
      <p:cViewPr varScale="1">
        <p:scale>
          <a:sx n="53" d="100"/>
          <a:sy n="53" d="100"/>
        </p:scale>
        <p:origin x="-2562"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4FE84E-B7AE-42E4-A2D2-1311A2B48014}" type="datetimeFigureOut">
              <a:rPr lang="en-US" smtClean="0"/>
              <a:pPr/>
              <a:t>9/17/2013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4F6D16-ACA5-43BD-B4F1-A22F497317B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17</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21</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9FD7A98B-4B55-4F9F-864F-1752BF66AE57}" type="slidenum">
              <a:rPr lang="de-DE"/>
              <a:pPr/>
              <a:t>33</a:t>
            </a:fld>
            <a:endParaRPr lang="de-DE"/>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13</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latin typeface="Narkisim" pitchFamily="34" charset="-79"/>
                <a:cs typeface="Narkisim" pitchFamily="34"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dirty="0" smtClean="0"/>
              <a:t>Click to edit Master subtitle style</a:t>
            </a:r>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1"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Neutrinos@IISER                                        September 16, 2013</a:t>
            </a:r>
            <a:endParaRPr lang="en-US" dirty="0"/>
          </a:p>
        </p:txBody>
      </p:sp>
      <p:sp>
        <p:nvSpPr>
          <p:cNvPr id="12"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Dr. B.Satyanarayana, TIFR, Mumbai                                        Neutrinos@IISER                                        September 16,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640597" y="6377461"/>
            <a:ext cx="3836404" cy="365125"/>
          </a:xfrm>
        </p:spPr>
        <p:txBody>
          <a:bodyPr/>
          <a:lstStyle/>
          <a:p>
            <a:r>
              <a:rPr lang="en-US" smtClean="0"/>
              <a:t>Dr. B.Satyanarayana, TIFR, Mumbai                                        Neutrinos@IISER                                        September 16,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8" name="Content Placeholder 2"/>
          <p:cNvSpPr>
            <a:spLocks noGrp="1"/>
          </p:cNvSpPr>
          <p:nvPr>
            <p:ph sz="half" idx="1"/>
          </p:nvPr>
        </p:nvSpPr>
        <p:spPr>
          <a:xfrm>
            <a:off x="35496" y="1512000"/>
            <a:ext cx="9000000" cy="5040000"/>
          </a:xfrm>
        </p:spPr>
        <p:txBody>
          <a:bodyPr lIns="91440">
            <a:normAutofit/>
          </a:bodyPr>
          <a:lstStyle>
            <a:lvl1pPr>
              <a:buClrTx/>
              <a:defRPr sz="3200">
                <a:latin typeface="Narkisim" pitchFamily="34" charset="-79"/>
                <a:cs typeface="Narkisim" pitchFamily="34" charset="-79"/>
              </a:defRPr>
            </a:lvl1pPr>
            <a:lvl2pPr>
              <a:buClr>
                <a:srgbClr val="FF0000"/>
              </a:buClr>
              <a:defRPr sz="2800">
                <a:solidFill>
                  <a:srgbClr val="FF0000"/>
                </a:solidFill>
                <a:latin typeface="Narkisim" pitchFamily="34" charset="-79"/>
                <a:cs typeface="Narkisim" pitchFamily="34" charset="-79"/>
              </a:defRPr>
            </a:lvl2pPr>
            <a:lvl3pPr>
              <a:buClr>
                <a:srgbClr val="002060"/>
              </a:buClr>
              <a:defRPr sz="2400">
                <a:solidFill>
                  <a:srgbClr val="002060"/>
                </a:solidFill>
                <a:latin typeface="Narkisim" pitchFamily="34" charset="-79"/>
                <a:cs typeface="Narkisim" pitchFamily="34" charset="-79"/>
              </a:defRPr>
            </a:lvl3pPr>
            <a:lvl4pPr>
              <a:defRPr sz="2000">
                <a:latin typeface="Narkisim" pitchFamily="34" charset="-79"/>
                <a:cs typeface="Narkisim" pitchFamily="34" charset="-79"/>
              </a:defRPr>
            </a:lvl4pPr>
            <a:lvl5pPr>
              <a:defRPr sz="20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Footer Placeholder 5"/>
          <p:cNvSpPr>
            <a:spLocks noGrp="1"/>
          </p:cNvSpPr>
          <p:nvPr>
            <p:ph type="ftr" sz="quarter" idx="11"/>
          </p:nvPr>
        </p:nvSpPr>
        <p:spPr>
          <a:xfrm>
            <a:off x="10242" y="6561376"/>
            <a:ext cx="8640000" cy="252000"/>
          </a:xfrm>
        </p:spPr>
        <p:txBody>
          <a:bodyPr anchor="ctr" anchorCtr="1"/>
          <a:lstStyle/>
          <a:p>
            <a:r>
              <a:rPr lang="en-US" smtClean="0"/>
              <a:t>Dr. B.Satyanarayana, TIFR, Mumbai                                        Neutrinos@IISER                                        September 16, 2013</a:t>
            </a:r>
            <a:endParaRPr lang="en-US" dirty="0"/>
          </a:p>
        </p:txBody>
      </p:sp>
      <p:sp>
        <p:nvSpPr>
          <p:cNvPr id="10" name="Slide Number Placeholder 6"/>
          <p:cNvSpPr>
            <a:spLocks noGrp="1"/>
          </p:cNvSpPr>
          <p:nvPr>
            <p:ph type="sldNum" sz="quarter" idx="12"/>
          </p:nvPr>
        </p:nvSpPr>
        <p:spPr>
          <a:xfrm>
            <a:off x="8663121" y="6561376"/>
            <a:ext cx="468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title"/>
          </p:nvPr>
        </p:nvSpPr>
        <p:spPr>
          <a:xfrm>
            <a:off x="72000" y="118872"/>
            <a:ext cx="9000000"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5400" b="1" cap="none" baseline="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1828800"/>
            <a:ext cx="9000000" cy="685800"/>
          </a:xfrm>
        </p:spPr>
        <p:txBody>
          <a:bodyPr lIns="146304" tIns="0" rIns="45720" bIns="0" anchor="t"/>
          <a:lstStyle>
            <a:lvl1pPr marL="0" indent="0">
              <a:buNone/>
              <a:defRPr sz="2000">
                <a:solidFill>
                  <a:srgbClr val="FFFFFF"/>
                </a:solidFill>
                <a:latin typeface="Narkisim" pitchFamily="34" charset="-79"/>
                <a:cs typeface="Narkisim" pitchFamily="34" charset="-79"/>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8"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Neutrinos@IISER                                        September 16, 2013</a:t>
            </a:r>
            <a:endParaRPr lang="en-US" dirty="0"/>
          </a:p>
        </p:txBody>
      </p:sp>
      <p:sp>
        <p:nvSpPr>
          <p:cNvPr id="10"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35496" y="1548000"/>
            <a:ext cx="4500000" cy="4860000"/>
          </a:xfrm>
        </p:spPr>
        <p:txBody>
          <a:bodyPr lIns="91440"/>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72000" y="1548000"/>
            <a:ext cx="4500000" cy="4860000"/>
          </a:xfrm>
        </p:spPr>
        <p:txBody>
          <a:bodyPr/>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10242" y="6480000"/>
            <a:ext cx="8640000" cy="252000"/>
          </a:xfrm>
        </p:spPr>
        <p:txBody>
          <a:bodyPr anchor="ctr" anchorCtr="1"/>
          <a:lstStyle/>
          <a:p>
            <a:r>
              <a:rPr lang="en-US" smtClean="0"/>
              <a:t>Dr. B.Satyanarayana, TIFR, Mumbai                                        Neutrinos@IISER                                        September 16, 2013</a:t>
            </a:r>
            <a:endParaRPr lang="en-US" dirty="0"/>
          </a:p>
        </p:txBody>
      </p:sp>
      <p:sp>
        <p:nvSpPr>
          <p:cNvPr id="7" name="Slide Number Placeholder 6"/>
          <p:cNvSpPr>
            <a:spLocks noGrp="1"/>
          </p:cNvSpPr>
          <p:nvPr>
            <p:ph type="sldNum" sz="quarter" idx="12"/>
          </p:nvPr>
        </p:nvSpPr>
        <p:spPr>
          <a:xfrm>
            <a:off x="8676000" y="6480000"/>
            <a:ext cx="468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36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4" name="Content Placeholder 3"/>
          <p:cNvSpPr>
            <a:spLocks noGrp="1"/>
          </p:cNvSpPr>
          <p:nvPr>
            <p:ph sz="half" idx="2"/>
          </p:nvPr>
        </p:nvSpPr>
        <p:spPr>
          <a:xfrm>
            <a:off x="36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Text Placeholder 4"/>
          <p:cNvSpPr>
            <a:spLocks noGrp="1"/>
          </p:cNvSpPr>
          <p:nvPr>
            <p:ph type="body" sz="quarter" idx="3"/>
          </p:nvPr>
        </p:nvSpPr>
        <p:spPr>
          <a:xfrm>
            <a:off x="4608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6" name="Content Placeholder 5"/>
          <p:cNvSpPr>
            <a:spLocks noGrp="1"/>
          </p:cNvSpPr>
          <p:nvPr>
            <p:ph sz="quarter" idx="4"/>
          </p:nvPr>
        </p:nvSpPr>
        <p:spPr>
          <a:xfrm>
            <a:off x="4608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Neutrinos@IISER                                        September 16, 2013</a:t>
            </a:r>
            <a:endParaRPr lang="en-US" dirty="0"/>
          </a:p>
        </p:txBody>
      </p:sp>
      <p:sp>
        <p:nvSpPr>
          <p:cNvPr id="11"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5" name="Footer Placeholder 5"/>
          <p:cNvSpPr>
            <a:spLocks noGrp="1"/>
          </p:cNvSpPr>
          <p:nvPr>
            <p:ph type="ftr" sz="quarter" idx="11"/>
          </p:nvPr>
        </p:nvSpPr>
        <p:spPr>
          <a:xfrm>
            <a:off x="10242" y="6561376"/>
            <a:ext cx="8640000" cy="252000"/>
          </a:xfrm>
        </p:spPr>
        <p:txBody>
          <a:bodyPr anchor="ctr" anchorCtr="1"/>
          <a:lstStyle/>
          <a:p>
            <a:r>
              <a:rPr lang="en-US" smtClean="0"/>
              <a:t>Dr. B.Satyanarayana, TIFR, Mumbai                                        Neutrinos@IISER                                        September 16, 2013</a:t>
            </a:r>
            <a:endParaRPr lang="en-US" dirty="0"/>
          </a:p>
        </p:txBody>
      </p:sp>
      <p:sp>
        <p:nvSpPr>
          <p:cNvPr id="8" name="Slide Number Placeholder 6"/>
          <p:cNvSpPr>
            <a:spLocks noGrp="1"/>
          </p:cNvSpPr>
          <p:nvPr>
            <p:ph type="sldNum" sz="quarter" idx="12"/>
          </p:nvPr>
        </p:nvSpPr>
        <p:spPr>
          <a:xfrm>
            <a:off x="8663121" y="6561376"/>
            <a:ext cx="468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Neutrinos@IISER                                        September 16, 2013</a:t>
            </a:r>
            <a:endParaRPr lang="en-US" dirty="0"/>
          </a:p>
        </p:txBody>
      </p:sp>
      <p:sp>
        <p:nvSpPr>
          <p:cNvPr id="6"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smtClean="0"/>
              <a:t>Dr. B.Satyanarayana, TIFR, Mumbai                                        Neutrinos@IISER                                        September 16, 2013</a:t>
            </a:r>
            <a:endParaRPr lang="en-US" dirty="0"/>
          </a:p>
        </p:txBody>
      </p:sp>
      <p:sp>
        <p:nvSpPr>
          <p:cNvPr id="7" name="Slide Number Placeholder 6"/>
          <p:cNvSpPr>
            <a:spLocks noGrp="1"/>
          </p:cNvSpPr>
          <p:nvPr>
            <p:ph type="sldNum" sz="quarter" idx="12"/>
          </p:nvPr>
        </p:nvSpPr>
        <p:spPr/>
        <p:txBody>
          <a:bodyPr/>
          <a:lstStyle/>
          <a:p>
            <a:fld id="{5D0D82D1-030A-4AF5-855D-82A44DD93AEE}" type="slidenum">
              <a:rPr lang="en-US" smtClean="0"/>
              <a:pPr/>
              <a:t>‹#›</a:t>
            </a:fld>
            <a:endParaRPr lang="en-US"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t>Dr. B.Satyanarayana, TIFR, Mumbai                                        Neutrinos@IISER                                        September 16, 2013</a:t>
            </a:r>
            <a:endParaRPr lang="en-US" dirty="0"/>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Placeholder 1"/>
          <p:cNvSpPr>
            <a:spLocks noGrp="1"/>
          </p:cNvSpPr>
          <p:nvPr>
            <p:ph type="title"/>
          </p:nvPr>
        </p:nvSpPr>
        <p:spPr>
          <a:xfrm>
            <a:off x="72000" y="152400"/>
            <a:ext cx="90000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t>Dr. B.Satyanarayana, TIFR, Mumbai                                        Neutrinos@IISER                                        September 16, 2013</a:t>
            </a:r>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dt="0"/>
  <p:txStyles>
    <p:titleStyle>
      <a:lvl1pPr algn="l" rtl="0" eaLnBrk="1" latinLnBrk="0" hangingPunct="1">
        <a:spcBef>
          <a:spcPct val="0"/>
        </a:spcBef>
        <a:buNone/>
        <a:defRPr kumimoji="0" sz="54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hyperlink" Target="file:///F:\INO\presentation\DAE-DST-Detector.pptx"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file:///F:\INO\presentation\DAE-DST-Detector.ppt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lum bright="30000"/>
          </a:blip>
          <a:srcRect b="25828"/>
          <a:stretch>
            <a:fillRect/>
          </a:stretch>
        </p:blipFill>
        <p:spPr bwMode="auto">
          <a:xfrm>
            <a:off x="17889" y="0"/>
            <a:ext cx="9126111" cy="5073524"/>
          </a:xfrm>
          <a:prstGeom prst="rect">
            <a:avLst/>
          </a:prstGeom>
          <a:noFill/>
          <a:ln w="9525">
            <a:noFill/>
            <a:miter lim="800000"/>
            <a:headEnd/>
            <a:tailEnd/>
          </a:ln>
        </p:spPr>
      </p:pic>
      <p:sp>
        <p:nvSpPr>
          <p:cNvPr id="3" name="Subtitle 2"/>
          <p:cNvSpPr>
            <a:spLocks noGrp="1"/>
          </p:cNvSpPr>
          <p:nvPr>
            <p:ph type="subTitle" idx="1"/>
          </p:nvPr>
        </p:nvSpPr>
        <p:spPr>
          <a:xfrm>
            <a:off x="18000" y="5703902"/>
            <a:ext cx="9108000" cy="1107996"/>
          </a:xfrm>
        </p:spPr>
        <p:txBody>
          <a:bodyPr>
            <a:spAutoFit/>
          </a:bodyPr>
          <a:lstStyle/>
          <a:p>
            <a:r>
              <a:rPr lang="en-US" sz="1800" dirty="0" smtClean="0"/>
              <a:t>Dr. B.Satyanarayana </a:t>
            </a:r>
            <a:r>
              <a:rPr lang="en-US" sz="1800" dirty="0" smtClean="0">
                <a:cs typeface="Arial"/>
              </a:rPr>
              <a:t>▪ </a:t>
            </a:r>
            <a:r>
              <a:rPr lang="en-US" sz="1800" dirty="0" smtClean="0"/>
              <a:t>Scientific Officer (G)</a:t>
            </a:r>
          </a:p>
          <a:p>
            <a:r>
              <a:rPr lang="en-US" sz="1800" dirty="0" smtClean="0"/>
              <a:t>Department of High Energy Physics </a:t>
            </a:r>
            <a:r>
              <a:rPr lang="en-US" sz="1800" dirty="0" smtClean="0">
                <a:cs typeface="Arial"/>
              </a:rPr>
              <a:t>▪ </a:t>
            </a:r>
            <a:r>
              <a:rPr lang="en-US" sz="1800" dirty="0" smtClean="0"/>
              <a:t>Tata Institute of Fundamental Research</a:t>
            </a:r>
          </a:p>
          <a:p>
            <a:r>
              <a:rPr lang="en-US" sz="1800" dirty="0" smtClean="0"/>
              <a:t>Homi Bhabha Road </a:t>
            </a:r>
            <a:r>
              <a:rPr lang="en-US" sz="1800" dirty="0" smtClean="0">
                <a:cs typeface="Arial"/>
              </a:rPr>
              <a:t>▪ </a:t>
            </a:r>
            <a:r>
              <a:rPr lang="en-US" sz="1800" dirty="0" smtClean="0"/>
              <a:t>Colaba </a:t>
            </a:r>
            <a:r>
              <a:rPr lang="en-US" sz="1800" dirty="0" smtClean="0">
                <a:cs typeface="Arial"/>
              </a:rPr>
              <a:t>▪ </a:t>
            </a:r>
            <a:r>
              <a:rPr lang="en-US" sz="1800" dirty="0" smtClean="0"/>
              <a:t>Mumbai </a:t>
            </a:r>
            <a:r>
              <a:rPr lang="en-US" sz="1800" dirty="0" smtClean="0">
                <a:cs typeface="Arial"/>
              </a:rPr>
              <a:t>▪ </a:t>
            </a:r>
            <a:r>
              <a:rPr lang="en-US" sz="1800" dirty="0" smtClean="0"/>
              <a:t>400005 </a:t>
            </a:r>
            <a:r>
              <a:rPr lang="en-US" sz="1800" dirty="0" smtClean="0">
                <a:cs typeface="Arial"/>
              </a:rPr>
              <a:t>▪ </a:t>
            </a:r>
            <a:r>
              <a:rPr lang="en-US" sz="1800" dirty="0" smtClean="0"/>
              <a:t>INDIA</a:t>
            </a:r>
          </a:p>
          <a:p>
            <a:r>
              <a:rPr lang="en-US" sz="1800" b="1" dirty="0" smtClean="0"/>
              <a:t>T</a:t>
            </a:r>
            <a:r>
              <a:rPr lang="en-US" sz="1800" dirty="0" smtClean="0"/>
              <a:t>: 09987537702 ▪ </a:t>
            </a:r>
            <a:r>
              <a:rPr lang="en-US" sz="1800" b="1" dirty="0" smtClean="0"/>
              <a:t>E</a:t>
            </a:r>
            <a:r>
              <a:rPr lang="en-US" sz="1800" dirty="0" smtClean="0"/>
              <a:t>: bsn@tifr.res.in </a:t>
            </a:r>
            <a:r>
              <a:rPr lang="en-US" sz="1800" dirty="0" smtClean="0">
                <a:cs typeface="Arial"/>
              </a:rPr>
              <a:t>▪ </a:t>
            </a:r>
            <a:r>
              <a:rPr lang="en-US" sz="1800" b="1" dirty="0" smtClean="0">
                <a:cs typeface="Arial"/>
              </a:rPr>
              <a:t>W</a:t>
            </a:r>
            <a:r>
              <a:rPr lang="en-US" sz="1800" dirty="0" smtClean="0">
                <a:cs typeface="Arial"/>
              </a:rPr>
              <a:t>: http://www.tifr.res.in/~bsn</a:t>
            </a:r>
            <a:endParaRPr lang="en-SG" sz="1800" dirty="0" smtClean="0"/>
          </a:p>
        </p:txBody>
      </p:sp>
      <p:sp>
        <p:nvSpPr>
          <p:cNvPr id="54274" name="AutoShape 2" descr="http://www-sk.icrr.u-tokyo.ac.jp/sk/gallery/wme/sk_04svh-wm.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SG" dirty="0"/>
          </a:p>
        </p:txBody>
      </p:sp>
      <p:pic>
        <p:nvPicPr>
          <p:cNvPr id="11" name="Picture 2"/>
          <p:cNvPicPr>
            <a:picLocks noChangeAspect="1" noChangeArrowheads="1"/>
          </p:cNvPicPr>
          <p:nvPr/>
        </p:nvPicPr>
        <p:blipFill>
          <a:blip r:embed="rId4" cstate="print">
            <a:clrChange>
              <a:clrFrom>
                <a:srgbClr val="FFFFFF"/>
              </a:clrFrom>
              <a:clrTo>
                <a:srgbClr val="FFFFFF">
                  <a:alpha val="0"/>
                </a:srgbClr>
              </a:clrTo>
            </a:clrChange>
          </a:blip>
          <a:srcRect l="44587" t="20315" r="25394" b="9044"/>
          <a:stretch>
            <a:fillRect/>
          </a:stretch>
        </p:blipFill>
        <p:spPr>
          <a:xfrm>
            <a:off x="5694972" y="28458"/>
            <a:ext cx="3426815" cy="5040000"/>
          </a:xfrm>
          <a:prstGeom prst="rect">
            <a:avLst/>
          </a:prstGeom>
          <a:noFill/>
        </p:spPr>
      </p:pic>
      <p:pic>
        <p:nvPicPr>
          <p:cNvPr id="13" name="Picture 2" descr="http://www.ino.tifr.res.in/ino/gallery/Schematic%20view%20of%20the%20INO%20detector.JPG">
            <a:hlinkClick r:id="rId5" action="ppaction://hlinkpres?slideindex=1&amp;slidetitle="/>
          </p:cNvPr>
          <p:cNvPicPr>
            <a:picLocks noChangeAspect="1" noChangeArrowheads="1"/>
          </p:cNvPicPr>
          <p:nvPr/>
        </p:nvPicPr>
        <p:blipFill>
          <a:blip r:embed="rId6" cstate="print">
            <a:clrChange>
              <a:clrFrom>
                <a:srgbClr val="FFFFFF"/>
              </a:clrFrom>
              <a:clrTo>
                <a:srgbClr val="FFFFFF">
                  <a:alpha val="0"/>
                </a:srgbClr>
              </a:clrTo>
            </a:clrChange>
          </a:blip>
          <a:stretch>
            <a:fillRect/>
          </a:stretch>
        </p:blipFill>
        <p:spPr bwMode="auto">
          <a:xfrm>
            <a:off x="64271" y="64606"/>
            <a:ext cx="2847457" cy="3312000"/>
          </a:xfrm>
          <a:prstGeom prst="rect">
            <a:avLst/>
          </a:prstGeom>
          <a:noFill/>
          <a:ln>
            <a:noFill/>
          </a:ln>
        </p:spPr>
      </p:pic>
      <p:pic>
        <p:nvPicPr>
          <p:cNvPr id="12" name="Picture 4" descr="http://www.connectworld.net/dataw/images/ExPix/CACAB040-RI-TW.gif"/>
          <p:cNvPicPr>
            <a:picLocks noChangeArrowheads="1"/>
          </p:cNvPicPr>
          <p:nvPr/>
        </p:nvPicPr>
        <p:blipFill>
          <a:blip r:embed="rId7" cstate="print">
            <a:lum bright="30000"/>
          </a:blip>
          <a:srcRect l="7934" t="10579" r="21639" b="13464"/>
          <a:stretch>
            <a:fillRect/>
          </a:stretch>
        </p:blipFill>
        <p:spPr bwMode="auto">
          <a:xfrm>
            <a:off x="2829606" y="1311860"/>
            <a:ext cx="2808000" cy="1080000"/>
          </a:xfrm>
          <a:prstGeom prst="rect">
            <a:avLst/>
          </a:prstGeom>
          <a:noFill/>
        </p:spPr>
      </p:pic>
      <p:sp>
        <p:nvSpPr>
          <p:cNvPr id="2" name="Title 1"/>
          <p:cNvSpPr>
            <a:spLocks noGrp="1"/>
          </p:cNvSpPr>
          <p:nvPr>
            <p:ph type="ctrTitle"/>
          </p:nvPr>
        </p:nvSpPr>
        <p:spPr>
          <a:xfrm>
            <a:off x="36000" y="3356992"/>
            <a:ext cx="9108000" cy="1661993"/>
          </a:xfrm>
        </p:spPr>
        <p:txBody>
          <a:bodyPr anchor="b" anchorCtr="0">
            <a:normAutofit/>
          </a:bodyPr>
          <a:lstStyle/>
          <a:p>
            <a:r>
              <a:rPr lang="en-IN" sz="4400" dirty="0" smtClean="0">
                <a:solidFill>
                  <a:srgbClr val="002060"/>
                </a:solidFill>
              </a:rPr>
              <a:t>Detecting and Recording</a:t>
            </a:r>
            <a:br>
              <a:rPr lang="en-IN" sz="4400" dirty="0" smtClean="0">
                <a:solidFill>
                  <a:srgbClr val="002060"/>
                </a:solidFill>
              </a:rPr>
            </a:br>
            <a:r>
              <a:rPr lang="en-IN" sz="4400" dirty="0" smtClean="0">
                <a:solidFill>
                  <a:srgbClr val="002060"/>
                </a:solidFill>
              </a:rPr>
              <a:t>Neutrino Interactions</a:t>
            </a:r>
            <a:endParaRPr lang="en-US" sz="4800" dirty="0">
              <a:solidFill>
                <a:srgbClr val="002060"/>
              </a:solidFill>
              <a:latin typeface="Narkisim" pitchFamily="34" charset="-79"/>
              <a:cs typeface="Narkisim" pitchFamily="34"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Control of avalanche process</a:t>
            </a:r>
            <a:endParaRPr lang="en-US" dirty="0"/>
          </a:p>
        </p:txBody>
      </p:sp>
      <p:sp>
        <p:nvSpPr>
          <p:cNvPr id="5" name="Footer Placeholder 4"/>
          <p:cNvSpPr>
            <a:spLocks noGrp="1"/>
          </p:cNvSpPr>
          <p:nvPr>
            <p:ph type="ftr" sz="quarter" idx="11"/>
          </p:nvPr>
        </p:nvSpPr>
        <p:spPr/>
        <p:txBody>
          <a:bodyPr/>
          <a:lstStyle/>
          <a:p>
            <a:r>
              <a:rPr lang="en-US" smtClean="0"/>
              <a:t>Dr. B.Satyanarayana, TIFR, Mumbai                                        Neutrinos@IISER                                        September 16,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10</a:t>
            </a:fld>
            <a:endParaRPr lang="en-US" dirty="0"/>
          </a:p>
        </p:txBody>
      </p:sp>
      <p:sp>
        <p:nvSpPr>
          <p:cNvPr id="9" name="Content Placeholder 8"/>
          <p:cNvSpPr>
            <a:spLocks noGrp="1"/>
          </p:cNvSpPr>
          <p:nvPr>
            <p:ph sz="half" idx="1"/>
          </p:nvPr>
        </p:nvSpPr>
        <p:spPr/>
        <p:txBody>
          <a:bodyPr>
            <a:normAutofit fontScale="85000" lnSpcReduction="20000"/>
          </a:bodyPr>
          <a:lstStyle/>
          <a:p>
            <a:pPr>
              <a:lnSpc>
                <a:spcPct val="120000"/>
              </a:lnSpc>
            </a:pPr>
            <a:r>
              <a:rPr lang="en-US" dirty="0" smtClean="0"/>
              <a:t>Role of RPC gases in avalanche control</a:t>
            </a:r>
          </a:p>
          <a:p>
            <a:pPr lvl="1">
              <a:lnSpc>
                <a:spcPct val="120000"/>
              </a:lnSpc>
            </a:pPr>
            <a:r>
              <a:rPr lang="en-US" dirty="0" smtClean="0"/>
              <a:t>Argon is the </a:t>
            </a:r>
            <a:r>
              <a:rPr lang="en-US" dirty="0" err="1" smtClean="0"/>
              <a:t>ionising</a:t>
            </a:r>
            <a:r>
              <a:rPr lang="en-US" dirty="0" smtClean="0"/>
              <a:t> gas</a:t>
            </a:r>
          </a:p>
          <a:p>
            <a:pPr lvl="1">
              <a:lnSpc>
                <a:spcPct val="120000"/>
              </a:lnSpc>
            </a:pPr>
            <a:r>
              <a:rPr lang="en-US" dirty="0" smtClean="0"/>
              <a:t>R134a to capture free electrons and </a:t>
            </a:r>
            <a:r>
              <a:rPr lang="en-US" dirty="0" err="1" smtClean="0"/>
              <a:t>localise</a:t>
            </a:r>
            <a:r>
              <a:rPr lang="en-US" dirty="0" smtClean="0"/>
              <a:t> avalanche</a:t>
            </a:r>
          </a:p>
          <a:p>
            <a:pPr lvl="2">
              <a:lnSpc>
                <a:spcPct val="120000"/>
              </a:lnSpc>
              <a:buNone/>
            </a:pPr>
            <a:r>
              <a:rPr lang="en-US" dirty="0" smtClean="0"/>
              <a:t>e</a:t>
            </a:r>
            <a:r>
              <a:rPr lang="en-US" baseline="30000" dirty="0" smtClean="0"/>
              <a:t>-</a:t>
            </a:r>
            <a:r>
              <a:rPr lang="en-US" dirty="0" smtClean="0"/>
              <a:t>  + X  </a:t>
            </a:r>
            <a:r>
              <a:rPr lang="en-US" dirty="0" smtClean="0">
                <a:sym typeface="Wingdings" pitchFamily="2" charset="2"/>
              </a:rPr>
              <a:t> X</a:t>
            </a:r>
            <a:r>
              <a:rPr lang="en-US" baseline="30000" dirty="0" smtClean="0">
                <a:sym typeface="Wingdings" pitchFamily="2" charset="2"/>
              </a:rPr>
              <a:t>- </a:t>
            </a:r>
            <a:r>
              <a:rPr lang="en-US" dirty="0" smtClean="0">
                <a:sym typeface="Wingdings" pitchFamily="2" charset="2"/>
              </a:rPr>
              <a:t>+ h</a:t>
            </a:r>
            <a:r>
              <a:rPr lang="en-US" dirty="0" smtClean="0">
                <a:sym typeface="Symbol"/>
              </a:rPr>
              <a:t>  (Electron attachment)</a:t>
            </a:r>
          </a:p>
          <a:p>
            <a:pPr lvl="2">
              <a:lnSpc>
                <a:spcPct val="120000"/>
              </a:lnSpc>
              <a:buNone/>
            </a:pPr>
            <a:r>
              <a:rPr lang="en-US" dirty="0" smtClean="0">
                <a:sym typeface="Wingdings" pitchFamily="2" charset="2"/>
              </a:rPr>
              <a:t>X</a:t>
            </a:r>
            <a:r>
              <a:rPr lang="en-US" baseline="30000" dirty="0" smtClean="0">
                <a:sym typeface="Wingdings" pitchFamily="2" charset="2"/>
              </a:rPr>
              <a:t>+</a:t>
            </a:r>
            <a:r>
              <a:rPr lang="en-US" dirty="0" smtClean="0">
                <a:sym typeface="Wingdings" pitchFamily="2" charset="2"/>
              </a:rPr>
              <a:t> + </a:t>
            </a:r>
            <a:r>
              <a:rPr lang="en-US" dirty="0" smtClean="0"/>
              <a:t>e</a:t>
            </a:r>
            <a:r>
              <a:rPr lang="en-US" baseline="30000" dirty="0" smtClean="0"/>
              <a:t>-</a:t>
            </a:r>
            <a:r>
              <a:rPr lang="en-US" dirty="0" smtClean="0"/>
              <a:t> </a:t>
            </a:r>
            <a:r>
              <a:rPr lang="en-US" dirty="0" smtClean="0">
                <a:sym typeface="Wingdings" pitchFamily="2" charset="2"/>
              </a:rPr>
              <a:t> </a:t>
            </a:r>
            <a:r>
              <a:rPr lang="en-US" dirty="0" smtClean="0"/>
              <a:t>X  </a:t>
            </a:r>
            <a:r>
              <a:rPr lang="en-US" dirty="0" smtClean="0">
                <a:sym typeface="Wingdings" pitchFamily="2" charset="2"/>
              </a:rPr>
              <a:t>+ h</a:t>
            </a:r>
            <a:r>
              <a:rPr lang="en-US" dirty="0" smtClean="0">
                <a:sym typeface="Symbol"/>
              </a:rPr>
              <a:t>  (Recombination)</a:t>
            </a:r>
            <a:endParaRPr lang="en-US" dirty="0" smtClean="0"/>
          </a:p>
          <a:p>
            <a:pPr lvl="1">
              <a:lnSpc>
                <a:spcPct val="120000"/>
              </a:lnSpc>
            </a:pPr>
            <a:r>
              <a:rPr lang="en-US" dirty="0" smtClean="0"/>
              <a:t>Isobutane to stop photon induced streamers</a:t>
            </a:r>
          </a:p>
          <a:p>
            <a:pPr lvl="1">
              <a:lnSpc>
                <a:spcPct val="120000"/>
              </a:lnSpc>
            </a:pPr>
            <a:r>
              <a:rPr lang="en-US" dirty="0" smtClean="0"/>
              <a:t>SF</a:t>
            </a:r>
            <a:r>
              <a:rPr lang="en-US" baseline="-25000" dirty="0" smtClean="0"/>
              <a:t>6 </a:t>
            </a:r>
            <a:r>
              <a:rPr lang="en-US" dirty="0" smtClean="0"/>
              <a:t> for preventing streamer transitions</a:t>
            </a:r>
          </a:p>
          <a:p>
            <a:pPr>
              <a:lnSpc>
                <a:spcPct val="120000"/>
              </a:lnSpc>
            </a:pPr>
            <a:r>
              <a:rPr lang="en-US" dirty="0" smtClean="0"/>
              <a:t>Growth of the avalanche is governed by </a:t>
            </a:r>
            <a:r>
              <a:rPr lang="en-US" dirty="0" err="1" smtClean="0"/>
              <a:t>dN</a:t>
            </a:r>
            <a:r>
              <a:rPr lang="en-US" dirty="0" smtClean="0"/>
              <a:t>/</a:t>
            </a:r>
            <a:r>
              <a:rPr lang="en-US" dirty="0" err="1" smtClean="0"/>
              <a:t>dx</a:t>
            </a:r>
            <a:r>
              <a:rPr lang="en-US" dirty="0" smtClean="0"/>
              <a:t> = </a:t>
            </a:r>
            <a:r>
              <a:rPr lang="el-GR" dirty="0" smtClean="0"/>
              <a:t>α</a:t>
            </a:r>
            <a:r>
              <a:rPr lang="en-US" dirty="0" smtClean="0"/>
              <a:t>N</a:t>
            </a:r>
          </a:p>
          <a:p>
            <a:pPr>
              <a:lnSpc>
                <a:spcPct val="120000"/>
              </a:lnSpc>
            </a:pPr>
            <a:r>
              <a:rPr lang="en-US" dirty="0" smtClean="0"/>
              <a:t>The space charge produced by the avalanche shields (at about </a:t>
            </a:r>
            <a:r>
              <a:rPr lang="el-GR" dirty="0" smtClean="0"/>
              <a:t>α</a:t>
            </a:r>
            <a:r>
              <a:rPr lang="en-US" dirty="0" smtClean="0"/>
              <a:t>x = 20) the applied field and avoids exponential divergence</a:t>
            </a:r>
          </a:p>
          <a:p>
            <a:pPr>
              <a:lnSpc>
                <a:spcPct val="120000"/>
              </a:lnSpc>
            </a:pPr>
            <a:r>
              <a:rPr lang="en-US" dirty="0" smtClean="0"/>
              <a:t>Townsend equation should be </a:t>
            </a:r>
            <a:r>
              <a:rPr lang="en-US" dirty="0" err="1" smtClean="0"/>
              <a:t>dN</a:t>
            </a:r>
            <a:r>
              <a:rPr lang="en-US" dirty="0" smtClean="0"/>
              <a:t>/</a:t>
            </a:r>
            <a:r>
              <a:rPr lang="en-US" dirty="0" err="1" smtClean="0"/>
              <a:t>dx</a:t>
            </a:r>
            <a:r>
              <a:rPr lang="en-US" dirty="0" smtClean="0"/>
              <a:t> = </a:t>
            </a:r>
            <a:r>
              <a:rPr lang="el-GR" dirty="0" smtClean="0"/>
              <a:t>α</a:t>
            </a:r>
            <a:r>
              <a:rPr lang="en-US" dirty="0" smtClean="0"/>
              <a:t>(E)N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Modes of operations of RPC</a:t>
            </a:r>
            <a:endParaRPr lang="en-US" dirty="0"/>
          </a:p>
        </p:txBody>
      </p:sp>
      <p:sp>
        <p:nvSpPr>
          <p:cNvPr id="5" name="Footer Placeholder 4"/>
          <p:cNvSpPr>
            <a:spLocks noGrp="1"/>
          </p:cNvSpPr>
          <p:nvPr>
            <p:ph type="ftr" sz="quarter" idx="11"/>
          </p:nvPr>
        </p:nvSpPr>
        <p:spPr/>
        <p:txBody>
          <a:bodyPr/>
          <a:lstStyle/>
          <a:p>
            <a:r>
              <a:rPr lang="en-US" smtClean="0"/>
              <a:t>Dr. B.Satyanarayana, TIFR, Mumbai                                        Neutrinos@IISER                                        September 16,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11</a:t>
            </a:fld>
            <a:endParaRPr lang="en-US" dirty="0"/>
          </a:p>
        </p:txBody>
      </p:sp>
      <p:pic>
        <p:nvPicPr>
          <p:cNvPr id="227332" name="Picture 4"/>
          <p:cNvPicPr>
            <a:picLocks noGrp="1" noChangeAspect="1" noChangeArrowheads="1"/>
          </p:cNvPicPr>
          <p:nvPr>
            <p:ph sz="half" idx="2"/>
          </p:nvPr>
        </p:nvPicPr>
        <p:blipFill>
          <a:blip r:embed="rId3" cstate="print"/>
          <a:srcRect/>
          <a:stretch>
            <a:fillRect/>
          </a:stretch>
        </p:blipFill>
        <p:spPr bwMode="auto">
          <a:xfrm>
            <a:off x="4723566" y="1751577"/>
            <a:ext cx="4320000" cy="2677555"/>
          </a:xfrm>
          <a:prstGeom prst="rect">
            <a:avLst/>
          </a:prstGeom>
          <a:noFill/>
          <a:ln w="9525">
            <a:noFill/>
            <a:miter lim="800000"/>
            <a:headEnd/>
            <a:tailEnd/>
          </a:ln>
          <a:effectLst/>
        </p:spPr>
      </p:pic>
      <p:pic>
        <p:nvPicPr>
          <p:cNvPr id="227333" name="Picture 5"/>
          <p:cNvPicPr>
            <a:picLocks noGrp="1" noChangeAspect="1" noChangeArrowheads="1"/>
          </p:cNvPicPr>
          <p:nvPr>
            <p:ph sz="half" idx="1"/>
          </p:nvPr>
        </p:nvPicPr>
        <p:blipFill>
          <a:blip r:embed="rId4" cstate="print"/>
          <a:srcRect/>
          <a:stretch>
            <a:fillRect/>
          </a:stretch>
        </p:blipFill>
        <p:spPr bwMode="auto">
          <a:xfrm>
            <a:off x="93478" y="1571816"/>
            <a:ext cx="4320000" cy="2899726"/>
          </a:xfrm>
          <a:prstGeom prst="rect">
            <a:avLst/>
          </a:prstGeom>
          <a:noFill/>
          <a:ln w="9525">
            <a:noFill/>
            <a:miter lim="800000"/>
            <a:headEnd/>
            <a:tailEnd/>
          </a:ln>
          <a:effectLst/>
        </p:spPr>
      </p:pic>
      <p:sp>
        <p:nvSpPr>
          <p:cNvPr id="16" name="TextBox 15"/>
          <p:cNvSpPr txBox="1"/>
          <p:nvPr/>
        </p:nvSpPr>
        <p:spPr>
          <a:xfrm>
            <a:off x="127198" y="4455191"/>
            <a:ext cx="4214842" cy="2059025"/>
          </a:xfrm>
          <a:prstGeom prst="rect">
            <a:avLst/>
          </a:prstGeom>
        </p:spPr>
        <p:style>
          <a:lnRef idx="0">
            <a:scrgbClr r="0" g="0" b="0"/>
          </a:lnRef>
          <a:fillRef idx="1003">
            <a:schemeClr val="lt1"/>
          </a:fillRef>
          <a:effectRef idx="0">
            <a:scrgbClr r="0" g="0" b="0"/>
          </a:effectRef>
          <a:fontRef idx="major"/>
        </p:style>
        <p:txBody>
          <a:bodyPr wrap="square" rtlCol="0">
            <a:spAutoFit/>
          </a:bodyPr>
          <a:lstStyle/>
          <a:p>
            <a:pPr>
              <a:lnSpc>
                <a:spcPct val="110000"/>
              </a:lnSpc>
              <a:buFont typeface="Arial" pitchFamily="34" charset="0"/>
              <a:buChar char="•"/>
            </a:pPr>
            <a:r>
              <a:rPr lang="en-US" dirty="0" smtClean="0">
                <a:sym typeface="Symbol" pitchFamily="18" charset="2"/>
              </a:rPr>
              <a:t>  Gain of the detector  &lt;&lt; 10</a:t>
            </a:r>
            <a:r>
              <a:rPr lang="en-US" baseline="30000" dirty="0" smtClean="0">
                <a:sym typeface="Symbol" pitchFamily="18" charset="2"/>
              </a:rPr>
              <a:t>8</a:t>
            </a:r>
          </a:p>
          <a:p>
            <a:pPr>
              <a:lnSpc>
                <a:spcPct val="50000"/>
              </a:lnSpc>
              <a:spcBef>
                <a:spcPct val="50000"/>
              </a:spcBef>
              <a:buFont typeface="Arial" pitchFamily="34" charset="0"/>
              <a:buChar char="•"/>
            </a:pPr>
            <a:r>
              <a:rPr lang="en-US" dirty="0" smtClean="0"/>
              <a:t>  Charge developed  ~1pC</a:t>
            </a:r>
          </a:p>
          <a:p>
            <a:pPr>
              <a:lnSpc>
                <a:spcPct val="50000"/>
              </a:lnSpc>
              <a:spcBef>
                <a:spcPct val="50000"/>
              </a:spcBef>
              <a:buFont typeface="Arial" pitchFamily="34" charset="0"/>
              <a:buChar char="•"/>
            </a:pPr>
            <a:r>
              <a:rPr lang="en-US" dirty="0" smtClean="0"/>
              <a:t>  Needs a preamplifier</a:t>
            </a:r>
          </a:p>
          <a:p>
            <a:pPr>
              <a:lnSpc>
                <a:spcPct val="50000"/>
              </a:lnSpc>
              <a:spcBef>
                <a:spcPct val="50000"/>
              </a:spcBef>
              <a:buFont typeface="Arial" pitchFamily="34" charset="0"/>
              <a:buChar char="•"/>
            </a:pPr>
            <a:r>
              <a:rPr lang="en-US" dirty="0" smtClean="0"/>
              <a:t>  Longer life</a:t>
            </a:r>
          </a:p>
          <a:p>
            <a:pPr>
              <a:buFont typeface="Arial" pitchFamily="34" charset="0"/>
              <a:buChar char="•"/>
            </a:pPr>
            <a:r>
              <a:rPr lang="en-US" dirty="0" smtClean="0"/>
              <a:t>  Typical gas mixture Fr:iB:SF</a:t>
            </a:r>
            <a:r>
              <a:rPr lang="en-US" baseline="-25000" dirty="0" smtClean="0"/>
              <a:t>6</a:t>
            </a:r>
            <a:r>
              <a:rPr lang="en-US" dirty="0" smtClean="0"/>
              <a:t>::94.5:4:0.5</a:t>
            </a:r>
          </a:p>
          <a:p>
            <a:pPr>
              <a:buFont typeface="Arial" pitchFamily="34" charset="0"/>
              <a:buChar char="•"/>
            </a:pPr>
            <a:r>
              <a:rPr lang="en-US" dirty="0" smtClean="0"/>
              <a:t>  Moderate purity of gases</a:t>
            </a:r>
          </a:p>
          <a:p>
            <a:pPr>
              <a:buFont typeface="Arial" pitchFamily="34" charset="0"/>
              <a:buChar char="•"/>
            </a:pPr>
            <a:r>
              <a:rPr lang="en-US" dirty="0" smtClean="0"/>
              <a:t>  Higher counting rate capability</a:t>
            </a:r>
          </a:p>
        </p:txBody>
      </p:sp>
      <p:sp>
        <p:nvSpPr>
          <p:cNvPr id="17" name="TextBox 16"/>
          <p:cNvSpPr txBox="1"/>
          <p:nvPr/>
        </p:nvSpPr>
        <p:spPr>
          <a:xfrm>
            <a:off x="4787446" y="4400104"/>
            <a:ext cx="4214842" cy="2059025"/>
          </a:xfrm>
          <a:prstGeom prst="rect">
            <a:avLst/>
          </a:prstGeom>
        </p:spPr>
        <p:style>
          <a:lnRef idx="0">
            <a:scrgbClr r="0" g="0" b="0"/>
          </a:lnRef>
          <a:fillRef idx="1003">
            <a:schemeClr val="lt1"/>
          </a:fillRef>
          <a:effectRef idx="0">
            <a:scrgbClr r="0" g="0" b="0"/>
          </a:effectRef>
          <a:fontRef idx="major"/>
        </p:style>
        <p:txBody>
          <a:bodyPr wrap="square" rtlCol="0">
            <a:spAutoFit/>
          </a:bodyPr>
          <a:lstStyle/>
          <a:p>
            <a:pPr>
              <a:lnSpc>
                <a:spcPct val="110000"/>
              </a:lnSpc>
              <a:buFont typeface="Arial" pitchFamily="34" charset="0"/>
              <a:buChar char="•"/>
            </a:pPr>
            <a:r>
              <a:rPr lang="en-US" dirty="0" smtClean="0">
                <a:sym typeface="Symbol" pitchFamily="18" charset="2"/>
              </a:rPr>
              <a:t>  Gain of the detector  &gt;  10</a:t>
            </a:r>
            <a:r>
              <a:rPr lang="en-US" baseline="30000" dirty="0" smtClean="0">
                <a:sym typeface="Symbol" pitchFamily="18" charset="2"/>
              </a:rPr>
              <a:t>8</a:t>
            </a:r>
          </a:p>
          <a:p>
            <a:pPr>
              <a:lnSpc>
                <a:spcPct val="50000"/>
              </a:lnSpc>
              <a:spcBef>
                <a:spcPct val="50000"/>
              </a:spcBef>
              <a:buFont typeface="Arial" pitchFamily="34" charset="0"/>
              <a:buChar char="•"/>
            </a:pPr>
            <a:r>
              <a:rPr lang="en-US" dirty="0" smtClean="0"/>
              <a:t>  Charge developed ~ 100pC</a:t>
            </a:r>
          </a:p>
          <a:p>
            <a:pPr>
              <a:lnSpc>
                <a:spcPct val="50000"/>
              </a:lnSpc>
              <a:spcBef>
                <a:spcPct val="50000"/>
              </a:spcBef>
              <a:buFont typeface="Arial" pitchFamily="34" charset="0"/>
              <a:buChar char="•"/>
            </a:pPr>
            <a:r>
              <a:rPr lang="en-US" dirty="0" smtClean="0">
                <a:sym typeface="Symbol" pitchFamily="18" charset="2"/>
              </a:rPr>
              <a:t>  No need for a preamplier</a:t>
            </a:r>
          </a:p>
          <a:p>
            <a:pPr>
              <a:lnSpc>
                <a:spcPct val="50000"/>
              </a:lnSpc>
              <a:spcBef>
                <a:spcPct val="50000"/>
              </a:spcBef>
              <a:buFont typeface="Arial" pitchFamily="34" charset="0"/>
              <a:buChar char="•"/>
            </a:pPr>
            <a:r>
              <a:rPr lang="en-US" dirty="0" smtClean="0">
                <a:sym typeface="Symbol" pitchFamily="18" charset="2"/>
              </a:rPr>
              <a:t>  Relatively shorter  life</a:t>
            </a:r>
          </a:p>
          <a:p>
            <a:pPr>
              <a:lnSpc>
                <a:spcPct val="50000"/>
              </a:lnSpc>
              <a:spcBef>
                <a:spcPct val="50000"/>
              </a:spcBef>
              <a:buFont typeface="Arial" pitchFamily="34" charset="0"/>
              <a:buChar char="•"/>
            </a:pPr>
            <a:r>
              <a:rPr lang="en-US" dirty="0" smtClean="0">
                <a:sym typeface="Symbol" pitchFamily="18" charset="2"/>
              </a:rPr>
              <a:t>  Typical gas mixture </a:t>
            </a:r>
            <a:r>
              <a:rPr lang="en-US" dirty="0" smtClean="0"/>
              <a:t>Fr:iB:Ar::62.8:30</a:t>
            </a:r>
          </a:p>
          <a:p>
            <a:pPr>
              <a:lnSpc>
                <a:spcPct val="50000"/>
              </a:lnSpc>
              <a:spcBef>
                <a:spcPct val="50000"/>
              </a:spcBef>
              <a:buFont typeface="Arial" pitchFamily="34" charset="0"/>
              <a:buChar char="•"/>
            </a:pPr>
            <a:r>
              <a:rPr lang="en-US" dirty="0" smtClean="0">
                <a:sym typeface="Symbol" pitchFamily="18" charset="2"/>
              </a:rPr>
              <a:t>  High purity of gases</a:t>
            </a:r>
          </a:p>
          <a:p>
            <a:pPr>
              <a:lnSpc>
                <a:spcPct val="50000"/>
              </a:lnSpc>
              <a:spcBef>
                <a:spcPct val="50000"/>
              </a:spcBef>
              <a:buFont typeface="Arial" pitchFamily="34" charset="0"/>
              <a:buChar char="•"/>
            </a:pPr>
            <a:r>
              <a:rPr lang="en-US" dirty="0" smtClean="0">
                <a:sym typeface="Symbol" pitchFamily="18" charset="2"/>
              </a:rPr>
              <a:t>  Low counting rate capability</a:t>
            </a:r>
          </a:p>
        </p:txBody>
      </p:sp>
      <p:sp>
        <p:nvSpPr>
          <p:cNvPr id="18" name="TextBox 17"/>
          <p:cNvSpPr txBox="1"/>
          <p:nvPr/>
        </p:nvSpPr>
        <p:spPr>
          <a:xfrm>
            <a:off x="141712" y="1500174"/>
            <a:ext cx="4214842" cy="252000"/>
          </a:xfrm>
          <a:prstGeom prst="rect">
            <a:avLst/>
          </a:prstGeom>
          <a:noFill/>
        </p:spPr>
        <p:txBody>
          <a:bodyPr wrap="square" rtlCol="0" anchor="ctr" anchorCtr="1">
            <a:spAutoFit/>
          </a:bodyPr>
          <a:lstStyle/>
          <a:p>
            <a:pPr algn="ctr">
              <a:lnSpc>
                <a:spcPct val="110000"/>
              </a:lnSpc>
            </a:pPr>
            <a:r>
              <a:rPr lang="en-US" b="1" dirty="0" smtClean="0">
                <a:solidFill>
                  <a:srgbClr val="FF0000"/>
                </a:solidFill>
                <a:sym typeface="Symbol" pitchFamily="18" charset="2"/>
              </a:rPr>
              <a:t>Avalanche mode</a:t>
            </a:r>
            <a:endParaRPr lang="en-US" b="1" dirty="0">
              <a:solidFill>
                <a:srgbClr val="FF0000"/>
              </a:solidFill>
            </a:endParaRPr>
          </a:p>
        </p:txBody>
      </p:sp>
      <p:sp>
        <p:nvSpPr>
          <p:cNvPr id="19" name="TextBox 18"/>
          <p:cNvSpPr txBox="1"/>
          <p:nvPr/>
        </p:nvSpPr>
        <p:spPr>
          <a:xfrm>
            <a:off x="4772932" y="1500174"/>
            <a:ext cx="4214842" cy="252000"/>
          </a:xfrm>
          <a:prstGeom prst="rect">
            <a:avLst/>
          </a:prstGeom>
          <a:noFill/>
        </p:spPr>
        <p:txBody>
          <a:bodyPr wrap="square" rtlCol="0" anchor="ctr" anchorCtr="1">
            <a:spAutoFit/>
          </a:bodyPr>
          <a:lstStyle/>
          <a:p>
            <a:pPr algn="ctr">
              <a:lnSpc>
                <a:spcPct val="110000"/>
              </a:lnSpc>
            </a:pPr>
            <a:r>
              <a:rPr lang="en-US" b="1" dirty="0" smtClean="0">
                <a:solidFill>
                  <a:srgbClr val="FF0000"/>
                </a:solidFill>
                <a:sym typeface="Symbol" pitchFamily="18" charset="2"/>
              </a:rPr>
              <a:t>Streamer  mode</a:t>
            </a:r>
            <a:endParaRPr lang="en-US" b="1" dirty="0">
              <a:solidFill>
                <a:srgbClr val="FF0000"/>
              </a:solidFill>
            </a:endParaRPr>
          </a:p>
        </p:txBody>
      </p:sp>
      <p:sp>
        <p:nvSpPr>
          <p:cNvPr id="11" name="TextBox 10"/>
          <p:cNvSpPr txBox="1"/>
          <p:nvPr/>
        </p:nvSpPr>
        <p:spPr>
          <a:xfrm>
            <a:off x="3347864" y="4673404"/>
            <a:ext cx="720000" cy="720000"/>
          </a:xfrm>
          <a:prstGeom prst="rect">
            <a:avLst/>
          </a:prstGeom>
          <a:solidFill>
            <a:srgbClr val="FFC000"/>
          </a:solidFill>
        </p:spPr>
        <p:txBody>
          <a:bodyPr wrap="none" lIns="36000" tIns="36000" rIns="36000" bIns="36000" rtlCol="0" anchor="ctr" anchorCtr="1">
            <a:spAutoFit/>
          </a:bodyPr>
          <a:lstStyle/>
          <a:p>
            <a:pPr algn="ctr"/>
            <a:r>
              <a:rPr lang="en-US" sz="4400" b="1" dirty="0" smtClean="0">
                <a:solidFill>
                  <a:srgbClr val="00B050"/>
                </a:solidFill>
                <a:sym typeface="Wingdings 2"/>
              </a:rPr>
              <a:t></a:t>
            </a:r>
            <a:endParaRPr lang="en-IN" sz="4400" b="1"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7333"/>
                                        </p:tgtEl>
                                        <p:attrNameLst>
                                          <p:attrName>style.visibility</p:attrName>
                                        </p:attrNameLst>
                                      </p:cBhvr>
                                      <p:to>
                                        <p:strVal val="visible"/>
                                      </p:to>
                                    </p:set>
                                    <p:anim calcmode="lin" valueType="num">
                                      <p:cBhvr additive="base">
                                        <p:cTn id="7" dur="500" fill="hold"/>
                                        <p:tgtEl>
                                          <p:spTgt spid="227333"/>
                                        </p:tgtEl>
                                        <p:attrNameLst>
                                          <p:attrName>ppt_x</p:attrName>
                                        </p:attrNameLst>
                                      </p:cBhvr>
                                      <p:tavLst>
                                        <p:tav tm="0">
                                          <p:val>
                                            <p:strVal val="0-#ppt_w/2"/>
                                          </p:val>
                                        </p:tav>
                                        <p:tav tm="100000">
                                          <p:val>
                                            <p:strVal val="#ppt_x"/>
                                          </p:val>
                                        </p:tav>
                                      </p:tavLst>
                                    </p:anim>
                                    <p:anim calcmode="lin" valueType="num">
                                      <p:cBhvr additive="base">
                                        <p:cTn id="8" dur="500" fill="hold"/>
                                        <p:tgtEl>
                                          <p:spTgt spid="22733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1+#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27332"/>
                                        </p:tgtEl>
                                        <p:attrNameLst>
                                          <p:attrName>style.visibility</p:attrName>
                                        </p:attrNameLst>
                                      </p:cBhvr>
                                      <p:to>
                                        <p:strVal val="visible"/>
                                      </p:to>
                                    </p:set>
                                    <p:anim calcmode="lin" valueType="num">
                                      <p:cBhvr additive="base">
                                        <p:cTn id="21" dur="500" fill="hold"/>
                                        <p:tgtEl>
                                          <p:spTgt spid="227332"/>
                                        </p:tgtEl>
                                        <p:attrNameLst>
                                          <p:attrName>ppt_x</p:attrName>
                                        </p:attrNameLst>
                                      </p:cBhvr>
                                      <p:tavLst>
                                        <p:tav tm="0">
                                          <p:val>
                                            <p:strVal val="1+#ppt_w/2"/>
                                          </p:val>
                                        </p:tav>
                                        <p:tav tm="100000">
                                          <p:val>
                                            <p:strVal val="#ppt_x"/>
                                          </p:val>
                                        </p:tav>
                                      </p:tavLst>
                                    </p:anim>
                                    <p:anim calcmode="lin" valueType="num">
                                      <p:cBhvr additive="base">
                                        <p:cTn id="22" dur="500" fill="hold"/>
                                        <p:tgtEl>
                                          <p:spTgt spid="22733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1+#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p:txBody>
          <a:bodyPr>
            <a:normAutofit/>
          </a:bodyPr>
          <a:lstStyle/>
          <a:p>
            <a:pPr eaLnBrk="1" hangingPunct="1"/>
            <a:r>
              <a:rPr lang="en-US" dirty="0" smtClean="0"/>
              <a:t>Amplified signal of an RPC</a:t>
            </a:r>
          </a:p>
        </p:txBody>
      </p:sp>
      <p:sp>
        <p:nvSpPr>
          <p:cNvPr id="10242" name="Footer Placeholder 3"/>
          <p:cNvSpPr>
            <a:spLocks noGrp="1"/>
          </p:cNvSpPr>
          <p:nvPr>
            <p:ph type="ftr" sz="quarter" idx="11"/>
          </p:nvPr>
        </p:nvSpPr>
        <p:spPr>
          <a:prstGeom prst="rect">
            <a:avLst/>
          </a:prstGeom>
          <a:noFill/>
        </p:spPr>
        <p:txBody>
          <a:bodyPr/>
          <a:lstStyle/>
          <a:p>
            <a:r>
              <a:rPr lang="en-SG" smtClean="0"/>
              <a:t>Dr. B.Satyanarayana, TIFR, Mumbai                                        Neutrinos@IISER                                        September 16, 2013</a:t>
            </a:r>
            <a:endParaRPr lang="en-US" dirty="0"/>
          </a:p>
        </p:txBody>
      </p:sp>
      <p:sp>
        <p:nvSpPr>
          <p:cNvPr id="10243" name="Slide Number Placeholder 4"/>
          <p:cNvSpPr>
            <a:spLocks noGrp="1"/>
          </p:cNvSpPr>
          <p:nvPr>
            <p:ph type="sldNum" sz="quarter" idx="12"/>
          </p:nvPr>
        </p:nvSpPr>
        <p:spPr>
          <a:noFill/>
        </p:spPr>
        <p:txBody>
          <a:bodyPr/>
          <a:lstStyle/>
          <a:p>
            <a:fld id="{5AFCED2D-9CF2-44FB-9BD0-1FA25BAEC125}" type="slidenum">
              <a:rPr lang="en-US"/>
              <a:pPr/>
              <a:t>12</a:t>
            </a:fld>
            <a:endParaRPr lang="en-US" dirty="0"/>
          </a:p>
        </p:txBody>
      </p:sp>
      <p:pic>
        <p:nvPicPr>
          <p:cNvPr id="6" name="Picture 5" descr="tek00005[1].png"/>
          <p:cNvPicPr>
            <a:picLocks noChangeAspect="1"/>
          </p:cNvPicPr>
          <p:nvPr/>
        </p:nvPicPr>
        <p:blipFill>
          <a:blip r:embed="rId2" cstate="print"/>
          <a:srcRect/>
          <a:stretch>
            <a:fillRect/>
          </a:stretch>
        </p:blipFill>
        <p:spPr bwMode="auto">
          <a:xfrm>
            <a:off x="965200" y="1512000"/>
            <a:ext cx="6720000" cy="5040000"/>
          </a:xfrm>
          <a:prstGeom prst="rect">
            <a:avLst/>
          </a:prstGeom>
          <a:noFill/>
          <a:ln w="9525">
            <a:noFill/>
            <a:miter lim="800000"/>
            <a:headEnd/>
            <a:tailEnd/>
          </a:ln>
        </p:spPr>
      </p:pic>
      <p:sp>
        <p:nvSpPr>
          <p:cNvPr id="8" name="Oval 7"/>
          <p:cNvSpPr/>
          <p:nvPr/>
        </p:nvSpPr>
        <p:spPr bwMode="auto">
          <a:xfrm>
            <a:off x="928662" y="5625312"/>
            <a:ext cx="1485904" cy="612000"/>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1800" b="0" i="0" u="none" strike="noStrike" cap="none" normalizeH="0" baseline="0" dirty="0" smtClean="0">
              <a:ln>
                <a:noFill/>
              </a:ln>
              <a:solidFill>
                <a:schemeClr val="tx1"/>
              </a:solidFill>
              <a:effectLst/>
              <a:latin typeface="Verdana" pitchFamily="34" charset="0"/>
            </a:endParaRPr>
          </a:p>
        </p:txBody>
      </p:sp>
      <p:sp>
        <p:nvSpPr>
          <p:cNvPr id="9" name="Oval 8"/>
          <p:cNvSpPr/>
          <p:nvPr/>
        </p:nvSpPr>
        <p:spPr bwMode="auto">
          <a:xfrm>
            <a:off x="4499992" y="5697320"/>
            <a:ext cx="1485904" cy="612000"/>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1800" b="0" i="0" u="none" strike="noStrike" cap="none" normalizeH="0" baseline="0" dirty="0" smtClean="0">
              <a:ln>
                <a:noFill/>
              </a:ln>
              <a:solidFill>
                <a:schemeClr val="tx1"/>
              </a:solidFill>
              <a:effectLst/>
              <a:latin typeface="Verdana"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cstate="print"/>
          <a:srcRect/>
          <a:stretch>
            <a:fillRect/>
          </a:stretch>
        </p:blipFill>
        <p:spPr bwMode="auto">
          <a:xfrm>
            <a:off x="142844" y="2801083"/>
            <a:ext cx="3636000" cy="362831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V-I characteristics of an RPC</a:t>
            </a:r>
            <a:endParaRPr lang="en-US" dirty="0"/>
          </a:p>
        </p:txBody>
      </p:sp>
      <p:sp>
        <p:nvSpPr>
          <p:cNvPr id="5" name="Footer Placeholder 4"/>
          <p:cNvSpPr>
            <a:spLocks noGrp="1"/>
          </p:cNvSpPr>
          <p:nvPr>
            <p:ph type="ftr" sz="quarter" idx="11"/>
          </p:nvPr>
        </p:nvSpPr>
        <p:spPr/>
        <p:txBody>
          <a:bodyPr/>
          <a:lstStyle/>
          <a:p>
            <a:r>
              <a:rPr lang="en-US" smtClean="0"/>
              <a:t>Dr. B.Satyanarayana, TIFR, Mumbai                                        Neutrinos@IISER                                        September 16,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13</a:t>
            </a:fld>
            <a:endParaRPr lang="en-US" dirty="0"/>
          </a:p>
        </p:txBody>
      </p:sp>
      <p:pic>
        <p:nvPicPr>
          <p:cNvPr id="43013" name="Picture 5"/>
          <p:cNvPicPr>
            <a:picLocks noChangeAspect="1" noChangeArrowheads="1"/>
          </p:cNvPicPr>
          <p:nvPr/>
        </p:nvPicPr>
        <p:blipFill>
          <a:blip r:embed="rId4" cstate="print"/>
          <a:srcRect l="1889" t="19786" r="7631"/>
          <a:stretch>
            <a:fillRect/>
          </a:stretch>
        </p:blipFill>
        <p:spPr bwMode="auto">
          <a:xfrm>
            <a:off x="4000496" y="1557964"/>
            <a:ext cx="5040000" cy="1214458"/>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136534" y="1558800"/>
            <a:ext cx="3636000" cy="1021556"/>
          </a:xfrm>
          <a:prstGeom prst="roundRect">
            <a:avLst/>
          </a:prstGeom>
          <a:solidFill>
            <a:srgbClr val="FFFF00"/>
          </a:solidFill>
          <a:effectLst>
            <a:outerShdw blurRad="50800" dist="38100" dir="2700000" algn="tl" rotWithShape="0">
              <a:prstClr val="black">
                <a:alpha val="40000"/>
              </a:prstClr>
            </a:outerShdw>
          </a:effectLst>
        </p:spPr>
        <p:txBody>
          <a:bodyPr wrap="square" rtlCol="0" anchor="ctr" anchorCtr="1">
            <a:spAutoFit/>
          </a:bodyPr>
          <a:lstStyle/>
          <a:p>
            <a:r>
              <a:rPr lang="en-US" dirty="0" smtClean="0">
                <a:solidFill>
                  <a:srgbClr val="FF0000"/>
                </a:solidFill>
              </a:rPr>
              <a:t>Glass RPCs have a distinctive and readily understandable current versus voltage relationship.</a:t>
            </a:r>
            <a:endParaRPr lang="en-US" dirty="0">
              <a:solidFill>
                <a:srgbClr val="FF0000"/>
              </a:solidFill>
            </a:endParaRPr>
          </a:p>
        </p:txBody>
      </p:sp>
      <p:pic>
        <p:nvPicPr>
          <p:cNvPr id="69635" name="Picture 3"/>
          <p:cNvPicPr>
            <a:picLocks noChangeAspect="1" noChangeArrowheads="1"/>
          </p:cNvPicPr>
          <p:nvPr/>
        </p:nvPicPr>
        <p:blipFill>
          <a:blip r:embed="rId5" cstate="print"/>
          <a:stretch>
            <a:fillRect/>
          </a:stretch>
        </p:blipFill>
        <p:spPr bwMode="auto">
          <a:xfrm>
            <a:off x="4395404" y="2995757"/>
            <a:ext cx="4320000" cy="342373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3013"/>
                                        </p:tgtEl>
                                        <p:attrNameLst>
                                          <p:attrName>style.visibility</p:attrName>
                                        </p:attrNameLst>
                                      </p:cBhvr>
                                      <p:to>
                                        <p:strVal val="visible"/>
                                      </p:to>
                                    </p:set>
                                    <p:anim calcmode="lin" valueType="num">
                                      <p:cBhvr additive="base">
                                        <p:cTn id="7" dur="500" fill="hold"/>
                                        <p:tgtEl>
                                          <p:spTgt spid="43013"/>
                                        </p:tgtEl>
                                        <p:attrNameLst>
                                          <p:attrName>ppt_x</p:attrName>
                                        </p:attrNameLst>
                                      </p:cBhvr>
                                      <p:tavLst>
                                        <p:tav tm="0">
                                          <p:val>
                                            <p:strVal val="1+#ppt_w/2"/>
                                          </p:val>
                                        </p:tav>
                                        <p:tav tm="100000">
                                          <p:val>
                                            <p:strVal val="#ppt_x"/>
                                          </p:val>
                                        </p:tav>
                                      </p:tavLst>
                                    </p:anim>
                                    <p:anim calcmode="lin" valueType="num">
                                      <p:cBhvr additive="base">
                                        <p:cTn id="8" dur="500" fill="hold"/>
                                        <p:tgtEl>
                                          <p:spTgt spid="430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9635"/>
                                        </p:tgtEl>
                                        <p:attrNameLst>
                                          <p:attrName>style.visibility</p:attrName>
                                        </p:attrNameLst>
                                      </p:cBhvr>
                                      <p:to>
                                        <p:strVal val="visible"/>
                                      </p:to>
                                    </p:set>
                                    <p:anim calcmode="lin" valueType="num">
                                      <p:cBhvr additive="base">
                                        <p:cTn id="17" dur="500" fill="hold"/>
                                        <p:tgtEl>
                                          <p:spTgt spid="69635"/>
                                        </p:tgtEl>
                                        <p:attrNameLst>
                                          <p:attrName>ppt_x</p:attrName>
                                        </p:attrNameLst>
                                      </p:cBhvr>
                                      <p:tavLst>
                                        <p:tav tm="0">
                                          <p:val>
                                            <p:strVal val="#ppt_x"/>
                                          </p:val>
                                        </p:tav>
                                        <p:tav tm="100000">
                                          <p:val>
                                            <p:strVal val="#ppt_x"/>
                                          </p:val>
                                        </p:tav>
                                      </p:tavLst>
                                    </p:anim>
                                    <p:anim calcmode="lin" valueType="num">
                                      <p:cBhvr additive="base">
                                        <p:cTn id="18"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9634"/>
                                        </p:tgtEl>
                                        <p:attrNameLst>
                                          <p:attrName>style.visibility</p:attrName>
                                        </p:attrNameLst>
                                      </p:cBhvr>
                                      <p:to>
                                        <p:strVal val="visible"/>
                                      </p:to>
                                    </p:set>
                                    <p:anim calcmode="lin" valueType="num">
                                      <p:cBhvr additive="base">
                                        <p:cTn id="23" dur="500" fill="hold"/>
                                        <p:tgtEl>
                                          <p:spTgt spid="69634"/>
                                        </p:tgtEl>
                                        <p:attrNameLst>
                                          <p:attrName>ppt_x</p:attrName>
                                        </p:attrNameLst>
                                      </p:cBhvr>
                                      <p:tavLst>
                                        <p:tav tm="0">
                                          <p:val>
                                            <p:strVal val="#ppt_x"/>
                                          </p:val>
                                        </p:tav>
                                        <p:tav tm="100000">
                                          <p:val>
                                            <p:strVal val="#ppt_x"/>
                                          </p:val>
                                        </p:tav>
                                      </p:tavLst>
                                    </p:anim>
                                    <p:anim calcmode="lin" valueType="num">
                                      <p:cBhvr additive="base">
                                        <p:cTn id="24" dur="500" fill="hold"/>
                                        <p:tgtEl>
                                          <p:spTgt spid="696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Why ICAL chose RPC?</a:t>
            </a:r>
            <a:endParaRPr lang="en-US" dirty="0"/>
          </a:p>
        </p:txBody>
      </p:sp>
      <p:sp>
        <p:nvSpPr>
          <p:cNvPr id="7" name="Content Placeholder 6"/>
          <p:cNvSpPr>
            <a:spLocks noGrp="1"/>
          </p:cNvSpPr>
          <p:nvPr>
            <p:ph idx="1"/>
          </p:nvPr>
        </p:nvSpPr>
        <p:spPr>
          <a:xfrm>
            <a:off x="142844" y="1544316"/>
            <a:ext cx="8858312" cy="4968000"/>
          </a:xfrm>
        </p:spPr>
        <p:txBody>
          <a:bodyPr>
            <a:normAutofit lnSpcReduction="10000"/>
          </a:bodyPr>
          <a:lstStyle/>
          <a:p>
            <a:r>
              <a:rPr lang="en-US" sz="2300" dirty="0" smtClean="0"/>
              <a:t>Large detector area coverage, thin (~10mm), small mass thickness</a:t>
            </a:r>
          </a:p>
          <a:p>
            <a:r>
              <a:rPr lang="en-US" sz="2300" dirty="0" smtClean="0"/>
              <a:t>Flexible detector and readout geometry designs </a:t>
            </a:r>
          </a:p>
          <a:p>
            <a:r>
              <a:rPr lang="en-US" sz="2300" dirty="0" smtClean="0"/>
              <a:t>Solution for tracking, calorimeter, muon detectors</a:t>
            </a:r>
          </a:p>
          <a:p>
            <a:r>
              <a:rPr lang="en-US" sz="2300" dirty="0" smtClean="0"/>
              <a:t>Trigger, timing and special purpose design versions</a:t>
            </a:r>
          </a:p>
          <a:p>
            <a:r>
              <a:rPr lang="en-US" sz="2300" dirty="0" smtClean="0"/>
              <a:t>Built from simple/common materials; low fabrication cost</a:t>
            </a:r>
          </a:p>
          <a:p>
            <a:r>
              <a:rPr lang="en-US" sz="2300" dirty="0" smtClean="0"/>
              <a:t>Ease of construction and operation</a:t>
            </a:r>
          </a:p>
          <a:p>
            <a:r>
              <a:rPr lang="en-US" sz="2300" dirty="0" smtClean="0"/>
              <a:t>Highly suitable for industrial production</a:t>
            </a:r>
          </a:p>
          <a:p>
            <a:r>
              <a:rPr lang="en-US" sz="2300" dirty="0" smtClean="0"/>
              <a:t>Detector bias and signal pickup isolation</a:t>
            </a:r>
          </a:p>
          <a:p>
            <a:r>
              <a:rPr lang="en-US" sz="2300" dirty="0" smtClean="0"/>
              <a:t>Simple signal pickup and front-end electronics; digital information acquisition</a:t>
            </a:r>
          </a:p>
          <a:p>
            <a:r>
              <a:rPr lang="en-US" sz="2300" dirty="0" smtClean="0"/>
              <a:t>High single particle efficiency (&gt;95%) and time resolution (~1nSec)</a:t>
            </a:r>
          </a:p>
          <a:p>
            <a:r>
              <a:rPr lang="en-US" sz="2300" dirty="0" smtClean="0"/>
              <a:t>Particle tracking capability; 2-dimensional readout from the same chamber</a:t>
            </a:r>
          </a:p>
          <a:p>
            <a:r>
              <a:rPr lang="en-US" sz="2300" dirty="0" smtClean="0"/>
              <a:t>Good reliability, long term stability</a:t>
            </a:r>
          </a:p>
        </p:txBody>
      </p:sp>
      <p:sp>
        <p:nvSpPr>
          <p:cNvPr id="4" name="Footer Placeholder 3"/>
          <p:cNvSpPr>
            <a:spLocks noGrp="1"/>
          </p:cNvSpPr>
          <p:nvPr>
            <p:ph type="ftr" sz="quarter" idx="11"/>
          </p:nvPr>
        </p:nvSpPr>
        <p:spPr/>
        <p:txBody>
          <a:bodyPr/>
          <a:lstStyle/>
          <a:p>
            <a:r>
              <a:rPr lang="en-US" smtClean="0"/>
              <a:t>Dr. B.Satyanarayana, TIFR, Mumbai                                        Neutrinos@IISER                                        September 16,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14</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Neutrinos@IISER                                        September 16, 2013</a:t>
            </a:r>
            <a:endParaRPr lang="en-US" dirty="0"/>
          </a:p>
        </p:txBody>
      </p:sp>
      <p:sp>
        <p:nvSpPr>
          <p:cNvPr id="2" name="Title 1"/>
          <p:cNvSpPr>
            <a:spLocks noGrp="1"/>
          </p:cNvSpPr>
          <p:nvPr>
            <p:ph type="title"/>
          </p:nvPr>
        </p:nvSpPr>
        <p:spPr/>
        <p:txBody>
          <a:bodyPr>
            <a:normAutofit fontScale="90000"/>
          </a:bodyPr>
          <a:lstStyle/>
          <a:p>
            <a:r>
              <a:rPr lang="en-US" dirty="0" smtClean="0"/>
              <a:t>Deployment of RPCs in experiments</a:t>
            </a:r>
            <a:endParaRPr lang="en-US" dirty="0"/>
          </a:p>
        </p:txBody>
      </p:sp>
      <p:graphicFrame>
        <p:nvGraphicFramePr>
          <p:cNvPr id="9" name="Table 8"/>
          <p:cNvGraphicFramePr>
            <a:graphicFrameLocks noGrp="1"/>
          </p:cNvGraphicFramePr>
          <p:nvPr/>
        </p:nvGraphicFramePr>
        <p:xfrm>
          <a:off x="899592" y="1548000"/>
          <a:ext cx="7239436" cy="4833318"/>
        </p:xfrm>
        <a:graphic>
          <a:graphicData uri="http://schemas.openxmlformats.org/drawingml/2006/table">
            <a:tbl>
              <a:tblPr>
                <a:effectLst>
                  <a:outerShdw blurRad="50800" dist="38100" dir="2700000" algn="tl" rotWithShape="0">
                    <a:prstClr val="black">
                      <a:alpha val="40000"/>
                    </a:prstClr>
                  </a:outerShdw>
                </a:effectLst>
              </a:tblPr>
              <a:tblGrid>
                <a:gridCol w="1587683"/>
                <a:gridCol w="957280"/>
                <a:gridCol w="1076942"/>
                <a:gridCol w="897451"/>
                <a:gridCol w="777790"/>
                <a:gridCol w="1017111"/>
                <a:gridCol w="925179"/>
              </a:tblGrid>
              <a:tr h="230158">
                <a:tc>
                  <a:txBody>
                    <a:bodyPr/>
                    <a:lstStyle/>
                    <a:p>
                      <a:pPr algn="ctr" rtl="0" fontAlgn="ctr"/>
                      <a:r>
                        <a:rPr lang="en-SG" sz="1200" b="1" i="0" u="none" strike="noStrike" dirty="0">
                          <a:solidFill>
                            <a:srgbClr val="FFFFFF"/>
                          </a:solidFill>
                          <a:latin typeface="Arial"/>
                        </a:rPr>
                        <a:t>Experiment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smtClean="0">
                          <a:solidFill>
                            <a:srgbClr val="FFFFFF"/>
                          </a:solidFill>
                          <a:latin typeface="Arial"/>
                        </a:rPr>
                        <a:t>Area (m</a:t>
                      </a:r>
                      <a:r>
                        <a:rPr lang="en-SG" sz="1200" b="1" i="0" u="none" strike="noStrike" baseline="30000" dirty="0" smtClean="0">
                          <a:solidFill>
                            <a:srgbClr val="FFFFFF"/>
                          </a:solidFill>
                          <a:latin typeface="Arial"/>
                        </a:rPr>
                        <a:t>2</a:t>
                      </a:r>
                      <a:r>
                        <a:rPr lang="en-SG" sz="1200" b="1" i="0" u="none" strike="noStrike" dirty="0">
                          <a:solidFill>
                            <a:srgbClr val="FFFFFF"/>
                          </a:solidFill>
                          <a:latin typeface="Arial"/>
                        </a:rPr>
                        <a:t>)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Electrodes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Gap(mm)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Gaps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Mode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Type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r>
              <a:tr h="230158">
                <a:tc>
                  <a:txBody>
                    <a:bodyPr/>
                    <a:lstStyle/>
                    <a:p>
                      <a:pPr algn="ctr" rtl="0" fontAlgn="ctr"/>
                      <a:r>
                        <a:rPr lang="en-SG" sz="1200" b="0" i="0" u="none" strike="noStrike" dirty="0">
                          <a:solidFill>
                            <a:srgbClr val="000000"/>
                          </a:solidFill>
                          <a:latin typeface="Arial"/>
                        </a:rPr>
                        <a:t>PHENIX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NeuLAND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8</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FOPI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HADES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8</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HARP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COVER-PLASTEX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EAS-TOP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STAR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0.22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CBM TOF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120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0.25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ALICE  Muon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140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ALICE TOF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0.25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L3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300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BESIII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BaBar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2000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Belle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CMS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2953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OPERA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3200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YBJ-ARGO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5630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ATLAS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6550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ICAL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97,505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Both </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2</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Both </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r>
            </a:tbl>
          </a:graphicData>
        </a:graphic>
      </p:graphicFrame>
      <p:sp>
        <p:nvSpPr>
          <p:cNvPr id="5" name="Slide Number Placeholder 4"/>
          <p:cNvSpPr>
            <a:spLocks noGrp="1"/>
          </p:cNvSpPr>
          <p:nvPr>
            <p:ph type="sldNum" sz="quarter" idx="12"/>
          </p:nvPr>
        </p:nvSpPr>
        <p:spPr/>
        <p:txBody>
          <a:bodyPr/>
          <a:lstStyle/>
          <a:p>
            <a:fld id="{5D0D82D1-030A-4AF5-855D-82A44DD93AEE}" type="slidenum">
              <a:rPr lang="en-US" smtClean="0"/>
              <a:pPr/>
              <a:t>15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Neutrinos@IISER                                        September 16, 2013</a:t>
            </a:r>
            <a:endParaRPr lang="en-US" dirty="0"/>
          </a:p>
        </p:txBody>
      </p:sp>
      <p:sp>
        <p:nvSpPr>
          <p:cNvPr id="2" name="Title 1"/>
          <p:cNvSpPr>
            <a:spLocks noGrp="1"/>
          </p:cNvSpPr>
          <p:nvPr>
            <p:ph type="title"/>
          </p:nvPr>
        </p:nvSpPr>
        <p:spPr/>
        <p:txBody>
          <a:bodyPr>
            <a:normAutofit fontScale="90000"/>
          </a:bodyPr>
          <a:lstStyle/>
          <a:p>
            <a:r>
              <a:rPr lang="en-US" dirty="0" smtClean="0"/>
              <a:t>Materials used for RPC fabrication</a:t>
            </a:r>
            <a:endParaRPr lang="en-US" dirty="0"/>
          </a:p>
        </p:txBody>
      </p:sp>
      <p:pic>
        <p:nvPicPr>
          <p:cNvPr id="7" name="Picture 4" descr="button"/>
          <p:cNvPicPr>
            <a:picLocks noChangeAspect="1" noChangeArrowheads="1"/>
          </p:cNvPicPr>
          <p:nvPr/>
        </p:nvPicPr>
        <p:blipFill>
          <a:blip r:embed="rId3" cstate="print"/>
          <a:srcRect l="20198" t="16495" r="20472" b="16495"/>
          <a:stretch>
            <a:fillRect/>
          </a:stretch>
        </p:blipFill>
        <p:spPr bwMode="auto">
          <a:xfrm>
            <a:off x="1928794" y="4938734"/>
            <a:ext cx="1714512" cy="1562100"/>
          </a:xfrm>
          <a:prstGeom prst="rect">
            <a:avLst/>
          </a:prstGeom>
          <a:ln>
            <a:noFill/>
          </a:ln>
          <a:effectLst>
            <a:outerShdw blurRad="292100" dist="139700" dir="2700000" algn="tl" rotWithShape="0">
              <a:srgbClr val="333333">
                <a:alpha val="65000"/>
              </a:srgbClr>
            </a:outerShdw>
          </a:effectLst>
        </p:spPr>
      </p:pic>
      <p:pic>
        <p:nvPicPr>
          <p:cNvPr id="8" name="Picture 5" descr="gas-nozzle"/>
          <p:cNvPicPr>
            <a:picLocks noChangeAspect="1" noChangeArrowheads="1"/>
          </p:cNvPicPr>
          <p:nvPr/>
        </p:nvPicPr>
        <p:blipFill>
          <a:blip r:embed="rId4" cstate="print"/>
          <a:srcRect t="5872" r="5080" b="5872"/>
          <a:stretch>
            <a:fillRect/>
          </a:stretch>
        </p:blipFill>
        <p:spPr bwMode="auto">
          <a:xfrm>
            <a:off x="1357290" y="3071812"/>
            <a:ext cx="2286016" cy="1870751"/>
          </a:xfrm>
          <a:prstGeom prst="rect">
            <a:avLst/>
          </a:prstGeom>
          <a:ln>
            <a:noFill/>
          </a:ln>
          <a:effectLst>
            <a:outerShdw blurRad="292100" dist="139700" dir="2700000" algn="tl" rotWithShape="0">
              <a:srgbClr val="333333">
                <a:alpha val="65000"/>
              </a:srgbClr>
            </a:outerShdw>
          </a:effectLst>
        </p:spPr>
      </p:pic>
      <p:pic>
        <p:nvPicPr>
          <p:cNvPr id="6" name="Picture 3" descr="spacer"/>
          <p:cNvPicPr>
            <a:picLocks noChangeAspect="1" noChangeArrowheads="1"/>
          </p:cNvPicPr>
          <p:nvPr/>
        </p:nvPicPr>
        <p:blipFill>
          <a:blip r:embed="rId5" cstate="print"/>
          <a:srcRect/>
          <a:stretch>
            <a:fillRect/>
          </a:stretch>
        </p:blipFill>
        <p:spPr>
          <a:xfrm>
            <a:off x="928662" y="1571614"/>
            <a:ext cx="2735261" cy="1649413"/>
          </a:xfrm>
          <a:prstGeom prst="rect">
            <a:avLst/>
          </a:prstGeom>
          <a:ln>
            <a:noFill/>
          </a:ln>
          <a:effectLst>
            <a:outerShdw blurRad="292100" dist="139700" dir="2700000" algn="tl" rotWithShape="0">
              <a:srgbClr val="333333">
                <a:alpha val="65000"/>
              </a:srgbClr>
            </a:outerShdw>
          </a:effectLst>
        </p:spPr>
      </p:pic>
      <p:pic>
        <p:nvPicPr>
          <p:cNvPr id="9" name="Picture 8" descr="rpc_assembly.jpg"/>
          <p:cNvPicPr>
            <a:picLocks noChangeAspect="1"/>
          </p:cNvPicPr>
          <p:nvPr/>
        </p:nvPicPr>
        <p:blipFill>
          <a:blip r:embed="rId6" cstate="print"/>
          <a:srcRect b="9049"/>
          <a:stretch>
            <a:fillRect/>
          </a:stretch>
        </p:blipFill>
        <p:spPr>
          <a:xfrm rot="16200000">
            <a:off x="3480697" y="2041481"/>
            <a:ext cx="4892723" cy="399600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516705" y="1857364"/>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Edge  spacer</a:t>
            </a:r>
            <a:endParaRPr lang="en-US" sz="2000" dirty="0">
              <a:solidFill>
                <a:srgbClr val="FF0000"/>
              </a:solidFill>
            </a:endParaRPr>
          </a:p>
        </p:txBody>
      </p:sp>
      <p:sp>
        <p:nvSpPr>
          <p:cNvPr id="11" name="TextBox 10"/>
          <p:cNvSpPr txBox="1"/>
          <p:nvPr/>
        </p:nvSpPr>
        <p:spPr>
          <a:xfrm>
            <a:off x="516705" y="3429000"/>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Gas  nozzle</a:t>
            </a:r>
            <a:endParaRPr lang="en-US" sz="2000" dirty="0">
              <a:solidFill>
                <a:srgbClr val="FF0000"/>
              </a:solidFill>
            </a:endParaRPr>
          </a:p>
        </p:txBody>
      </p:sp>
      <p:sp>
        <p:nvSpPr>
          <p:cNvPr id="12" name="TextBox 11"/>
          <p:cNvSpPr txBox="1"/>
          <p:nvPr/>
        </p:nvSpPr>
        <p:spPr>
          <a:xfrm>
            <a:off x="518400" y="5000636"/>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Glass  spacer</a:t>
            </a:r>
            <a:endParaRPr lang="en-US" sz="2000" dirty="0">
              <a:solidFill>
                <a:srgbClr val="FF0000"/>
              </a:solidFill>
            </a:endParaRPr>
          </a:p>
        </p:txBody>
      </p:sp>
      <p:sp>
        <p:nvSpPr>
          <p:cNvPr id="14" name="TextBox 13"/>
          <p:cNvSpPr txBox="1"/>
          <p:nvPr/>
        </p:nvSpPr>
        <p:spPr>
          <a:xfrm>
            <a:off x="8001024" y="1756124"/>
            <a:ext cx="342000" cy="468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Schematic  of  an  assembled  gas  volume</a:t>
            </a:r>
            <a:endParaRPr lang="en-US" sz="2000" dirty="0">
              <a:solidFill>
                <a:srgbClr val="FF0000"/>
              </a:solidFill>
            </a:endParaRPr>
          </a:p>
        </p:txBody>
      </p:sp>
      <p:sp>
        <p:nvSpPr>
          <p:cNvPr id="13" name="Slide Number Placeholder 12"/>
          <p:cNvSpPr>
            <a:spLocks noGrp="1"/>
          </p:cNvSpPr>
          <p:nvPr>
            <p:ph type="sldNum" sz="quarter" idx="12"/>
          </p:nvPr>
        </p:nvSpPr>
        <p:spPr/>
        <p:txBody>
          <a:bodyPr/>
          <a:lstStyle/>
          <a:p>
            <a:fld id="{5D0D82D1-030A-4AF5-855D-82A44DD93AEE}" type="slidenum">
              <a:rPr lang="en-US" smtClean="0"/>
              <a:pPr/>
              <a:t>16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1+#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Fully assembled large area RPC</a:t>
            </a:r>
            <a:endParaRPr lang="en-US" dirty="0"/>
          </a:p>
        </p:txBody>
      </p:sp>
      <p:pic>
        <p:nvPicPr>
          <p:cNvPr id="8" name="Content Placeholder 7" descr="rpc-cropped.jpg"/>
          <p:cNvPicPr>
            <a:picLocks noGrp="1" noChangeAspect="1"/>
          </p:cNvPicPr>
          <p:nvPr>
            <p:ph sz="half" idx="1"/>
          </p:nvPr>
        </p:nvPicPr>
        <p:blipFill>
          <a:blip r:embed="rId3" cstate="print"/>
          <a:stretch>
            <a:fillRect/>
          </a:stretch>
        </p:blipFill>
        <p:spPr>
          <a:xfrm>
            <a:off x="846970" y="1512000"/>
            <a:ext cx="7450061" cy="5040000"/>
          </a:xfrm>
          <a:prstGeom prst="rect">
            <a:avLst/>
          </a:prstGeom>
          <a:ln>
            <a:noFill/>
          </a:ln>
          <a:effectLst>
            <a:softEdge rad="112500"/>
          </a:effectLst>
        </p:spPr>
      </p:pic>
      <p:sp>
        <p:nvSpPr>
          <p:cNvPr id="4" name="Footer Placeholder 3"/>
          <p:cNvSpPr>
            <a:spLocks noGrp="1"/>
          </p:cNvSpPr>
          <p:nvPr>
            <p:ph type="ftr" sz="quarter" idx="11"/>
          </p:nvPr>
        </p:nvSpPr>
        <p:spPr/>
        <p:txBody>
          <a:bodyPr/>
          <a:lstStyle/>
          <a:p>
            <a:r>
              <a:rPr lang="en-US" smtClean="0"/>
              <a:t>Dr. B.Satyanarayana, TIFR, Mumbai                                        Neutrinos@IISER                                        September 16, 2013</a:t>
            </a:r>
            <a:endParaRPr lang="en-US" dirty="0"/>
          </a:p>
        </p:txBody>
      </p:sp>
      <p:sp>
        <p:nvSpPr>
          <p:cNvPr id="7" name="Slide Number Placeholder 6"/>
          <p:cNvSpPr>
            <a:spLocks noGrp="1"/>
          </p:cNvSpPr>
          <p:nvPr>
            <p:ph type="sldNum" sz="quarter" idx="12"/>
          </p:nvPr>
        </p:nvSpPr>
        <p:spPr/>
        <p:txBody>
          <a:bodyPr/>
          <a:lstStyle/>
          <a:p>
            <a:fld id="{5D0D82D1-030A-4AF5-855D-82A44DD93AEE}" type="slidenum">
              <a:rPr lang="en-US" smtClean="0"/>
              <a:pPr/>
              <a:t>17</a:t>
            </a:fld>
            <a:endParaRPr lang="en-US" dirty="0"/>
          </a:p>
        </p:txBody>
      </p:sp>
      <p:sp>
        <p:nvSpPr>
          <p:cNvPr id="6" name="TextBox 5"/>
          <p:cNvSpPr txBox="1"/>
          <p:nvPr/>
        </p:nvSpPr>
        <p:spPr>
          <a:xfrm>
            <a:off x="4214810" y="4857760"/>
            <a:ext cx="1080000" cy="400110"/>
          </a:xfrm>
          <a:prstGeom prst="rect">
            <a:avLst/>
          </a:prstGeom>
          <a:solidFill>
            <a:srgbClr val="FFFF00"/>
          </a:solidFill>
        </p:spPr>
        <p:txBody>
          <a:bodyPr wrap="square" rtlCol="0">
            <a:spAutoFit/>
          </a:bodyPr>
          <a:lstStyle/>
          <a:p>
            <a:r>
              <a:rPr lang="en-US" sz="2000" dirty="0" smtClean="0">
                <a:solidFill>
                  <a:srgbClr val="FF0000"/>
                </a:solidFill>
              </a:rPr>
              <a:t>1m </a:t>
            </a:r>
            <a:r>
              <a:rPr lang="en-US" sz="2000" dirty="0" smtClean="0">
                <a:solidFill>
                  <a:srgbClr val="FF0000"/>
                </a:solidFill>
                <a:sym typeface="Symbol"/>
              </a:rPr>
              <a:t> 1m</a:t>
            </a:r>
            <a:endParaRPr lang="en-US" sz="2000" dirty="0">
              <a:solidFill>
                <a:srgbClr val="FF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Neutrinos@IISER                                        September 16, 2013</a:t>
            </a:r>
            <a:endParaRPr lang="en-US" dirty="0"/>
          </a:p>
        </p:txBody>
      </p:sp>
      <p:sp>
        <p:nvSpPr>
          <p:cNvPr id="2" name="Title 1"/>
          <p:cNvSpPr>
            <a:spLocks noGrp="1"/>
          </p:cNvSpPr>
          <p:nvPr>
            <p:ph type="title"/>
          </p:nvPr>
        </p:nvSpPr>
        <p:spPr/>
        <p:txBody>
          <a:bodyPr>
            <a:normAutofit/>
          </a:bodyPr>
          <a:lstStyle/>
          <a:p>
            <a:r>
              <a:rPr lang="en-US" dirty="0" smtClean="0"/>
              <a:t>RPC performance parameters</a:t>
            </a:r>
            <a:endParaRPr lang="en-US" dirty="0"/>
          </a:p>
        </p:txBody>
      </p:sp>
      <p:pic>
        <p:nvPicPr>
          <p:cNvPr id="6" name="Picture 8" descr="pulse_ht_78"/>
          <p:cNvPicPr>
            <a:picLocks noChangeAspect="1" noChangeArrowheads="1"/>
          </p:cNvPicPr>
          <p:nvPr/>
        </p:nvPicPr>
        <p:blipFill>
          <a:blip r:embed="rId3" cstate="print"/>
          <a:srcRect/>
          <a:stretch>
            <a:fillRect/>
          </a:stretch>
        </p:blipFill>
        <p:spPr bwMode="auto">
          <a:xfrm>
            <a:off x="4929190" y="1548000"/>
            <a:ext cx="3504547" cy="2376000"/>
          </a:xfrm>
          <a:prstGeom prst="rect">
            <a:avLst/>
          </a:prstGeom>
          <a:ln>
            <a:noFill/>
          </a:ln>
          <a:effectLst>
            <a:outerShdw blurRad="292100" dist="139700" dir="2700000" algn="tl" rotWithShape="0">
              <a:srgbClr val="333333">
                <a:alpha val="65000"/>
              </a:srgbClr>
            </a:outerShdw>
          </a:effectLst>
        </p:spPr>
      </p:pic>
      <p:pic>
        <p:nvPicPr>
          <p:cNvPr id="7" name="Picture 7" descr="timing_78"/>
          <p:cNvPicPr>
            <a:picLocks noChangeAspect="1" noChangeArrowheads="1"/>
          </p:cNvPicPr>
          <p:nvPr/>
        </p:nvPicPr>
        <p:blipFill>
          <a:blip r:embed="rId4" cstate="print"/>
          <a:srcRect/>
          <a:stretch>
            <a:fillRect/>
          </a:stretch>
        </p:blipFill>
        <p:spPr bwMode="auto">
          <a:xfrm>
            <a:off x="4929190" y="4068000"/>
            <a:ext cx="3506400" cy="2381431"/>
          </a:xfrm>
          <a:prstGeom prst="rect">
            <a:avLst/>
          </a:prstGeom>
          <a:ln>
            <a:noFill/>
          </a:ln>
          <a:effectLst>
            <a:outerShdw blurRad="292100" dist="139700" dir="2700000" algn="tl" rotWithShape="0">
              <a:srgbClr val="333333">
                <a:alpha val="65000"/>
              </a:srgbClr>
            </a:outerShdw>
          </a:effectLst>
        </p:spPr>
      </p:pic>
      <p:pic>
        <p:nvPicPr>
          <p:cNvPr id="9" name="Picture 6" descr="crotrace2"/>
          <p:cNvPicPr>
            <a:picLocks noChangeAspect="1" noChangeArrowheads="1"/>
          </p:cNvPicPr>
          <p:nvPr/>
        </p:nvPicPr>
        <p:blipFill>
          <a:blip r:embed="rId5" cstate="print"/>
          <a:srcRect/>
          <a:stretch>
            <a:fillRect/>
          </a:stretch>
        </p:blipFill>
        <p:spPr bwMode="auto">
          <a:xfrm rot="10800000" flipH="1" flipV="1">
            <a:off x="517870" y="1547430"/>
            <a:ext cx="3625503" cy="2376000"/>
          </a:xfrm>
          <a:prstGeom prst="rect">
            <a:avLst/>
          </a:prstGeom>
          <a:ln>
            <a:noFill/>
          </a:ln>
          <a:effectLst>
            <a:outerShdw blurRad="292100" dist="139700" dir="2700000" algn="tl" rotWithShape="0">
              <a:srgbClr val="333333">
                <a:alpha val="65000"/>
              </a:srgbClr>
            </a:outerShdw>
          </a:effectLst>
        </p:spPr>
      </p:pic>
      <p:pic>
        <p:nvPicPr>
          <p:cNvPr id="147457" name="Picture 1"/>
          <p:cNvPicPr>
            <a:picLocks noChangeAspect="1" noChangeArrowheads="1"/>
          </p:cNvPicPr>
          <p:nvPr/>
        </p:nvPicPr>
        <p:blipFill>
          <a:blip r:embed="rId6" cstate="print"/>
          <a:srcRect l="4984" t="10976" r="2805" b="5532"/>
          <a:stretch>
            <a:fillRect/>
          </a:stretch>
        </p:blipFill>
        <p:spPr bwMode="auto">
          <a:xfrm>
            <a:off x="500034" y="4068001"/>
            <a:ext cx="3625200" cy="2235984"/>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12"/>
          </p:nvPr>
        </p:nvSpPr>
        <p:spPr/>
        <p:txBody>
          <a:bodyPr/>
          <a:lstStyle/>
          <a:p>
            <a:fld id="{5D0D82D1-030A-4AF5-855D-82A44DD93AEE}" type="slidenum">
              <a:rPr lang="en-US" smtClean="0"/>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RPC’s stability monitoring</a:t>
            </a:r>
            <a:endParaRPr lang="en-SG" dirty="0"/>
          </a:p>
        </p:txBody>
      </p:sp>
      <p:sp>
        <p:nvSpPr>
          <p:cNvPr id="3" name="Footer Placeholder 2"/>
          <p:cNvSpPr>
            <a:spLocks noGrp="1"/>
          </p:cNvSpPr>
          <p:nvPr>
            <p:ph type="ftr" sz="quarter" idx="11"/>
          </p:nvPr>
        </p:nvSpPr>
        <p:spPr>
          <a:xfrm>
            <a:off x="36000" y="6480000"/>
            <a:ext cx="8640000" cy="252000"/>
          </a:xfrm>
        </p:spPr>
        <p:txBody>
          <a:bodyPr/>
          <a:lstStyle/>
          <a:p>
            <a:r>
              <a:rPr lang="en-SG" smtClean="0"/>
              <a:t>Dr. B.Satyanarayana, TIFR, Mumbai                                        Neutrinos@IISER                                        September 16, 2013</a:t>
            </a:r>
            <a:endParaRPr lang="en-SG" dirty="0"/>
          </a:p>
        </p:txBody>
      </p:sp>
      <p:sp>
        <p:nvSpPr>
          <p:cNvPr id="4" name="Slide Number Placeholder 3"/>
          <p:cNvSpPr>
            <a:spLocks noGrp="1"/>
          </p:cNvSpPr>
          <p:nvPr>
            <p:ph type="sldNum" sz="quarter" idx="12"/>
          </p:nvPr>
        </p:nvSpPr>
        <p:spPr>
          <a:xfrm>
            <a:off x="8676000" y="6480000"/>
            <a:ext cx="396000" cy="252000"/>
          </a:xfrm>
        </p:spPr>
        <p:txBody>
          <a:bodyPr/>
          <a:lstStyle/>
          <a:p>
            <a:fld id="{4094C0A7-66BE-4FC5-AC2B-9819C7547C50}" type="slidenum">
              <a:rPr lang="en-SG" smtClean="0"/>
              <a:pPr/>
              <a:t>19</a:t>
            </a:fld>
            <a:endParaRPr lang="en-SG" dirty="0"/>
          </a:p>
        </p:txBody>
      </p:sp>
      <p:pic>
        <p:nvPicPr>
          <p:cNvPr id="5" name="Content Placeholder 7" descr="noise-rate.png"/>
          <p:cNvPicPr>
            <a:picLocks noChangeAspect="1"/>
          </p:cNvPicPr>
          <p:nvPr/>
        </p:nvPicPr>
        <p:blipFill>
          <a:blip r:embed="rId2" cstate="print"/>
          <a:stretch>
            <a:fillRect/>
          </a:stretch>
        </p:blipFill>
        <p:spPr>
          <a:xfrm>
            <a:off x="4502966" y="1553635"/>
            <a:ext cx="4162302" cy="4896000"/>
          </a:xfrm>
          <a:prstGeom prst="rect">
            <a:avLst/>
          </a:prstGeom>
          <a:ln>
            <a:noFill/>
          </a:ln>
          <a:effectLst>
            <a:outerShdw blurRad="292100" dist="139700" dir="2700000" algn="tl" rotWithShape="0">
              <a:srgbClr val="333333">
                <a:alpha val="65000"/>
              </a:srgbClr>
            </a:outerShdw>
          </a:effectLst>
        </p:spPr>
      </p:pic>
      <p:pic>
        <p:nvPicPr>
          <p:cNvPr id="6" name="Picture 1"/>
          <p:cNvPicPr>
            <a:picLocks noChangeAspect="1" noChangeArrowheads="1"/>
          </p:cNvPicPr>
          <p:nvPr/>
        </p:nvPicPr>
        <p:blipFill>
          <a:blip r:embed="rId3" cstate="print">
            <a:lum/>
          </a:blip>
          <a:srcRect b="4724"/>
          <a:stretch>
            <a:fillRect/>
          </a:stretch>
        </p:blipFill>
        <p:spPr bwMode="auto">
          <a:xfrm>
            <a:off x="4706601" y="4285524"/>
            <a:ext cx="3563456" cy="1482198"/>
          </a:xfrm>
          <a:prstGeom prst="rect">
            <a:avLst/>
          </a:prstGeom>
          <a:ln>
            <a:noFill/>
          </a:ln>
          <a:effectLst>
            <a:outerShdw blurRad="292100" dist="139700" dir="2700000" algn="tl" rotWithShape="0">
              <a:srgbClr val="333333">
                <a:alpha val="65000"/>
              </a:srgbClr>
            </a:outerShdw>
          </a:effectLst>
        </p:spPr>
      </p:pic>
      <p:sp>
        <p:nvSpPr>
          <p:cNvPr id="7" name="TextBox 6"/>
          <p:cNvSpPr txBox="1">
            <a:spLocks noChangeAspect="1"/>
          </p:cNvSpPr>
          <p:nvPr/>
        </p:nvSpPr>
        <p:spPr>
          <a:xfrm>
            <a:off x="6022148" y="4848435"/>
            <a:ext cx="1836000" cy="369332"/>
          </a:xfrm>
          <a:prstGeom prst="rect">
            <a:avLst/>
          </a:prstGeom>
          <a:noFill/>
        </p:spPr>
        <p:txBody>
          <a:bodyPr wrap="square" rtlCol="0">
            <a:spAutoFit/>
          </a:bodyPr>
          <a:lstStyle/>
          <a:p>
            <a:r>
              <a:rPr lang="en-US" dirty="0" smtClean="0">
                <a:solidFill>
                  <a:srgbClr val="006600"/>
                </a:solidFill>
              </a:rPr>
              <a:t>Temperature</a:t>
            </a:r>
            <a:endParaRPr lang="en-US" dirty="0">
              <a:solidFill>
                <a:srgbClr val="006600"/>
              </a:solidFill>
            </a:endParaRPr>
          </a:p>
        </p:txBody>
      </p:sp>
      <p:pic>
        <p:nvPicPr>
          <p:cNvPr id="8" name="Content Placeholder 7" descr="rate-profile.png"/>
          <p:cNvPicPr>
            <a:picLocks noChangeAspect="1"/>
          </p:cNvPicPr>
          <p:nvPr/>
        </p:nvPicPr>
        <p:blipFill>
          <a:blip r:embed="rId4" cstate="print"/>
          <a:stretch>
            <a:fillRect/>
          </a:stretch>
        </p:blipFill>
        <p:spPr>
          <a:xfrm>
            <a:off x="478732" y="1553491"/>
            <a:ext cx="3787794" cy="2420666"/>
          </a:xfrm>
          <a:prstGeom prst="rect">
            <a:avLst/>
          </a:prstGeom>
          <a:ln>
            <a:noFill/>
          </a:ln>
          <a:effectLst>
            <a:outerShdw blurRad="292100" dist="139700" dir="2700000" algn="tl" rotWithShape="0">
              <a:srgbClr val="333333">
                <a:alpha val="65000"/>
              </a:srgbClr>
            </a:outerShdw>
          </a:effectLst>
        </p:spPr>
      </p:pic>
      <p:pic>
        <p:nvPicPr>
          <p:cNvPr id="9" name="Content Placeholder 6" descr="rate-hist.png"/>
          <p:cNvPicPr>
            <a:picLocks noChangeAspect="1"/>
          </p:cNvPicPr>
          <p:nvPr/>
        </p:nvPicPr>
        <p:blipFill>
          <a:blip r:embed="rId5" cstate="print"/>
          <a:stretch>
            <a:fillRect/>
          </a:stretch>
        </p:blipFill>
        <p:spPr>
          <a:xfrm>
            <a:off x="479942" y="4057156"/>
            <a:ext cx="3787794" cy="2420666"/>
          </a:xfrm>
          <a:prstGeom prst="rect">
            <a:avLst/>
          </a:prstGeom>
          <a:ln>
            <a:noFill/>
          </a:ln>
          <a:effectLst>
            <a:outerShdw blurRad="292100" dist="139700" dir="2700000" algn="tl" rotWithShape="0">
              <a:srgbClr val="333333">
                <a:alpha val="65000"/>
              </a:srgbClr>
            </a:outerShdw>
          </a:effectLst>
        </p:spPr>
      </p:pic>
      <p:sp>
        <p:nvSpPr>
          <p:cNvPr id="10" name="TextBox 9"/>
          <p:cNvSpPr txBox="1">
            <a:spLocks noChangeAspect="1"/>
          </p:cNvSpPr>
          <p:nvPr/>
        </p:nvSpPr>
        <p:spPr>
          <a:xfrm>
            <a:off x="2304559" y="3318752"/>
            <a:ext cx="1553061" cy="396000"/>
          </a:xfrm>
          <a:prstGeom prst="rect">
            <a:avLst/>
          </a:prstGeom>
          <a:solidFill>
            <a:srgbClr val="FFFF00"/>
          </a:solidFill>
        </p:spPr>
        <p:txBody>
          <a:bodyPr wrap="square" rtlCol="0" anchor="ctr" anchorCtr="1">
            <a:spAutoFit/>
          </a:bodyPr>
          <a:lstStyle/>
          <a:p>
            <a:r>
              <a:rPr lang="en-US" sz="1400" dirty="0" smtClean="0">
                <a:solidFill>
                  <a:srgbClr val="FF0000"/>
                </a:solidFill>
              </a:rPr>
              <a:t>Strip noise rate profile</a:t>
            </a:r>
            <a:endParaRPr lang="en-SG" sz="1400" dirty="0">
              <a:solidFill>
                <a:srgbClr val="FF0000"/>
              </a:solidFill>
            </a:endParaRPr>
          </a:p>
        </p:txBody>
      </p:sp>
      <p:sp>
        <p:nvSpPr>
          <p:cNvPr id="11" name="TextBox 10"/>
          <p:cNvSpPr txBox="1">
            <a:spLocks noChangeAspect="1"/>
          </p:cNvSpPr>
          <p:nvPr/>
        </p:nvSpPr>
        <p:spPr>
          <a:xfrm>
            <a:off x="492150" y="4058165"/>
            <a:ext cx="2414285" cy="276999"/>
          </a:xfrm>
          <a:prstGeom prst="rect">
            <a:avLst/>
          </a:prstGeom>
          <a:solidFill>
            <a:srgbClr val="FFFF00"/>
          </a:solidFill>
        </p:spPr>
        <p:txBody>
          <a:bodyPr wrap="square" rtlCol="0" anchor="ctr" anchorCtr="1">
            <a:spAutoFit/>
          </a:bodyPr>
          <a:lstStyle/>
          <a:p>
            <a:r>
              <a:rPr lang="en-US" sz="1200" dirty="0" smtClean="0">
                <a:solidFill>
                  <a:srgbClr val="FF0000"/>
                </a:solidFill>
              </a:rPr>
              <a:t>Strip noise rate histogram</a:t>
            </a:r>
            <a:endParaRPr lang="en-SG" sz="1200" dirty="0">
              <a:solidFill>
                <a:srgbClr val="FF0000"/>
              </a:solidFill>
            </a:endParaRPr>
          </a:p>
        </p:txBody>
      </p:sp>
      <p:sp>
        <p:nvSpPr>
          <p:cNvPr id="12" name="TextBox 11"/>
          <p:cNvSpPr txBox="1">
            <a:spLocks noChangeAspect="1"/>
          </p:cNvSpPr>
          <p:nvPr/>
        </p:nvSpPr>
        <p:spPr>
          <a:xfrm>
            <a:off x="4540867" y="1571612"/>
            <a:ext cx="2531463" cy="461665"/>
          </a:xfrm>
          <a:prstGeom prst="rect">
            <a:avLst/>
          </a:prstGeom>
          <a:solidFill>
            <a:srgbClr val="FFFF00"/>
          </a:solidFill>
        </p:spPr>
        <p:txBody>
          <a:bodyPr wrap="square" rtlCol="0" anchor="ctr" anchorCtr="1">
            <a:spAutoFit/>
          </a:bodyPr>
          <a:lstStyle/>
          <a:p>
            <a:r>
              <a:rPr lang="en-US" sz="1200" dirty="0" smtClean="0">
                <a:solidFill>
                  <a:srgbClr val="FF0000"/>
                </a:solidFill>
              </a:rPr>
              <a:t>Temperature dependence on noise rate</a:t>
            </a:r>
            <a:endParaRPr lang="en-SG" sz="1200"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KGF Proton decay experiment</a:t>
            </a:r>
            <a:endParaRPr lang="en-IN" dirty="0"/>
          </a:p>
        </p:txBody>
      </p:sp>
      <p:sp>
        <p:nvSpPr>
          <p:cNvPr id="4" name="Footer Placeholder 3"/>
          <p:cNvSpPr>
            <a:spLocks noGrp="1"/>
          </p:cNvSpPr>
          <p:nvPr>
            <p:ph type="ftr" sz="quarter" idx="11"/>
          </p:nvPr>
        </p:nvSpPr>
        <p:spPr/>
        <p:txBody>
          <a:bodyPr/>
          <a:lstStyle/>
          <a:p>
            <a:r>
              <a:rPr lang="en-US" smtClean="0"/>
              <a:t>Dr. B.Satyanarayana, TIFR, Mumbai                                        Neutrinos@IISER                                        September 16,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a:t>
            </a:fld>
            <a:endParaRPr lang="en-US" dirty="0"/>
          </a:p>
        </p:txBody>
      </p:sp>
      <p:pic>
        <p:nvPicPr>
          <p:cNvPr id="75778" name="Picture 2" descr="D:\KGF\IMG-20121204-WA0003.jpg"/>
          <p:cNvPicPr>
            <a:picLocks noGrp="1" noChangeAspect="1" noChangeArrowheads="1"/>
          </p:cNvPicPr>
          <p:nvPr>
            <p:ph sz="half" idx="1"/>
          </p:nvPr>
        </p:nvPicPr>
        <p:blipFill>
          <a:blip r:embed="rId2" cstate="print"/>
          <a:srcRect t="696"/>
          <a:stretch>
            <a:fillRect/>
          </a:stretch>
        </p:blipFill>
        <p:spPr bwMode="auto">
          <a:xfrm>
            <a:off x="833278" y="1511997"/>
            <a:ext cx="7477445" cy="5040000"/>
          </a:xfrm>
          <a:prstGeom prst="rect">
            <a:avLst/>
          </a:prstGeom>
          <a:noFill/>
        </p:spPr>
      </p:pic>
      <p:sp>
        <p:nvSpPr>
          <p:cNvPr id="6" name="Oval 5"/>
          <p:cNvSpPr/>
          <p:nvPr/>
        </p:nvSpPr>
        <p:spPr>
          <a:xfrm>
            <a:off x="5940152" y="5949280"/>
            <a:ext cx="2016224"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800" dirty="0" smtClean="0"/>
              <a:t>RPC tomography using cosmic muons</a:t>
            </a:r>
            <a:endParaRPr lang="en-SG" sz="4800" dirty="0"/>
          </a:p>
        </p:txBody>
      </p:sp>
      <p:sp>
        <p:nvSpPr>
          <p:cNvPr id="2" name="Footer Placeholder 1"/>
          <p:cNvSpPr>
            <a:spLocks noGrp="1"/>
          </p:cNvSpPr>
          <p:nvPr>
            <p:ph type="ftr" sz="quarter" idx="11"/>
          </p:nvPr>
        </p:nvSpPr>
        <p:spPr/>
        <p:txBody>
          <a:bodyPr/>
          <a:lstStyle/>
          <a:p>
            <a:r>
              <a:rPr lang="en-US" smtClean="0"/>
              <a:t>Dr. B.Satyanarayana, TIFR, Mumbai                                        Neutrinos@IISER                                        September 16, 2013</a:t>
            </a:r>
            <a:endParaRPr lang="en-US" dirty="0"/>
          </a:p>
        </p:txBody>
      </p:sp>
      <p:pic>
        <p:nvPicPr>
          <p:cNvPr id="7" name="Content Placeholder 9" descr="ab12-surf.jpg"/>
          <p:cNvPicPr>
            <a:picLocks noChangeAspect="1"/>
          </p:cNvPicPr>
          <p:nvPr/>
        </p:nvPicPr>
        <p:blipFill>
          <a:blip r:embed="rId2" cstate="print"/>
          <a:srcRect l="2073" r="8590"/>
          <a:stretch>
            <a:fillRect/>
          </a:stretch>
        </p:blipFill>
        <p:spPr>
          <a:xfrm>
            <a:off x="563349" y="1548000"/>
            <a:ext cx="8017303" cy="4860000"/>
          </a:xfrm>
          <a:prstGeom prst="rect">
            <a:avLst/>
          </a:prstGeom>
        </p:spPr>
      </p:pic>
      <p:sp>
        <p:nvSpPr>
          <p:cNvPr id="6" name="Slide Number Placeholder 5"/>
          <p:cNvSpPr>
            <a:spLocks noGrp="1"/>
          </p:cNvSpPr>
          <p:nvPr>
            <p:ph type="sldNum" sz="quarter" idx="12"/>
          </p:nvPr>
        </p:nvSpPr>
        <p:spPr/>
        <p:txBody>
          <a:bodyPr/>
          <a:lstStyle/>
          <a:p>
            <a:fld id="{5D0D82D1-030A-4AF5-855D-82A44DD93AEE}" type="slidenum">
              <a:rPr lang="en-US" smtClean="0"/>
              <a:pPr/>
              <a:t>20</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800" dirty="0" smtClean="0"/>
              <a:t>1m × 1m RPC stack at TIFR, Mumbai</a:t>
            </a:r>
            <a:endParaRPr lang="en-US" sz="4800" dirty="0"/>
          </a:p>
        </p:txBody>
      </p:sp>
      <p:pic>
        <p:nvPicPr>
          <p:cNvPr id="9" name="Content Placeholder 8" descr="bigstack-latest.jpg"/>
          <p:cNvPicPr>
            <a:picLocks noGrp="1" noChangeAspect="1"/>
          </p:cNvPicPr>
          <p:nvPr>
            <p:ph sz="half" idx="1"/>
          </p:nvPr>
        </p:nvPicPr>
        <p:blipFill>
          <a:blip r:embed="rId3" cstate="print"/>
          <a:stretch>
            <a:fillRect/>
          </a:stretch>
        </p:blipFill>
        <p:spPr>
          <a:xfrm>
            <a:off x="812377" y="1512000"/>
            <a:ext cx="7519247" cy="5040000"/>
          </a:xfrm>
          <a:prstGeom prst="rect">
            <a:avLst/>
          </a:prstGeom>
          <a:ln>
            <a:noFill/>
          </a:ln>
          <a:effectLst>
            <a:softEdge rad="112500"/>
          </a:effectLst>
        </p:spPr>
      </p:pic>
      <p:sp>
        <p:nvSpPr>
          <p:cNvPr id="5" name="Footer Placeholder 4"/>
          <p:cNvSpPr>
            <a:spLocks noGrp="1"/>
          </p:cNvSpPr>
          <p:nvPr>
            <p:ph type="ftr" sz="quarter" idx="11"/>
          </p:nvPr>
        </p:nvSpPr>
        <p:spPr/>
        <p:txBody>
          <a:bodyPr/>
          <a:lstStyle/>
          <a:p>
            <a:r>
              <a:rPr lang="en-US" smtClean="0"/>
              <a:t>Dr. B.Satyanarayana, TIFR, Mumbai                                        Neutrinos@IISER                                        September 16,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800" dirty="0" smtClean="0"/>
              <a:t>2m × 2m RPC stack at TIFR, Mumbai</a:t>
            </a:r>
            <a:endParaRPr lang="en-SG" sz="4800" dirty="0"/>
          </a:p>
        </p:txBody>
      </p:sp>
      <p:sp>
        <p:nvSpPr>
          <p:cNvPr id="2" name="Footer Placeholder 1"/>
          <p:cNvSpPr>
            <a:spLocks noGrp="1"/>
          </p:cNvSpPr>
          <p:nvPr>
            <p:ph type="ftr" sz="quarter" idx="11"/>
          </p:nvPr>
        </p:nvSpPr>
        <p:spPr/>
        <p:txBody>
          <a:bodyPr/>
          <a:lstStyle/>
          <a:p>
            <a:r>
              <a:rPr lang="nn-NO" smtClean="0"/>
              <a:t>Dr. B.Satyanarayana, TIFR, Mumbai                                        Neutrinos@IISER                                        September 16,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22</a:t>
            </a:fld>
            <a:endParaRPr lang="en-US" dirty="0"/>
          </a:p>
        </p:txBody>
      </p:sp>
      <p:pic>
        <p:nvPicPr>
          <p:cNvPr id="5" name="Picture 4" descr="SEP_3409.JPG"/>
          <p:cNvPicPr>
            <a:picLocks noChangeAspect="1"/>
          </p:cNvPicPr>
          <p:nvPr/>
        </p:nvPicPr>
        <p:blipFill>
          <a:blip r:embed="rId2" cstate="print"/>
          <a:srcRect t="16265" b="2919"/>
          <a:stretch>
            <a:fillRect/>
          </a:stretch>
        </p:blipFill>
        <p:spPr>
          <a:xfrm>
            <a:off x="0" y="1548000"/>
            <a:ext cx="9144000" cy="491717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ICAL prototype at VECC, Kolkata</a:t>
            </a:r>
            <a:endParaRPr lang="en-SG" dirty="0"/>
          </a:p>
        </p:txBody>
      </p:sp>
      <p:sp>
        <p:nvSpPr>
          <p:cNvPr id="4" name="Footer Placeholder 3"/>
          <p:cNvSpPr>
            <a:spLocks noGrp="1"/>
          </p:cNvSpPr>
          <p:nvPr>
            <p:ph type="ftr" sz="quarter" idx="11"/>
          </p:nvPr>
        </p:nvSpPr>
        <p:spPr/>
        <p:txBody>
          <a:bodyPr/>
          <a:lstStyle/>
          <a:p>
            <a:r>
              <a:rPr lang="en-US" smtClean="0"/>
              <a:t>Dr. B.Satyanarayana, TIFR, Mumbai                                        Neutrinos@IISER                                        September 16, 2013</a:t>
            </a:r>
            <a:endParaRPr lang="en-US" dirty="0"/>
          </a:p>
        </p:txBody>
      </p:sp>
      <p:pic>
        <p:nvPicPr>
          <p:cNvPr id="308226" name="Picture 2"/>
          <p:cNvPicPr>
            <a:picLocks noGrp="1" noChangeAspect="1" noChangeArrowheads="1"/>
          </p:cNvPicPr>
          <p:nvPr>
            <p:ph sz="half" idx="1"/>
          </p:nvPr>
        </p:nvPicPr>
        <p:blipFill>
          <a:blip r:embed="rId2" cstate="print"/>
          <a:srcRect t="26008" b="15494"/>
          <a:stretch>
            <a:fillRect/>
          </a:stretch>
        </p:blipFill>
        <p:spPr bwMode="auto">
          <a:xfrm>
            <a:off x="41366" y="1556792"/>
            <a:ext cx="9061268" cy="3973969"/>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5D0D82D1-030A-4AF5-855D-82A44DD93AEE}" type="slidenum">
              <a:rPr lang="en-US" smtClean="0"/>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Gas recirculation system</a:t>
            </a:r>
            <a:endParaRPr lang="en-IN" dirty="0"/>
          </a:p>
        </p:txBody>
      </p:sp>
      <p:sp>
        <p:nvSpPr>
          <p:cNvPr id="4" name="Footer Placeholder 3"/>
          <p:cNvSpPr>
            <a:spLocks noGrp="1"/>
          </p:cNvSpPr>
          <p:nvPr>
            <p:ph type="ftr" sz="quarter" idx="11"/>
          </p:nvPr>
        </p:nvSpPr>
        <p:spPr/>
        <p:txBody>
          <a:bodyPr/>
          <a:lstStyle/>
          <a:p>
            <a:r>
              <a:rPr lang="en-US" smtClean="0"/>
              <a:t>Dr. B.Satyanarayana, TIFR, Mumbai                                        Neutrinos@IISER                                        September 16,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24</a:t>
            </a:fld>
            <a:endParaRPr lang="en-US" dirty="0"/>
          </a:p>
        </p:txBody>
      </p:sp>
      <p:pic>
        <p:nvPicPr>
          <p:cNvPr id="40962" name="Picture 2"/>
          <p:cNvPicPr>
            <a:picLocks noGrp="1" noChangeAspect="1" noChangeArrowheads="1"/>
          </p:cNvPicPr>
          <p:nvPr>
            <p:ph sz="half" idx="1"/>
          </p:nvPr>
        </p:nvPicPr>
        <p:blipFill>
          <a:blip r:embed="rId2" cstate="print"/>
          <a:srcRect/>
          <a:stretch>
            <a:fillRect/>
          </a:stretch>
        </p:blipFill>
        <p:spPr bwMode="auto">
          <a:xfrm>
            <a:off x="945820" y="1511300"/>
            <a:ext cx="7179335" cy="5040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274638"/>
            <a:ext cx="9000000" cy="864000"/>
          </a:xfrm>
        </p:spPr>
        <p:txBody>
          <a:bodyPr>
            <a:noAutofit/>
          </a:bodyPr>
          <a:lstStyle/>
          <a:p>
            <a:pPr>
              <a:defRPr/>
            </a:pPr>
            <a:r>
              <a:rPr lang="en-US" sz="4400" dirty="0" smtClean="0"/>
              <a:t>Closed loop gas purification system</a:t>
            </a:r>
            <a:endParaRPr lang="en-US" sz="4400" dirty="0"/>
          </a:p>
        </p:txBody>
      </p:sp>
      <p:sp>
        <p:nvSpPr>
          <p:cNvPr id="21507" name="AutoShape 2" descr="Ino_004.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dirty="0"/>
          </a:p>
        </p:txBody>
      </p:sp>
      <p:sp>
        <p:nvSpPr>
          <p:cNvPr id="21508" name="AutoShape 4" descr="Ino_004.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dirty="0"/>
          </a:p>
        </p:txBody>
      </p:sp>
      <p:pic>
        <p:nvPicPr>
          <p:cNvPr id="21509" name="Picture 5"/>
          <p:cNvPicPr>
            <a:picLocks noChangeAspect="1" noChangeArrowheads="1"/>
          </p:cNvPicPr>
          <p:nvPr/>
        </p:nvPicPr>
        <p:blipFill>
          <a:blip r:embed="rId2" cstate="print"/>
          <a:srcRect/>
          <a:stretch>
            <a:fillRect/>
          </a:stretch>
        </p:blipFill>
        <p:spPr bwMode="auto">
          <a:xfrm>
            <a:off x="179512" y="1908000"/>
            <a:ext cx="2869157" cy="4320000"/>
          </a:xfrm>
          <a:prstGeom prst="rect">
            <a:avLst/>
          </a:prstGeom>
          <a:noFill/>
          <a:ln w="9525">
            <a:noFill/>
            <a:miter lim="800000"/>
            <a:headEnd/>
            <a:tailEnd/>
          </a:ln>
        </p:spPr>
      </p:pic>
      <p:pic>
        <p:nvPicPr>
          <p:cNvPr id="21510" name="Picture 6"/>
          <p:cNvPicPr>
            <a:picLocks noChangeAspect="1" noChangeArrowheads="1"/>
          </p:cNvPicPr>
          <p:nvPr/>
        </p:nvPicPr>
        <p:blipFill>
          <a:blip r:embed="rId3" cstate="print"/>
          <a:srcRect/>
          <a:stretch>
            <a:fillRect/>
          </a:stretch>
        </p:blipFill>
        <p:spPr bwMode="auto">
          <a:xfrm>
            <a:off x="3106439" y="1908000"/>
            <a:ext cx="2868648" cy="4320000"/>
          </a:xfrm>
          <a:prstGeom prst="rect">
            <a:avLst/>
          </a:prstGeom>
          <a:noFill/>
          <a:ln w="9525">
            <a:noFill/>
            <a:miter lim="800000"/>
            <a:headEnd/>
            <a:tailEnd/>
          </a:ln>
        </p:spPr>
      </p:pic>
      <p:pic>
        <p:nvPicPr>
          <p:cNvPr id="21511" name="Picture 7"/>
          <p:cNvPicPr>
            <a:picLocks noChangeAspect="1" noChangeArrowheads="1"/>
          </p:cNvPicPr>
          <p:nvPr/>
        </p:nvPicPr>
        <p:blipFill>
          <a:blip r:embed="rId4" cstate="print"/>
          <a:srcRect/>
          <a:stretch>
            <a:fillRect/>
          </a:stretch>
        </p:blipFill>
        <p:spPr bwMode="auto">
          <a:xfrm>
            <a:off x="6033368" y="1908000"/>
            <a:ext cx="2869642" cy="4320000"/>
          </a:xfrm>
          <a:prstGeom prst="rect">
            <a:avLst/>
          </a:prstGeom>
          <a:noFill/>
          <a:ln w="9525">
            <a:noFill/>
            <a:miter lim="800000"/>
            <a:headEnd/>
            <a:tailEnd/>
          </a:ln>
        </p:spPr>
      </p:pic>
      <p:sp>
        <p:nvSpPr>
          <p:cNvPr id="8" name="Footer Placeholder 7"/>
          <p:cNvSpPr>
            <a:spLocks noGrp="1"/>
          </p:cNvSpPr>
          <p:nvPr>
            <p:ph type="ftr" sz="quarter" idx="11"/>
          </p:nvPr>
        </p:nvSpPr>
        <p:spPr/>
        <p:txBody>
          <a:bodyPr/>
          <a:lstStyle/>
          <a:p>
            <a:r>
              <a:rPr lang="en-US" smtClean="0"/>
              <a:t>Dr. B.Satyanarayana, TIFR, Mumbai                                        Neutrinos@IISER                                        September 16, 2013</a:t>
            </a:r>
            <a:endParaRPr lang="en-US" dirty="0"/>
          </a:p>
        </p:txBody>
      </p:sp>
      <p:sp>
        <p:nvSpPr>
          <p:cNvPr id="9" name="Slide Number Placeholder 8"/>
          <p:cNvSpPr>
            <a:spLocks noGrp="1"/>
          </p:cNvSpPr>
          <p:nvPr>
            <p:ph type="sldNum" sz="quarter" idx="12"/>
          </p:nvPr>
        </p:nvSpPr>
        <p:spPr/>
        <p:txBody>
          <a:bodyPr/>
          <a:lstStyle/>
          <a:p>
            <a:fld id="{5D0D82D1-030A-4AF5-855D-82A44DD93AEE}" type="slidenum">
              <a:rPr lang="en-US" smtClean="0"/>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3"/>
          <p:cNvSpPr>
            <a:spLocks noGrp="1" noChangeArrowheads="1"/>
          </p:cNvSpPr>
          <p:nvPr>
            <p:ph idx="1"/>
          </p:nvPr>
        </p:nvSpPr>
        <p:spPr>
          <a:xfrm>
            <a:off x="35496" y="1512000"/>
            <a:ext cx="5688632" cy="5040000"/>
          </a:xfrm>
        </p:spPr>
        <p:txBody>
          <a:bodyPr>
            <a:normAutofit/>
          </a:bodyPr>
          <a:lstStyle/>
          <a:p>
            <a:pPr eaLnBrk="1" hangingPunct="1">
              <a:lnSpc>
                <a:spcPct val="90000"/>
              </a:lnSpc>
            </a:pPr>
            <a:r>
              <a:rPr lang="en-US" sz="2800" dirty="0" smtClean="0"/>
              <a:t>Information to record on trigger</a:t>
            </a:r>
          </a:p>
          <a:p>
            <a:pPr lvl="1" eaLnBrk="1" hangingPunct="1">
              <a:lnSpc>
                <a:spcPct val="90000"/>
              </a:lnSpc>
            </a:pPr>
            <a:r>
              <a:rPr lang="en-US" sz="2400" dirty="0" smtClean="0"/>
              <a:t>Strip hit (1-bit resolution)</a:t>
            </a:r>
          </a:p>
          <a:p>
            <a:pPr lvl="1" eaLnBrk="1" hangingPunct="1">
              <a:lnSpc>
                <a:spcPct val="90000"/>
              </a:lnSpc>
            </a:pPr>
            <a:r>
              <a:rPr lang="en-US" sz="2400" dirty="0" smtClean="0"/>
              <a:t>Timing (200ps LC)</a:t>
            </a:r>
          </a:p>
          <a:p>
            <a:pPr lvl="1" eaLnBrk="1" hangingPunct="1">
              <a:lnSpc>
                <a:spcPct val="90000"/>
              </a:lnSpc>
            </a:pPr>
            <a:r>
              <a:rPr lang="en-US" sz="2400" dirty="0" smtClean="0"/>
              <a:t>Time-Over-Threshold</a:t>
            </a:r>
          </a:p>
          <a:p>
            <a:pPr eaLnBrk="1" hangingPunct="1">
              <a:lnSpc>
                <a:spcPct val="90000"/>
              </a:lnSpc>
            </a:pPr>
            <a:r>
              <a:rPr lang="en-US" sz="2800" dirty="0" smtClean="0"/>
              <a:t>Rates</a:t>
            </a:r>
          </a:p>
          <a:p>
            <a:pPr lvl="1" eaLnBrk="1" hangingPunct="1">
              <a:lnSpc>
                <a:spcPct val="90000"/>
              </a:lnSpc>
            </a:pPr>
            <a:r>
              <a:rPr lang="en-US" sz="2400" dirty="0" smtClean="0"/>
              <a:t>Individual strip background rates ~300Hz</a:t>
            </a:r>
          </a:p>
          <a:p>
            <a:pPr lvl="1" eaLnBrk="1" hangingPunct="1">
              <a:lnSpc>
                <a:spcPct val="90000"/>
              </a:lnSpc>
            </a:pPr>
            <a:r>
              <a:rPr lang="en-US" sz="2400" dirty="0" smtClean="0"/>
              <a:t>Event rate ~10Hz</a:t>
            </a:r>
          </a:p>
          <a:p>
            <a:pPr eaLnBrk="1" hangingPunct="1">
              <a:lnSpc>
                <a:spcPct val="90000"/>
              </a:lnSpc>
            </a:pPr>
            <a:r>
              <a:rPr lang="en-US" sz="2800" dirty="0" smtClean="0"/>
              <a:t>On-line monitor</a:t>
            </a:r>
          </a:p>
          <a:p>
            <a:pPr lvl="1" eaLnBrk="1" hangingPunct="1">
              <a:lnSpc>
                <a:spcPct val="90000"/>
              </a:lnSpc>
            </a:pPr>
            <a:r>
              <a:rPr lang="en-US" sz="2400" dirty="0" smtClean="0"/>
              <a:t>RPC parameters (High voltage, current)</a:t>
            </a:r>
          </a:p>
          <a:p>
            <a:pPr lvl="1" eaLnBrk="1" hangingPunct="1">
              <a:lnSpc>
                <a:spcPct val="90000"/>
              </a:lnSpc>
            </a:pPr>
            <a:r>
              <a:rPr lang="en-US" sz="2400" dirty="0" smtClean="0"/>
              <a:t>Ambient parameters (T, RH, P)</a:t>
            </a:r>
          </a:p>
          <a:p>
            <a:pPr lvl="1" eaLnBrk="1" hangingPunct="1">
              <a:lnSpc>
                <a:spcPct val="90000"/>
              </a:lnSpc>
            </a:pPr>
            <a:r>
              <a:rPr lang="en-US" sz="2400" dirty="0" smtClean="0"/>
              <a:t>Services, supplies (Gas systems, magnet, low voltage power supplies, thresholds)</a:t>
            </a:r>
          </a:p>
        </p:txBody>
      </p:sp>
      <p:sp>
        <p:nvSpPr>
          <p:cNvPr id="44036" name="Rectangle 2"/>
          <p:cNvSpPr>
            <a:spLocks noGrp="1" noChangeArrowheads="1"/>
          </p:cNvSpPr>
          <p:nvPr>
            <p:ph type="title"/>
          </p:nvPr>
        </p:nvSpPr>
        <p:spPr/>
        <p:txBody>
          <a:bodyPr/>
          <a:lstStyle/>
          <a:p>
            <a:pPr eaLnBrk="1" hangingPunct="1"/>
            <a:r>
              <a:rPr lang="en-US" dirty="0" smtClean="0"/>
              <a:t>ICAL DAQ system requirements</a:t>
            </a:r>
          </a:p>
        </p:txBody>
      </p:sp>
      <p:sp>
        <p:nvSpPr>
          <p:cNvPr id="44034" name="Footer Placeholder 3"/>
          <p:cNvSpPr>
            <a:spLocks noGrp="1"/>
          </p:cNvSpPr>
          <p:nvPr>
            <p:ph type="ftr" sz="quarter" idx="11"/>
          </p:nvPr>
        </p:nvSpPr>
        <p:spPr>
          <a:prstGeom prst="rect">
            <a:avLst/>
          </a:prstGeom>
          <a:noFill/>
        </p:spPr>
        <p:txBody>
          <a:bodyPr/>
          <a:lstStyle/>
          <a:p>
            <a:r>
              <a:rPr lang="en-SG" smtClean="0"/>
              <a:t>Dr. B.Satyanarayana, TIFR, Mumbai                                        Neutrinos@IISER                                        September 16, 2013</a:t>
            </a:r>
            <a:endParaRPr lang="en-US" dirty="0"/>
          </a:p>
        </p:txBody>
      </p:sp>
      <p:sp>
        <p:nvSpPr>
          <p:cNvPr id="44035" name="Slide Number Placeholder 4"/>
          <p:cNvSpPr>
            <a:spLocks noGrp="1"/>
          </p:cNvSpPr>
          <p:nvPr>
            <p:ph type="sldNum" sz="quarter" idx="12"/>
          </p:nvPr>
        </p:nvSpPr>
        <p:spPr>
          <a:noFill/>
        </p:spPr>
        <p:txBody>
          <a:bodyPr/>
          <a:lstStyle/>
          <a:p>
            <a:fld id="{C9B9687F-27CA-4600-98E9-8F416F861AB1}" type="slidenum">
              <a:rPr lang="en-US"/>
              <a:pPr/>
              <a:t>26</a:t>
            </a:fld>
            <a:endParaRPr lang="en-US" dirty="0"/>
          </a:p>
        </p:txBody>
      </p:sp>
      <p:pic>
        <p:nvPicPr>
          <p:cNvPr id="2051" name="Picture 3"/>
          <p:cNvPicPr>
            <a:picLocks noChangeAspect="1" noChangeArrowheads="1"/>
          </p:cNvPicPr>
          <p:nvPr/>
        </p:nvPicPr>
        <p:blipFill>
          <a:blip r:embed="rId2" cstate="print"/>
          <a:srcRect/>
          <a:stretch>
            <a:fillRect/>
          </a:stretch>
        </p:blipFill>
        <p:spPr bwMode="auto">
          <a:xfrm>
            <a:off x="5652120" y="1556792"/>
            <a:ext cx="3419872" cy="4842297"/>
          </a:xfrm>
          <a:prstGeom prst="rect">
            <a:avLst/>
          </a:prstGeom>
          <a:noFill/>
          <a:ln w="9525">
            <a:noFill/>
            <a:miter lim="800000"/>
            <a:headEnd/>
            <a:tailEnd/>
          </a:ln>
        </p:spPr>
      </p:pic>
      <p:grpSp>
        <p:nvGrpSpPr>
          <p:cNvPr id="15" name="Group 14"/>
          <p:cNvGrpSpPr>
            <a:grpSpLocks noChangeAspect="1"/>
          </p:cNvGrpSpPr>
          <p:nvPr/>
        </p:nvGrpSpPr>
        <p:grpSpPr>
          <a:xfrm>
            <a:off x="4067943" y="2407988"/>
            <a:ext cx="2343302" cy="684000"/>
            <a:chOff x="4067944" y="2407989"/>
            <a:chExt cx="2017713" cy="588963"/>
          </a:xfrm>
          <a:solidFill>
            <a:schemeClr val="accent1"/>
          </a:solidFill>
        </p:grpSpPr>
        <p:sp>
          <p:nvSpPr>
            <p:cNvPr id="8" name="Line 5"/>
            <p:cNvSpPr>
              <a:spLocks noChangeShapeType="1"/>
            </p:cNvSpPr>
            <p:nvPr/>
          </p:nvSpPr>
          <p:spPr bwMode="auto">
            <a:xfrm>
              <a:off x="4501332" y="2587377"/>
              <a:ext cx="1584325" cy="0"/>
            </a:xfrm>
            <a:prstGeom prst="line">
              <a:avLst/>
            </a:prstGeom>
            <a:grpFill/>
            <a:ln w="9525">
              <a:solidFill>
                <a:schemeClr val="tx1"/>
              </a:solidFill>
              <a:round/>
              <a:headEnd/>
              <a:tailEnd/>
            </a:ln>
            <a:effectLst/>
          </p:spPr>
          <p:txBody>
            <a:bodyPr wrap="none" anchor="ctr"/>
            <a:lstStyle/>
            <a:p>
              <a:endParaRPr lang="en-US" dirty="0"/>
            </a:p>
          </p:txBody>
        </p:sp>
        <p:sp>
          <p:nvSpPr>
            <p:cNvPr id="9" name="Line 6"/>
            <p:cNvSpPr>
              <a:spLocks noChangeShapeType="1"/>
            </p:cNvSpPr>
            <p:nvPr/>
          </p:nvSpPr>
          <p:spPr bwMode="auto">
            <a:xfrm flipV="1">
              <a:off x="4825182" y="2407989"/>
              <a:ext cx="0" cy="179388"/>
            </a:xfrm>
            <a:prstGeom prst="line">
              <a:avLst/>
            </a:prstGeom>
            <a:grpFill/>
            <a:ln w="9525">
              <a:solidFill>
                <a:schemeClr val="tx1"/>
              </a:solidFill>
              <a:round/>
              <a:headEnd/>
              <a:tailEnd type="triangle" w="med" len="med"/>
            </a:ln>
            <a:effectLst/>
          </p:spPr>
          <p:txBody>
            <a:bodyPr wrap="none" anchor="ctr"/>
            <a:lstStyle/>
            <a:p>
              <a:endParaRPr lang="en-US" dirty="0"/>
            </a:p>
          </p:txBody>
        </p:sp>
        <p:sp>
          <p:nvSpPr>
            <p:cNvPr id="10" name="Line 7"/>
            <p:cNvSpPr>
              <a:spLocks noChangeShapeType="1"/>
            </p:cNvSpPr>
            <p:nvPr/>
          </p:nvSpPr>
          <p:spPr bwMode="auto">
            <a:xfrm>
              <a:off x="4501332" y="2911227"/>
              <a:ext cx="1584325" cy="0"/>
            </a:xfrm>
            <a:prstGeom prst="line">
              <a:avLst/>
            </a:prstGeom>
            <a:grpFill/>
            <a:ln w="9525">
              <a:solidFill>
                <a:schemeClr val="tx1"/>
              </a:solidFill>
              <a:round/>
              <a:headEnd/>
              <a:tailEnd/>
            </a:ln>
            <a:effectLst/>
          </p:spPr>
          <p:txBody>
            <a:bodyPr wrap="none" anchor="ctr"/>
            <a:lstStyle/>
            <a:p>
              <a:endParaRPr lang="en-US" dirty="0"/>
            </a:p>
          </p:txBody>
        </p:sp>
        <p:sp>
          <p:nvSpPr>
            <p:cNvPr id="11" name="Line 8"/>
            <p:cNvSpPr>
              <a:spLocks noChangeShapeType="1"/>
            </p:cNvSpPr>
            <p:nvPr/>
          </p:nvSpPr>
          <p:spPr bwMode="auto">
            <a:xfrm flipV="1">
              <a:off x="5760219" y="2730252"/>
              <a:ext cx="0" cy="179388"/>
            </a:xfrm>
            <a:prstGeom prst="line">
              <a:avLst/>
            </a:prstGeom>
            <a:grpFill/>
            <a:ln w="9525">
              <a:solidFill>
                <a:schemeClr val="tx1"/>
              </a:solidFill>
              <a:round/>
              <a:headEnd/>
              <a:tailEnd type="triangle" w="med" len="med"/>
            </a:ln>
            <a:effectLst/>
          </p:spPr>
          <p:txBody>
            <a:bodyPr wrap="none" anchor="ctr"/>
            <a:lstStyle/>
            <a:p>
              <a:endParaRPr lang="en-US" dirty="0"/>
            </a:p>
          </p:txBody>
        </p:sp>
        <p:sp>
          <p:nvSpPr>
            <p:cNvPr id="12" name="Line 9"/>
            <p:cNvSpPr>
              <a:spLocks noChangeShapeType="1"/>
            </p:cNvSpPr>
            <p:nvPr/>
          </p:nvSpPr>
          <p:spPr bwMode="auto">
            <a:xfrm>
              <a:off x="4825182" y="2660402"/>
              <a:ext cx="935038" cy="0"/>
            </a:xfrm>
            <a:prstGeom prst="line">
              <a:avLst/>
            </a:prstGeom>
            <a:grpFill/>
            <a:ln w="9525">
              <a:solidFill>
                <a:schemeClr val="tx1"/>
              </a:solidFill>
              <a:round/>
              <a:headEnd type="triangle" w="med" len="med"/>
              <a:tailEnd type="triangle" w="med" len="med"/>
            </a:ln>
            <a:effectLst/>
          </p:spPr>
          <p:txBody>
            <a:bodyPr wrap="none" anchor="ctr"/>
            <a:lstStyle/>
            <a:p>
              <a:endParaRPr lang="en-US" dirty="0"/>
            </a:p>
          </p:txBody>
        </p:sp>
        <p:sp>
          <p:nvSpPr>
            <p:cNvPr id="13" name="Text Box 10"/>
            <p:cNvSpPr txBox="1">
              <a:spLocks noChangeArrowheads="1"/>
            </p:cNvSpPr>
            <p:nvPr/>
          </p:nvSpPr>
          <p:spPr bwMode="auto">
            <a:xfrm>
              <a:off x="4067944" y="2407989"/>
              <a:ext cx="450850" cy="228600"/>
            </a:xfrm>
            <a:prstGeom prst="rect">
              <a:avLst/>
            </a:prstGeom>
            <a:grpFill/>
            <a:ln w="9525" algn="ctr">
              <a:noFill/>
              <a:miter lim="800000"/>
              <a:headEnd/>
              <a:tailEnd/>
            </a:ln>
            <a:effectLst/>
          </p:spPr>
          <p:txBody>
            <a:bodyPr wrap="none">
              <a:spAutoFit/>
            </a:bodyPr>
            <a:lstStyle/>
            <a:p>
              <a:pPr eaLnBrk="0" hangingPunct="0">
                <a:lnSpc>
                  <a:spcPct val="90000"/>
                </a:lnSpc>
                <a:spcBef>
                  <a:spcPct val="20000"/>
                </a:spcBef>
              </a:pPr>
              <a:r>
                <a:rPr lang="en-US" sz="1000" dirty="0">
                  <a:latin typeface="Arial" charset="0"/>
                </a:rPr>
                <a:t>Start</a:t>
              </a:r>
            </a:p>
          </p:txBody>
        </p:sp>
        <p:sp>
          <p:nvSpPr>
            <p:cNvPr id="14" name="Text Box 11"/>
            <p:cNvSpPr txBox="1">
              <a:spLocks noChangeArrowheads="1"/>
            </p:cNvSpPr>
            <p:nvPr/>
          </p:nvSpPr>
          <p:spPr bwMode="auto">
            <a:xfrm>
              <a:off x="4067944" y="2768352"/>
              <a:ext cx="442913" cy="228600"/>
            </a:xfrm>
            <a:prstGeom prst="rect">
              <a:avLst/>
            </a:prstGeom>
            <a:grpFill/>
            <a:ln w="9525" algn="ctr">
              <a:noFill/>
              <a:miter lim="800000"/>
              <a:headEnd/>
              <a:tailEnd/>
            </a:ln>
            <a:effectLst/>
          </p:spPr>
          <p:txBody>
            <a:bodyPr wrap="none">
              <a:spAutoFit/>
            </a:bodyPr>
            <a:lstStyle/>
            <a:p>
              <a:pPr eaLnBrk="0" hangingPunct="0">
                <a:lnSpc>
                  <a:spcPct val="90000"/>
                </a:lnSpc>
                <a:spcBef>
                  <a:spcPct val="20000"/>
                </a:spcBef>
              </a:pPr>
              <a:r>
                <a:rPr lang="en-US" sz="1000" dirty="0">
                  <a:latin typeface="Arial" charset="0"/>
                </a:rPr>
                <a:t>Stop</a:t>
              </a: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of ICAL electronics</a:t>
            </a:r>
            <a:endParaRPr lang="en-US" dirty="0"/>
          </a:p>
        </p:txBody>
      </p:sp>
      <p:sp>
        <p:nvSpPr>
          <p:cNvPr id="3" name="Content Placeholder 2"/>
          <p:cNvSpPr>
            <a:spLocks noGrp="1"/>
          </p:cNvSpPr>
          <p:nvPr>
            <p:ph idx="1"/>
          </p:nvPr>
        </p:nvSpPr>
        <p:spPr>
          <a:xfrm>
            <a:off x="142844" y="1512000"/>
            <a:ext cx="8858312" cy="4829190"/>
          </a:xfrm>
        </p:spPr>
        <p:txBody>
          <a:bodyPr>
            <a:normAutofit fontScale="55000" lnSpcReduction="20000"/>
          </a:bodyPr>
          <a:lstStyle/>
          <a:p>
            <a:pPr lvl="0">
              <a:lnSpc>
                <a:spcPct val="120000"/>
              </a:lnSpc>
            </a:pPr>
            <a:r>
              <a:rPr lang="en-US" sz="3400" dirty="0" smtClean="0"/>
              <a:t>Huge number of electronic data readout channels. This necessitates large scale integration and/or multiplexing of electronics. The low to moderate rates of individual channels allow this integration/multiplexing.</a:t>
            </a:r>
          </a:p>
          <a:p>
            <a:pPr lvl="0">
              <a:lnSpc>
                <a:spcPct val="120000"/>
              </a:lnSpc>
            </a:pPr>
            <a:r>
              <a:rPr lang="en-US" sz="3400" dirty="0" smtClean="0"/>
              <a:t>Large dimensions of one unit of RPC. This has bearing on the way the signals from the detector are routed to the front-end electronic units and matching the track lengths of the signals, irrespective of the geographical position of the signal source.  We need to do this in order to maintain equal timing of signals from individual channels.</a:t>
            </a:r>
          </a:p>
          <a:p>
            <a:pPr lvl="0">
              <a:lnSpc>
                <a:spcPct val="120000"/>
              </a:lnSpc>
            </a:pPr>
            <a:r>
              <a:rPr lang="en-US" sz="3400" dirty="0" smtClean="0"/>
              <a:t>Large dimensions of the entire detector. This will pose constraints on the cable routing, signal driving and related considerations.</a:t>
            </a:r>
          </a:p>
          <a:p>
            <a:pPr lvl="0">
              <a:lnSpc>
                <a:spcPct val="120000"/>
              </a:lnSpc>
            </a:pPr>
            <a:r>
              <a:rPr lang="en-US" sz="3400" dirty="0" smtClean="0"/>
              <a:t>Road structure for the mounting of RPCs. This necessarily imposes constraint that signals from both X &amp; Y planes of the RPC unit, along with other service and power supply lines are brought out only from the transverse direction of the detector.</a:t>
            </a:r>
          </a:p>
          <a:p>
            <a:pPr lvl="0">
              <a:lnSpc>
                <a:spcPct val="120000"/>
              </a:lnSpc>
            </a:pPr>
            <a:r>
              <a:rPr lang="en-US" sz="3400" dirty="0" smtClean="0"/>
              <a:t>About 40mm gap between iron layers is available for the RPC detector, out of which thickness of the RPC unit is expected to at least 24mm. Leaving another 5-6mm for various tolerances,  realistically about 10mm is the available free space in the RPC slot for routing out cables etc.</a:t>
            </a:r>
          </a:p>
        </p:txBody>
      </p:sp>
      <p:sp>
        <p:nvSpPr>
          <p:cNvPr id="4" name="Footer Placeholder 3"/>
          <p:cNvSpPr>
            <a:spLocks noGrp="1"/>
          </p:cNvSpPr>
          <p:nvPr>
            <p:ph type="ftr" sz="quarter" idx="11"/>
          </p:nvPr>
        </p:nvSpPr>
        <p:spPr/>
        <p:txBody>
          <a:bodyPr/>
          <a:lstStyle/>
          <a:p>
            <a:r>
              <a:rPr lang="en-US" smtClean="0"/>
              <a:t>Dr. B.Satyanarayana, TIFR, Mumbai                                        Neutrinos@IISER                                        September 16,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800" dirty="0" smtClean="0"/>
              <a:t>Sub-systems of ICAL instrumentation</a:t>
            </a:r>
            <a:endParaRPr lang="en-IN" sz="4800" dirty="0"/>
          </a:p>
        </p:txBody>
      </p:sp>
      <p:sp>
        <p:nvSpPr>
          <p:cNvPr id="3" name="Content Placeholder 2"/>
          <p:cNvSpPr>
            <a:spLocks noGrp="1"/>
          </p:cNvSpPr>
          <p:nvPr>
            <p:ph sz="half" idx="1"/>
          </p:nvPr>
        </p:nvSpPr>
        <p:spPr/>
        <p:txBody>
          <a:bodyPr>
            <a:normAutofit fontScale="92500" lnSpcReduction="10000"/>
          </a:bodyPr>
          <a:lstStyle/>
          <a:p>
            <a:r>
              <a:rPr lang="en-US" sz="2400" dirty="0" smtClean="0"/>
              <a:t>Signal pickup and front-end electronics</a:t>
            </a:r>
          </a:p>
          <a:p>
            <a:r>
              <a:rPr lang="en-US" sz="2400" dirty="0" smtClean="0"/>
              <a:t>Strip latch</a:t>
            </a:r>
          </a:p>
          <a:p>
            <a:r>
              <a:rPr lang="en-US" sz="2400" dirty="0" smtClean="0"/>
              <a:t>Timing units</a:t>
            </a:r>
          </a:p>
          <a:p>
            <a:r>
              <a:rPr lang="en-US" sz="2400" dirty="0" smtClean="0"/>
              <a:t>Background rate monitors</a:t>
            </a:r>
          </a:p>
          <a:p>
            <a:r>
              <a:rPr lang="en-US" sz="2400" dirty="0" smtClean="0"/>
              <a:t>Front-end controller</a:t>
            </a:r>
          </a:p>
          <a:p>
            <a:r>
              <a:rPr lang="en-US" sz="2400" dirty="0" smtClean="0"/>
              <a:t>Network interface and data network architecture</a:t>
            </a:r>
          </a:p>
          <a:p>
            <a:r>
              <a:rPr lang="en-US" sz="2400" dirty="0" smtClean="0"/>
              <a:t>Trigger system</a:t>
            </a:r>
          </a:p>
          <a:p>
            <a:r>
              <a:rPr lang="en-US" sz="2400" dirty="0" smtClean="0"/>
              <a:t>Event building, databases, data storage systems</a:t>
            </a:r>
          </a:p>
          <a:p>
            <a:r>
              <a:rPr lang="en-US" sz="2400" dirty="0" smtClean="0"/>
              <a:t>Slow control and monitoring</a:t>
            </a:r>
          </a:p>
          <a:p>
            <a:pPr lvl="1"/>
            <a:r>
              <a:rPr lang="en-US" sz="2000" dirty="0" smtClean="0"/>
              <a:t>Gas, magnet, power supplies</a:t>
            </a:r>
          </a:p>
          <a:p>
            <a:pPr lvl="1"/>
            <a:r>
              <a:rPr lang="en-US" sz="2000" dirty="0" smtClean="0"/>
              <a:t>Ambient parameters</a:t>
            </a:r>
          </a:p>
          <a:p>
            <a:pPr lvl="1"/>
            <a:r>
              <a:rPr lang="en-US" sz="2000" dirty="0" smtClean="0"/>
              <a:t>Safety and interlocks</a:t>
            </a:r>
            <a:endParaRPr lang="en-US" sz="2400" dirty="0" smtClean="0"/>
          </a:p>
          <a:p>
            <a:r>
              <a:rPr lang="en-US" sz="2400" dirty="0" smtClean="0"/>
              <a:t>Computer, back-end networking and security issues</a:t>
            </a:r>
          </a:p>
          <a:p>
            <a:r>
              <a:rPr lang="en-US" sz="2400" dirty="0" smtClean="0"/>
              <a:t>On-line data quality monitors</a:t>
            </a:r>
          </a:p>
          <a:p>
            <a:r>
              <a:rPr lang="en-US" sz="2400" dirty="0" smtClean="0"/>
              <a:t>Voice and video communications</a:t>
            </a:r>
          </a:p>
          <a:p>
            <a:r>
              <a:rPr lang="en-US" sz="2400" dirty="0" smtClean="0"/>
              <a:t>Remote access protocols to detector sub-systems and data</a:t>
            </a:r>
          </a:p>
          <a:p>
            <a:endParaRPr lang="en-IN" dirty="0"/>
          </a:p>
        </p:txBody>
      </p:sp>
      <p:sp>
        <p:nvSpPr>
          <p:cNvPr id="4" name="Footer Placeholder 3"/>
          <p:cNvSpPr>
            <a:spLocks noGrp="1"/>
          </p:cNvSpPr>
          <p:nvPr>
            <p:ph type="ftr" sz="quarter" idx="11"/>
          </p:nvPr>
        </p:nvSpPr>
        <p:spPr/>
        <p:txBody>
          <a:bodyPr/>
          <a:lstStyle/>
          <a:p>
            <a:r>
              <a:rPr lang="en-US" smtClean="0"/>
              <a:t>Dr. B.Satyanarayana, TIFR, Mumbai                                        Neutrinos@IISER                                        September 16,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mtClean="0"/>
              <a:t>Overall scheme of ICAL electronics</a:t>
            </a:r>
            <a:endParaRPr lang="en-SG" dirty="0"/>
          </a:p>
        </p:txBody>
      </p:sp>
      <p:pic>
        <p:nvPicPr>
          <p:cNvPr id="1026" name="Picture 2"/>
          <p:cNvPicPr>
            <a:picLocks noGrp="1" noChangeAspect="1" noChangeArrowheads="1"/>
          </p:cNvPicPr>
          <p:nvPr>
            <p:ph idx="1"/>
          </p:nvPr>
        </p:nvPicPr>
        <p:blipFill>
          <a:blip r:embed="rId2" cstate="print"/>
          <a:srcRect l="44291" t="20315" r="25394" b="9044"/>
          <a:stretch>
            <a:fillRect/>
          </a:stretch>
        </p:blipFill>
        <p:spPr>
          <a:xfrm>
            <a:off x="5429256" y="1547813"/>
            <a:ext cx="3337641" cy="4860925"/>
          </a:xfrm>
        </p:spPr>
      </p:pic>
      <p:sp>
        <p:nvSpPr>
          <p:cNvPr id="4" name="Footer Placeholder 2"/>
          <p:cNvSpPr>
            <a:spLocks noGrp="1"/>
          </p:cNvSpPr>
          <p:nvPr>
            <p:ph type="ftr" sz="quarter" idx="11"/>
          </p:nvPr>
        </p:nvSpPr>
        <p:spPr/>
        <p:txBody>
          <a:bodyPr/>
          <a:lstStyle/>
          <a:p>
            <a:r>
              <a:rPr lang="nn-NO" smtClean="0"/>
              <a:t>Dr. B.Satyanarayana, TIFR, Mumbai                                        Neutrinos@IISER                                        September 16, 2013</a:t>
            </a:r>
            <a:endParaRPr lang="en-SG" dirty="0"/>
          </a:p>
        </p:txBody>
      </p:sp>
      <p:sp>
        <p:nvSpPr>
          <p:cNvPr id="6" name="Content Placeholder 1"/>
          <p:cNvSpPr txBox="1">
            <a:spLocks/>
          </p:cNvSpPr>
          <p:nvPr/>
        </p:nvSpPr>
        <p:spPr>
          <a:xfrm>
            <a:off x="72000" y="1556792"/>
            <a:ext cx="4500000" cy="5040000"/>
          </a:xfrm>
          <a:prstGeom prst="rect">
            <a:avLst/>
          </a:prstGeom>
        </p:spPr>
        <p:txBody>
          <a:bodyPr vert="horz" lIns="91440" tIns="45720" rIns="91440" bIns="45720" rtlCol="0">
            <a:normAutofit/>
          </a:bodyPr>
          <a:lstStyle/>
          <a:p>
            <a:pPr marL="342900" marR="0" lvl="0" indent="-342900" defTabSz="914400" rtl="0" eaLnBrk="1" fontAlgn="auto" latinLnBrk="0" hangingPunct="1">
              <a:lnSpc>
                <a:spcPct val="100000"/>
              </a:lnSpc>
              <a:spcBef>
                <a:spcPts val="600"/>
              </a:spcBef>
              <a:spcAft>
                <a:spcPts val="600"/>
              </a:spcAft>
              <a:buClrTx/>
              <a:buSzTx/>
              <a:buFont typeface="Wingdings" pitchFamily="2" charset="2"/>
              <a:buChar char="v"/>
              <a:tabLst/>
              <a:defRPr/>
            </a:pPr>
            <a:r>
              <a:rPr lang="en-US" sz="2400" dirty="0" smtClean="0">
                <a:latin typeface="Narkisim" pitchFamily="34" charset="-79"/>
                <a:cs typeface="Narkisim" pitchFamily="34" charset="-79"/>
              </a:rPr>
              <a:t>Major elements of DAQ system</a:t>
            </a:r>
          </a:p>
          <a:p>
            <a:pPr marL="800100" lvl="1" indent="-342900">
              <a:spcBef>
                <a:spcPts val="600"/>
              </a:spcBef>
              <a:spcAft>
                <a:spcPts val="600"/>
              </a:spcAft>
              <a:buFont typeface="Wingdings" pitchFamily="2" charset="2"/>
              <a:buChar char="§"/>
              <a:defRPr/>
            </a:pPr>
            <a:r>
              <a:rPr lang="en-US" sz="2400" dirty="0" smtClean="0">
                <a:solidFill>
                  <a:srgbClr val="FF0000"/>
                </a:solidFill>
                <a:latin typeface="Narkisim" pitchFamily="34" charset="-79"/>
                <a:cs typeface="Narkisim" pitchFamily="34" charset="-79"/>
              </a:rPr>
              <a:t>Front-end board</a:t>
            </a:r>
          </a:p>
          <a:p>
            <a:pPr marL="800100" lvl="1" indent="-342900">
              <a:spcBef>
                <a:spcPts val="600"/>
              </a:spcBef>
              <a:spcAft>
                <a:spcPts val="600"/>
              </a:spcAft>
              <a:buFont typeface="Wingdings" pitchFamily="2" charset="2"/>
              <a:buChar char="§"/>
              <a:defRPr/>
            </a:pPr>
            <a:r>
              <a:rPr lang="en-US" sz="2400" dirty="0" smtClean="0">
                <a:solidFill>
                  <a:srgbClr val="FF0000"/>
                </a:solidFill>
                <a:latin typeface="Narkisim" pitchFamily="34" charset="-79"/>
                <a:cs typeface="Narkisim" pitchFamily="34" charset="-79"/>
              </a:rPr>
              <a:t>RPCDAQ board</a:t>
            </a:r>
          </a:p>
          <a:p>
            <a:pPr marL="800100" lvl="1" indent="-342900">
              <a:spcBef>
                <a:spcPts val="600"/>
              </a:spcBef>
              <a:spcAft>
                <a:spcPts val="600"/>
              </a:spcAft>
              <a:buFont typeface="Wingdings" pitchFamily="2" charset="2"/>
              <a:buChar char="§"/>
              <a:defRPr/>
            </a:pPr>
            <a:r>
              <a:rPr lang="en-US" sz="2400" dirty="0" smtClean="0">
                <a:solidFill>
                  <a:srgbClr val="FF0000"/>
                </a:solidFill>
                <a:latin typeface="Narkisim" pitchFamily="34" charset="-79"/>
                <a:cs typeface="Narkisim" pitchFamily="34" charset="-79"/>
              </a:rPr>
              <a:t>Segment Trigger Module</a:t>
            </a:r>
          </a:p>
          <a:p>
            <a:pPr marL="800100" lvl="1" indent="-342900">
              <a:spcBef>
                <a:spcPts val="600"/>
              </a:spcBef>
              <a:spcAft>
                <a:spcPts val="600"/>
              </a:spcAft>
              <a:buFont typeface="Wingdings" pitchFamily="2" charset="2"/>
              <a:buChar char="§"/>
              <a:defRPr/>
            </a:pPr>
            <a:r>
              <a:rPr lang="en-US" sz="2400" dirty="0" smtClean="0">
                <a:solidFill>
                  <a:srgbClr val="FF0000"/>
                </a:solidFill>
                <a:latin typeface="Narkisim" pitchFamily="34" charset="-79"/>
                <a:cs typeface="Narkisim" pitchFamily="34" charset="-79"/>
              </a:rPr>
              <a:t>Global Trigger Module</a:t>
            </a:r>
          </a:p>
          <a:p>
            <a:pPr marL="800100" lvl="1" indent="-342900">
              <a:spcBef>
                <a:spcPts val="600"/>
              </a:spcBef>
              <a:spcAft>
                <a:spcPts val="600"/>
              </a:spcAft>
              <a:buFont typeface="Wingdings" pitchFamily="2" charset="2"/>
              <a:buChar char="§"/>
              <a:defRPr/>
            </a:pPr>
            <a:r>
              <a:rPr lang="en-US" sz="2400" dirty="0" smtClean="0">
                <a:solidFill>
                  <a:srgbClr val="FF0000"/>
                </a:solidFill>
                <a:latin typeface="Narkisim" pitchFamily="34" charset="-79"/>
                <a:cs typeface="Narkisim" pitchFamily="34" charset="-79"/>
              </a:rPr>
              <a:t>Global Trigger Driver</a:t>
            </a:r>
          </a:p>
          <a:p>
            <a:pPr marL="800100" lvl="1" indent="-342900">
              <a:spcBef>
                <a:spcPts val="600"/>
              </a:spcBef>
              <a:spcAft>
                <a:spcPts val="600"/>
              </a:spcAft>
              <a:buFont typeface="Wingdings" pitchFamily="2" charset="2"/>
              <a:buChar char="§"/>
              <a:defRPr/>
            </a:pPr>
            <a:r>
              <a:rPr lang="en-US" sz="2400" dirty="0" smtClean="0">
                <a:solidFill>
                  <a:srgbClr val="FF0000"/>
                </a:solidFill>
                <a:latin typeface="Narkisim" pitchFamily="34" charset="-79"/>
                <a:cs typeface="Narkisim" pitchFamily="34" charset="-79"/>
              </a:rPr>
              <a:t>Tier1  Network Switch</a:t>
            </a:r>
          </a:p>
          <a:p>
            <a:pPr marL="800100" lvl="1" indent="-342900">
              <a:spcBef>
                <a:spcPts val="600"/>
              </a:spcBef>
              <a:spcAft>
                <a:spcPts val="600"/>
              </a:spcAft>
              <a:buFont typeface="Wingdings" pitchFamily="2" charset="2"/>
              <a:buChar char="§"/>
              <a:defRPr/>
            </a:pPr>
            <a:r>
              <a:rPr lang="en-US" sz="2400" dirty="0" smtClean="0">
                <a:solidFill>
                  <a:srgbClr val="FF0000"/>
                </a:solidFill>
                <a:latin typeface="Narkisim" pitchFamily="34" charset="-79"/>
                <a:cs typeface="Narkisim" pitchFamily="34" charset="-79"/>
              </a:rPr>
              <a:t>Tier2  Network Switch</a:t>
            </a:r>
          </a:p>
          <a:p>
            <a:pPr marL="800100" lvl="1" indent="-342900">
              <a:spcBef>
                <a:spcPts val="600"/>
              </a:spcBef>
              <a:spcAft>
                <a:spcPts val="600"/>
              </a:spcAft>
              <a:buFont typeface="Wingdings" pitchFamily="2" charset="2"/>
              <a:buChar char="§"/>
              <a:defRPr/>
            </a:pPr>
            <a:r>
              <a:rPr lang="en-US" sz="2400" dirty="0" smtClean="0">
                <a:solidFill>
                  <a:srgbClr val="FF0000"/>
                </a:solidFill>
                <a:latin typeface="Narkisim" pitchFamily="34" charset="-79"/>
                <a:cs typeface="Narkisim" pitchFamily="34" charset="-79"/>
              </a:rPr>
              <a:t>DAQ Server</a:t>
            </a:r>
          </a:p>
        </p:txBody>
      </p:sp>
      <p:sp>
        <p:nvSpPr>
          <p:cNvPr id="7" name="Slide Number Placeholder 6"/>
          <p:cNvSpPr>
            <a:spLocks noGrp="1"/>
          </p:cNvSpPr>
          <p:nvPr>
            <p:ph type="sldNum" sz="quarter" idx="12"/>
          </p:nvPr>
        </p:nvSpPr>
        <p:spPr/>
        <p:txBody>
          <a:bodyPr/>
          <a:lstStyle/>
          <a:p>
            <a:fld id="{5D0D82D1-030A-4AF5-855D-82A44DD93AEE}" type="slidenum">
              <a:rPr lang="en-US" smtClean="0"/>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5" name="Picture 5" descr="D:\KGF\ampdisc.jpg"/>
          <p:cNvPicPr>
            <a:picLocks noChangeAspect="1" noChangeArrowheads="1"/>
          </p:cNvPicPr>
          <p:nvPr/>
        </p:nvPicPr>
        <p:blipFill>
          <a:blip r:embed="rId2" cstate="print"/>
          <a:srcRect l="7645" b="11263"/>
          <a:stretch>
            <a:fillRect/>
          </a:stretch>
        </p:blipFill>
        <p:spPr bwMode="auto">
          <a:xfrm>
            <a:off x="35495" y="1547988"/>
            <a:ext cx="3960000" cy="2367280"/>
          </a:xfrm>
          <a:prstGeom prst="rect">
            <a:avLst/>
          </a:prstGeom>
          <a:noFill/>
        </p:spPr>
      </p:pic>
      <p:pic>
        <p:nvPicPr>
          <p:cNvPr id="76806" name="Picture 6" descr="D:\KGF\counters.jpg"/>
          <p:cNvPicPr>
            <a:picLocks noChangeAspect="1" noChangeArrowheads="1"/>
          </p:cNvPicPr>
          <p:nvPr/>
        </p:nvPicPr>
        <p:blipFill>
          <a:blip r:embed="rId3" cstate="print"/>
          <a:srcRect/>
          <a:stretch>
            <a:fillRect/>
          </a:stretch>
        </p:blipFill>
        <p:spPr bwMode="auto">
          <a:xfrm>
            <a:off x="35995" y="3948046"/>
            <a:ext cx="3960000" cy="2447763"/>
          </a:xfrm>
          <a:prstGeom prst="rect">
            <a:avLst/>
          </a:prstGeom>
          <a:noFill/>
        </p:spPr>
      </p:pic>
      <p:sp>
        <p:nvSpPr>
          <p:cNvPr id="2" name="Title 1"/>
          <p:cNvSpPr>
            <a:spLocks noGrp="1"/>
          </p:cNvSpPr>
          <p:nvPr>
            <p:ph type="title"/>
          </p:nvPr>
        </p:nvSpPr>
        <p:spPr/>
        <p:txBody>
          <a:bodyPr/>
          <a:lstStyle/>
          <a:p>
            <a:r>
              <a:rPr lang="en-IN" dirty="0" smtClean="0"/>
              <a:t>Black and white electronics!</a:t>
            </a:r>
            <a:endParaRPr lang="en-IN" dirty="0"/>
          </a:p>
        </p:txBody>
      </p:sp>
      <p:sp>
        <p:nvSpPr>
          <p:cNvPr id="4" name="Footer Placeholder 3"/>
          <p:cNvSpPr>
            <a:spLocks noGrp="1"/>
          </p:cNvSpPr>
          <p:nvPr>
            <p:ph type="ftr" sz="quarter" idx="11"/>
          </p:nvPr>
        </p:nvSpPr>
        <p:spPr/>
        <p:txBody>
          <a:bodyPr/>
          <a:lstStyle/>
          <a:p>
            <a:r>
              <a:rPr lang="en-US" smtClean="0"/>
              <a:t>Dr. B.Satyanarayana, TIFR, Mumbai                                        Neutrinos@IISER                                        September 16,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3</a:t>
            </a:fld>
            <a:endParaRPr lang="en-US" dirty="0"/>
          </a:p>
        </p:txBody>
      </p:sp>
      <p:pic>
        <p:nvPicPr>
          <p:cNvPr id="76802" name="Picture 2" descr="D:\KGF\ramrack.jpg"/>
          <p:cNvPicPr>
            <a:picLocks noGrp="1" noChangeAspect="1" noChangeArrowheads="1"/>
          </p:cNvPicPr>
          <p:nvPr>
            <p:ph sz="half" idx="1"/>
          </p:nvPr>
        </p:nvPicPr>
        <p:blipFill>
          <a:blip r:embed="rId4" cstate="print"/>
          <a:srcRect l="22924"/>
          <a:stretch>
            <a:fillRect/>
          </a:stretch>
        </p:blipFill>
        <p:spPr bwMode="auto">
          <a:xfrm>
            <a:off x="4041589" y="1548000"/>
            <a:ext cx="1480639" cy="2952000"/>
          </a:xfrm>
          <a:prstGeom prst="rect">
            <a:avLst/>
          </a:prstGeom>
          <a:noFill/>
        </p:spPr>
      </p:pic>
      <p:pic>
        <p:nvPicPr>
          <p:cNvPr id="76803" name="Picture 3" descr="D:\KGF\subcpu.jpg"/>
          <p:cNvPicPr>
            <a:picLocks noChangeAspect="1" noChangeArrowheads="1"/>
          </p:cNvPicPr>
          <p:nvPr/>
        </p:nvPicPr>
        <p:blipFill>
          <a:blip r:embed="rId5" cstate="print"/>
          <a:srcRect l="7012" r="8014"/>
          <a:stretch>
            <a:fillRect/>
          </a:stretch>
        </p:blipFill>
        <p:spPr bwMode="auto">
          <a:xfrm>
            <a:off x="5559533" y="1548000"/>
            <a:ext cx="1647345" cy="2952404"/>
          </a:xfrm>
          <a:prstGeom prst="rect">
            <a:avLst/>
          </a:prstGeom>
          <a:noFill/>
        </p:spPr>
      </p:pic>
      <p:pic>
        <p:nvPicPr>
          <p:cNvPr id="76804" name="Picture 4" descr="D:\KGF\trigger.jpg"/>
          <p:cNvPicPr>
            <a:picLocks noChangeAspect="1" noChangeArrowheads="1"/>
          </p:cNvPicPr>
          <p:nvPr/>
        </p:nvPicPr>
        <p:blipFill>
          <a:blip r:embed="rId6" cstate="print"/>
          <a:srcRect l="7066"/>
          <a:stretch>
            <a:fillRect/>
          </a:stretch>
        </p:blipFill>
        <p:spPr bwMode="auto">
          <a:xfrm>
            <a:off x="7278344" y="1548000"/>
            <a:ext cx="1786142" cy="2952000"/>
          </a:xfrm>
          <a:prstGeom prst="rect">
            <a:avLst/>
          </a:prstGeom>
          <a:noFill/>
        </p:spPr>
      </p:pic>
      <p:pic>
        <p:nvPicPr>
          <p:cNvPr id="76807" name="Picture 7"/>
          <p:cNvPicPr>
            <a:picLocks noChangeArrowheads="1"/>
          </p:cNvPicPr>
          <p:nvPr/>
        </p:nvPicPr>
        <p:blipFill>
          <a:blip r:embed="rId7" cstate="print"/>
          <a:srcRect l="23793" t="33090" r="12562" b="22613"/>
          <a:stretch>
            <a:fillRect/>
          </a:stretch>
        </p:blipFill>
        <p:spPr bwMode="auto">
          <a:xfrm>
            <a:off x="3995936" y="4552100"/>
            <a:ext cx="5040000" cy="1836000"/>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p:cNvPicPr>
            <a:picLocks noChangeArrowheads="1"/>
          </p:cNvPicPr>
          <p:nvPr/>
        </p:nvPicPr>
        <p:blipFill>
          <a:blip r:embed="rId2" cstate="print"/>
          <a:stretch>
            <a:fillRect/>
          </a:stretch>
        </p:blipFill>
        <p:spPr bwMode="auto">
          <a:xfrm>
            <a:off x="36000" y="4004700"/>
            <a:ext cx="5148000" cy="2448636"/>
          </a:xfrm>
          <a:prstGeom prst="rect">
            <a:avLst/>
          </a:prstGeom>
          <a:noFill/>
          <a:ln>
            <a:noFill/>
          </a:ln>
        </p:spPr>
      </p:pic>
      <p:sp>
        <p:nvSpPr>
          <p:cNvPr id="2" name="Title 1"/>
          <p:cNvSpPr>
            <a:spLocks noGrp="1"/>
          </p:cNvSpPr>
          <p:nvPr>
            <p:ph type="title"/>
          </p:nvPr>
        </p:nvSpPr>
        <p:spPr/>
        <p:txBody>
          <a:bodyPr/>
          <a:lstStyle/>
          <a:p>
            <a:r>
              <a:rPr lang="en-US" dirty="0" smtClean="0"/>
              <a:t>INO’s ASIC front-end chip</a:t>
            </a:r>
            <a:endParaRPr lang="en-SG" dirty="0"/>
          </a:p>
        </p:txBody>
      </p:sp>
      <p:sp>
        <p:nvSpPr>
          <p:cNvPr id="3" name="Footer Placeholder 2"/>
          <p:cNvSpPr>
            <a:spLocks noGrp="1"/>
          </p:cNvSpPr>
          <p:nvPr>
            <p:ph type="ftr" sz="quarter" idx="11"/>
          </p:nvPr>
        </p:nvSpPr>
        <p:spPr/>
        <p:txBody>
          <a:bodyPr/>
          <a:lstStyle/>
          <a:p>
            <a:r>
              <a:rPr lang="en-SG" smtClean="0"/>
              <a:t>Dr. B.Satyanarayana, TIFR, Mumbai                                        Neutrinos@IISER                                        September 16, 2013</a:t>
            </a:r>
            <a:endParaRPr lang="en-SG" dirty="0"/>
          </a:p>
        </p:txBody>
      </p:sp>
      <p:sp>
        <p:nvSpPr>
          <p:cNvPr id="10" name="Slide Number Placeholder 9"/>
          <p:cNvSpPr>
            <a:spLocks noGrp="1"/>
          </p:cNvSpPr>
          <p:nvPr>
            <p:ph type="sldNum" sz="quarter" idx="12"/>
          </p:nvPr>
        </p:nvSpPr>
        <p:spPr/>
        <p:txBody>
          <a:bodyPr/>
          <a:lstStyle/>
          <a:p>
            <a:fld id="{5D0D82D1-030A-4AF5-855D-82A44DD93AEE}" type="slidenum">
              <a:rPr lang="en-US" smtClean="0"/>
              <a:pPr/>
              <a:t>30</a:t>
            </a:fld>
            <a:endParaRPr lang="en-US" dirty="0"/>
          </a:p>
        </p:txBody>
      </p:sp>
      <p:pic>
        <p:nvPicPr>
          <p:cNvPr id="58" name="Picture 2"/>
          <p:cNvPicPr>
            <a:picLocks noChangeAspect="1" noChangeArrowheads="1"/>
          </p:cNvPicPr>
          <p:nvPr/>
        </p:nvPicPr>
        <p:blipFill>
          <a:blip r:embed="rId3" cstate="print"/>
          <a:srcRect l="1775" r="1775"/>
          <a:stretch>
            <a:fillRect/>
          </a:stretch>
        </p:blipFill>
        <p:spPr bwMode="auto">
          <a:xfrm>
            <a:off x="7242381" y="1548000"/>
            <a:ext cx="1794115" cy="1800000"/>
          </a:xfrm>
          <a:prstGeom prst="rect">
            <a:avLst/>
          </a:prstGeom>
          <a:noFill/>
          <a:ln w="9525">
            <a:noFill/>
            <a:miter lim="800000"/>
            <a:headEnd/>
            <a:tailEnd/>
          </a:ln>
        </p:spPr>
      </p:pic>
      <p:sp>
        <p:nvSpPr>
          <p:cNvPr id="59" name="Content Placeholder 2"/>
          <p:cNvSpPr txBox="1">
            <a:spLocks/>
          </p:cNvSpPr>
          <p:nvPr/>
        </p:nvSpPr>
        <p:spPr>
          <a:xfrm>
            <a:off x="36000" y="1548000"/>
            <a:ext cx="3744000" cy="2462213"/>
          </a:xfrm>
          <a:prstGeom prst="rect">
            <a:avLst/>
          </a:prstGeom>
        </p:spPr>
        <p:txBody>
          <a:bodyPr>
            <a:spAutoFit/>
          </a:bodyPr>
          <a:lstStyle/>
          <a:p>
            <a:pPr marL="420624" marR="0" lvl="0" indent="-384048" algn="l" defTabSz="914400" rtl="0" eaLnBrk="1" fontAlgn="auto" latinLnBrk="0" hangingPunct="1">
              <a:spcAft>
                <a:spcPts val="0"/>
              </a:spcAft>
              <a:buSzPct val="80000"/>
              <a:buFont typeface="Wingdings" pitchFamily="2" charset="2"/>
              <a:buChar char="v"/>
              <a:tabLst/>
              <a:defRPr/>
            </a:pPr>
            <a:r>
              <a:rPr kumimoji="0" lang="en-SG" sz="1400" b="0" i="0" u="none" strike="noStrike" kern="1200" cap="none" spc="0" normalizeH="0" baseline="0" noProof="0" dirty="0" smtClean="0">
                <a:ln>
                  <a:noFill/>
                </a:ln>
                <a:effectLst/>
                <a:uLnTx/>
                <a:uFillTx/>
                <a:latin typeface="Narkisim" pitchFamily="34" charset="-79"/>
                <a:cs typeface="Narkisim" pitchFamily="34" charset="-79"/>
              </a:rPr>
              <a:t>Process: AMSc35b4c3 (0.35um CMOS)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dynamic range:18fC – 1.36pC</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impedance: 45</a:t>
            </a:r>
            <a:r>
              <a:rPr kumimoji="0" lang="el-GR" sz="1400" b="0" i="0" u="none" strike="noStrike" kern="1200" cap="none" spc="0" normalizeH="0" baseline="0" noProof="0" dirty="0" smtClean="0">
                <a:ln>
                  <a:noFill/>
                </a:ln>
                <a:effectLst/>
                <a:uLnTx/>
                <a:uFillTx/>
                <a:cs typeface="Narkisim" pitchFamily="34" charset="-79"/>
              </a:rPr>
              <a:t>Ω</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 @350MHz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Amplifier gain: 8mV/</a:t>
            </a:r>
            <a:r>
              <a:rPr kumimoji="0" lang="el-GR" sz="1400" b="0" i="0" u="none" strike="noStrike" kern="1200" cap="none" spc="0" normalizeH="0" baseline="0" noProof="0" dirty="0" smtClean="0">
                <a:ln>
                  <a:noFill/>
                </a:ln>
                <a:effectLst/>
                <a:uLnTx/>
                <a:uFillTx/>
                <a:cs typeface="Narkisim" pitchFamily="34" charset="-79"/>
              </a:rPr>
              <a:t>μ</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3-dB Bandwidth: 274MHz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Rise time: 1.2ns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Comparator’s sensitivity: 2mV</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LVDS drive: 4mA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Power per channel: &lt; 20mW</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Package: </a:t>
            </a:r>
            <a:r>
              <a:rPr kumimoji="0" lang="en-SG" sz="1400" b="0" i="0" u="none" strike="noStrike" kern="1200" cap="none" spc="0" normalizeH="0" baseline="0" noProof="0" dirty="0" smtClean="0">
                <a:ln>
                  <a:noFill/>
                </a:ln>
                <a:effectLst/>
                <a:uLnTx/>
                <a:uFillTx/>
                <a:latin typeface="Narkisim" pitchFamily="34" charset="-79"/>
                <a:cs typeface="Narkisim" pitchFamily="34" charset="-79"/>
              </a:rPr>
              <a:t>CLCC48(</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48-pin)</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Chip area: 13mm</a:t>
            </a:r>
            <a:r>
              <a:rPr kumimoji="0" lang="en-US" sz="1400" b="0" i="0" u="none" strike="noStrike" kern="1200" cap="none" spc="0" normalizeH="0" baseline="30000" noProof="0" dirty="0" smtClean="0">
                <a:ln>
                  <a:noFill/>
                </a:ln>
                <a:effectLst/>
                <a:uLnTx/>
                <a:uFillTx/>
                <a:latin typeface="Narkisim" pitchFamily="34" charset="-79"/>
                <a:cs typeface="Narkisim" pitchFamily="34" charset="-79"/>
              </a:rPr>
              <a:t>2</a:t>
            </a:r>
          </a:p>
        </p:txBody>
      </p:sp>
      <p:pic>
        <p:nvPicPr>
          <p:cNvPr id="60" name="Picture 59" descr="Picture3.png"/>
          <p:cNvPicPr>
            <a:picLocks noChangeAspect="1"/>
          </p:cNvPicPr>
          <p:nvPr/>
        </p:nvPicPr>
        <p:blipFill>
          <a:blip r:embed="rId4" cstate="print"/>
          <a:stretch>
            <a:fillRect/>
          </a:stretch>
        </p:blipFill>
        <p:spPr>
          <a:xfrm>
            <a:off x="5148064" y="3645336"/>
            <a:ext cx="3827655" cy="280800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pic>
      <p:pic>
        <p:nvPicPr>
          <p:cNvPr id="13" name="Picture 12" descr="DSC_2603.JPG"/>
          <p:cNvPicPr>
            <a:picLocks noChangeAspect="1"/>
          </p:cNvPicPr>
          <p:nvPr/>
        </p:nvPicPr>
        <p:blipFill>
          <a:blip r:embed="rId5" cstate="print"/>
          <a:srcRect l="69412" t="56401" r="11413" b="14430"/>
          <a:stretch>
            <a:fillRect/>
          </a:stretch>
        </p:blipFill>
        <p:spPr>
          <a:xfrm>
            <a:off x="5364088" y="1548000"/>
            <a:ext cx="1781600" cy="1800000"/>
          </a:xfrm>
          <a:prstGeom prst="rect">
            <a:avLst/>
          </a:prstGeom>
        </p:spPr>
      </p:pic>
      <p:pic>
        <p:nvPicPr>
          <p:cNvPr id="12" name="Picture 2"/>
          <p:cNvPicPr>
            <a:picLocks noChangeAspect="1" noChangeArrowheads="1"/>
          </p:cNvPicPr>
          <p:nvPr/>
        </p:nvPicPr>
        <p:blipFill>
          <a:blip r:embed="rId6" cstate="print"/>
          <a:stretch>
            <a:fillRect/>
          </a:stretch>
        </p:blipFill>
        <p:spPr bwMode="auto">
          <a:xfrm>
            <a:off x="3409372" y="1548000"/>
            <a:ext cx="1686228" cy="2412000"/>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l="1573" r="1573"/>
          <a:stretch>
            <a:fillRect/>
          </a:stretch>
        </p:blipFill>
        <p:spPr bwMode="auto">
          <a:xfrm>
            <a:off x="3314901" y="1512000"/>
            <a:ext cx="5779089" cy="5040000"/>
          </a:xfrm>
          <a:prstGeom prst="rect">
            <a:avLst/>
          </a:prstGeom>
          <a:noFill/>
          <a:ln w="9525">
            <a:noFill/>
            <a:miter lim="800000"/>
            <a:headEnd/>
            <a:tailEnd/>
          </a:ln>
        </p:spPr>
      </p:pic>
      <p:sp>
        <p:nvSpPr>
          <p:cNvPr id="4" name="Title 3"/>
          <p:cNvSpPr>
            <a:spLocks noGrp="1"/>
          </p:cNvSpPr>
          <p:nvPr>
            <p:ph type="title"/>
          </p:nvPr>
        </p:nvSpPr>
        <p:spPr/>
        <p:txBody>
          <a:bodyPr>
            <a:normAutofit fontScale="90000"/>
          </a:bodyPr>
          <a:lstStyle/>
          <a:p>
            <a:r>
              <a:rPr lang="en-US" dirty="0" smtClean="0"/>
              <a:t>RPCDAQ module – the workhorse</a:t>
            </a:r>
            <a:endParaRPr lang="en-SG" dirty="0"/>
          </a:p>
        </p:txBody>
      </p:sp>
      <p:sp>
        <p:nvSpPr>
          <p:cNvPr id="3" name="Footer Placeholder 2"/>
          <p:cNvSpPr>
            <a:spLocks noGrp="1"/>
          </p:cNvSpPr>
          <p:nvPr>
            <p:ph type="ftr" sz="quarter" idx="11"/>
          </p:nvPr>
        </p:nvSpPr>
        <p:spPr/>
        <p:txBody>
          <a:bodyPr/>
          <a:lstStyle/>
          <a:p>
            <a:r>
              <a:rPr lang="nn-NO" smtClean="0"/>
              <a:t>Dr. B.Satyanarayana, TIFR, Mumbai                                        Neutrinos@IISER                                        September 16, 2013</a:t>
            </a:r>
            <a:endParaRPr lang="en-SG" dirty="0"/>
          </a:p>
        </p:txBody>
      </p:sp>
      <p:sp>
        <p:nvSpPr>
          <p:cNvPr id="357" name="Content Placeholder 1"/>
          <p:cNvSpPr txBox="1">
            <a:spLocks/>
          </p:cNvSpPr>
          <p:nvPr/>
        </p:nvSpPr>
        <p:spPr>
          <a:xfrm>
            <a:off x="107504" y="1512000"/>
            <a:ext cx="3321488" cy="4832092"/>
          </a:xfrm>
          <a:prstGeom prst="rect">
            <a:avLst/>
          </a:prstGeom>
        </p:spPr>
        <p:txBody>
          <a:bodyPr vert="horz" wrap="square" lIns="91440" tIns="45720" rIns="91440" bIns="45720" rtlCol="0">
            <a:spAutoFit/>
          </a:bodyPr>
          <a:lstStyle/>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Unshaped, digitized, LVDS RPC signals from 128 strips (64x + 64y)</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16 analog RPC signals, each signal is a summed or multiplexed output of 8 RPC amplified signals.</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Global trigger</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TDC calibration signals</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TCP/IP connection to backend for command and data transfer</a:t>
            </a:r>
          </a:p>
        </p:txBody>
      </p:sp>
      <p:sp>
        <p:nvSpPr>
          <p:cNvPr id="6" name="Slide Number Placeholder 5"/>
          <p:cNvSpPr>
            <a:spLocks noGrp="1"/>
          </p:cNvSpPr>
          <p:nvPr>
            <p:ph type="sldNum" sz="quarter" idx="12"/>
          </p:nvPr>
        </p:nvSpPr>
        <p:spPr/>
        <p:txBody>
          <a:bodyPr/>
          <a:lstStyle/>
          <a:p>
            <a:fld id="{5D0D82D1-030A-4AF5-855D-82A44DD93AEE}" type="slidenum">
              <a:rPr lang="en-US" smtClean="0"/>
              <a:pPr/>
              <a:t>31</a:t>
            </a:fld>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ICAL’s ASIC TDC chip</a:t>
            </a:r>
            <a:endParaRPr lang="en-SG" dirty="0"/>
          </a:p>
        </p:txBody>
      </p:sp>
      <p:sp>
        <p:nvSpPr>
          <p:cNvPr id="15" name="Content Placeholder 14"/>
          <p:cNvSpPr>
            <a:spLocks noGrp="1"/>
          </p:cNvSpPr>
          <p:nvPr>
            <p:ph sz="half" idx="1"/>
          </p:nvPr>
        </p:nvSpPr>
        <p:spPr>
          <a:xfrm>
            <a:off x="26094" y="1576409"/>
            <a:ext cx="5220080" cy="4924425"/>
          </a:xfrm>
        </p:spPr>
        <p:txBody>
          <a:bodyPr wrap="square">
            <a:normAutofit fontScale="85000" lnSpcReduction="20000"/>
          </a:bodyPr>
          <a:lstStyle/>
          <a:p>
            <a:pPr>
              <a:lnSpc>
                <a:spcPct val="120000"/>
              </a:lnSpc>
              <a:spcBef>
                <a:spcPts val="0"/>
              </a:spcBef>
              <a:spcAft>
                <a:spcPts val="0"/>
              </a:spcAft>
            </a:pPr>
            <a:r>
              <a:rPr lang="en-US" dirty="0" smtClean="0"/>
              <a:t>Principle</a:t>
            </a:r>
          </a:p>
          <a:p>
            <a:pPr lvl="1">
              <a:lnSpc>
                <a:spcPct val="120000"/>
              </a:lnSpc>
              <a:spcBef>
                <a:spcPts val="0"/>
              </a:spcBef>
              <a:spcAft>
                <a:spcPts val="0"/>
              </a:spcAft>
            </a:pPr>
            <a:r>
              <a:rPr lang="en-US" dirty="0" smtClean="0"/>
              <a:t>Two fine TDCs to measure start/stop distance to clock edge (T</a:t>
            </a:r>
            <a:r>
              <a:rPr lang="en-US" baseline="-25000" dirty="0" smtClean="0"/>
              <a:t>1</a:t>
            </a:r>
            <a:r>
              <a:rPr lang="en-US" dirty="0" smtClean="0"/>
              <a:t>, T</a:t>
            </a:r>
            <a:r>
              <a:rPr lang="en-US" baseline="-25000" dirty="0" smtClean="0"/>
              <a:t>2</a:t>
            </a:r>
            <a:r>
              <a:rPr lang="en-US" dirty="0" smtClean="0"/>
              <a:t>)</a:t>
            </a:r>
          </a:p>
          <a:p>
            <a:pPr lvl="1">
              <a:lnSpc>
                <a:spcPct val="120000"/>
              </a:lnSpc>
              <a:spcBef>
                <a:spcPts val="0"/>
              </a:spcBef>
              <a:spcAft>
                <a:spcPts val="0"/>
              </a:spcAft>
            </a:pPr>
            <a:r>
              <a:rPr lang="en-US" dirty="0" smtClean="0"/>
              <a:t>Coarse TDC to count the number of clocks between start and stop (T</a:t>
            </a:r>
            <a:r>
              <a:rPr lang="en-US" baseline="-25000" dirty="0" smtClean="0"/>
              <a:t>3</a:t>
            </a:r>
            <a:r>
              <a:rPr lang="en-US" dirty="0" smtClean="0"/>
              <a:t>)</a:t>
            </a:r>
          </a:p>
          <a:p>
            <a:pPr lvl="1">
              <a:lnSpc>
                <a:spcPct val="120000"/>
              </a:lnSpc>
              <a:spcBef>
                <a:spcPts val="0"/>
              </a:spcBef>
              <a:spcAft>
                <a:spcPts val="0"/>
              </a:spcAft>
            </a:pPr>
            <a:r>
              <a:rPr lang="en-US" dirty="0" smtClean="0"/>
              <a:t>TDC output = T</a:t>
            </a:r>
            <a:r>
              <a:rPr lang="en-US" baseline="-25000" dirty="0" smtClean="0"/>
              <a:t>3</a:t>
            </a:r>
            <a:r>
              <a:rPr lang="en-US" dirty="0" smtClean="0"/>
              <a:t>+T</a:t>
            </a:r>
            <a:r>
              <a:rPr lang="en-US" baseline="-25000" dirty="0" smtClean="0"/>
              <a:t>1</a:t>
            </a:r>
            <a:r>
              <a:rPr lang="en-US" dirty="0" smtClean="0"/>
              <a:t>-T</a:t>
            </a:r>
            <a:r>
              <a:rPr lang="en-US" baseline="-25000" dirty="0" smtClean="0"/>
              <a:t>2</a:t>
            </a:r>
          </a:p>
          <a:p>
            <a:pPr>
              <a:lnSpc>
                <a:spcPct val="120000"/>
              </a:lnSpc>
              <a:spcBef>
                <a:spcPts val="0"/>
              </a:spcBef>
              <a:spcAft>
                <a:spcPts val="0"/>
              </a:spcAft>
            </a:pPr>
            <a:r>
              <a:rPr lang="en-US" dirty="0" smtClean="0"/>
              <a:t> Specifications</a:t>
            </a:r>
          </a:p>
          <a:p>
            <a:pPr lvl="1">
              <a:lnSpc>
                <a:spcPct val="120000"/>
              </a:lnSpc>
              <a:spcBef>
                <a:spcPts val="0"/>
              </a:spcBef>
              <a:spcAft>
                <a:spcPts val="0"/>
              </a:spcAft>
            </a:pPr>
            <a:r>
              <a:rPr lang="en-US" dirty="0" smtClean="0"/>
              <a:t>Currently a single-hit TDC, can be adapted to multi-hit</a:t>
            </a:r>
          </a:p>
          <a:p>
            <a:pPr lvl="1">
              <a:lnSpc>
                <a:spcPct val="120000"/>
              </a:lnSpc>
              <a:spcBef>
                <a:spcPts val="0"/>
              </a:spcBef>
              <a:spcAft>
                <a:spcPts val="0"/>
              </a:spcAft>
            </a:pPr>
            <a:r>
              <a:rPr lang="en-US" dirty="0" smtClean="0"/>
              <a:t>20 bit parallel output</a:t>
            </a:r>
          </a:p>
          <a:p>
            <a:pPr lvl="1">
              <a:lnSpc>
                <a:spcPct val="120000"/>
              </a:lnSpc>
              <a:spcBef>
                <a:spcPts val="0"/>
              </a:spcBef>
              <a:spcAft>
                <a:spcPts val="0"/>
              </a:spcAft>
            </a:pPr>
            <a:r>
              <a:rPr lang="en-US" dirty="0" smtClean="0"/>
              <a:t>Clock period, </a:t>
            </a:r>
            <a:r>
              <a:rPr lang="en-US" dirty="0" err="1" smtClean="0"/>
              <a:t>T</a:t>
            </a:r>
            <a:r>
              <a:rPr lang="en-US" baseline="-25000" dirty="0" err="1" smtClean="0"/>
              <a:t>c</a:t>
            </a:r>
            <a:r>
              <a:rPr lang="en-US" dirty="0" smtClean="0"/>
              <a:t> = 4ns</a:t>
            </a:r>
          </a:p>
          <a:p>
            <a:pPr lvl="1">
              <a:lnSpc>
                <a:spcPct val="120000"/>
              </a:lnSpc>
              <a:spcBef>
                <a:spcPts val="0"/>
              </a:spcBef>
              <a:spcAft>
                <a:spcPts val="0"/>
              </a:spcAft>
            </a:pPr>
            <a:r>
              <a:rPr lang="en-US" dirty="0" smtClean="0"/>
              <a:t>Fine TDC interval, </a:t>
            </a:r>
            <a:r>
              <a:rPr lang="en-US" dirty="0" err="1" smtClean="0"/>
              <a:t>T</a:t>
            </a:r>
            <a:r>
              <a:rPr lang="en-US" baseline="-25000" dirty="0" err="1" smtClean="0"/>
              <a:t>c</a:t>
            </a:r>
            <a:r>
              <a:rPr lang="en-US" dirty="0" smtClean="0"/>
              <a:t>/32 = 125ps</a:t>
            </a:r>
          </a:p>
          <a:p>
            <a:pPr lvl="1">
              <a:lnSpc>
                <a:spcPct val="120000"/>
              </a:lnSpc>
              <a:spcBef>
                <a:spcPts val="0"/>
              </a:spcBef>
              <a:spcAft>
                <a:spcPts val="0"/>
              </a:spcAft>
            </a:pPr>
            <a:r>
              <a:rPr lang="en-US" dirty="0" smtClean="0"/>
              <a:t>Fine TDC output: 5 bits</a:t>
            </a:r>
          </a:p>
          <a:p>
            <a:pPr lvl="1">
              <a:lnSpc>
                <a:spcPct val="120000"/>
              </a:lnSpc>
              <a:spcBef>
                <a:spcPts val="0"/>
              </a:spcBef>
              <a:spcAft>
                <a:spcPts val="0"/>
              </a:spcAft>
            </a:pPr>
            <a:r>
              <a:rPr lang="en-US" dirty="0" smtClean="0"/>
              <a:t>Coarse TDC interval: 2</a:t>
            </a:r>
            <a:r>
              <a:rPr lang="en-US" baseline="30000" dirty="0" smtClean="0"/>
              <a:t>15 </a:t>
            </a:r>
            <a:r>
              <a:rPr lang="en-US" dirty="0" smtClean="0"/>
              <a:t>* </a:t>
            </a:r>
            <a:r>
              <a:rPr lang="en-US" dirty="0" err="1" smtClean="0"/>
              <a:t>T</a:t>
            </a:r>
            <a:r>
              <a:rPr lang="en-US" baseline="-25000" dirty="0" err="1" smtClean="0"/>
              <a:t>c</a:t>
            </a:r>
            <a:r>
              <a:rPr lang="en-US" dirty="0" smtClean="0"/>
              <a:t> = 131.072</a:t>
            </a:r>
            <a:r>
              <a:rPr lang="en-US" dirty="0" smtClean="0">
                <a:latin typeface="Symbol" pitchFamily="18" charset="2"/>
              </a:rPr>
              <a:t>m</a:t>
            </a:r>
            <a:r>
              <a:rPr lang="en-US" dirty="0" smtClean="0"/>
              <a:t>s</a:t>
            </a:r>
          </a:p>
          <a:p>
            <a:pPr lvl="1">
              <a:lnSpc>
                <a:spcPct val="120000"/>
              </a:lnSpc>
              <a:spcBef>
                <a:spcPts val="0"/>
              </a:spcBef>
              <a:spcAft>
                <a:spcPts val="0"/>
              </a:spcAft>
            </a:pPr>
            <a:r>
              <a:rPr lang="en-US" dirty="0" smtClean="0"/>
              <a:t>Coarse TDC output: 15 bits</a:t>
            </a:r>
          </a:p>
        </p:txBody>
      </p:sp>
      <p:sp>
        <p:nvSpPr>
          <p:cNvPr id="19" name="TextBox 18"/>
          <p:cNvSpPr txBox="1"/>
          <p:nvPr/>
        </p:nvSpPr>
        <p:spPr>
          <a:xfrm>
            <a:off x="5400600" y="5373216"/>
            <a:ext cx="3563888" cy="646331"/>
          </a:xfrm>
          <a:prstGeom prst="rect">
            <a:avLst/>
          </a:prstGeom>
          <a:noFill/>
        </p:spPr>
        <p:txBody>
          <a:bodyPr wrap="square" rtlCol="0">
            <a:spAutoFit/>
          </a:bodyPr>
          <a:lstStyle/>
          <a:p>
            <a:r>
              <a:rPr lang="en-US" dirty="0" smtClean="0">
                <a:solidFill>
                  <a:schemeClr val="bg1"/>
                </a:solidFill>
              </a:rPr>
              <a:t>CMEMS is also coming up with an ASIC with similar specs.</a:t>
            </a:r>
            <a:endParaRPr lang="en-SG" dirty="0">
              <a:solidFill>
                <a:schemeClr val="bg1"/>
              </a:solidFill>
            </a:endParaRPr>
          </a:p>
        </p:txBody>
      </p:sp>
      <p:pic>
        <p:nvPicPr>
          <p:cNvPr id="377858" name="Picture 2"/>
          <p:cNvPicPr>
            <a:picLocks noChangeAspect="1" noChangeArrowheads="1"/>
          </p:cNvPicPr>
          <p:nvPr/>
        </p:nvPicPr>
        <p:blipFill>
          <a:blip r:embed="rId2" cstate="print"/>
          <a:srcRect l="1979" r="2638" b="1369"/>
          <a:stretch>
            <a:fillRect/>
          </a:stretch>
        </p:blipFill>
        <p:spPr bwMode="auto">
          <a:xfrm>
            <a:off x="4929191" y="1939956"/>
            <a:ext cx="4155986" cy="4140000"/>
          </a:xfrm>
          <a:prstGeom prst="rect">
            <a:avLst/>
          </a:prstGeom>
          <a:noFill/>
          <a:ln w="9525">
            <a:noFill/>
            <a:miter lim="800000"/>
            <a:headEnd/>
            <a:tailEnd/>
          </a:ln>
          <a:effectLst/>
        </p:spPr>
      </p:pic>
      <p:sp>
        <p:nvSpPr>
          <p:cNvPr id="8" name="Footer Placeholder 3"/>
          <p:cNvSpPr>
            <a:spLocks noGrp="1"/>
          </p:cNvSpPr>
          <p:nvPr>
            <p:ph type="ftr" sz="quarter" idx="11"/>
          </p:nvPr>
        </p:nvSpPr>
        <p:spPr>
          <a:xfrm>
            <a:off x="10242" y="6561376"/>
            <a:ext cx="8640000" cy="252000"/>
          </a:xfrm>
        </p:spPr>
        <p:txBody>
          <a:bodyPr/>
          <a:lstStyle/>
          <a:p>
            <a:r>
              <a:rPr lang="en-US" smtClean="0"/>
              <a:t>Dr. B.Satyanarayana, TIFR, Mumbai                                        Neutrinos@IISER                                        September 16, 2013</a:t>
            </a:r>
            <a:endParaRPr lang="en-US" dirty="0"/>
          </a:p>
        </p:txBody>
      </p:sp>
      <p:sp>
        <p:nvSpPr>
          <p:cNvPr id="9" name="Slide Number Placeholder 4"/>
          <p:cNvSpPr>
            <a:spLocks noGrp="1"/>
          </p:cNvSpPr>
          <p:nvPr>
            <p:ph type="sldNum" sz="quarter" idx="12"/>
          </p:nvPr>
        </p:nvSpPr>
        <p:spPr>
          <a:xfrm>
            <a:off x="8663121" y="6561376"/>
            <a:ext cx="468000" cy="252000"/>
          </a:xfrm>
        </p:spPr>
        <p:txBody>
          <a:bodyPr/>
          <a:lstStyle/>
          <a:p>
            <a:fld id="{5D0D82D1-030A-4AF5-855D-82A44DD93AEE}" type="slidenum">
              <a:rPr lang="en-US" smtClean="0"/>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p:txBody>
          <a:bodyPr>
            <a:normAutofit/>
          </a:bodyPr>
          <a:lstStyle/>
          <a:p>
            <a:r>
              <a:rPr lang="en-US" sz="6000" dirty="0" smtClean="0"/>
              <a:t>Pulse shape monitor</a:t>
            </a:r>
          </a:p>
        </p:txBody>
      </p:sp>
      <p:sp>
        <p:nvSpPr>
          <p:cNvPr id="7171" name="Footer Placeholder 4"/>
          <p:cNvSpPr>
            <a:spLocks noGrp="1"/>
          </p:cNvSpPr>
          <p:nvPr>
            <p:ph type="ftr" sz="quarter" idx="11"/>
          </p:nvPr>
        </p:nvSpPr>
        <p:spPr>
          <a:noFill/>
        </p:spPr>
        <p:txBody>
          <a:bodyPr/>
          <a:lstStyle/>
          <a:p>
            <a:r>
              <a:rPr lang="sv-SE" smtClean="0"/>
              <a:t>Dr. B.Satyanarayana, TIFR, Mumbai                                        Neutrinos@IISER                                        September 16, 2013</a:t>
            </a:r>
            <a:endParaRPr lang="en-GB" dirty="0"/>
          </a:p>
        </p:txBody>
      </p:sp>
      <p:sp>
        <p:nvSpPr>
          <p:cNvPr id="595" name="Slide Number Placeholder 594"/>
          <p:cNvSpPr>
            <a:spLocks noGrp="1"/>
          </p:cNvSpPr>
          <p:nvPr>
            <p:ph type="sldNum" sz="quarter" idx="12"/>
          </p:nvPr>
        </p:nvSpPr>
        <p:spPr/>
        <p:txBody>
          <a:bodyPr/>
          <a:lstStyle/>
          <a:p>
            <a:fld id="{69E29E33-B620-47F9-BB04-8846C2A5AFCC}" type="slidenum">
              <a:rPr lang="en-US" smtClean="0"/>
              <a:pPr/>
              <a:t>33</a:t>
            </a:fld>
            <a:endParaRPr lang="en-US" dirty="0"/>
          </a:p>
        </p:txBody>
      </p:sp>
      <p:sp>
        <p:nvSpPr>
          <p:cNvPr id="7174" name="Rectangle 3"/>
          <p:cNvSpPr>
            <a:spLocks noChangeArrowheads="1"/>
          </p:cNvSpPr>
          <p:nvPr/>
        </p:nvSpPr>
        <p:spPr bwMode="auto">
          <a:xfrm>
            <a:off x="1102296" y="5654749"/>
            <a:ext cx="6629400" cy="304800"/>
          </a:xfrm>
          <a:prstGeom prst="rect">
            <a:avLst/>
          </a:prstGeom>
          <a:solidFill>
            <a:schemeClr val="bg1"/>
          </a:solidFill>
          <a:ln w="19050">
            <a:solidFill>
              <a:schemeClr val="tx1"/>
            </a:solidFill>
            <a:miter lim="800000"/>
            <a:headEnd/>
            <a:tailEnd/>
          </a:ln>
        </p:spPr>
        <p:txBody>
          <a:bodyPr wrap="none" anchor="ctr"/>
          <a:lstStyle/>
          <a:p>
            <a:pPr algn="ctr" eaLnBrk="1" hangingPunct="1"/>
            <a:r>
              <a:rPr lang="en-US" dirty="0"/>
              <a:t>Shift Register</a:t>
            </a:r>
          </a:p>
        </p:txBody>
      </p:sp>
      <p:sp>
        <p:nvSpPr>
          <p:cNvPr id="7175" name="Line 4"/>
          <p:cNvSpPr>
            <a:spLocks noChangeShapeType="1"/>
          </p:cNvSpPr>
          <p:nvPr/>
        </p:nvSpPr>
        <p:spPr bwMode="auto">
          <a:xfrm flipH="1">
            <a:off x="814296" y="5807149"/>
            <a:ext cx="288000" cy="0"/>
          </a:xfrm>
          <a:prstGeom prst="line">
            <a:avLst/>
          </a:prstGeom>
          <a:noFill/>
          <a:ln w="9525">
            <a:solidFill>
              <a:schemeClr val="tx1"/>
            </a:solidFill>
            <a:round/>
            <a:headEnd/>
            <a:tailEnd/>
          </a:ln>
        </p:spPr>
        <p:txBody>
          <a:bodyPr/>
          <a:lstStyle/>
          <a:p>
            <a:endParaRPr lang="en-SG" dirty="0"/>
          </a:p>
        </p:txBody>
      </p:sp>
      <p:sp>
        <p:nvSpPr>
          <p:cNvPr id="7176" name="Text Box 5"/>
          <p:cNvSpPr txBox="1">
            <a:spLocks noChangeArrowheads="1"/>
          </p:cNvSpPr>
          <p:nvPr/>
        </p:nvSpPr>
        <p:spPr bwMode="auto">
          <a:xfrm>
            <a:off x="35496" y="5588432"/>
            <a:ext cx="875561" cy="400110"/>
          </a:xfrm>
          <a:prstGeom prst="rect">
            <a:avLst/>
          </a:prstGeom>
          <a:noFill/>
          <a:ln w="9525">
            <a:noFill/>
            <a:miter lim="800000"/>
            <a:headEnd/>
            <a:tailEnd/>
          </a:ln>
        </p:spPr>
        <p:txBody>
          <a:bodyPr wrap="none">
            <a:spAutoFit/>
          </a:bodyPr>
          <a:lstStyle/>
          <a:p>
            <a:pPr eaLnBrk="1" hangingPunct="1"/>
            <a:r>
              <a:rPr lang="en-US" sz="2000" dirty="0" smtClean="0"/>
              <a:t>Clock</a:t>
            </a:r>
            <a:endParaRPr lang="en-US" sz="2000" dirty="0"/>
          </a:p>
        </p:txBody>
      </p:sp>
      <p:sp>
        <p:nvSpPr>
          <p:cNvPr id="7178" name="Line 7"/>
          <p:cNvSpPr>
            <a:spLocks noChangeShapeType="1"/>
          </p:cNvSpPr>
          <p:nvPr/>
        </p:nvSpPr>
        <p:spPr bwMode="auto">
          <a:xfrm>
            <a:off x="460946" y="4054549"/>
            <a:ext cx="6172200" cy="0"/>
          </a:xfrm>
          <a:prstGeom prst="line">
            <a:avLst/>
          </a:prstGeom>
          <a:noFill/>
          <a:ln w="28575">
            <a:solidFill>
              <a:srgbClr val="FF0000"/>
            </a:solidFill>
            <a:round/>
            <a:headEnd/>
            <a:tailEnd/>
          </a:ln>
        </p:spPr>
        <p:txBody>
          <a:bodyPr/>
          <a:lstStyle/>
          <a:p>
            <a:endParaRPr lang="en-SG" dirty="0"/>
          </a:p>
        </p:txBody>
      </p:sp>
      <p:sp>
        <p:nvSpPr>
          <p:cNvPr id="7179" name="Line 8"/>
          <p:cNvSpPr>
            <a:spLocks noChangeShapeType="1"/>
          </p:cNvSpPr>
          <p:nvPr/>
        </p:nvSpPr>
        <p:spPr bwMode="auto">
          <a:xfrm>
            <a:off x="1146746" y="4054549"/>
            <a:ext cx="0" cy="152400"/>
          </a:xfrm>
          <a:prstGeom prst="line">
            <a:avLst/>
          </a:prstGeom>
          <a:noFill/>
          <a:ln w="9525">
            <a:solidFill>
              <a:schemeClr val="tx1"/>
            </a:solidFill>
            <a:round/>
            <a:headEnd/>
            <a:tailEnd/>
          </a:ln>
        </p:spPr>
        <p:txBody>
          <a:bodyPr/>
          <a:lstStyle/>
          <a:p>
            <a:endParaRPr lang="en-SG" dirty="0"/>
          </a:p>
        </p:txBody>
      </p:sp>
      <p:sp>
        <p:nvSpPr>
          <p:cNvPr id="7180" name="Line 9"/>
          <p:cNvSpPr>
            <a:spLocks noChangeShapeType="1"/>
          </p:cNvSpPr>
          <p:nvPr/>
        </p:nvSpPr>
        <p:spPr bwMode="auto">
          <a:xfrm>
            <a:off x="1146746" y="4206949"/>
            <a:ext cx="76200" cy="152400"/>
          </a:xfrm>
          <a:prstGeom prst="line">
            <a:avLst/>
          </a:prstGeom>
          <a:noFill/>
          <a:ln w="9525">
            <a:solidFill>
              <a:schemeClr val="tx1"/>
            </a:solidFill>
            <a:round/>
            <a:headEnd/>
            <a:tailEnd/>
          </a:ln>
        </p:spPr>
        <p:txBody>
          <a:bodyPr/>
          <a:lstStyle/>
          <a:p>
            <a:endParaRPr lang="en-SG" dirty="0"/>
          </a:p>
        </p:txBody>
      </p:sp>
      <p:sp>
        <p:nvSpPr>
          <p:cNvPr id="7181" name="Line 10"/>
          <p:cNvSpPr>
            <a:spLocks noChangeShapeType="1"/>
          </p:cNvSpPr>
          <p:nvPr/>
        </p:nvSpPr>
        <p:spPr bwMode="auto">
          <a:xfrm>
            <a:off x="1146746" y="4359349"/>
            <a:ext cx="0" cy="228600"/>
          </a:xfrm>
          <a:prstGeom prst="line">
            <a:avLst/>
          </a:prstGeom>
          <a:noFill/>
          <a:ln w="9525">
            <a:solidFill>
              <a:schemeClr val="tx1"/>
            </a:solidFill>
            <a:round/>
            <a:headEnd/>
            <a:tailEnd/>
          </a:ln>
        </p:spPr>
        <p:txBody>
          <a:bodyPr/>
          <a:lstStyle/>
          <a:p>
            <a:endParaRPr lang="en-SG" dirty="0"/>
          </a:p>
        </p:txBody>
      </p:sp>
      <p:sp>
        <p:nvSpPr>
          <p:cNvPr id="7182" name="Line 11"/>
          <p:cNvSpPr>
            <a:spLocks noChangeShapeType="1"/>
          </p:cNvSpPr>
          <p:nvPr/>
        </p:nvSpPr>
        <p:spPr bwMode="auto">
          <a:xfrm>
            <a:off x="994346" y="4587949"/>
            <a:ext cx="304800" cy="0"/>
          </a:xfrm>
          <a:prstGeom prst="line">
            <a:avLst/>
          </a:prstGeom>
          <a:noFill/>
          <a:ln w="9525">
            <a:solidFill>
              <a:schemeClr val="tx1"/>
            </a:solidFill>
            <a:round/>
            <a:headEnd/>
            <a:tailEnd/>
          </a:ln>
        </p:spPr>
        <p:txBody>
          <a:bodyPr/>
          <a:lstStyle/>
          <a:p>
            <a:endParaRPr lang="en-SG" dirty="0"/>
          </a:p>
        </p:txBody>
      </p:sp>
      <p:sp>
        <p:nvSpPr>
          <p:cNvPr id="7183" name="Line 12"/>
          <p:cNvSpPr>
            <a:spLocks noChangeShapeType="1"/>
          </p:cNvSpPr>
          <p:nvPr/>
        </p:nvSpPr>
        <p:spPr bwMode="auto">
          <a:xfrm>
            <a:off x="994346" y="4664149"/>
            <a:ext cx="304800" cy="0"/>
          </a:xfrm>
          <a:prstGeom prst="line">
            <a:avLst/>
          </a:prstGeom>
          <a:noFill/>
          <a:ln w="9525">
            <a:solidFill>
              <a:schemeClr val="tx1"/>
            </a:solidFill>
            <a:round/>
            <a:headEnd/>
            <a:tailEnd/>
          </a:ln>
        </p:spPr>
        <p:txBody>
          <a:bodyPr/>
          <a:lstStyle/>
          <a:p>
            <a:endParaRPr lang="en-SG" dirty="0"/>
          </a:p>
        </p:txBody>
      </p:sp>
      <p:sp>
        <p:nvSpPr>
          <p:cNvPr id="7184" name="Line 13"/>
          <p:cNvSpPr>
            <a:spLocks noChangeShapeType="1"/>
          </p:cNvSpPr>
          <p:nvPr/>
        </p:nvSpPr>
        <p:spPr bwMode="auto">
          <a:xfrm>
            <a:off x="1146746" y="4664149"/>
            <a:ext cx="0" cy="228600"/>
          </a:xfrm>
          <a:prstGeom prst="line">
            <a:avLst/>
          </a:prstGeom>
          <a:noFill/>
          <a:ln w="9525">
            <a:solidFill>
              <a:schemeClr val="tx1"/>
            </a:solidFill>
            <a:round/>
            <a:headEnd/>
            <a:tailEnd/>
          </a:ln>
        </p:spPr>
        <p:txBody>
          <a:bodyPr/>
          <a:lstStyle/>
          <a:p>
            <a:endParaRPr lang="en-SG" dirty="0"/>
          </a:p>
        </p:txBody>
      </p:sp>
      <p:sp>
        <p:nvSpPr>
          <p:cNvPr id="7185" name="Line 14"/>
          <p:cNvSpPr>
            <a:spLocks noChangeShapeType="1"/>
          </p:cNvSpPr>
          <p:nvPr/>
        </p:nvSpPr>
        <p:spPr bwMode="auto">
          <a:xfrm>
            <a:off x="1146746" y="4511749"/>
            <a:ext cx="304800" cy="0"/>
          </a:xfrm>
          <a:prstGeom prst="line">
            <a:avLst/>
          </a:prstGeom>
          <a:noFill/>
          <a:ln w="9525">
            <a:solidFill>
              <a:schemeClr val="tx1"/>
            </a:solidFill>
            <a:round/>
            <a:headEnd/>
            <a:tailEnd/>
          </a:ln>
        </p:spPr>
        <p:txBody>
          <a:bodyPr/>
          <a:lstStyle/>
          <a:p>
            <a:endParaRPr lang="en-SG" dirty="0"/>
          </a:p>
        </p:txBody>
      </p:sp>
      <p:sp>
        <p:nvSpPr>
          <p:cNvPr id="7186" name="Line 15"/>
          <p:cNvSpPr>
            <a:spLocks noChangeShapeType="1"/>
          </p:cNvSpPr>
          <p:nvPr/>
        </p:nvSpPr>
        <p:spPr bwMode="auto">
          <a:xfrm>
            <a:off x="1451546" y="4511749"/>
            <a:ext cx="0" cy="304800"/>
          </a:xfrm>
          <a:prstGeom prst="line">
            <a:avLst/>
          </a:prstGeom>
          <a:noFill/>
          <a:ln w="9525">
            <a:solidFill>
              <a:schemeClr val="tx1"/>
            </a:solidFill>
            <a:round/>
            <a:headEnd/>
            <a:tailEnd/>
          </a:ln>
        </p:spPr>
        <p:txBody>
          <a:bodyPr/>
          <a:lstStyle/>
          <a:p>
            <a:endParaRPr lang="en-SG" dirty="0"/>
          </a:p>
        </p:txBody>
      </p:sp>
      <p:sp>
        <p:nvSpPr>
          <p:cNvPr id="7187" name="Line 16"/>
          <p:cNvSpPr>
            <a:spLocks noChangeShapeType="1"/>
          </p:cNvSpPr>
          <p:nvPr/>
        </p:nvSpPr>
        <p:spPr bwMode="auto">
          <a:xfrm>
            <a:off x="1451546" y="4816549"/>
            <a:ext cx="76200" cy="152400"/>
          </a:xfrm>
          <a:prstGeom prst="line">
            <a:avLst/>
          </a:prstGeom>
          <a:noFill/>
          <a:ln w="9525">
            <a:solidFill>
              <a:schemeClr val="tx1"/>
            </a:solidFill>
            <a:round/>
            <a:headEnd/>
            <a:tailEnd/>
          </a:ln>
        </p:spPr>
        <p:txBody>
          <a:bodyPr/>
          <a:lstStyle/>
          <a:p>
            <a:endParaRPr lang="en-SG" dirty="0"/>
          </a:p>
        </p:txBody>
      </p:sp>
      <p:sp>
        <p:nvSpPr>
          <p:cNvPr id="7188" name="Line 17"/>
          <p:cNvSpPr>
            <a:spLocks noChangeShapeType="1"/>
          </p:cNvSpPr>
          <p:nvPr/>
        </p:nvSpPr>
        <p:spPr bwMode="auto">
          <a:xfrm>
            <a:off x="1451546" y="4968949"/>
            <a:ext cx="0" cy="304800"/>
          </a:xfrm>
          <a:prstGeom prst="line">
            <a:avLst/>
          </a:prstGeom>
          <a:noFill/>
          <a:ln w="9525">
            <a:solidFill>
              <a:schemeClr val="tx1"/>
            </a:solidFill>
            <a:round/>
            <a:headEnd/>
            <a:tailEnd/>
          </a:ln>
        </p:spPr>
        <p:txBody>
          <a:bodyPr/>
          <a:lstStyle/>
          <a:p>
            <a:endParaRPr lang="en-SG" dirty="0"/>
          </a:p>
        </p:txBody>
      </p:sp>
      <p:sp>
        <p:nvSpPr>
          <p:cNvPr id="7189" name="Line 18"/>
          <p:cNvSpPr>
            <a:spLocks noChangeShapeType="1"/>
          </p:cNvSpPr>
          <p:nvPr/>
        </p:nvSpPr>
        <p:spPr bwMode="auto">
          <a:xfrm>
            <a:off x="1451546" y="5273749"/>
            <a:ext cx="6324600" cy="0"/>
          </a:xfrm>
          <a:prstGeom prst="line">
            <a:avLst/>
          </a:prstGeom>
          <a:noFill/>
          <a:ln w="28575">
            <a:solidFill>
              <a:srgbClr val="002060"/>
            </a:solidFill>
            <a:round/>
            <a:headEnd/>
            <a:tailEnd/>
          </a:ln>
        </p:spPr>
        <p:txBody>
          <a:bodyPr/>
          <a:lstStyle/>
          <a:p>
            <a:endParaRPr lang="en-SG" dirty="0">
              <a:solidFill>
                <a:srgbClr val="FFFF00"/>
              </a:solidFill>
            </a:endParaRPr>
          </a:p>
        </p:txBody>
      </p:sp>
      <p:grpSp>
        <p:nvGrpSpPr>
          <p:cNvPr id="2" name="Group 19"/>
          <p:cNvGrpSpPr>
            <a:grpSpLocks/>
          </p:cNvGrpSpPr>
          <p:nvPr/>
        </p:nvGrpSpPr>
        <p:grpSpPr bwMode="auto">
          <a:xfrm>
            <a:off x="1222946" y="3521149"/>
            <a:ext cx="76200" cy="762000"/>
            <a:chOff x="1296" y="1488"/>
            <a:chExt cx="48" cy="480"/>
          </a:xfrm>
        </p:grpSpPr>
        <p:sp>
          <p:nvSpPr>
            <p:cNvPr id="7763" name="Line 20"/>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764" name="Line 21"/>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grpSp>
        <p:nvGrpSpPr>
          <p:cNvPr id="3" name="Group 22"/>
          <p:cNvGrpSpPr>
            <a:grpSpLocks/>
          </p:cNvGrpSpPr>
          <p:nvPr/>
        </p:nvGrpSpPr>
        <p:grpSpPr bwMode="auto">
          <a:xfrm>
            <a:off x="613346" y="3444949"/>
            <a:ext cx="685800" cy="152400"/>
            <a:chOff x="912" y="1440"/>
            <a:chExt cx="432" cy="96"/>
          </a:xfrm>
        </p:grpSpPr>
        <p:grpSp>
          <p:nvGrpSpPr>
            <p:cNvPr id="4" name="Group 23"/>
            <p:cNvGrpSpPr>
              <a:grpSpLocks/>
            </p:cNvGrpSpPr>
            <p:nvPr/>
          </p:nvGrpSpPr>
          <p:grpSpPr bwMode="auto">
            <a:xfrm>
              <a:off x="960" y="1440"/>
              <a:ext cx="146" cy="96"/>
              <a:chOff x="1008" y="1440"/>
              <a:chExt cx="146" cy="96"/>
            </a:xfrm>
          </p:grpSpPr>
          <p:sp>
            <p:nvSpPr>
              <p:cNvPr id="7759" name="Line 24"/>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60" name="Line 25"/>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61" name="Line 26"/>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62" name="Oval 27"/>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5" name="Group 28"/>
            <p:cNvGrpSpPr>
              <a:grpSpLocks/>
            </p:cNvGrpSpPr>
            <p:nvPr/>
          </p:nvGrpSpPr>
          <p:grpSpPr bwMode="auto">
            <a:xfrm>
              <a:off x="1152" y="1440"/>
              <a:ext cx="146" cy="96"/>
              <a:chOff x="1008" y="1440"/>
              <a:chExt cx="146" cy="96"/>
            </a:xfrm>
          </p:grpSpPr>
          <p:sp>
            <p:nvSpPr>
              <p:cNvPr id="7755" name="Line 29"/>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56" name="Line 30"/>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57" name="Line 31"/>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58" name="Oval 32"/>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52" name="Line 33"/>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53" name="Line 34"/>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54" name="Line 35"/>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6" name="Group 36"/>
          <p:cNvGrpSpPr>
            <a:grpSpLocks/>
          </p:cNvGrpSpPr>
          <p:nvPr/>
        </p:nvGrpSpPr>
        <p:grpSpPr bwMode="auto">
          <a:xfrm>
            <a:off x="1299146" y="3444949"/>
            <a:ext cx="685800" cy="152400"/>
            <a:chOff x="912" y="1440"/>
            <a:chExt cx="432" cy="96"/>
          </a:xfrm>
        </p:grpSpPr>
        <p:grpSp>
          <p:nvGrpSpPr>
            <p:cNvPr id="7" name="Group 37"/>
            <p:cNvGrpSpPr>
              <a:grpSpLocks/>
            </p:cNvGrpSpPr>
            <p:nvPr/>
          </p:nvGrpSpPr>
          <p:grpSpPr bwMode="auto">
            <a:xfrm>
              <a:off x="960" y="1440"/>
              <a:ext cx="146" cy="96"/>
              <a:chOff x="1008" y="1440"/>
              <a:chExt cx="146" cy="96"/>
            </a:xfrm>
          </p:grpSpPr>
          <p:sp>
            <p:nvSpPr>
              <p:cNvPr id="7746" name="Line 38"/>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47" name="Line 39"/>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48" name="Line 40"/>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49" name="Oval 41"/>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8" name="Group 42"/>
            <p:cNvGrpSpPr>
              <a:grpSpLocks/>
            </p:cNvGrpSpPr>
            <p:nvPr/>
          </p:nvGrpSpPr>
          <p:grpSpPr bwMode="auto">
            <a:xfrm>
              <a:off x="1152" y="1440"/>
              <a:ext cx="146" cy="96"/>
              <a:chOff x="1008" y="1440"/>
              <a:chExt cx="146" cy="96"/>
            </a:xfrm>
          </p:grpSpPr>
          <p:sp>
            <p:nvSpPr>
              <p:cNvPr id="7742" name="Line 43"/>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43" name="Line 44"/>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44" name="Line 45"/>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45" name="Oval 46"/>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39" name="Line 47"/>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40" name="Line 48"/>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41" name="Line 49"/>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9" name="Group 50"/>
          <p:cNvGrpSpPr>
            <a:grpSpLocks/>
          </p:cNvGrpSpPr>
          <p:nvPr/>
        </p:nvGrpSpPr>
        <p:grpSpPr bwMode="auto">
          <a:xfrm>
            <a:off x="1984946" y="3444949"/>
            <a:ext cx="685800" cy="152400"/>
            <a:chOff x="912" y="1440"/>
            <a:chExt cx="432" cy="96"/>
          </a:xfrm>
        </p:grpSpPr>
        <p:grpSp>
          <p:nvGrpSpPr>
            <p:cNvPr id="10" name="Group 51"/>
            <p:cNvGrpSpPr>
              <a:grpSpLocks/>
            </p:cNvGrpSpPr>
            <p:nvPr/>
          </p:nvGrpSpPr>
          <p:grpSpPr bwMode="auto">
            <a:xfrm>
              <a:off x="960" y="1440"/>
              <a:ext cx="146" cy="96"/>
              <a:chOff x="1008" y="1440"/>
              <a:chExt cx="146" cy="96"/>
            </a:xfrm>
          </p:grpSpPr>
          <p:sp>
            <p:nvSpPr>
              <p:cNvPr id="7733" name="Line 52"/>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34" name="Line 53"/>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35" name="Line 54"/>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36" name="Oval 55"/>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11" name="Group 56"/>
            <p:cNvGrpSpPr>
              <a:grpSpLocks/>
            </p:cNvGrpSpPr>
            <p:nvPr/>
          </p:nvGrpSpPr>
          <p:grpSpPr bwMode="auto">
            <a:xfrm>
              <a:off x="1152" y="1440"/>
              <a:ext cx="146" cy="96"/>
              <a:chOff x="1008" y="1440"/>
              <a:chExt cx="146" cy="96"/>
            </a:xfrm>
          </p:grpSpPr>
          <p:sp>
            <p:nvSpPr>
              <p:cNvPr id="7729" name="Line 57"/>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30" name="Line 58"/>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31" name="Line 59"/>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32" name="Oval 60"/>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26" name="Line 61"/>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27" name="Line 62"/>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28" name="Line 63"/>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12" name="Group 64"/>
          <p:cNvGrpSpPr>
            <a:grpSpLocks/>
          </p:cNvGrpSpPr>
          <p:nvPr/>
        </p:nvGrpSpPr>
        <p:grpSpPr bwMode="auto">
          <a:xfrm>
            <a:off x="2670746" y="3444949"/>
            <a:ext cx="685800" cy="152400"/>
            <a:chOff x="912" y="1440"/>
            <a:chExt cx="432" cy="96"/>
          </a:xfrm>
        </p:grpSpPr>
        <p:grpSp>
          <p:nvGrpSpPr>
            <p:cNvPr id="13" name="Group 65"/>
            <p:cNvGrpSpPr>
              <a:grpSpLocks/>
            </p:cNvGrpSpPr>
            <p:nvPr/>
          </p:nvGrpSpPr>
          <p:grpSpPr bwMode="auto">
            <a:xfrm>
              <a:off x="960" y="1440"/>
              <a:ext cx="146" cy="96"/>
              <a:chOff x="1008" y="1440"/>
              <a:chExt cx="146" cy="96"/>
            </a:xfrm>
          </p:grpSpPr>
          <p:sp>
            <p:nvSpPr>
              <p:cNvPr id="7720" name="Line 66"/>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21" name="Line 67"/>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22" name="Line 68"/>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23" name="Oval 69"/>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14" name="Group 70"/>
            <p:cNvGrpSpPr>
              <a:grpSpLocks/>
            </p:cNvGrpSpPr>
            <p:nvPr/>
          </p:nvGrpSpPr>
          <p:grpSpPr bwMode="auto">
            <a:xfrm>
              <a:off x="1152" y="1440"/>
              <a:ext cx="146" cy="96"/>
              <a:chOff x="1008" y="1440"/>
              <a:chExt cx="146" cy="96"/>
            </a:xfrm>
          </p:grpSpPr>
          <p:sp>
            <p:nvSpPr>
              <p:cNvPr id="7716" name="Line 71"/>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17" name="Line 72"/>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18" name="Line 73"/>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19" name="Oval 74"/>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13" name="Line 75"/>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14" name="Line 76"/>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15" name="Line 77"/>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15" name="Group 78"/>
          <p:cNvGrpSpPr>
            <a:grpSpLocks/>
          </p:cNvGrpSpPr>
          <p:nvPr/>
        </p:nvGrpSpPr>
        <p:grpSpPr bwMode="auto">
          <a:xfrm>
            <a:off x="3356546" y="3444949"/>
            <a:ext cx="685800" cy="152400"/>
            <a:chOff x="912" y="1440"/>
            <a:chExt cx="432" cy="96"/>
          </a:xfrm>
        </p:grpSpPr>
        <p:grpSp>
          <p:nvGrpSpPr>
            <p:cNvPr id="16" name="Group 79"/>
            <p:cNvGrpSpPr>
              <a:grpSpLocks/>
            </p:cNvGrpSpPr>
            <p:nvPr/>
          </p:nvGrpSpPr>
          <p:grpSpPr bwMode="auto">
            <a:xfrm>
              <a:off x="960" y="1440"/>
              <a:ext cx="146" cy="96"/>
              <a:chOff x="1008" y="1440"/>
              <a:chExt cx="146" cy="96"/>
            </a:xfrm>
          </p:grpSpPr>
          <p:sp>
            <p:nvSpPr>
              <p:cNvPr id="7707" name="Line 80"/>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08" name="Line 81"/>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09" name="Line 82"/>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10" name="Oval 83"/>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17" name="Group 84"/>
            <p:cNvGrpSpPr>
              <a:grpSpLocks/>
            </p:cNvGrpSpPr>
            <p:nvPr/>
          </p:nvGrpSpPr>
          <p:grpSpPr bwMode="auto">
            <a:xfrm>
              <a:off x="1152" y="1440"/>
              <a:ext cx="146" cy="96"/>
              <a:chOff x="1008" y="1440"/>
              <a:chExt cx="146" cy="96"/>
            </a:xfrm>
          </p:grpSpPr>
          <p:sp>
            <p:nvSpPr>
              <p:cNvPr id="7703" name="Line 85"/>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04" name="Line 86"/>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05" name="Line 87"/>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06" name="Oval 88"/>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00" name="Line 89"/>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01" name="Line 90"/>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02" name="Line 91"/>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18" name="Group 92"/>
          <p:cNvGrpSpPr>
            <a:grpSpLocks/>
          </p:cNvGrpSpPr>
          <p:nvPr/>
        </p:nvGrpSpPr>
        <p:grpSpPr bwMode="auto">
          <a:xfrm>
            <a:off x="4042346" y="3444949"/>
            <a:ext cx="685800" cy="152400"/>
            <a:chOff x="912" y="1440"/>
            <a:chExt cx="432" cy="96"/>
          </a:xfrm>
        </p:grpSpPr>
        <p:grpSp>
          <p:nvGrpSpPr>
            <p:cNvPr id="19" name="Group 93"/>
            <p:cNvGrpSpPr>
              <a:grpSpLocks/>
            </p:cNvGrpSpPr>
            <p:nvPr/>
          </p:nvGrpSpPr>
          <p:grpSpPr bwMode="auto">
            <a:xfrm>
              <a:off x="960" y="1440"/>
              <a:ext cx="146" cy="96"/>
              <a:chOff x="1008" y="1440"/>
              <a:chExt cx="146" cy="96"/>
            </a:xfrm>
          </p:grpSpPr>
          <p:sp>
            <p:nvSpPr>
              <p:cNvPr id="7694" name="Line 94"/>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95" name="Line 95"/>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96" name="Line 96"/>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97" name="Oval 97"/>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20" name="Group 98"/>
            <p:cNvGrpSpPr>
              <a:grpSpLocks/>
            </p:cNvGrpSpPr>
            <p:nvPr/>
          </p:nvGrpSpPr>
          <p:grpSpPr bwMode="auto">
            <a:xfrm>
              <a:off x="1152" y="1440"/>
              <a:ext cx="146" cy="96"/>
              <a:chOff x="1008" y="1440"/>
              <a:chExt cx="146" cy="96"/>
            </a:xfrm>
          </p:grpSpPr>
          <p:sp>
            <p:nvSpPr>
              <p:cNvPr id="7690" name="Line 99"/>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91" name="Line 100"/>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92" name="Line 101"/>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93" name="Oval 102"/>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687" name="Line 103"/>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688" name="Line 104"/>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689" name="Line 105"/>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21" name="Group 106"/>
          <p:cNvGrpSpPr>
            <a:grpSpLocks/>
          </p:cNvGrpSpPr>
          <p:nvPr/>
        </p:nvGrpSpPr>
        <p:grpSpPr bwMode="auto">
          <a:xfrm>
            <a:off x="4728146" y="3444949"/>
            <a:ext cx="685800" cy="152400"/>
            <a:chOff x="912" y="1440"/>
            <a:chExt cx="432" cy="96"/>
          </a:xfrm>
        </p:grpSpPr>
        <p:grpSp>
          <p:nvGrpSpPr>
            <p:cNvPr id="22" name="Group 107"/>
            <p:cNvGrpSpPr>
              <a:grpSpLocks/>
            </p:cNvGrpSpPr>
            <p:nvPr/>
          </p:nvGrpSpPr>
          <p:grpSpPr bwMode="auto">
            <a:xfrm>
              <a:off x="960" y="1440"/>
              <a:ext cx="146" cy="96"/>
              <a:chOff x="1008" y="1440"/>
              <a:chExt cx="146" cy="96"/>
            </a:xfrm>
          </p:grpSpPr>
          <p:sp>
            <p:nvSpPr>
              <p:cNvPr id="7681" name="Line 108"/>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82" name="Line 109"/>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83" name="Line 110"/>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84" name="Oval 111"/>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23" name="Group 112"/>
            <p:cNvGrpSpPr>
              <a:grpSpLocks/>
            </p:cNvGrpSpPr>
            <p:nvPr/>
          </p:nvGrpSpPr>
          <p:grpSpPr bwMode="auto">
            <a:xfrm>
              <a:off x="1152" y="1440"/>
              <a:ext cx="146" cy="96"/>
              <a:chOff x="1008" y="1440"/>
              <a:chExt cx="146" cy="96"/>
            </a:xfrm>
          </p:grpSpPr>
          <p:sp>
            <p:nvSpPr>
              <p:cNvPr id="7677" name="Line 113"/>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78" name="Line 114"/>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79" name="Line 115"/>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80" name="Oval 116"/>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674" name="Line 117"/>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675" name="Line 118"/>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676" name="Line 119"/>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24" name="Group 120"/>
          <p:cNvGrpSpPr>
            <a:grpSpLocks/>
          </p:cNvGrpSpPr>
          <p:nvPr/>
        </p:nvGrpSpPr>
        <p:grpSpPr bwMode="auto">
          <a:xfrm>
            <a:off x="5413946" y="3444949"/>
            <a:ext cx="685800" cy="152400"/>
            <a:chOff x="912" y="1440"/>
            <a:chExt cx="432" cy="96"/>
          </a:xfrm>
        </p:grpSpPr>
        <p:grpSp>
          <p:nvGrpSpPr>
            <p:cNvPr id="25" name="Group 121"/>
            <p:cNvGrpSpPr>
              <a:grpSpLocks/>
            </p:cNvGrpSpPr>
            <p:nvPr/>
          </p:nvGrpSpPr>
          <p:grpSpPr bwMode="auto">
            <a:xfrm>
              <a:off x="960" y="1440"/>
              <a:ext cx="146" cy="96"/>
              <a:chOff x="1008" y="1440"/>
              <a:chExt cx="146" cy="96"/>
            </a:xfrm>
          </p:grpSpPr>
          <p:sp>
            <p:nvSpPr>
              <p:cNvPr id="7668" name="Line 122"/>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69" name="Line 123"/>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70" name="Line 124"/>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71" name="Oval 125"/>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26" name="Group 126"/>
            <p:cNvGrpSpPr>
              <a:grpSpLocks/>
            </p:cNvGrpSpPr>
            <p:nvPr/>
          </p:nvGrpSpPr>
          <p:grpSpPr bwMode="auto">
            <a:xfrm>
              <a:off x="1152" y="1440"/>
              <a:ext cx="146" cy="96"/>
              <a:chOff x="1008" y="1440"/>
              <a:chExt cx="146" cy="96"/>
            </a:xfrm>
          </p:grpSpPr>
          <p:sp>
            <p:nvSpPr>
              <p:cNvPr id="7664" name="Line 127"/>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65" name="Line 128"/>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66" name="Line 129"/>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67" name="Oval 130"/>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661" name="Line 131"/>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662" name="Line 132"/>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663" name="Line 133"/>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27" name="Group 134"/>
          <p:cNvGrpSpPr>
            <a:grpSpLocks/>
          </p:cNvGrpSpPr>
          <p:nvPr/>
        </p:nvGrpSpPr>
        <p:grpSpPr bwMode="auto">
          <a:xfrm>
            <a:off x="6099746" y="3444949"/>
            <a:ext cx="685800" cy="152400"/>
            <a:chOff x="912" y="1440"/>
            <a:chExt cx="432" cy="96"/>
          </a:xfrm>
        </p:grpSpPr>
        <p:grpSp>
          <p:nvGrpSpPr>
            <p:cNvPr id="28" name="Group 135"/>
            <p:cNvGrpSpPr>
              <a:grpSpLocks/>
            </p:cNvGrpSpPr>
            <p:nvPr/>
          </p:nvGrpSpPr>
          <p:grpSpPr bwMode="auto">
            <a:xfrm>
              <a:off x="960" y="1440"/>
              <a:ext cx="146" cy="96"/>
              <a:chOff x="1008" y="1440"/>
              <a:chExt cx="146" cy="96"/>
            </a:xfrm>
          </p:grpSpPr>
          <p:sp>
            <p:nvSpPr>
              <p:cNvPr id="7655" name="Line 136"/>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56" name="Line 137"/>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57" name="Line 138"/>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58" name="Oval 139"/>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29" name="Group 140"/>
            <p:cNvGrpSpPr>
              <a:grpSpLocks/>
            </p:cNvGrpSpPr>
            <p:nvPr/>
          </p:nvGrpSpPr>
          <p:grpSpPr bwMode="auto">
            <a:xfrm>
              <a:off x="1152" y="1440"/>
              <a:ext cx="146" cy="96"/>
              <a:chOff x="1008" y="1440"/>
              <a:chExt cx="146" cy="96"/>
            </a:xfrm>
          </p:grpSpPr>
          <p:sp>
            <p:nvSpPr>
              <p:cNvPr id="7651" name="Line 141"/>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52" name="Line 142"/>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53" name="Line 143"/>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54" name="Oval 144"/>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648" name="Line 145"/>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649" name="Line 146"/>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650" name="Line 147"/>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sp>
        <p:nvSpPr>
          <p:cNvPr id="7200" name="Line 148"/>
          <p:cNvSpPr>
            <a:spLocks noChangeShapeType="1"/>
          </p:cNvSpPr>
          <p:nvPr/>
        </p:nvSpPr>
        <p:spPr bwMode="auto">
          <a:xfrm>
            <a:off x="1832546" y="4054549"/>
            <a:ext cx="0" cy="152400"/>
          </a:xfrm>
          <a:prstGeom prst="line">
            <a:avLst/>
          </a:prstGeom>
          <a:noFill/>
          <a:ln w="9525">
            <a:solidFill>
              <a:schemeClr val="tx1"/>
            </a:solidFill>
            <a:round/>
            <a:headEnd/>
            <a:tailEnd/>
          </a:ln>
        </p:spPr>
        <p:txBody>
          <a:bodyPr/>
          <a:lstStyle/>
          <a:p>
            <a:endParaRPr lang="en-SG" dirty="0"/>
          </a:p>
        </p:txBody>
      </p:sp>
      <p:sp>
        <p:nvSpPr>
          <p:cNvPr id="7201" name="Line 149"/>
          <p:cNvSpPr>
            <a:spLocks noChangeShapeType="1"/>
          </p:cNvSpPr>
          <p:nvPr/>
        </p:nvSpPr>
        <p:spPr bwMode="auto">
          <a:xfrm>
            <a:off x="1832546" y="4206949"/>
            <a:ext cx="76200" cy="152400"/>
          </a:xfrm>
          <a:prstGeom prst="line">
            <a:avLst/>
          </a:prstGeom>
          <a:noFill/>
          <a:ln w="9525">
            <a:solidFill>
              <a:schemeClr val="tx1"/>
            </a:solidFill>
            <a:round/>
            <a:headEnd/>
            <a:tailEnd/>
          </a:ln>
        </p:spPr>
        <p:txBody>
          <a:bodyPr/>
          <a:lstStyle/>
          <a:p>
            <a:endParaRPr lang="en-SG" dirty="0"/>
          </a:p>
        </p:txBody>
      </p:sp>
      <p:sp>
        <p:nvSpPr>
          <p:cNvPr id="7202" name="Line 150"/>
          <p:cNvSpPr>
            <a:spLocks noChangeShapeType="1"/>
          </p:cNvSpPr>
          <p:nvPr/>
        </p:nvSpPr>
        <p:spPr bwMode="auto">
          <a:xfrm>
            <a:off x="1832546" y="4359349"/>
            <a:ext cx="0" cy="228600"/>
          </a:xfrm>
          <a:prstGeom prst="line">
            <a:avLst/>
          </a:prstGeom>
          <a:noFill/>
          <a:ln w="9525">
            <a:solidFill>
              <a:schemeClr val="tx1"/>
            </a:solidFill>
            <a:round/>
            <a:headEnd/>
            <a:tailEnd/>
          </a:ln>
        </p:spPr>
        <p:txBody>
          <a:bodyPr/>
          <a:lstStyle/>
          <a:p>
            <a:endParaRPr lang="en-SG" dirty="0"/>
          </a:p>
        </p:txBody>
      </p:sp>
      <p:sp>
        <p:nvSpPr>
          <p:cNvPr id="7203" name="Line 151"/>
          <p:cNvSpPr>
            <a:spLocks noChangeShapeType="1"/>
          </p:cNvSpPr>
          <p:nvPr/>
        </p:nvSpPr>
        <p:spPr bwMode="auto">
          <a:xfrm>
            <a:off x="1680146" y="4587949"/>
            <a:ext cx="304800" cy="0"/>
          </a:xfrm>
          <a:prstGeom prst="line">
            <a:avLst/>
          </a:prstGeom>
          <a:noFill/>
          <a:ln w="9525">
            <a:solidFill>
              <a:schemeClr val="tx1"/>
            </a:solidFill>
            <a:round/>
            <a:headEnd/>
            <a:tailEnd/>
          </a:ln>
        </p:spPr>
        <p:txBody>
          <a:bodyPr/>
          <a:lstStyle/>
          <a:p>
            <a:endParaRPr lang="en-SG" dirty="0"/>
          </a:p>
        </p:txBody>
      </p:sp>
      <p:sp>
        <p:nvSpPr>
          <p:cNvPr id="7204" name="Line 152"/>
          <p:cNvSpPr>
            <a:spLocks noChangeShapeType="1"/>
          </p:cNvSpPr>
          <p:nvPr/>
        </p:nvSpPr>
        <p:spPr bwMode="auto">
          <a:xfrm>
            <a:off x="1680146" y="4664149"/>
            <a:ext cx="304800" cy="0"/>
          </a:xfrm>
          <a:prstGeom prst="line">
            <a:avLst/>
          </a:prstGeom>
          <a:noFill/>
          <a:ln w="9525">
            <a:solidFill>
              <a:schemeClr val="tx1"/>
            </a:solidFill>
            <a:round/>
            <a:headEnd/>
            <a:tailEnd/>
          </a:ln>
        </p:spPr>
        <p:txBody>
          <a:bodyPr/>
          <a:lstStyle/>
          <a:p>
            <a:endParaRPr lang="en-SG" dirty="0"/>
          </a:p>
        </p:txBody>
      </p:sp>
      <p:sp>
        <p:nvSpPr>
          <p:cNvPr id="7205" name="Line 153"/>
          <p:cNvSpPr>
            <a:spLocks noChangeShapeType="1"/>
          </p:cNvSpPr>
          <p:nvPr/>
        </p:nvSpPr>
        <p:spPr bwMode="auto">
          <a:xfrm>
            <a:off x="1832546" y="4664149"/>
            <a:ext cx="0" cy="228600"/>
          </a:xfrm>
          <a:prstGeom prst="line">
            <a:avLst/>
          </a:prstGeom>
          <a:noFill/>
          <a:ln w="9525">
            <a:solidFill>
              <a:schemeClr val="tx1"/>
            </a:solidFill>
            <a:round/>
            <a:headEnd/>
            <a:tailEnd/>
          </a:ln>
        </p:spPr>
        <p:txBody>
          <a:bodyPr/>
          <a:lstStyle/>
          <a:p>
            <a:endParaRPr lang="en-SG" dirty="0"/>
          </a:p>
        </p:txBody>
      </p:sp>
      <p:sp>
        <p:nvSpPr>
          <p:cNvPr id="7206" name="Line 154"/>
          <p:cNvSpPr>
            <a:spLocks noChangeShapeType="1"/>
          </p:cNvSpPr>
          <p:nvPr/>
        </p:nvSpPr>
        <p:spPr bwMode="auto">
          <a:xfrm>
            <a:off x="2137346" y="4816549"/>
            <a:ext cx="76200" cy="152400"/>
          </a:xfrm>
          <a:prstGeom prst="line">
            <a:avLst/>
          </a:prstGeom>
          <a:noFill/>
          <a:ln w="9525">
            <a:solidFill>
              <a:schemeClr val="tx1"/>
            </a:solidFill>
            <a:round/>
            <a:headEnd/>
            <a:tailEnd/>
          </a:ln>
        </p:spPr>
        <p:txBody>
          <a:bodyPr/>
          <a:lstStyle/>
          <a:p>
            <a:endParaRPr lang="en-SG" dirty="0"/>
          </a:p>
        </p:txBody>
      </p:sp>
      <p:sp>
        <p:nvSpPr>
          <p:cNvPr id="7207" name="Line 155"/>
          <p:cNvSpPr>
            <a:spLocks noChangeShapeType="1"/>
          </p:cNvSpPr>
          <p:nvPr/>
        </p:nvSpPr>
        <p:spPr bwMode="auto">
          <a:xfrm>
            <a:off x="2137346" y="4968949"/>
            <a:ext cx="0" cy="304800"/>
          </a:xfrm>
          <a:prstGeom prst="line">
            <a:avLst/>
          </a:prstGeom>
          <a:noFill/>
          <a:ln w="9525">
            <a:solidFill>
              <a:schemeClr val="tx1"/>
            </a:solidFill>
            <a:round/>
            <a:headEnd/>
            <a:tailEnd/>
          </a:ln>
        </p:spPr>
        <p:txBody>
          <a:bodyPr/>
          <a:lstStyle/>
          <a:p>
            <a:endParaRPr lang="en-SG" dirty="0"/>
          </a:p>
        </p:txBody>
      </p:sp>
      <p:grpSp>
        <p:nvGrpSpPr>
          <p:cNvPr id="30" name="Group 156"/>
          <p:cNvGrpSpPr>
            <a:grpSpLocks/>
          </p:cNvGrpSpPr>
          <p:nvPr/>
        </p:nvGrpSpPr>
        <p:grpSpPr bwMode="auto">
          <a:xfrm>
            <a:off x="1908746" y="3521149"/>
            <a:ext cx="76200" cy="762000"/>
            <a:chOff x="1296" y="1488"/>
            <a:chExt cx="48" cy="480"/>
          </a:xfrm>
        </p:grpSpPr>
        <p:sp>
          <p:nvSpPr>
            <p:cNvPr id="7644" name="Line 157"/>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45" name="Line 158"/>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09" name="Line 159"/>
          <p:cNvSpPr>
            <a:spLocks noChangeShapeType="1"/>
          </p:cNvSpPr>
          <p:nvPr/>
        </p:nvSpPr>
        <p:spPr bwMode="auto">
          <a:xfrm>
            <a:off x="2518346" y="4054549"/>
            <a:ext cx="0" cy="152400"/>
          </a:xfrm>
          <a:prstGeom prst="line">
            <a:avLst/>
          </a:prstGeom>
          <a:noFill/>
          <a:ln w="9525">
            <a:solidFill>
              <a:schemeClr val="tx1"/>
            </a:solidFill>
            <a:round/>
            <a:headEnd/>
            <a:tailEnd/>
          </a:ln>
        </p:spPr>
        <p:txBody>
          <a:bodyPr/>
          <a:lstStyle/>
          <a:p>
            <a:endParaRPr lang="en-SG" dirty="0"/>
          </a:p>
        </p:txBody>
      </p:sp>
      <p:sp>
        <p:nvSpPr>
          <p:cNvPr id="7210" name="Line 160"/>
          <p:cNvSpPr>
            <a:spLocks noChangeShapeType="1"/>
          </p:cNvSpPr>
          <p:nvPr/>
        </p:nvSpPr>
        <p:spPr bwMode="auto">
          <a:xfrm>
            <a:off x="2518346" y="4206949"/>
            <a:ext cx="76200" cy="152400"/>
          </a:xfrm>
          <a:prstGeom prst="line">
            <a:avLst/>
          </a:prstGeom>
          <a:noFill/>
          <a:ln w="9525">
            <a:solidFill>
              <a:schemeClr val="tx1"/>
            </a:solidFill>
            <a:round/>
            <a:headEnd/>
            <a:tailEnd/>
          </a:ln>
        </p:spPr>
        <p:txBody>
          <a:bodyPr/>
          <a:lstStyle/>
          <a:p>
            <a:endParaRPr lang="en-SG" dirty="0"/>
          </a:p>
        </p:txBody>
      </p:sp>
      <p:sp>
        <p:nvSpPr>
          <p:cNvPr id="7211" name="Line 161"/>
          <p:cNvSpPr>
            <a:spLocks noChangeShapeType="1"/>
          </p:cNvSpPr>
          <p:nvPr/>
        </p:nvSpPr>
        <p:spPr bwMode="auto">
          <a:xfrm>
            <a:off x="2518346" y="4359349"/>
            <a:ext cx="0" cy="228600"/>
          </a:xfrm>
          <a:prstGeom prst="line">
            <a:avLst/>
          </a:prstGeom>
          <a:noFill/>
          <a:ln w="9525">
            <a:solidFill>
              <a:schemeClr val="tx1"/>
            </a:solidFill>
            <a:round/>
            <a:headEnd/>
            <a:tailEnd/>
          </a:ln>
        </p:spPr>
        <p:txBody>
          <a:bodyPr/>
          <a:lstStyle/>
          <a:p>
            <a:endParaRPr lang="en-SG" dirty="0"/>
          </a:p>
        </p:txBody>
      </p:sp>
      <p:sp>
        <p:nvSpPr>
          <p:cNvPr id="7212" name="Line 162"/>
          <p:cNvSpPr>
            <a:spLocks noChangeShapeType="1"/>
          </p:cNvSpPr>
          <p:nvPr/>
        </p:nvSpPr>
        <p:spPr bwMode="auto">
          <a:xfrm>
            <a:off x="2365946" y="4587949"/>
            <a:ext cx="304800" cy="0"/>
          </a:xfrm>
          <a:prstGeom prst="line">
            <a:avLst/>
          </a:prstGeom>
          <a:noFill/>
          <a:ln w="9525">
            <a:solidFill>
              <a:schemeClr val="tx1"/>
            </a:solidFill>
            <a:round/>
            <a:headEnd/>
            <a:tailEnd/>
          </a:ln>
        </p:spPr>
        <p:txBody>
          <a:bodyPr/>
          <a:lstStyle/>
          <a:p>
            <a:endParaRPr lang="en-SG" dirty="0"/>
          </a:p>
        </p:txBody>
      </p:sp>
      <p:sp>
        <p:nvSpPr>
          <p:cNvPr id="7213" name="Line 163"/>
          <p:cNvSpPr>
            <a:spLocks noChangeShapeType="1"/>
          </p:cNvSpPr>
          <p:nvPr/>
        </p:nvSpPr>
        <p:spPr bwMode="auto">
          <a:xfrm>
            <a:off x="2365946" y="4664149"/>
            <a:ext cx="304800" cy="0"/>
          </a:xfrm>
          <a:prstGeom prst="line">
            <a:avLst/>
          </a:prstGeom>
          <a:noFill/>
          <a:ln w="9525">
            <a:solidFill>
              <a:schemeClr val="tx1"/>
            </a:solidFill>
            <a:round/>
            <a:headEnd/>
            <a:tailEnd/>
          </a:ln>
        </p:spPr>
        <p:txBody>
          <a:bodyPr/>
          <a:lstStyle/>
          <a:p>
            <a:endParaRPr lang="en-SG" dirty="0"/>
          </a:p>
        </p:txBody>
      </p:sp>
      <p:sp>
        <p:nvSpPr>
          <p:cNvPr id="7214" name="Line 164"/>
          <p:cNvSpPr>
            <a:spLocks noChangeShapeType="1"/>
          </p:cNvSpPr>
          <p:nvPr/>
        </p:nvSpPr>
        <p:spPr bwMode="auto">
          <a:xfrm>
            <a:off x="2518346" y="4664149"/>
            <a:ext cx="0" cy="228600"/>
          </a:xfrm>
          <a:prstGeom prst="line">
            <a:avLst/>
          </a:prstGeom>
          <a:noFill/>
          <a:ln w="9525">
            <a:solidFill>
              <a:schemeClr val="tx1"/>
            </a:solidFill>
            <a:round/>
            <a:headEnd/>
            <a:tailEnd/>
          </a:ln>
        </p:spPr>
        <p:txBody>
          <a:bodyPr/>
          <a:lstStyle/>
          <a:p>
            <a:endParaRPr lang="en-SG" dirty="0"/>
          </a:p>
        </p:txBody>
      </p:sp>
      <p:sp>
        <p:nvSpPr>
          <p:cNvPr id="7215" name="Line 165"/>
          <p:cNvSpPr>
            <a:spLocks noChangeShapeType="1"/>
          </p:cNvSpPr>
          <p:nvPr/>
        </p:nvSpPr>
        <p:spPr bwMode="auto">
          <a:xfrm>
            <a:off x="2823146" y="4816549"/>
            <a:ext cx="76200" cy="152400"/>
          </a:xfrm>
          <a:prstGeom prst="line">
            <a:avLst/>
          </a:prstGeom>
          <a:noFill/>
          <a:ln w="9525">
            <a:solidFill>
              <a:schemeClr val="tx1"/>
            </a:solidFill>
            <a:round/>
            <a:headEnd/>
            <a:tailEnd/>
          </a:ln>
        </p:spPr>
        <p:txBody>
          <a:bodyPr/>
          <a:lstStyle/>
          <a:p>
            <a:endParaRPr lang="en-SG" dirty="0"/>
          </a:p>
        </p:txBody>
      </p:sp>
      <p:sp>
        <p:nvSpPr>
          <p:cNvPr id="7216" name="Line 166"/>
          <p:cNvSpPr>
            <a:spLocks noChangeShapeType="1"/>
          </p:cNvSpPr>
          <p:nvPr/>
        </p:nvSpPr>
        <p:spPr bwMode="auto">
          <a:xfrm>
            <a:off x="2823146" y="4968949"/>
            <a:ext cx="0" cy="304800"/>
          </a:xfrm>
          <a:prstGeom prst="line">
            <a:avLst/>
          </a:prstGeom>
          <a:noFill/>
          <a:ln w="9525">
            <a:solidFill>
              <a:schemeClr val="tx1"/>
            </a:solidFill>
            <a:round/>
            <a:headEnd/>
            <a:tailEnd/>
          </a:ln>
        </p:spPr>
        <p:txBody>
          <a:bodyPr/>
          <a:lstStyle/>
          <a:p>
            <a:endParaRPr lang="en-SG" dirty="0"/>
          </a:p>
        </p:txBody>
      </p:sp>
      <p:grpSp>
        <p:nvGrpSpPr>
          <p:cNvPr id="31" name="Group 167"/>
          <p:cNvGrpSpPr>
            <a:grpSpLocks/>
          </p:cNvGrpSpPr>
          <p:nvPr/>
        </p:nvGrpSpPr>
        <p:grpSpPr bwMode="auto">
          <a:xfrm>
            <a:off x="2594546" y="3521149"/>
            <a:ext cx="76200" cy="762000"/>
            <a:chOff x="1296" y="1488"/>
            <a:chExt cx="48" cy="480"/>
          </a:xfrm>
        </p:grpSpPr>
        <p:sp>
          <p:nvSpPr>
            <p:cNvPr id="7642" name="Line 168"/>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43" name="Line 169"/>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18" name="Line 170"/>
          <p:cNvSpPr>
            <a:spLocks noChangeShapeType="1"/>
          </p:cNvSpPr>
          <p:nvPr/>
        </p:nvSpPr>
        <p:spPr bwMode="auto">
          <a:xfrm>
            <a:off x="3204146" y="4054549"/>
            <a:ext cx="0" cy="152400"/>
          </a:xfrm>
          <a:prstGeom prst="line">
            <a:avLst/>
          </a:prstGeom>
          <a:noFill/>
          <a:ln w="9525">
            <a:solidFill>
              <a:schemeClr val="tx1"/>
            </a:solidFill>
            <a:round/>
            <a:headEnd/>
            <a:tailEnd/>
          </a:ln>
        </p:spPr>
        <p:txBody>
          <a:bodyPr/>
          <a:lstStyle/>
          <a:p>
            <a:endParaRPr lang="en-SG" dirty="0"/>
          </a:p>
        </p:txBody>
      </p:sp>
      <p:sp>
        <p:nvSpPr>
          <p:cNvPr id="7219" name="Line 171"/>
          <p:cNvSpPr>
            <a:spLocks noChangeShapeType="1"/>
          </p:cNvSpPr>
          <p:nvPr/>
        </p:nvSpPr>
        <p:spPr bwMode="auto">
          <a:xfrm>
            <a:off x="3204146" y="4206949"/>
            <a:ext cx="76200" cy="152400"/>
          </a:xfrm>
          <a:prstGeom prst="line">
            <a:avLst/>
          </a:prstGeom>
          <a:noFill/>
          <a:ln w="9525">
            <a:solidFill>
              <a:schemeClr val="tx1"/>
            </a:solidFill>
            <a:round/>
            <a:headEnd/>
            <a:tailEnd/>
          </a:ln>
        </p:spPr>
        <p:txBody>
          <a:bodyPr/>
          <a:lstStyle/>
          <a:p>
            <a:endParaRPr lang="en-SG" dirty="0"/>
          </a:p>
        </p:txBody>
      </p:sp>
      <p:sp>
        <p:nvSpPr>
          <p:cNvPr id="7220" name="Line 172"/>
          <p:cNvSpPr>
            <a:spLocks noChangeShapeType="1"/>
          </p:cNvSpPr>
          <p:nvPr/>
        </p:nvSpPr>
        <p:spPr bwMode="auto">
          <a:xfrm>
            <a:off x="3204146" y="4359349"/>
            <a:ext cx="0" cy="228600"/>
          </a:xfrm>
          <a:prstGeom prst="line">
            <a:avLst/>
          </a:prstGeom>
          <a:noFill/>
          <a:ln w="9525">
            <a:solidFill>
              <a:schemeClr val="tx1"/>
            </a:solidFill>
            <a:round/>
            <a:headEnd/>
            <a:tailEnd/>
          </a:ln>
        </p:spPr>
        <p:txBody>
          <a:bodyPr/>
          <a:lstStyle/>
          <a:p>
            <a:endParaRPr lang="en-SG" dirty="0"/>
          </a:p>
        </p:txBody>
      </p:sp>
      <p:sp>
        <p:nvSpPr>
          <p:cNvPr id="7221" name="Line 173"/>
          <p:cNvSpPr>
            <a:spLocks noChangeShapeType="1"/>
          </p:cNvSpPr>
          <p:nvPr/>
        </p:nvSpPr>
        <p:spPr bwMode="auto">
          <a:xfrm>
            <a:off x="3051746" y="4587949"/>
            <a:ext cx="304800" cy="0"/>
          </a:xfrm>
          <a:prstGeom prst="line">
            <a:avLst/>
          </a:prstGeom>
          <a:noFill/>
          <a:ln w="9525">
            <a:solidFill>
              <a:schemeClr val="tx1"/>
            </a:solidFill>
            <a:round/>
            <a:headEnd/>
            <a:tailEnd/>
          </a:ln>
        </p:spPr>
        <p:txBody>
          <a:bodyPr/>
          <a:lstStyle/>
          <a:p>
            <a:endParaRPr lang="en-SG" dirty="0"/>
          </a:p>
        </p:txBody>
      </p:sp>
      <p:sp>
        <p:nvSpPr>
          <p:cNvPr id="7222" name="Line 174"/>
          <p:cNvSpPr>
            <a:spLocks noChangeShapeType="1"/>
          </p:cNvSpPr>
          <p:nvPr/>
        </p:nvSpPr>
        <p:spPr bwMode="auto">
          <a:xfrm>
            <a:off x="3051746" y="4664149"/>
            <a:ext cx="304800" cy="0"/>
          </a:xfrm>
          <a:prstGeom prst="line">
            <a:avLst/>
          </a:prstGeom>
          <a:noFill/>
          <a:ln w="9525">
            <a:solidFill>
              <a:schemeClr val="tx1"/>
            </a:solidFill>
            <a:round/>
            <a:headEnd/>
            <a:tailEnd/>
          </a:ln>
        </p:spPr>
        <p:txBody>
          <a:bodyPr/>
          <a:lstStyle/>
          <a:p>
            <a:endParaRPr lang="en-SG" dirty="0"/>
          </a:p>
        </p:txBody>
      </p:sp>
      <p:sp>
        <p:nvSpPr>
          <p:cNvPr id="7223" name="Line 175"/>
          <p:cNvSpPr>
            <a:spLocks noChangeShapeType="1"/>
          </p:cNvSpPr>
          <p:nvPr/>
        </p:nvSpPr>
        <p:spPr bwMode="auto">
          <a:xfrm>
            <a:off x="3204146" y="4664149"/>
            <a:ext cx="0" cy="228600"/>
          </a:xfrm>
          <a:prstGeom prst="line">
            <a:avLst/>
          </a:prstGeom>
          <a:noFill/>
          <a:ln w="9525">
            <a:solidFill>
              <a:schemeClr val="tx1"/>
            </a:solidFill>
            <a:round/>
            <a:headEnd/>
            <a:tailEnd/>
          </a:ln>
        </p:spPr>
        <p:txBody>
          <a:bodyPr/>
          <a:lstStyle/>
          <a:p>
            <a:endParaRPr lang="en-SG" dirty="0"/>
          </a:p>
        </p:txBody>
      </p:sp>
      <p:sp>
        <p:nvSpPr>
          <p:cNvPr id="7224" name="Line 176"/>
          <p:cNvSpPr>
            <a:spLocks noChangeShapeType="1"/>
          </p:cNvSpPr>
          <p:nvPr/>
        </p:nvSpPr>
        <p:spPr bwMode="auto">
          <a:xfrm>
            <a:off x="3508946" y="4816549"/>
            <a:ext cx="76200" cy="152400"/>
          </a:xfrm>
          <a:prstGeom prst="line">
            <a:avLst/>
          </a:prstGeom>
          <a:noFill/>
          <a:ln w="9525">
            <a:solidFill>
              <a:schemeClr val="tx1"/>
            </a:solidFill>
            <a:round/>
            <a:headEnd/>
            <a:tailEnd/>
          </a:ln>
        </p:spPr>
        <p:txBody>
          <a:bodyPr/>
          <a:lstStyle/>
          <a:p>
            <a:endParaRPr lang="en-SG" dirty="0"/>
          </a:p>
        </p:txBody>
      </p:sp>
      <p:sp>
        <p:nvSpPr>
          <p:cNvPr id="7225" name="Line 177"/>
          <p:cNvSpPr>
            <a:spLocks noChangeShapeType="1"/>
          </p:cNvSpPr>
          <p:nvPr/>
        </p:nvSpPr>
        <p:spPr bwMode="auto">
          <a:xfrm>
            <a:off x="3508946" y="4968949"/>
            <a:ext cx="0" cy="304800"/>
          </a:xfrm>
          <a:prstGeom prst="line">
            <a:avLst/>
          </a:prstGeom>
          <a:noFill/>
          <a:ln w="9525">
            <a:solidFill>
              <a:schemeClr val="tx1"/>
            </a:solidFill>
            <a:round/>
            <a:headEnd/>
            <a:tailEnd/>
          </a:ln>
        </p:spPr>
        <p:txBody>
          <a:bodyPr/>
          <a:lstStyle/>
          <a:p>
            <a:endParaRPr lang="en-SG" dirty="0"/>
          </a:p>
        </p:txBody>
      </p:sp>
      <p:grpSp>
        <p:nvGrpSpPr>
          <p:cNvPr id="7414" name="Group 178"/>
          <p:cNvGrpSpPr>
            <a:grpSpLocks/>
          </p:cNvGrpSpPr>
          <p:nvPr/>
        </p:nvGrpSpPr>
        <p:grpSpPr bwMode="auto">
          <a:xfrm>
            <a:off x="3280346" y="3521149"/>
            <a:ext cx="76200" cy="762000"/>
            <a:chOff x="1296" y="1488"/>
            <a:chExt cx="48" cy="480"/>
          </a:xfrm>
        </p:grpSpPr>
        <p:sp>
          <p:nvSpPr>
            <p:cNvPr id="7640" name="Line 179"/>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41" name="Line 180"/>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27" name="Line 181"/>
          <p:cNvSpPr>
            <a:spLocks noChangeShapeType="1"/>
          </p:cNvSpPr>
          <p:nvPr/>
        </p:nvSpPr>
        <p:spPr bwMode="auto">
          <a:xfrm>
            <a:off x="3889946" y="4054549"/>
            <a:ext cx="0" cy="152400"/>
          </a:xfrm>
          <a:prstGeom prst="line">
            <a:avLst/>
          </a:prstGeom>
          <a:noFill/>
          <a:ln w="9525">
            <a:solidFill>
              <a:schemeClr val="tx1"/>
            </a:solidFill>
            <a:round/>
            <a:headEnd/>
            <a:tailEnd/>
          </a:ln>
        </p:spPr>
        <p:txBody>
          <a:bodyPr/>
          <a:lstStyle/>
          <a:p>
            <a:endParaRPr lang="en-SG" dirty="0"/>
          </a:p>
        </p:txBody>
      </p:sp>
      <p:sp>
        <p:nvSpPr>
          <p:cNvPr id="7228" name="Line 182"/>
          <p:cNvSpPr>
            <a:spLocks noChangeShapeType="1"/>
          </p:cNvSpPr>
          <p:nvPr/>
        </p:nvSpPr>
        <p:spPr bwMode="auto">
          <a:xfrm>
            <a:off x="3889946" y="4206949"/>
            <a:ext cx="76200" cy="152400"/>
          </a:xfrm>
          <a:prstGeom prst="line">
            <a:avLst/>
          </a:prstGeom>
          <a:noFill/>
          <a:ln w="9525">
            <a:solidFill>
              <a:schemeClr val="tx1"/>
            </a:solidFill>
            <a:round/>
            <a:headEnd/>
            <a:tailEnd/>
          </a:ln>
        </p:spPr>
        <p:txBody>
          <a:bodyPr/>
          <a:lstStyle/>
          <a:p>
            <a:endParaRPr lang="en-SG" dirty="0"/>
          </a:p>
        </p:txBody>
      </p:sp>
      <p:sp>
        <p:nvSpPr>
          <p:cNvPr id="7229" name="Line 183"/>
          <p:cNvSpPr>
            <a:spLocks noChangeShapeType="1"/>
          </p:cNvSpPr>
          <p:nvPr/>
        </p:nvSpPr>
        <p:spPr bwMode="auto">
          <a:xfrm>
            <a:off x="3889946" y="4359349"/>
            <a:ext cx="0" cy="228600"/>
          </a:xfrm>
          <a:prstGeom prst="line">
            <a:avLst/>
          </a:prstGeom>
          <a:noFill/>
          <a:ln w="9525">
            <a:solidFill>
              <a:schemeClr val="tx1"/>
            </a:solidFill>
            <a:round/>
            <a:headEnd/>
            <a:tailEnd/>
          </a:ln>
        </p:spPr>
        <p:txBody>
          <a:bodyPr/>
          <a:lstStyle/>
          <a:p>
            <a:endParaRPr lang="en-SG" dirty="0"/>
          </a:p>
        </p:txBody>
      </p:sp>
      <p:sp>
        <p:nvSpPr>
          <p:cNvPr id="7230" name="Line 184"/>
          <p:cNvSpPr>
            <a:spLocks noChangeShapeType="1"/>
          </p:cNvSpPr>
          <p:nvPr/>
        </p:nvSpPr>
        <p:spPr bwMode="auto">
          <a:xfrm>
            <a:off x="3737546" y="4587949"/>
            <a:ext cx="304800" cy="0"/>
          </a:xfrm>
          <a:prstGeom prst="line">
            <a:avLst/>
          </a:prstGeom>
          <a:noFill/>
          <a:ln w="9525">
            <a:solidFill>
              <a:schemeClr val="tx1"/>
            </a:solidFill>
            <a:round/>
            <a:headEnd/>
            <a:tailEnd/>
          </a:ln>
        </p:spPr>
        <p:txBody>
          <a:bodyPr/>
          <a:lstStyle/>
          <a:p>
            <a:endParaRPr lang="en-SG" dirty="0"/>
          </a:p>
        </p:txBody>
      </p:sp>
      <p:sp>
        <p:nvSpPr>
          <p:cNvPr id="7231" name="Line 185"/>
          <p:cNvSpPr>
            <a:spLocks noChangeShapeType="1"/>
          </p:cNvSpPr>
          <p:nvPr/>
        </p:nvSpPr>
        <p:spPr bwMode="auto">
          <a:xfrm>
            <a:off x="3737546" y="4664149"/>
            <a:ext cx="304800" cy="0"/>
          </a:xfrm>
          <a:prstGeom prst="line">
            <a:avLst/>
          </a:prstGeom>
          <a:noFill/>
          <a:ln w="9525">
            <a:solidFill>
              <a:schemeClr val="tx1"/>
            </a:solidFill>
            <a:round/>
            <a:headEnd/>
            <a:tailEnd/>
          </a:ln>
        </p:spPr>
        <p:txBody>
          <a:bodyPr/>
          <a:lstStyle/>
          <a:p>
            <a:endParaRPr lang="en-SG" dirty="0"/>
          </a:p>
        </p:txBody>
      </p:sp>
      <p:sp>
        <p:nvSpPr>
          <p:cNvPr id="7232" name="Line 186"/>
          <p:cNvSpPr>
            <a:spLocks noChangeShapeType="1"/>
          </p:cNvSpPr>
          <p:nvPr/>
        </p:nvSpPr>
        <p:spPr bwMode="auto">
          <a:xfrm>
            <a:off x="3889946" y="4664149"/>
            <a:ext cx="0" cy="228600"/>
          </a:xfrm>
          <a:prstGeom prst="line">
            <a:avLst/>
          </a:prstGeom>
          <a:noFill/>
          <a:ln w="9525">
            <a:solidFill>
              <a:schemeClr val="tx1"/>
            </a:solidFill>
            <a:round/>
            <a:headEnd/>
            <a:tailEnd/>
          </a:ln>
        </p:spPr>
        <p:txBody>
          <a:bodyPr/>
          <a:lstStyle/>
          <a:p>
            <a:endParaRPr lang="en-SG" dirty="0"/>
          </a:p>
        </p:txBody>
      </p:sp>
      <p:sp>
        <p:nvSpPr>
          <p:cNvPr id="7233" name="Line 187"/>
          <p:cNvSpPr>
            <a:spLocks noChangeShapeType="1"/>
          </p:cNvSpPr>
          <p:nvPr/>
        </p:nvSpPr>
        <p:spPr bwMode="auto">
          <a:xfrm>
            <a:off x="4194746" y="4816549"/>
            <a:ext cx="76200" cy="152400"/>
          </a:xfrm>
          <a:prstGeom prst="line">
            <a:avLst/>
          </a:prstGeom>
          <a:noFill/>
          <a:ln w="9525">
            <a:solidFill>
              <a:schemeClr val="tx1"/>
            </a:solidFill>
            <a:round/>
            <a:headEnd/>
            <a:tailEnd/>
          </a:ln>
        </p:spPr>
        <p:txBody>
          <a:bodyPr/>
          <a:lstStyle/>
          <a:p>
            <a:endParaRPr lang="en-SG" dirty="0"/>
          </a:p>
        </p:txBody>
      </p:sp>
      <p:sp>
        <p:nvSpPr>
          <p:cNvPr id="7234" name="Line 188"/>
          <p:cNvSpPr>
            <a:spLocks noChangeShapeType="1"/>
          </p:cNvSpPr>
          <p:nvPr/>
        </p:nvSpPr>
        <p:spPr bwMode="auto">
          <a:xfrm>
            <a:off x="4194746" y="4968949"/>
            <a:ext cx="0" cy="304800"/>
          </a:xfrm>
          <a:prstGeom prst="line">
            <a:avLst/>
          </a:prstGeom>
          <a:noFill/>
          <a:ln w="9525">
            <a:solidFill>
              <a:schemeClr val="tx1"/>
            </a:solidFill>
            <a:round/>
            <a:headEnd/>
            <a:tailEnd/>
          </a:ln>
        </p:spPr>
        <p:txBody>
          <a:bodyPr/>
          <a:lstStyle/>
          <a:p>
            <a:endParaRPr lang="en-SG" dirty="0"/>
          </a:p>
        </p:txBody>
      </p:sp>
      <p:grpSp>
        <p:nvGrpSpPr>
          <p:cNvPr id="7415" name="Group 189"/>
          <p:cNvGrpSpPr>
            <a:grpSpLocks/>
          </p:cNvGrpSpPr>
          <p:nvPr/>
        </p:nvGrpSpPr>
        <p:grpSpPr bwMode="auto">
          <a:xfrm>
            <a:off x="3966146" y="3521149"/>
            <a:ext cx="76200" cy="762000"/>
            <a:chOff x="1296" y="1488"/>
            <a:chExt cx="48" cy="480"/>
          </a:xfrm>
        </p:grpSpPr>
        <p:sp>
          <p:nvSpPr>
            <p:cNvPr id="7638" name="Line 190"/>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9" name="Line 191"/>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36" name="Line 192"/>
          <p:cNvSpPr>
            <a:spLocks noChangeShapeType="1"/>
          </p:cNvSpPr>
          <p:nvPr/>
        </p:nvSpPr>
        <p:spPr bwMode="auto">
          <a:xfrm>
            <a:off x="4575746" y="4054549"/>
            <a:ext cx="0" cy="152400"/>
          </a:xfrm>
          <a:prstGeom prst="line">
            <a:avLst/>
          </a:prstGeom>
          <a:noFill/>
          <a:ln w="9525">
            <a:solidFill>
              <a:schemeClr val="tx1"/>
            </a:solidFill>
            <a:round/>
            <a:headEnd/>
            <a:tailEnd/>
          </a:ln>
        </p:spPr>
        <p:txBody>
          <a:bodyPr/>
          <a:lstStyle/>
          <a:p>
            <a:endParaRPr lang="en-SG" dirty="0"/>
          </a:p>
        </p:txBody>
      </p:sp>
      <p:sp>
        <p:nvSpPr>
          <p:cNvPr id="7237" name="Line 193"/>
          <p:cNvSpPr>
            <a:spLocks noChangeShapeType="1"/>
          </p:cNvSpPr>
          <p:nvPr/>
        </p:nvSpPr>
        <p:spPr bwMode="auto">
          <a:xfrm>
            <a:off x="4575746" y="4206949"/>
            <a:ext cx="76200" cy="152400"/>
          </a:xfrm>
          <a:prstGeom prst="line">
            <a:avLst/>
          </a:prstGeom>
          <a:noFill/>
          <a:ln w="9525">
            <a:solidFill>
              <a:schemeClr val="tx1"/>
            </a:solidFill>
            <a:round/>
            <a:headEnd/>
            <a:tailEnd/>
          </a:ln>
        </p:spPr>
        <p:txBody>
          <a:bodyPr/>
          <a:lstStyle/>
          <a:p>
            <a:endParaRPr lang="en-SG" dirty="0"/>
          </a:p>
        </p:txBody>
      </p:sp>
      <p:sp>
        <p:nvSpPr>
          <p:cNvPr id="7238" name="Line 194"/>
          <p:cNvSpPr>
            <a:spLocks noChangeShapeType="1"/>
          </p:cNvSpPr>
          <p:nvPr/>
        </p:nvSpPr>
        <p:spPr bwMode="auto">
          <a:xfrm>
            <a:off x="4575746" y="4359349"/>
            <a:ext cx="0" cy="228600"/>
          </a:xfrm>
          <a:prstGeom prst="line">
            <a:avLst/>
          </a:prstGeom>
          <a:noFill/>
          <a:ln w="9525">
            <a:solidFill>
              <a:schemeClr val="tx1"/>
            </a:solidFill>
            <a:round/>
            <a:headEnd/>
            <a:tailEnd/>
          </a:ln>
        </p:spPr>
        <p:txBody>
          <a:bodyPr/>
          <a:lstStyle/>
          <a:p>
            <a:endParaRPr lang="en-SG" dirty="0"/>
          </a:p>
        </p:txBody>
      </p:sp>
      <p:sp>
        <p:nvSpPr>
          <p:cNvPr id="7239" name="Line 195"/>
          <p:cNvSpPr>
            <a:spLocks noChangeShapeType="1"/>
          </p:cNvSpPr>
          <p:nvPr/>
        </p:nvSpPr>
        <p:spPr bwMode="auto">
          <a:xfrm>
            <a:off x="4423346" y="4587949"/>
            <a:ext cx="304800" cy="0"/>
          </a:xfrm>
          <a:prstGeom prst="line">
            <a:avLst/>
          </a:prstGeom>
          <a:noFill/>
          <a:ln w="9525">
            <a:solidFill>
              <a:schemeClr val="tx1"/>
            </a:solidFill>
            <a:round/>
            <a:headEnd/>
            <a:tailEnd/>
          </a:ln>
        </p:spPr>
        <p:txBody>
          <a:bodyPr/>
          <a:lstStyle/>
          <a:p>
            <a:endParaRPr lang="en-SG" dirty="0"/>
          </a:p>
        </p:txBody>
      </p:sp>
      <p:sp>
        <p:nvSpPr>
          <p:cNvPr id="7240" name="Line 196"/>
          <p:cNvSpPr>
            <a:spLocks noChangeShapeType="1"/>
          </p:cNvSpPr>
          <p:nvPr/>
        </p:nvSpPr>
        <p:spPr bwMode="auto">
          <a:xfrm>
            <a:off x="4423346" y="4664149"/>
            <a:ext cx="304800" cy="0"/>
          </a:xfrm>
          <a:prstGeom prst="line">
            <a:avLst/>
          </a:prstGeom>
          <a:noFill/>
          <a:ln w="9525">
            <a:solidFill>
              <a:schemeClr val="tx1"/>
            </a:solidFill>
            <a:round/>
            <a:headEnd/>
            <a:tailEnd/>
          </a:ln>
        </p:spPr>
        <p:txBody>
          <a:bodyPr/>
          <a:lstStyle/>
          <a:p>
            <a:endParaRPr lang="en-SG" dirty="0"/>
          </a:p>
        </p:txBody>
      </p:sp>
      <p:sp>
        <p:nvSpPr>
          <p:cNvPr id="7241" name="Line 197"/>
          <p:cNvSpPr>
            <a:spLocks noChangeShapeType="1"/>
          </p:cNvSpPr>
          <p:nvPr/>
        </p:nvSpPr>
        <p:spPr bwMode="auto">
          <a:xfrm>
            <a:off x="4575746" y="4664149"/>
            <a:ext cx="0" cy="228600"/>
          </a:xfrm>
          <a:prstGeom prst="line">
            <a:avLst/>
          </a:prstGeom>
          <a:noFill/>
          <a:ln w="9525">
            <a:solidFill>
              <a:schemeClr val="tx1"/>
            </a:solidFill>
            <a:round/>
            <a:headEnd/>
            <a:tailEnd/>
          </a:ln>
        </p:spPr>
        <p:txBody>
          <a:bodyPr/>
          <a:lstStyle/>
          <a:p>
            <a:endParaRPr lang="en-SG" dirty="0"/>
          </a:p>
        </p:txBody>
      </p:sp>
      <p:sp>
        <p:nvSpPr>
          <p:cNvPr id="7242" name="Line 198"/>
          <p:cNvSpPr>
            <a:spLocks noChangeShapeType="1"/>
          </p:cNvSpPr>
          <p:nvPr/>
        </p:nvSpPr>
        <p:spPr bwMode="auto">
          <a:xfrm>
            <a:off x="4880546" y="4816549"/>
            <a:ext cx="76200" cy="152400"/>
          </a:xfrm>
          <a:prstGeom prst="line">
            <a:avLst/>
          </a:prstGeom>
          <a:noFill/>
          <a:ln w="9525">
            <a:solidFill>
              <a:schemeClr val="tx1"/>
            </a:solidFill>
            <a:round/>
            <a:headEnd/>
            <a:tailEnd/>
          </a:ln>
        </p:spPr>
        <p:txBody>
          <a:bodyPr/>
          <a:lstStyle/>
          <a:p>
            <a:endParaRPr lang="en-SG" dirty="0"/>
          </a:p>
        </p:txBody>
      </p:sp>
      <p:sp>
        <p:nvSpPr>
          <p:cNvPr id="7243" name="Line 199"/>
          <p:cNvSpPr>
            <a:spLocks noChangeShapeType="1"/>
          </p:cNvSpPr>
          <p:nvPr/>
        </p:nvSpPr>
        <p:spPr bwMode="auto">
          <a:xfrm>
            <a:off x="4880546" y="4968949"/>
            <a:ext cx="0" cy="304800"/>
          </a:xfrm>
          <a:prstGeom prst="line">
            <a:avLst/>
          </a:prstGeom>
          <a:noFill/>
          <a:ln w="9525">
            <a:solidFill>
              <a:schemeClr val="tx1"/>
            </a:solidFill>
            <a:round/>
            <a:headEnd/>
            <a:tailEnd/>
          </a:ln>
        </p:spPr>
        <p:txBody>
          <a:bodyPr/>
          <a:lstStyle/>
          <a:p>
            <a:endParaRPr lang="en-SG" dirty="0"/>
          </a:p>
        </p:txBody>
      </p:sp>
      <p:grpSp>
        <p:nvGrpSpPr>
          <p:cNvPr id="7416" name="Group 200"/>
          <p:cNvGrpSpPr>
            <a:grpSpLocks/>
          </p:cNvGrpSpPr>
          <p:nvPr/>
        </p:nvGrpSpPr>
        <p:grpSpPr bwMode="auto">
          <a:xfrm>
            <a:off x="4651946" y="3521149"/>
            <a:ext cx="76200" cy="762000"/>
            <a:chOff x="1296" y="1488"/>
            <a:chExt cx="48" cy="480"/>
          </a:xfrm>
        </p:grpSpPr>
        <p:sp>
          <p:nvSpPr>
            <p:cNvPr id="7636" name="Line 201"/>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7" name="Line 202"/>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45" name="Line 203"/>
          <p:cNvSpPr>
            <a:spLocks noChangeShapeType="1"/>
          </p:cNvSpPr>
          <p:nvPr/>
        </p:nvSpPr>
        <p:spPr bwMode="auto">
          <a:xfrm>
            <a:off x="5261546" y="4054549"/>
            <a:ext cx="0" cy="152400"/>
          </a:xfrm>
          <a:prstGeom prst="line">
            <a:avLst/>
          </a:prstGeom>
          <a:noFill/>
          <a:ln w="9525">
            <a:solidFill>
              <a:schemeClr val="tx1"/>
            </a:solidFill>
            <a:round/>
            <a:headEnd/>
            <a:tailEnd/>
          </a:ln>
        </p:spPr>
        <p:txBody>
          <a:bodyPr/>
          <a:lstStyle/>
          <a:p>
            <a:endParaRPr lang="en-SG" dirty="0"/>
          </a:p>
        </p:txBody>
      </p:sp>
      <p:sp>
        <p:nvSpPr>
          <p:cNvPr id="7246" name="Line 204"/>
          <p:cNvSpPr>
            <a:spLocks noChangeShapeType="1"/>
          </p:cNvSpPr>
          <p:nvPr/>
        </p:nvSpPr>
        <p:spPr bwMode="auto">
          <a:xfrm>
            <a:off x="5261546" y="4206949"/>
            <a:ext cx="76200" cy="152400"/>
          </a:xfrm>
          <a:prstGeom prst="line">
            <a:avLst/>
          </a:prstGeom>
          <a:noFill/>
          <a:ln w="9525">
            <a:solidFill>
              <a:schemeClr val="tx1"/>
            </a:solidFill>
            <a:round/>
            <a:headEnd/>
            <a:tailEnd/>
          </a:ln>
        </p:spPr>
        <p:txBody>
          <a:bodyPr/>
          <a:lstStyle/>
          <a:p>
            <a:endParaRPr lang="en-SG" dirty="0"/>
          </a:p>
        </p:txBody>
      </p:sp>
      <p:sp>
        <p:nvSpPr>
          <p:cNvPr id="7247" name="Line 205"/>
          <p:cNvSpPr>
            <a:spLocks noChangeShapeType="1"/>
          </p:cNvSpPr>
          <p:nvPr/>
        </p:nvSpPr>
        <p:spPr bwMode="auto">
          <a:xfrm>
            <a:off x="5261546" y="4359349"/>
            <a:ext cx="0" cy="228600"/>
          </a:xfrm>
          <a:prstGeom prst="line">
            <a:avLst/>
          </a:prstGeom>
          <a:noFill/>
          <a:ln w="9525">
            <a:solidFill>
              <a:schemeClr val="tx1"/>
            </a:solidFill>
            <a:round/>
            <a:headEnd/>
            <a:tailEnd/>
          </a:ln>
        </p:spPr>
        <p:txBody>
          <a:bodyPr/>
          <a:lstStyle/>
          <a:p>
            <a:endParaRPr lang="en-SG" dirty="0"/>
          </a:p>
        </p:txBody>
      </p:sp>
      <p:sp>
        <p:nvSpPr>
          <p:cNvPr id="7248" name="Line 206"/>
          <p:cNvSpPr>
            <a:spLocks noChangeShapeType="1"/>
          </p:cNvSpPr>
          <p:nvPr/>
        </p:nvSpPr>
        <p:spPr bwMode="auto">
          <a:xfrm>
            <a:off x="5109146" y="4587949"/>
            <a:ext cx="304800" cy="0"/>
          </a:xfrm>
          <a:prstGeom prst="line">
            <a:avLst/>
          </a:prstGeom>
          <a:noFill/>
          <a:ln w="9525">
            <a:solidFill>
              <a:schemeClr val="tx1"/>
            </a:solidFill>
            <a:round/>
            <a:headEnd/>
            <a:tailEnd/>
          </a:ln>
        </p:spPr>
        <p:txBody>
          <a:bodyPr/>
          <a:lstStyle/>
          <a:p>
            <a:endParaRPr lang="en-SG" dirty="0"/>
          </a:p>
        </p:txBody>
      </p:sp>
      <p:sp>
        <p:nvSpPr>
          <p:cNvPr id="7249" name="Line 207"/>
          <p:cNvSpPr>
            <a:spLocks noChangeShapeType="1"/>
          </p:cNvSpPr>
          <p:nvPr/>
        </p:nvSpPr>
        <p:spPr bwMode="auto">
          <a:xfrm>
            <a:off x="5109146" y="4664149"/>
            <a:ext cx="304800" cy="0"/>
          </a:xfrm>
          <a:prstGeom prst="line">
            <a:avLst/>
          </a:prstGeom>
          <a:noFill/>
          <a:ln w="9525">
            <a:solidFill>
              <a:schemeClr val="tx1"/>
            </a:solidFill>
            <a:round/>
            <a:headEnd/>
            <a:tailEnd/>
          </a:ln>
        </p:spPr>
        <p:txBody>
          <a:bodyPr/>
          <a:lstStyle/>
          <a:p>
            <a:endParaRPr lang="en-SG" dirty="0"/>
          </a:p>
        </p:txBody>
      </p:sp>
      <p:sp>
        <p:nvSpPr>
          <p:cNvPr id="7250" name="Line 208"/>
          <p:cNvSpPr>
            <a:spLocks noChangeShapeType="1"/>
          </p:cNvSpPr>
          <p:nvPr/>
        </p:nvSpPr>
        <p:spPr bwMode="auto">
          <a:xfrm>
            <a:off x="5261546" y="4664149"/>
            <a:ext cx="0" cy="228600"/>
          </a:xfrm>
          <a:prstGeom prst="line">
            <a:avLst/>
          </a:prstGeom>
          <a:noFill/>
          <a:ln w="9525">
            <a:solidFill>
              <a:schemeClr val="tx1"/>
            </a:solidFill>
            <a:round/>
            <a:headEnd/>
            <a:tailEnd/>
          </a:ln>
        </p:spPr>
        <p:txBody>
          <a:bodyPr/>
          <a:lstStyle/>
          <a:p>
            <a:endParaRPr lang="en-SG" dirty="0"/>
          </a:p>
        </p:txBody>
      </p:sp>
      <p:sp>
        <p:nvSpPr>
          <p:cNvPr id="7251" name="Line 209"/>
          <p:cNvSpPr>
            <a:spLocks noChangeShapeType="1"/>
          </p:cNvSpPr>
          <p:nvPr/>
        </p:nvSpPr>
        <p:spPr bwMode="auto">
          <a:xfrm>
            <a:off x="5566346" y="4816549"/>
            <a:ext cx="76200" cy="152400"/>
          </a:xfrm>
          <a:prstGeom prst="line">
            <a:avLst/>
          </a:prstGeom>
          <a:noFill/>
          <a:ln w="9525">
            <a:solidFill>
              <a:schemeClr val="tx1"/>
            </a:solidFill>
            <a:round/>
            <a:headEnd/>
            <a:tailEnd/>
          </a:ln>
        </p:spPr>
        <p:txBody>
          <a:bodyPr/>
          <a:lstStyle/>
          <a:p>
            <a:endParaRPr lang="en-SG" dirty="0"/>
          </a:p>
        </p:txBody>
      </p:sp>
      <p:sp>
        <p:nvSpPr>
          <p:cNvPr id="7252" name="Line 210"/>
          <p:cNvSpPr>
            <a:spLocks noChangeShapeType="1"/>
          </p:cNvSpPr>
          <p:nvPr/>
        </p:nvSpPr>
        <p:spPr bwMode="auto">
          <a:xfrm>
            <a:off x="5566346" y="4968949"/>
            <a:ext cx="0" cy="304800"/>
          </a:xfrm>
          <a:prstGeom prst="line">
            <a:avLst/>
          </a:prstGeom>
          <a:noFill/>
          <a:ln w="9525">
            <a:solidFill>
              <a:schemeClr val="tx1"/>
            </a:solidFill>
            <a:round/>
            <a:headEnd/>
            <a:tailEnd/>
          </a:ln>
        </p:spPr>
        <p:txBody>
          <a:bodyPr/>
          <a:lstStyle/>
          <a:p>
            <a:endParaRPr lang="en-SG" dirty="0"/>
          </a:p>
        </p:txBody>
      </p:sp>
      <p:grpSp>
        <p:nvGrpSpPr>
          <p:cNvPr id="7437" name="Group 211"/>
          <p:cNvGrpSpPr>
            <a:grpSpLocks/>
          </p:cNvGrpSpPr>
          <p:nvPr/>
        </p:nvGrpSpPr>
        <p:grpSpPr bwMode="auto">
          <a:xfrm>
            <a:off x="5337746" y="3521149"/>
            <a:ext cx="76200" cy="762000"/>
            <a:chOff x="1296" y="1488"/>
            <a:chExt cx="48" cy="480"/>
          </a:xfrm>
        </p:grpSpPr>
        <p:sp>
          <p:nvSpPr>
            <p:cNvPr id="7634" name="Line 212"/>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5" name="Line 213"/>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54" name="Line 214"/>
          <p:cNvSpPr>
            <a:spLocks noChangeShapeType="1"/>
          </p:cNvSpPr>
          <p:nvPr/>
        </p:nvSpPr>
        <p:spPr bwMode="auto">
          <a:xfrm>
            <a:off x="5947346" y="4054549"/>
            <a:ext cx="0" cy="152400"/>
          </a:xfrm>
          <a:prstGeom prst="line">
            <a:avLst/>
          </a:prstGeom>
          <a:noFill/>
          <a:ln w="9525">
            <a:solidFill>
              <a:schemeClr val="tx1"/>
            </a:solidFill>
            <a:round/>
            <a:headEnd/>
            <a:tailEnd/>
          </a:ln>
        </p:spPr>
        <p:txBody>
          <a:bodyPr/>
          <a:lstStyle/>
          <a:p>
            <a:endParaRPr lang="en-SG" dirty="0"/>
          </a:p>
        </p:txBody>
      </p:sp>
      <p:sp>
        <p:nvSpPr>
          <p:cNvPr id="7255" name="Line 215"/>
          <p:cNvSpPr>
            <a:spLocks noChangeShapeType="1"/>
          </p:cNvSpPr>
          <p:nvPr/>
        </p:nvSpPr>
        <p:spPr bwMode="auto">
          <a:xfrm>
            <a:off x="5947346" y="4206949"/>
            <a:ext cx="76200" cy="152400"/>
          </a:xfrm>
          <a:prstGeom prst="line">
            <a:avLst/>
          </a:prstGeom>
          <a:noFill/>
          <a:ln w="9525">
            <a:solidFill>
              <a:schemeClr val="tx1"/>
            </a:solidFill>
            <a:round/>
            <a:headEnd/>
            <a:tailEnd/>
          </a:ln>
        </p:spPr>
        <p:txBody>
          <a:bodyPr/>
          <a:lstStyle/>
          <a:p>
            <a:endParaRPr lang="en-SG" dirty="0"/>
          </a:p>
        </p:txBody>
      </p:sp>
      <p:sp>
        <p:nvSpPr>
          <p:cNvPr id="7256" name="Line 216"/>
          <p:cNvSpPr>
            <a:spLocks noChangeShapeType="1"/>
          </p:cNvSpPr>
          <p:nvPr/>
        </p:nvSpPr>
        <p:spPr bwMode="auto">
          <a:xfrm>
            <a:off x="5947346" y="4359349"/>
            <a:ext cx="0" cy="228600"/>
          </a:xfrm>
          <a:prstGeom prst="line">
            <a:avLst/>
          </a:prstGeom>
          <a:noFill/>
          <a:ln w="9525">
            <a:solidFill>
              <a:schemeClr val="tx1"/>
            </a:solidFill>
            <a:round/>
            <a:headEnd/>
            <a:tailEnd/>
          </a:ln>
        </p:spPr>
        <p:txBody>
          <a:bodyPr/>
          <a:lstStyle/>
          <a:p>
            <a:endParaRPr lang="en-SG" dirty="0"/>
          </a:p>
        </p:txBody>
      </p:sp>
      <p:sp>
        <p:nvSpPr>
          <p:cNvPr id="7257" name="Line 217"/>
          <p:cNvSpPr>
            <a:spLocks noChangeShapeType="1"/>
          </p:cNvSpPr>
          <p:nvPr/>
        </p:nvSpPr>
        <p:spPr bwMode="auto">
          <a:xfrm>
            <a:off x="5794946" y="4587949"/>
            <a:ext cx="304800" cy="0"/>
          </a:xfrm>
          <a:prstGeom prst="line">
            <a:avLst/>
          </a:prstGeom>
          <a:noFill/>
          <a:ln w="9525">
            <a:solidFill>
              <a:schemeClr val="tx1"/>
            </a:solidFill>
            <a:round/>
            <a:headEnd/>
            <a:tailEnd/>
          </a:ln>
        </p:spPr>
        <p:txBody>
          <a:bodyPr/>
          <a:lstStyle/>
          <a:p>
            <a:endParaRPr lang="en-SG" dirty="0"/>
          </a:p>
        </p:txBody>
      </p:sp>
      <p:sp>
        <p:nvSpPr>
          <p:cNvPr id="7258" name="Line 218"/>
          <p:cNvSpPr>
            <a:spLocks noChangeShapeType="1"/>
          </p:cNvSpPr>
          <p:nvPr/>
        </p:nvSpPr>
        <p:spPr bwMode="auto">
          <a:xfrm>
            <a:off x="5794946" y="4664149"/>
            <a:ext cx="304800" cy="0"/>
          </a:xfrm>
          <a:prstGeom prst="line">
            <a:avLst/>
          </a:prstGeom>
          <a:noFill/>
          <a:ln w="9525">
            <a:solidFill>
              <a:schemeClr val="tx1"/>
            </a:solidFill>
            <a:round/>
            <a:headEnd/>
            <a:tailEnd/>
          </a:ln>
        </p:spPr>
        <p:txBody>
          <a:bodyPr/>
          <a:lstStyle/>
          <a:p>
            <a:endParaRPr lang="en-SG" dirty="0"/>
          </a:p>
        </p:txBody>
      </p:sp>
      <p:sp>
        <p:nvSpPr>
          <p:cNvPr id="7259" name="Line 219"/>
          <p:cNvSpPr>
            <a:spLocks noChangeShapeType="1"/>
          </p:cNvSpPr>
          <p:nvPr/>
        </p:nvSpPr>
        <p:spPr bwMode="auto">
          <a:xfrm>
            <a:off x="5947346" y="4664149"/>
            <a:ext cx="0" cy="228600"/>
          </a:xfrm>
          <a:prstGeom prst="line">
            <a:avLst/>
          </a:prstGeom>
          <a:noFill/>
          <a:ln w="9525">
            <a:solidFill>
              <a:schemeClr val="tx1"/>
            </a:solidFill>
            <a:round/>
            <a:headEnd/>
            <a:tailEnd/>
          </a:ln>
        </p:spPr>
        <p:txBody>
          <a:bodyPr/>
          <a:lstStyle/>
          <a:p>
            <a:endParaRPr lang="en-SG" dirty="0"/>
          </a:p>
        </p:txBody>
      </p:sp>
      <p:sp>
        <p:nvSpPr>
          <p:cNvPr id="7260" name="Line 220"/>
          <p:cNvSpPr>
            <a:spLocks noChangeShapeType="1"/>
          </p:cNvSpPr>
          <p:nvPr/>
        </p:nvSpPr>
        <p:spPr bwMode="auto">
          <a:xfrm>
            <a:off x="6252146" y="4816549"/>
            <a:ext cx="76200" cy="152400"/>
          </a:xfrm>
          <a:prstGeom prst="line">
            <a:avLst/>
          </a:prstGeom>
          <a:noFill/>
          <a:ln w="9525">
            <a:solidFill>
              <a:schemeClr val="tx1"/>
            </a:solidFill>
            <a:round/>
            <a:headEnd/>
            <a:tailEnd/>
          </a:ln>
        </p:spPr>
        <p:txBody>
          <a:bodyPr/>
          <a:lstStyle/>
          <a:p>
            <a:endParaRPr lang="en-SG" dirty="0"/>
          </a:p>
        </p:txBody>
      </p:sp>
      <p:sp>
        <p:nvSpPr>
          <p:cNvPr id="7261" name="Line 221"/>
          <p:cNvSpPr>
            <a:spLocks noChangeShapeType="1"/>
          </p:cNvSpPr>
          <p:nvPr/>
        </p:nvSpPr>
        <p:spPr bwMode="auto">
          <a:xfrm>
            <a:off x="6252146" y="4968949"/>
            <a:ext cx="0" cy="304800"/>
          </a:xfrm>
          <a:prstGeom prst="line">
            <a:avLst/>
          </a:prstGeom>
          <a:noFill/>
          <a:ln w="9525">
            <a:solidFill>
              <a:schemeClr val="tx1"/>
            </a:solidFill>
            <a:round/>
            <a:headEnd/>
            <a:tailEnd/>
          </a:ln>
        </p:spPr>
        <p:txBody>
          <a:bodyPr/>
          <a:lstStyle/>
          <a:p>
            <a:endParaRPr lang="en-SG" dirty="0"/>
          </a:p>
        </p:txBody>
      </p:sp>
      <p:grpSp>
        <p:nvGrpSpPr>
          <p:cNvPr id="7438" name="Group 222"/>
          <p:cNvGrpSpPr>
            <a:grpSpLocks/>
          </p:cNvGrpSpPr>
          <p:nvPr/>
        </p:nvGrpSpPr>
        <p:grpSpPr bwMode="auto">
          <a:xfrm>
            <a:off x="6023546" y="3521149"/>
            <a:ext cx="76200" cy="762000"/>
            <a:chOff x="1296" y="1488"/>
            <a:chExt cx="48" cy="480"/>
          </a:xfrm>
        </p:grpSpPr>
        <p:sp>
          <p:nvSpPr>
            <p:cNvPr id="7632" name="Line 223"/>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3" name="Line 224"/>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63" name="Line 225"/>
          <p:cNvSpPr>
            <a:spLocks noChangeShapeType="1"/>
          </p:cNvSpPr>
          <p:nvPr/>
        </p:nvSpPr>
        <p:spPr bwMode="auto">
          <a:xfrm>
            <a:off x="6633146" y="4054549"/>
            <a:ext cx="0" cy="152400"/>
          </a:xfrm>
          <a:prstGeom prst="line">
            <a:avLst/>
          </a:prstGeom>
          <a:noFill/>
          <a:ln w="9525">
            <a:solidFill>
              <a:schemeClr val="tx1"/>
            </a:solidFill>
            <a:round/>
            <a:headEnd/>
            <a:tailEnd/>
          </a:ln>
        </p:spPr>
        <p:txBody>
          <a:bodyPr/>
          <a:lstStyle/>
          <a:p>
            <a:endParaRPr lang="en-SG" dirty="0"/>
          </a:p>
        </p:txBody>
      </p:sp>
      <p:sp>
        <p:nvSpPr>
          <p:cNvPr id="7264" name="Line 226"/>
          <p:cNvSpPr>
            <a:spLocks noChangeShapeType="1"/>
          </p:cNvSpPr>
          <p:nvPr/>
        </p:nvSpPr>
        <p:spPr bwMode="auto">
          <a:xfrm>
            <a:off x="6633146" y="4206949"/>
            <a:ext cx="76200" cy="152400"/>
          </a:xfrm>
          <a:prstGeom prst="line">
            <a:avLst/>
          </a:prstGeom>
          <a:noFill/>
          <a:ln w="9525">
            <a:solidFill>
              <a:schemeClr val="tx1"/>
            </a:solidFill>
            <a:round/>
            <a:headEnd/>
            <a:tailEnd/>
          </a:ln>
        </p:spPr>
        <p:txBody>
          <a:bodyPr/>
          <a:lstStyle/>
          <a:p>
            <a:endParaRPr lang="en-SG" dirty="0"/>
          </a:p>
        </p:txBody>
      </p:sp>
      <p:sp>
        <p:nvSpPr>
          <p:cNvPr id="7265" name="Line 227"/>
          <p:cNvSpPr>
            <a:spLocks noChangeShapeType="1"/>
          </p:cNvSpPr>
          <p:nvPr/>
        </p:nvSpPr>
        <p:spPr bwMode="auto">
          <a:xfrm>
            <a:off x="6633146" y="4359349"/>
            <a:ext cx="0" cy="228600"/>
          </a:xfrm>
          <a:prstGeom prst="line">
            <a:avLst/>
          </a:prstGeom>
          <a:noFill/>
          <a:ln w="9525">
            <a:solidFill>
              <a:schemeClr val="tx1"/>
            </a:solidFill>
            <a:round/>
            <a:headEnd/>
            <a:tailEnd/>
          </a:ln>
        </p:spPr>
        <p:txBody>
          <a:bodyPr/>
          <a:lstStyle/>
          <a:p>
            <a:endParaRPr lang="en-SG" dirty="0"/>
          </a:p>
        </p:txBody>
      </p:sp>
      <p:sp>
        <p:nvSpPr>
          <p:cNvPr id="7266" name="Line 228"/>
          <p:cNvSpPr>
            <a:spLocks noChangeShapeType="1"/>
          </p:cNvSpPr>
          <p:nvPr/>
        </p:nvSpPr>
        <p:spPr bwMode="auto">
          <a:xfrm>
            <a:off x="6480746" y="4587949"/>
            <a:ext cx="304800" cy="0"/>
          </a:xfrm>
          <a:prstGeom prst="line">
            <a:avLst/>
          </a:prstGeom>
          <a:noFill/>
          <a:ln w="9525">
            <a:solidFill>
              <a:schemeClr val="tx1"/>
            </a:solidFill>
            <a:round/>
            <a:headEnd/>
            <a:tailEnd/>
          </a:ln>
        </p:spPr>
        <p:txBody>
          <a:bodyPr/>
          <a:lstStyle/>
          <a:p>
            <a:endParaRPr lang="en-SG" dirty="0"/>
          </a:p>
        </p:txBody>
      </p:sp>
      <p:sp>
        <p:nvSpPr>
          <p:cNvPr id="7267" name="Line 229"/>
          <p:cNvSpPr>
            <a:spLocks noChangeShapeType="1"/>
          </p:cNvSpPr>
          <p:nvPr/>
        </p:nvSpPr>
        <p:spPr bwMode="auto">
          <a:xfrm>
            <a:off x="6480746" y="4664149"/>
            <a:ext cx="304800" cy="0"/>
          </a:xfrm>
          <a:prstGeom prst="line">
            <a:avLst/>
          </a:prstGeom>
          <a:noFill/>
          <a:ln w="9525">
            <a:solidFill>
              <a:schemeClr val="tx1"/>
            </a:solidFill>
            <a:round/>
            <a:headEnd/>
            <a:tailEnd/>
          </a:ln>
        </p:spPr>
        <p:txBody>
          <a:bodyPr/>
          <a:lstStyle/>
          <a:p>
            <a:endParaRPr lang="en-SG" dirty="0"/>
          </a:p>
        </p:txBody>
      </p:sp>
      <p:sp>
        <p:nvSpPr>
          <p:cNvPr id="7268" name="Line 230"/>
          <p:cNvSpPr>
            <a:spLocks noChangeShapeType="1"/>
          </p:cNvSpPr>
          <p:nvPr/>
        </p:nvSpPr>
        <p:spPr bwMode="auto">
          <a:xfrm>
            <a:off x="6633146" y="4664149"/>
            <a:ext cx="0" cy="228600"/>
          </a:xfrm>
          <a:prstGeom prst="line">
            <a:avLst/>
          </a:prstGeom>
          <a:noFill/>
          <a:ln w="9525">
            <a:solidFill>
              <a:schemeClr val="tx1"/>
            </a:solidFill>
            <a:round/>
            <a:headEnd/>
            <a:tailEnd/>
          </a:ln>
        </p:spPr>
        <p:txBody>
          <a:bodyPr/>
          <a:lstStyle/>
          <a:p>
            <a:endParaRPr lang="en-SG" dirty="0"/>
          </a:p>
        </p:txBody>
      </p:sp>
      <p:sp>
        <p:nvSpPr>
          <p:cNvPr id="7269" name="Line 231"/>
          <p:cNvSpPr>
            <a:spLocks noChangeShapeType="1"/>
          </p:cNvSpPr>
          <p:nvPr/>
        </p:nvSpPr>
        <p:spPr bwMode="auto">
          <a:xfrm>
            <a:off x="6937946" y="4816549"/>
            <a:ext cx="76200" cy="152400"/>
          </a:xfrm>
          <a:prstGeom prst="line">
            <a:avLst/>
          </a:prstGeom>
          <a:noFill/>
          <a:ln w="9525">
            <a:solidFill>
              <a:schemeClr val="tx1"/>
            </a:solidFill>
            <a:round/>
            <a:headEnd/>
            <a:tailEnd/>
          </a:ln>
        </p:spPr>
        <p:txBody>
          <a:bodyPr/>
          <a:lstStyle/>
          <a:p>
            <a:endParaRPr lang="en-SG" dirty="0"/>
          </a:p>
        </p:txBody>
      </p:sp>
      <p:sp>
        <p:nvSpPr>
          <p:cNvPr id="7270" name="Line 232"/>
          <p:cNvSpPr>
            <a:spLocks noChangeShapeType="1"/>
          </p:cNvSpPr>
          <p:nvPr/>
        </p:nvSpPr>
        <p:spPr bwMode="auto">
          <a:xfrm>
            <a:off x="6937946" y="4968949"/>
            <a:ext cx="0" cy="304800"/>
          </a:xfrm>
          <a:prstGeom prst="line">
            <a:avLst/>
          </a:prstGeom>
          <a:noFill/>
          <a:ln w="9525">
            <a:solidFill>
              <a:schemeClr val="tx1"/>
            </a:solidFill>
            <a:round/>
            <a:headEnd/>
            <a:tailEnd/>
          </a:ln>
        </p:spPr>
        <p:txBody>
          <a:bodyPr/>
          <a:lstStyle/>
          <a:p>
            <a:endParaRPr lang="en-SG" dirty="0"/>
          </a:p>
        </p:txBody>
      </p:sp>
      <p:grpSp>
        <p:nvGrpSpPr>
          <p:cNvPr id="7439" name="Group 233"/>
          <p:cNvGrpSpPr>
            <a:grpSpLocks/>
          </p:cNvGrpSpPr>
          <p:nvPr/>
        </p:nvGrpSpPr>
        <p:grpSpPr bwMode="auto">
          <a:xfrm>
            <a:off x="6709346" y="3521149"/>
            <a:ext cx="76200" cy="762000"/>
            <a:chOff x="1296" y="1488"/>
            <a:chExt cx="48" cy="480"/>
          </a:xfrm>
        </p:grpSpPr>
        <p:sp>
          <p:nvSpPr>
            <p:cNvPr id="7630" name="Line 234"/>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1" name="Line 235"/>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grpSp>
        <p:nvGrpSpPr>
          <p:cNvPr id="7460" name="Group 236"/>
          <p:cNvGrpSpPr>
            <a:grpSpLocks/>
          </p:cNvGrpSpPr>
          <p:nvPr/>
        </p:nvGrpSpPr>
        <p:grpSpPr bwMode="auto">
          <a:xfrm>
            <a:off x="1527746" y="4892749"/>
            <a:ext cx="152400" cy="762000"/>
            <a:chOff x="1488" y="2352"/>
            <a:chExt cx="96" cy="480"/>
          </a:xfrm>
        </p:grpSpPr>
        <p:sp>
          <p:nvSpPr>
            <p:cNvPr id="7628" name="Line 237"/>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9" name="Line 238"/>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61" name="Group 239"/>
          <p:cNvGrpSpPr>
            <a:grpSpLocks/>
          </p:cNvGrpSpPr>
          <p:nvPr/>
        </p:nvGrpSpPr>
        <p:grpSpPr bwMode="auto">
          <a:xfrm>
            <a:off x="2213546" y="4892749"/>
            <a:ext cx="152400" cy="762000"/>
            <a:chOff x="1488" y="2352"/>
            <a:chExt cx="96" cy="480"/>
          </a:xfrm>
        </p:grpSpPr>
        <p:sp>
          <p:nvSpPr>
            <p:cNvPr id="7626" name="Line 240"/>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7" name="Line 241"/>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62" name="Group 242"/>
          <p:cNvGrpSpPr>
            <a:grpSpLocks/>
          </p:cNvGrpSpPr>
          <p:nvPr/>
        </p:nvGrpSpPr>
        <p:grpSpPr bwMode="auto">
          <a:xfrm>
            <a:off x="2899346" y="4892749"/>
            <a:ext cx="152400" cy="762000"/>
            <a:chOff x="1488" y="2352"/>
            <a:chExt cx="96" cy="480"/>
          </a:xfrm>
        </p:grpSpPr>
        <p:sp>
          <p:nvSpPr>
            <p:cNvPr id="7624" name="Line 243"/>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5" name="Line 244"/>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83" name="Group 245"/>
          <p:cNvGrpSpPr>
            <a:grpSpLocks/>
          </p:cNvGrpSpPr>
          <p:nvPr/>
        </p:nvGrpSpPr>
        <p:grpSpPr bwMode="auto">
          <a:xfrm>
            <a:off x="3585146" y="4892749"/>
            <a:ext cx="152400" cy="762000"/>
            <a:chOff x="1488" y="2352"/>
            <a:chExt cx="96" cy="480"/>
          </a:xfrm>
        </p:grpSpPr>
        <p:sp>
          <p:nvSpPr>
            <p:cNvPr id="7622" name="Line 246"/>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3" name="Line 247"/>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84" name="Group 248"/>
          <p:cNvGrpSpPr>
            <a:grpSpLocks/>
          </p:cNvGrpSpPr>
          <p:nvPr/>
        </p:nvGrpSpPr>
        <p:grpSpPr bwMode="auto">
          <a:xfrm>
            <a:off x="4270946" y="4892749"/>
            <a:ext cx="152400" cy="762000"/>
            <a:chOff x="1488" y="2352"/>
            <a:chExt cx="96" cy="480"/>
          </a:xfrm>
        </p:grpSpPr>
        <p:sp>
          <p:nvSpPr>
            <p:cNvPr id="7620" name="Line 249"/>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1" name="Line 250"/>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85" name="Group 251"/>
          <p:cNvGrpSpPr>
            <a:grpSpLocks/>
          </p:cNvGrpSpPr>
          <p:nvPr/>
        </p:nvGrpSpPr>
        <p:grpSpPr bwMode="auto">
          <a:xfrm>
            <a:off x="4956746" y="4892749"/>
            <a:ext cx="152400" cy="762000"/>
            <a:chOff x="1488" y="2352"/>
            <a:chExt cx="96" cy="480"/>
          </a:xfrm>
        </p:grpSpPr>
        <p:sp>
          <p:nvSpPr>
            <p:cNvPr id="7618" name="Line 252"/>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19" name="Line 253"/>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506" name="Group 254"/>
          <p:cNvGrpSpPr>
            <a:grpSpLocks/>
          </p:cNvGrpSpPr>
          <p:nvPr/>
        </p:nvGrpSpPr>
        <p:grpSpPr bwMode="auto">
          <a:xfrm>
            <a:off x="5642546" y="4892749"/>
            <a:ext cx="152400" cy="762000"/>
            <a:chOff x="1488" y="2352"/>
            <a:chExt cx="96" cy="480"/>
          </a:xfrm>
        </p:grpSpPr>
        <p:sp>
          <p:nvSpPr>
            <p:cNvPr id="7616" name="Line 255"/>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17" name="Line 256"/>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507" name="Group 257"/>
          <p:cNvGrpSpPr>
            <a:grpSpLocks/>
          </p:cNvGrpSpPr>
          <p:nvPr/>
        </p:nvGrpSpPr>
        <p:grpSpPr bwMode="auto">
          <a:xfrm>
            <a:off x="6328346" y="4892749"/>
            <a:ext cx="152400" cy="762000"/>
            <a:chOff x="1488" y="2352"/>
            <a:chExt cx="96" cy="480"/>
          </a:xfrm>
        </p:grpSpPr>
        <p:sp>
          <p:nvSpPr>
            <p:cNvPr id="7614" name="Line 258"/>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15" name="Line 259"/>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508" name="Group 260"/>
          <p:cNvGrpSpPr>
            <a:grpSpLocks/>
          </p:cNvGrpSpPr>
          <p:nvPr/>
        </p:nvGrpSpPr>
        <p:grpSpPr bwMode="auto">
          <a:xfrm>
            <a:off x="7014146" y="4892749"/>
            <a:ext cx="152400" cy="762000"/>
            <a:chOff x="1488" y="2352"/>
            <a:chExt cx="96" cy="480"/>
          </a:xfrm>
        </p:grpSpPr>
        <p:sp>
          <p:nvSpPr>
            <p:cNvPr id="7612" name="Line 261"/>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13" name="Line 262"/>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sp>
        <p:nvSpPr>
          <p:cNvPr id="7281" name="Text Box 263"/>
          <p:cNvSpPr txBox="1">
            <a:spLocks noChangeArrowheads="1"/>
          </p:cNvSpPr>
          <p:nvPr/>
        </p:nvSpPr>
        <p:spPr bwMode="auto">
          <a:xfrm>
            <a:off x="35496" y="3830712"/>
            <a:ext cx="449262" cy="396875"/>
          </a:xfrm>
          <a:prstGeom prst="rect">
            <a:avLst/>
          </a:prstGeom>
          <a:noFill/>
          <a:ln w="9525">
            <a:noFill/>
            <a:miter lim="800000"/>
            <a:headEnd/>
            <a:tailEnd/>
          </a:ln>
        </p:spPr>
        <p:txBody>
          <a:bodyPr wrap="none">
            <a:spAutoFit/>
          </a:bodyPr>
          <a:lstStyle/>
          <a:p>
            <a:pPr eaLnBrk="1" hangingPunct="1"/>
            <a:r>
              <a:rPr lang="en-US" sz="2000" dirty="0">
                <a:solidFill>
                  <a:srgbClr val="FF0000"/>
                </a:solidFill>
              </a:rPr>
              <a:t>IN</a:t>
            </a:r>
          </a:p>
        </p:txBody>
      </p:sp>
      <p:sp>
        <p:nvSpPr>
          <p:cNvPr id="7282" name="Text Box 264"/>
          <p:cNvSpPr txBox="1">
            <a:spLocks noChangeArrowheads="1"/>
          </p:cNvSpPr>
          <p:nvPr/>
        </p:nvSpPr>
        <p:spPr bwMode="auto">
          <a:xfrm>
            <a:off x="7775865" y="5051499"/>
            <a:ext cx="595035" cy="400110"/>
          </a:xfrm>
          <a:prstGeom prst="rect">
            <a:avLst/>
          </a:prstGeom>
          <a:noFill/>
          <a:ln w="9525">
            <a:noFill/>
            <a:miter lim="800000"/>
            <a:headEnd/>
            <a:tailEnd/>
          </a:ln>
        </p:spPr>
        <p:txBody>
          <a:bodyPr wrap="none">
            <a:spAutoFit/>
          </a:bodyPr>
          <a:lstStyle/>
          <a:p>
            <a:pPr eaLnBrk="1" hangingPunct="1"/>
            <a:r>
              <a:rPr lang="en-US" sz="2000" dirty="0">
                <a:solidFill>
                  <a:srgbClr val="002060"/>
                </a:solidFill>
              </a:rPr>
              <a:t>Out</a:t>
            </a:r>
          </a:p>
        </p:txBody>
      </p:sp>
      <p:grpSp>
        <p:nvGrpSpPr>
          <p:cNvPr id="7529" name="Group 265"/>
          <p:cNvGrpSpPr>
            <a:grpSpLocks/>
          </p:cNvGrpSpPr>
          <p:nvPr/>
        </p:nvGrpSpPr>
        <p:grpSpPr bwMode="auto">
          <a:xfrm>
            <a:off x="613346" y="3444949"/>
            <a:ext cx="685800" cy="1447800"/>
            <a:chOff x="192" y="768"/>
            <a:chExt cx="432" cy="912"/>
          </a:xfrm>
        </p:grpSpPr>
        <p:sp>
          <p:nvSpPr>
            <p:cNvPr id="7589" name="Rectangle 266"/>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590" name="Line 267"/>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591" name="Line 268"/>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92" name="Line 269"/>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93" name="Line 270"/>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94" name="Line 271"/>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95" name="Line 272"/>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96" name="Line 273"/>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97" name="Line 274"/>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530" name="Group 275"/>
            <p:cNvGrpSpPr>
              <a:grpSpLocks/>
            </p:cNvGrpSpPr>
            <p:nvPr/>
          </p:nvGrpSpPr>
          <p:grpSpPr bwMode="auto">
            <a:xfrm>
              <a:off x="192" y="768"/>
              <a:ext cx="432" cy="96"/>
              <a:chOff x="912" y="1440"/>
              <a:chExt cx="432" cy="96"/>
            </a:xfrm>
          </p:grpSpPr>
          <p:grpSp>
            <p:nvGrpSpPr>
              <p:cNvPr id="7531" name="Group 276"/>
              <p:cNvGrpSpPr>
                <a:grpSpLocks/>
              </p:cNvGrpSpPr>
              <p:nvPr/>
            </p:nvGrpSpPr>
            <p:grpSpPr bwMode="auto">
              <a:xfrm>
                <a:off x="960" y="1440"/>
                <a:ext cx="146" cy="96"/>
                <a:chOff x="1008" y="1440"/>
                <a:chExt cx="146" cy="96"/>
              </a:xfrm>
            </p:grpSpPr>
            <p:sp>
              <p:nvSpPr>
                <p:cNvPr id="7608" name="Line 277"/>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609" name="Line 278"/>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610" name="Line 279"/>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611" name="Oval 280"/>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552" name="Group 281"/>
              <p:cNvGrpSpPr>
                <a:grpSpLocks/>
              </p:cNvGrpSpPr>
              <p:nvPr/>
            </p:nvGrpSpPr>
            <p:grpSpPr bwMode="auto">
              <a:xfrm>
                <a:off x="1152" y="1440"/>
                <a:ext cx="146" cy="96"/>
                <a:chOff x="1008" y="1440"/>
                <a:chExt cx="146" cy="96"/>
              </a:xfrm>
            </p:grpSpPr>
            <p:sp>
              <p:nvSpPr>
                <p:cNvPr id="7604" name="Line 282"/>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605" name="Line 283"/>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606" name="Line 284"/>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607" name="Oval 285"/>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601" name="Line 286"/>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602" name="Line 287"/>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603" name="Line 288"/>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sp>
        <p:nvSpPr>
          <p:cNvPr id="7284" name="Line 289"/>
          <p:cNvSpPr>
            <a:spLocks noChangeShapeType="1"/>
          </p:cNvSpPr>
          <p:nvPr/>
        </p:nvSpPr>
        <p:spPr bwMode="auto">
          <a:xfrm>
            <a:off x="1832546" y="4511749"/>
            <a:ext cx="304800" cy="0"/>
          </a:xfrm>
          <a:prstGeom prst="line">
            <a:avLst/>
          </a:prstGeom>
          <a:noFill/>
          <a:ln w="9525">
            <a:solidFill>
              <a:schemeClr val="tx1"/>
            </a:solidFill>
            <a:round/>
            <a:headEnd/>
            <a:tailEnd/>
          </a:ln>
        </p:spPr>
        <p:txBody>
          <a:bodyPr/>
          <a:lstStyle/>
          <a:p>
            <a:endParaRPr lang="en-SG" dirty="0"/>
          </a:p>
        </p:txBody>
      </p:sp>
      <p:sp>
        <p:nvSpPr>
          <p:cNvPr id="7285" name="Line 290"/>
          <p:cNvSpPr>
            <a:spLocks noChangeShapeType="1"/>
          </p:cNvSpPr>
          <p:nvPr/>
        </p:nvSpPr>
        <p:spPr bwMode="auto">
          <a:xfrm>
            <a:off x="2137346" y="4511749"/>
            <a:ext cx="0" cy="304800"/>
          </a:xfrm>
          <a:prstGeom prst="line">
            <a:avLst/>
          </a:prstGeom>
          <a:noFill/>
          <a:ln w="9525">
            <a:solidFill>
              <a:schemeClr val="tx1"/>
            </a:solidFill>
            <a:round/>
            <a:headEnd/>
            <a:tailEnd/>
          </a:ln>
        </p:spPr>
        <p:txBody>
          <a:bodyPr/>
          <a:lstStyle/>
          <a:p>
            <a:endParaRPr lang="en-SG" dirty="0"/>
          </a:p>
        </p:txBody>
      </p:sp>
      <p:sp>
        <p:nvSpPr>
          <p:cNvPr id="7286" name="Line 291"/>
          <p:cNvSpPr>
            <a:spLocks noChangeShapeType="1"/>
          </p:cNvSpPr>
          <p:nvPr/>
        </p:nvSpPr>
        <p:spPr bwMode="auto">
          <a:xfrm>
            <a:off x="2518346" y="4511749"/>
            <a:ext cx="304800" cy="0"/>
          </a:xfrm>
          <a:prstGeom prst="line">
            <a:avLst/>
          </a:prstGeom>
          <a:noFill/>
          <a:ln w="9525">
            <a:solidFill>
              <a:schemeClr val="tx1"/>
            </a:solidFill>
            <a:round/>
            <a:headEnd/>
            <a:tailEnd/>
          </a:ln>
        </p:spPr>
        <p:txBody>
          <a:bodyPr/>
          <a:lstStyle/>
          <a:p>
            <a:endParaRPr lang="en-SG" dirty="0"/>
          </a:p>
        </p:txBody>
      </p:sp>
      <p:sp>
        <p:nvSpPr>
          <p:cNvPr id="7287" name="Line 292"/>
          <p:cNvSpPr>
            <a:spLocks noChangeShapeType="1"/>
          </p:cNvSpPr>
          <p:nvPr/>
        </p:nvSpPr>
        <p:spPr bwMode="auto">
          <a:xfrm>
            <a:off x="2823146" y="4511749"/>
            <a:ext cx="0" cy="304800"/>
          </a:xfrm>
          <a:prstGeom prst="line">
            <a:avLst/>
          </a:prstGeom>
          <a:noFill/>
          <a:ln w="9525">
            <a:solidFill>
              <a:schemeClr val="tx1"/>
            </a:solidFill>
            <a:round/>
            <a:headEnd/>
            <a:tailEnd/>
          </a:ln>
        </p:spPr>
        <p:txBody>
          <a:bodyPr/>
          <a:lstStyle/>
          <a:p>
            <a:endParaRPr lang="en-SG" dirty="0"/>
          </a:p>
        </p:txBody>
      </p:sp>
      <p:sp>
        <p:nvSpPr>
          <p:cNvPr id="7288" name="Line 293"/>
          <p:cNvSpPr>
            <a:spLocks noChangeShapeType="1"/>
          </p:cNvSpPr>
          <p:nvPr/>
        </p:nvSpPr>
        <p:spPr bwMode="auto">
          <a:xfrm>
            <a:off x="3204146" y="4511749"/>
            <a:ext cx="304800" cy="0"/>
          </a:xfrm>
          <a:prstGeom prst="line">
            <a:avLst/>
          </a:prstGeom>
          <a:noFill/>
          <a:ln w="9525">
            <a:solidFill>
              <a:schemeClr val="tx1"/>
            </a:solidFill>
            <a:round/>
            <a:headEnd/>
            <a:tailEnd/>
          </a:ln>
        </p:spPr>
        <p:txBody>
          <a:bodyPr/>
          <a:lstStyle/>
          <a:p>
            <a:endParaRPr lang="en-SG" dirty="0"/>
          </a:p>
        </p:txBody>
      </p:sp>
      <p:sp>
        <p:nvSpPr>
          <p:cNvPr id="7289" name="Line 294"/>
          <p:cNvSpPr>
            <a:spLocks noChangeShapeType="1"/>
          </p:cNvSpPr>
          <p:nvPr/>
        </p:nvSpPr>
        <p:spPr bwMode="auto">
          <a:xfrm>
            <a:off x="3508946" y="4511749"/>
            <a:ext cx="0" cy="304800"/>
          </a:xfrm>
          <a:prstGeom prst="line">
            <a:avLst/>
          </a:prstGeom>
          <a:noFill/>
          <a:ln w="9525">
            <a:solidFill>
              <a:schemeClr val="tx1"/>
            </a:solidFill>
            <a:round/>
            <a:headEnd/>
            <a:tailEnd/>
          </a:ln>
        </p:spPr>
        <p:txBody>
          <a:bodyPr/>
          <a:lstStyle/>
          <a:p>
            <a:endParaRPr lang="en-SG" dirty="0"/>
          </a:p>
        </p:txBody>
      </p:sp>
      <p:sp>
        <p:nvSpPr>
          <p:cNvPr id="7290" name="Line 295"/>
          <p:cNvSpPr>
            <a:spLocks noChangeShapeType="1"/>
          </p:cNvSpPr>
          <p:nvPr/>
        </p:nvSpPr>
        <p:spPr bwMode="auto">
          <a:xfrm>
            <a:off x="3889946" y="4511749"/>
            <a:ext cx="304800" cy="0"/>
          </a:xfrm>
          <a:prstGeom prst="line">
            <a:avLst/>
          </a:prstGeom>
          <a:noFill/>
          <a:ln w="9525">
            <a:solidFill>
              <a:schemeClr val="tx1"/>
            </a:solidFill>
            <a:round/>
            <a:headEnd/>
            <a:tailEnd/>
          </a:ln>
        </p:spPr>
        <p:txBody>
          <a:bodyPr/>
          <a:lstStyle/>
          <a:p>
            <a:endParaRPr lang="en-SG" dirty="0"/>
          </a:p>
        </p:txBody>
      </p:sp>
      <p:sp>
        <p:nvSpPr>
          <p:cNvPr id="7291" name="Line 296"/>
          <p:cNvSpPr>
            <a:spLocks noChangeShapeType="1"/>
          </p:cNvSpPr>
          <p:nvPr/>
        </p:nvSpPr>
        <p:spPr bwMode="auto">
          <a:xfrm>
            <a:off x="4194746" y="4511749"/>
            <a:ext cx="0" cy="304800"/>
          </a:xfrm>
          <a:prstGeom prst="line">
            <a:avLst/>
          </a:prstGeom>
          <a:noFill/>
          <a:ln w="9525">
            <a:solidFill>
              <a:schemeClr val="tx1"/>
            </a:solidFill>
            <a:round/>
            <a:headEnd/>
            <a:tailEnd/>
          </a:ln>
        </p:spPr>
        <p:txBody>
          <a:bodyPr/>
          <a:lstStyle/>
          <a:p>
            <a:endParaRPr lang="en-SG" dirty="0"/>
          </a:p>
        </p:txBody>
      </p:sp>
      <p:sp>
        <p:nvSpPr>
          <p:cNvPr id="7292" name="Line 297"/>
          <p:cNvSpPr>
            <a:spLocks noChangeShapeType="1"/>
          </p:cNvSpPr>
          <p:nvPr/>
        </p:nvSpPr>
        <p:spPr bwMode="auto">
          <a:xfrm>
            <a:off x="4575746" y="4511749"/>
            <a:ext cx="304800" cy="0"/>
          </a:xfrm>
          <a:prstGeom prst="line">
            <a:avLst/>
          </a:prstGeom>
          <a:noFill/>
          <a:ln w="9525">
            <a:solidFill>
              <a:schemeClr val="tx1"/>
            </a:solidFill>
            <a:round/>
            <a:headEnd/>
            <a:tailEnd/>
          </a:ln>
        </p:spPr>
        <p:txBody>
          <a:bodyPr/>
          <a:lstStyle/>
          <a:p>
            <a:endParaRPr lang="en-SG" dirty="0"/>
          </a:p>
        </p:txBody>
      </p:sp>
      <p:sp>
        <p:nvSpPr>
          <p:cNvPr id="7293" name="Line 298"/>
          <p:cNvSpPr>
            <a:spLocks noChangeShapeType="1"/>
          </p:cNvSpPr>
          <p:nvPr/>
        </p:nvSpPr>
        <p:spPr bwMode="auto">
          <a:xfrm>
            <a:off x="4880546" y="4511749"/>
            <a:ext cx="0" cy="304800"/>
          </a:xfrm>
          <a:prstGeom prst="line">
            <a:avLst/>
          </a:prstGeom>
          <a:noFill/>
          <a:ln w="9525">
            <a:solidFill>
              <a:schemeClr val="tx1"/>
            </a:solidFill>
            <a:round/>
            <a:headEnd/>
            <a:tailEnd/>
          </a:ln>
        </p:spPr>
        <p:txBody>
          <a:bodyPr/>
          <a:lstStyle/>
          <a:p>
            <a:endParaRPr lang="en-SG" dirty="0"/>
          </a:p>
        </p:txBody>
      </p:sp>
      <p:sp>
        <p:nvSpPr>
          <p:cNvPr id="7294" name="Line 299"/>
          <p:cNvSpPr>
            <a:spLocks noChangeShapeType="1"/>
          </p:cNvSpPr>
          <p:nvPr/>
        </p:nvSpPr>
        <p:spPr bwMode="auto">
          <a:xfrm>
            <a:off x="5261546" y="4511749"/>
            <a:ext cx="304800" cy="0"/>
          </a:xfrm>
          <a:prstGeom prst="line">
            <a:avLst/>
          </a:prstGeom>
          <a:noFill/>
          <a:ln w="9525">
            <a:solidFill>
              <a:schemeClr val="tx1"/>
            </a:solidFill>
            <a:round/>
            <a:headEnd/>
            <a:tailEnd/>
          </a:ln>
        </p:spPr>
        <p:txBody>
          <a:bodyPr/>
          <a:lstStyle/>
          <a:p>
            <a:endParaRPr lang="en-SG" dirty="0"/>
          </a:p>
        </p:txBody>
      </p:sp>
      <p:sp>
        <p:nvSpPr>
          <p:cNvPr id="7295" name="Line 300"/>
          <p:cNvSpPr>
            <a:spLocks noChangeShapeType="1"/>
          </p:cNvSpPr>
          <p:nvPr/>
        </p:nvSpPr>
        <p:spPr bwMode="auto">
          <a:xfrm>
            <a:off x="5566346" y="4511749"/>
            <a:ext cx="0" cy="304800"/>
          </a:xfrm>
          <a:prstGeom prst="line">
            <a:avLst/>
          </a:prstGeom>
          <a:noFill/>
          <a:ln w="9525">
            <a:solidFill>
              <a:schemeClr val="tx1"/>
            </a:solidFill>
            <a:round/>
            <a:headEnd/>
            <a:tailEnd/>
          </a:ln>
        </p:spPr>
        <p:txBody>
          <a:bodyPr/>
          <a:lstStyle/>
          <a:p>
            <a:endParaRPr lang="en-SG" dirty="0"/>
          </a:p>
        </p:txBody>
      </p:sp>
      <p:sp>
        <p:nvSpPr>
          <p:cNvPr id="7296" name="Line 301"/>
          <p:cNvSpPr>
            <a:spLocks noChangeShapeType="1"/>
          </p:cNvSpPr>
          <p:nvPr/>
        </p:nvSpPr>
        <p:spPr bwMode="auto">
          <a:xfrm>
            <a:off x="5947346" y="4511749"/>
            <a:ext cx="304800" cy="0"/>
          </a:xfrm>
          <a:prstGeom prst="line">
            <a:avLst/>
          </a:prstGeom>
          <a:noFill/>
          <a:ln w="9525">
            <a:solidFill>
              <a:schemeClr val="tx1"/>
            </a:solidFill>
            <a:round/>
            <a:headEnd/>
            <a:tailEnd/>
          </a:ln>
        </p:spPr>
        <p:txBody>
          <a:bodyPr/>
          <a:lstStyle/>
          <a:p>
            <a:endParaRPr lang="en-SG" dirty="0"/>
          </a:p>
        </p:txBody>
      </p:sp>
      <p:sp>
        <p:nvSpPr>
          <p:cNvPr id="7297" name="Line 302"/>
          <p:cNvSpPr>
            <a:spLocks noChangeShapeType="1"/>
          </p:cNvSpPr>
          <p:nvPr/>
        </p:nvSpPr>
        <p:spPr bwMode="auto">
          <a:xfrm>
            <a:off x="6252146" y="4511749"/>
            <a:ext cx="0" cy="304800"/>
          </a:xfrm>
          <a:prstGeom prst="line">
            <a:avLst/>
          </a:prstGeom>
          <a:noFill/>
          <a:ln w="9525">
            <a:solidFill>
              <a:schemeClr val="tx1"/>
            </a:solidFill>
            <a:round/>
            <a:headEnd/>
            <a:tailEnd/>
          </a:ln>
        </p:spPr>
        <p:txBody>
          <a:bodyPr/>
          <a:lstStyle/>
          <a:p>
            <a:endParaRPr lang="en-SG" dirty="0"/>
          </a:p>
        </p:txBody>
      </p:sp>
      <p:sp>
        <p:nvSpPr>
          <p:cNvPr id="7298" name="Line 303"/>
          <p:cNvSpPr>
            <a:spLocks noChangeShapeType="1"/>
          </p:cNvSpPr>
          <p:nvPr/>
        </p:nvSpPr>
        <p:spPr bwMode="auto">
          <a:xfrm>
            <a:off x="6633146" y="4511749"/>
            <a:ext cx="304800" cy="0"/>
          </a:xfrm>
          <a:prstGeom prst="line">
            <a:avLst/>
          </a:prstGeom>
          <a:noFill/>
          <a:ln w="9525">
            <a:solidFill>
              <a:schemeClr val="tx1"/>
            </a:solidFill>
            <a:round/>
            <a:headEnd/>
            <a:tailEnd/>
          </a:ln>
        </p:spPr>
        <p:txBody>
          <a:bodyPr/>
          <a:lstStyle/>
          <a:p>
            <a:endParaRPr lang="en-SG" dirty="0"/>
          </a:p>
        </p:txBody>
      </p:sp>
      <p:sp>
        <p:nvSpPr>
          <p:cNvPr id="7299" name="Line 304"/>
          <p:cNvSpPr>
            <a:spLocks noChangeShapeType="1"/>
          </p:cNvSpPr>
          <p:nvPr/>
        </p:nvSpPr>
        <p:spPr bwMode="auto">
          <a:xfrm>
            <a:off x="6937946" y="4511749"/>
            <a:ext cx="0" cy="304800"/>
          </a:xfrm>
          <a:prstGeom prst="line">
            <a:avLst/>
          </a:prstGeom>
          <a:noFill/>
          <a:ln w="9525">
            <a:solidFill>
              <a:schemeClr val="tx1"/>
            </a:solidFill>
            <a:round/>
            <a:headEnd/>
            <a:tailEnd/>
          </a:ln>
        </p:spPr>
        <p:txBody>
          <a:bodyPr/>
          <a:lstStyle/>
          <a:p>
            <a:endParaRPr lang="en-SG" dirty="0"/>
          </a:p>
        </p:txBody>
      </p:sp>
      <p:grpSp>
        <p:nvGrpSpPr>
          <p:cNvPr id="7553" name="Group 305"/>
          <p:cNvGrpSpPr>
            <a:grpSpLocks/>
          </p:cNvGrpSpPr>
          <p:nvPr/>
        </p:nvGrpSpPr>
        <p:grpSpPr bwMode="auto">
          <a:xfrm>
            <a:off x="1299146" y="3444949"/>
            <a:ext cx="685800" cy="1447800"/>
            <a:chOff x="192" y="768"/>
            <a:chExt cx="432" cy="912"/>
          </a:xfrm>
        </p:grpSpPr>
        <p:sp>
          <p:nvSpPr>
            <p:cNvPr id="7566" name="Rectangle 306"/>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567" name="Line 307"/>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568" name="Line 308"/>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69" name="Line 309"/>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70" name="Line 310"/>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71" name="Line 311"/>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72" name="Line 312"/>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73" name="Line 313"/>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74" name="Line 314"/>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554" name="Group 315"/>
            <p:cNvGrpSpPr>
              <a:grpSpLocks/>
            </p:cNvGrpSpPr>
            <p:nvPr/>
          </p:nvGrpSpPr>
          <p:grpSpPr bwMode="auto">
            <a:xfrm>
              <a:off x="192" y="768"/>
              <a:ext cx="432" cy="96"/>
              <a:chOff x="912" y="1440"/>
              <a:chExt cx="432" cy="96"/>
            </a:xfrm>
          </p:grpSpPr>
          <p:grpSp>
            <p:nvGrpSpPr>
              <p:cNvPr id="7575" name="Group 316"/>
              <p:cNvGrpSpPr>
                <a:grpSpLocks/>
              </p:cNvGrpSpPr>
              <p:nvPr/>
            </p:nvGrpSpPr>
            <p:grpSpPr bwMode="auto">
              <a:xfrm>
                <a:off x="960" y="1440"/>
                <a:ext cx="146" cy="96"/>
                <a:chOff x="1008" y="1440"/>
                <a:chExt cx="146" cy="96"/>
              </a:xfrm>
            </p:grpSpPr>
            <p:sp>
              <p:nvSpPr>
                <p:cNvPr id="7585" name="Line 317"/>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86" name="Line 318"/>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87" name="Line 319"/>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88" name="Oval 320"/>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576" name="Group 321"/>
              <p:cNvGrpSpPr>
                <a:grpSpLocks/>
              </p:cNvGrpSpPr>
              <p:nvPr/>
            </p:nvGrpSpPr>
            <p:grpSpPr bwMode="auto">
              <a:xfrm>
                <a:off x="1152" y="1440"/>
                <a:ext cx="146" cy="96"/>
                <a:chOff x="1008" y="1440"/>
                <a:chExt cx="146" cy="96"/>
              </a:xfrm>
            </p:grpSpPr>
            <p:sp>
              <p:nvSpPr>
                <p:cNvPr id="7581" name="Line 322"/>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82" name="Line 323"/>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83" name="Line 324"/>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84" name="Oval 325"/>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578" name="Line 326"/>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579" name="Line 327"/>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580" name="Line 328"/>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577" name="Group 329"/>
          <p:cNvGrpSpPr>
            <a:grpSpLocks/>
          </p:cNvGrpSpPr>
          <p:nvPr/>
        </p:nvGrpSpPr>
        <p:grpSpPr bwMode="auto">
          <a:xfrm>
            <a:off x="1984946" y="3444949"/>
            <a:ext cx="685800" cy="1447800"/>
            <a:chOff x="192" y="768"/>
            <a:chExt cx="432" cy="912"/>
          </a:xfrm>
        </p:grpSpPr>
        <p:sp>
          <p:nvSpPr>
            <p:cNvPr id="7543" name="Rectangle 330"/>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544" name="Line 331"/>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545" name="Line 332"/>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46" name="Line 333"/>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47" name="Line 334"/>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48" name="Line 335"/>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49" name="Line 336"/>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50" name="Line 337"/>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51" name="Line 338"/>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598" name="Group 339"/>
            <p:cNvGrpSpPr>
              <a:grpSpLocks/>
            </p:cNvGrpSpPr>
            <p:nvPr/>
          </p:nvGrpSpPr>
          <p:grpSpPr bwMode="auto">
            <a:xfrm>
              <a:off x="192" y="768"/>
              <a:ext cx="432" cy="96"/>
              <a:chOff x="912" y="1440"/>
              <a:chExt cx="432" cy="96"/>
            </a:xfrm>
          </p:grpSpPr>
          <p:grpSp>
            <p:nvGrpSpPr>
              <p:cNvPr id="7599" name="Group 340"/>
              <p:cNvGrpSpPr>
                <a:grpSpLocks/>
              </p:cNvGrpSpPr>
              <p:nvPr/>
            </p:nvGrpSpPr>
            <p:grpSpPr bwMode="auto">
              <a:xfrm>
                <a:off x="960" y="1440"/>
                <a:ext cx="146" cy="96"/>
                <a:chOff x="1008" y="1440"/>
                <a:chExt cx="146" cy="96"/>
              </a:xfrm>
            </p:grpSpPr>
            <p:sp>
              <p:nvSpPr>
                <p:cNvPr id="7562" name="Line 341"/>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63" name="Line 342"/>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64" name="Line 343"/>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65" name="Oval 344"/>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600" name="Group 345"/>
              <p:cNvGrpSpPr>
                <a:grpSpLocks/>
              </p:cNvGrpSpPr>
              <p:nvPr/>
            </p:nvGrpSpPr>
            <p:grpSpPr bwMode="auto">
              <a:xfrm>
                <a:off x="1152" y="1440"/>
                <a:ext cx="146" cy="96"/>
                <a:chOff x="1008" y="1440"/>
                <a:chExt cx="146" cy="96"/>
              </a:xfrm>
            </p:grpSpPr>
            <p:sp>
              <p:nvSpPr>
                <p:cNvPr id="7558" name="Line 346"/>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59" name="Line 347"/>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60" name="Line 348"/>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61" name="Oval 349"/>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555" name="Line 350"/>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556" name="Line 351"/>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557" name="Line 352"/>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646" name="Group 353"/>
          <p:cNvGrpSpPr>
            <a:grpSpLocks/>
          </p:cNvGrpSpPr>
          <p:nvPr/>
        </p:nvGrpSpPr>
        <p:grpSpPr bwMode="auto">
          <a:xfrm>
            <a:off x="2670746" y="3444949"/>
            <a:ext cx="685800" cy="1447800"/>
            <a:chOff x="192" y="768"/>
            <a:chExt cx="432" cy="912"/>
          </a:xfrm>
        </p:grpSpPr>
        <p:sp>
          <p:nvSpPr>
            <p:cNvPr id="7520" name="Rectangle 354"/>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521" name="Line 355"/>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522" name="Line 356"/>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23" name="Line 357"/>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24" name="Line 358"/>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25" name="Line 359"/>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26" name="Line 360"/>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27" name="Line 361"/>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28" name="Line 362"/>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647" name="Group 363"/>
            <p:cNvGrpSpPr>
              <a:grpSpLocks/>
            </p:cNvGrpSpPr>
            <p:nvPr/>
          </p:nvGrpSpPr>
          <p:grpSpPr bwMode="auto">
            <a:xfrm>
              <a:off x="192" y="768"/>
              <a:ext cx="432" cy="96"/>
              <a:chOff x="912" y="1440"/>
              <a:chExt cx="432" cy="96"/>
            </a:xfrm>
          </p:grpSpPr>
          <p:grpSp>
            <p:nvGrpSpPr>
              <p:cNvPr id="7659" name="Group 364"/>
              <p:cNvGrpSpPr>
                <a:grpSpLocks/>
              </p:cNvGrpSpPr>
              <p:nvPr/>
            </p:nvGrpSpPr>
            <p:grpSpPr bwMode="auto">
              <a:xfrm>
                <a:off x="960" y="1440"/>
                <a:ext cx="146" cy="96"/>
                <a:chOff x="1008" y="1440"/>
                <a:chExt cx="146" cy="96"/>
              </a:xfrm>
            </p:grpSpPr>
            <p:sp>
              <p:nvSpPr>
                <p:cNvPr id="7539" name="Line 365"/>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40" name="Line 366"/>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41" name="Line 367"/>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42" name="Oval 368"/>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660" name="Group 369"/>
              <p:cNvGrpSpPr>
                <a:grpSpLocks/>
              </p:cNvGrpSpPr>
              <p:nvPr/>
            </p:nvGrpSpPr>
            <p:grpSpPr bwMode="auto">
              <a:xfrm>
                <a:off x="1152" y="1440"/>
                <a:ext cx="146" cy="96"/>
                <a:chOff x="1008" y="1440"/>
                <a:chExt cx="146" cy="96"/>
              </a:xfrm>
            </p:grpSpPr>
            <p:sp>
              <p:nvSpPr>
                <p:cNvPr id="7535" name="Line 370"/>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36" name="Line 371"/>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37" name="Line 372"/>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38" name="Oval 373"/>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532" name="Line 374"/>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533" name="Line 375"/>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534" name="Line 376"/>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672" name="Group 377"/>
          <p:cNvGrpSpPr>
            <a:grpSpLocks/>
          </p:cNvGrpSpPr>
          <p:nvPr/>
        </p:nvGrpSpPr>
        <p:grpSpPr bwMode="auto">
          <a:xfrm>
            <a:off x="3356546" y="3444949"/>
            <a:ext cx="685800" cy="1447800"/>
            <a:chOff x="192" y="768"/>
            <a:chExt cx="432" cy="912"/>
          </a:xfrm>
        </p:grpSpPr>
        <p:sp>
          <p:nvSpPr>
            <p:cNvPr id="7497" name="Rectangle 378"/>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98" name="Line 379"/>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99" name="Line 380"/>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00" name="Line 381"/>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01" name="Line 382"/>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02" name="Line 383"/>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03" name="Line 384"/>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04" name="Line 385"/>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05" name="Line 386"/>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673" name="Group 387"/>
            <p:cNvGrpSpPr>
              <a:grpSpLocks/>
            </p:cNvGrpSpPr>
            <p:nvPr/>
          </p:nvGrpSpPr>
          <p:grpSpPr bwMode="auto">
            <a:xfrm>
              <a:off x="192" y="768"/>
              <a:ext cx="432" cy="96"/>
              <a:chOff x="912" y="1440"/>
              <a:chExt cx="432" cy="96"/>
            </a:xfrm>
          </p:grpSpPr>
          <p:grpSp>
            <p:nvGrpSpPr>
              <p:cNvPr id="7685" name="Group 388"/>
              <p:cNvGrpSpPr>
                <a:grpSpLocks/>
              </p:cNvGrpSpPr>
              <p:nvPr/>
            </p:nvGrpSpPr>
            <p:grpSpPr bwMode="auto">
              <a:xfrm>
                <a:off x="960" y="1440"/>
                <a:ext cx="146" cy="96"/>
                <a:chOff x="1008" y="1440"/>
                <a:chExt cx="146" cy="96"/>
              </a:xfrm>
            </p:grpSpPr>
            <p:sp>
              <p:nvSpPr>
                <p:cNvPr id="7516" name="Line 389"/>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17" name="Line 390"/>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18" name="Line 391"/>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19" name="Oval 392"/>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686" name="Group 393"/>
              <p:cNvGrpSpPr>
                <a:grpSpLocks/>
              </p:cNvGrpSpPr>
              <p:nvPr/>
            </p:nvGrpSpPr>
            <p:grpSpPr bwMode="auto">
              <a:xfrm>
                <a:off x="1152" y="1440"/>
                <a:ext cx="146" cy="96"/>
                <a:chOff x="1008" y="1440"/>
                <a:chExt cx="146" cy="96"/>
              </a:xfrm>
            </p:grpSpPr>
            <p:sp>
              <p:nvSpPr>
                <p:cNvPr id="7512" name="Line 394"/>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13" name="Line 395"/>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14" name="Line 396"/>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15" name="Oval 397"/>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509" name="Line 398"/>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510" name="Line 399"/>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511" name="Line 400"/>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698" name="Group 401"/>
          <p:cNvGrpSpPr>
            <a:grpSpLocks/>
          </p:cNvGrpSpPr>
          <p:nvPr/>
        </p:nvGrpSpPr>
        <p:grpSpPr bwMode="auto">
          <a:xfrm>
            <a:off x="4042346" y="3444949"/>
            <a:ext cx="685800" cy="1447800"/>
            <a:chOff x="192" y="768"/>
            <a:chExt cx="432" cy="912"/>
          </a:xfrm>
        </p:grpSpPr>
        <p:sp>
          <p:nvSpPr>
            <p:cNvPr id="7474" name="Rectangle 402"/>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75" name="Line 403"/>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76" name="Line 404"/>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477" name="Line 405"/>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478" name="Line 406"/>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479" name="Line 407"/>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480" name="Line 408"/>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481" name="Line 409"/>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482" name="Line 410"/>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699" name="Group 411"/>
            <p:cNvGrpSpPr>
              <a:grpSpLocks/>
            </p:cNvGrpSpPr>
            <p:nvPr/>
          </p:nvGrpSpPr>
          <p:grpSpPr bwMode="auto">
            <a:xfrm>
              <a:off x="192" y="768"/>
              <a:ext cx="432" cy="96"/>
              <a:chOff x="912" y="1440"/>
              <a:chExt cx="432" cy="96"/>
            </a:xfrm>
          </p:grpSpPr>
          <p:grpSp>
            <p:nvGrpSpPr>
              <p:cNvPr id="7711" name="Group 412"/>
              <p:cNvGrpSpPr>
                <a:grpSpLocks/>
              </p:cNvGrpSpPr>
              <p:nvPr/>
            </p:nvGrpSpPr>
            <p:grpSpPr bwMode="auto">
              <a:xfrm>
                <a:off x="960" y="1440"/>
                <a:ext cx="146" cy="96"/>
                <a:chOff x="1008" y="1440"/>
                <a:chExt cx="146" cy="96"/>
              </a:xfrm>
            </p:grpSpPr>
            <p:sp>
              <p:nvSpPr>
                <p:cNvPr id="7493" name="Line 413"/>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94" name="Line 414"/>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95" name="Line 415"/>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96" name="Oval 416"/>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712" name="Group 417"/>
              <p:cNvGrpSpPr>
                <a:grpSpLocks/>
              </p:cNvGrpSpPr>
              <p:nvPr/>
            </p:nvGrpSpPr>
            <p:grpSpPr bwMode="auto">
              <a:xfrm>
                <a:off x="1152" y="1440"/>
                <a:ext cx="146" cy="96"/>
                <a:chOff x="1008" y="1440"/>
                <a:chExt cx="146" cy="96"/>
              </a:xfrm>
            </p:grpSpPr>
            <p:sp>
              <p:nvSpPr>
                <p:cNvPr id="7489" name="Line 418"/>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90" name="Line 419"/>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91" name="Line 420"/>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92" name="Oval 421"/>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486" name="Line 422"/>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487" name="Line 423"/>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488" name="Line 424"/>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724" name="Group 425"/>
          <p:cNvGrpSpPr>
            <a:grpSpLocks/>
          </p:cNvGrpSpPr>
          <p:nvPr/>
        </p:nvGrpSpPr>
        <p:grpSpPr bwMode="auto">
          <a:xfrm>
            <a:off x="4728146" y="3444949"/>
            <a:ext cx="685800" cy="1447800"/>
            <a:chOff x="192" y="768"/>
            <a:chExt cx="432" cy="912"/>
          </a:xfrm>
        </p:grpSpPr>
        <p:sp>
          <p:nvSpPr>
            <p:cNvPr id="7451" name="Rectangle 426"/>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52" name="Line 427"/>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53" name="Line 428"/>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454" name="Line 429"/>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455" name="Line 430"/>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456" name="Line 431"/>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457" name="Line 432"/>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458" name="Line 433"/>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459" name="Line 434"/>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725" name="Group 435"/>
            <p:cNvGrpSpPr>
              <a:grpSpLocks/>
            </p:cNvGrpSpPr>
            <p:nvPr/>
          </p:nvGrpSpPr>
          <p:grpSpPr bwMode="auto">
            <a:xfrm>
              <a:off x="192" y="768"/>
              <a:ext cx="432" cy="96"/>
              <a:chOff x="912" y="1440"/>
              <a:chExt cx="432" cy="96"/>
            </a:xfrm>
          </p:grpSpPr>
          <p:grpSp>
            <p:nvGrpSpPr>
              <p:cNvPr id="7737" name="Group 436"/>
              <p:cNvGrpSpPr>
                <a:grpSpLocks/>
              </p:cNvGrpSpPr>
              <p:nvPr/>
            </p:nvGrpSpPr>
            <p:grpSpPr bwMode="auto">
              <a:xfrm>
                <a:off x="960" y="1440"/>
                <a:ext cx="146" cy="96"/>
                <a:chOff x="1008" y="1440"/>
                <a:chExt cx="146" cy="96"/>
              </a:xfrm>
            </p:grpSpPr>
            <p:sp>
              <p:nvSpPr>
                <p:cNvPr id="7470" name="Line 437"/>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71" name="Line 438"/>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72" name="Line 439"/>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73" name="Oval 440"/>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738" name="Group 441"/>
              <p:cNvGrpSpPr>
                <a:grpSpLocks/>
              </p:cNvGrpSpPr>
              <p:nvPr/>
            </p:nvGrpSpPr>
            <p:grpSpPr bwMode="auto">
              <a:xfrm>
                <a:off x="1152" y="1440"/>
                <a:ext cx="146" cy="96"/>
                <a:chOff x="1008" y="1440"/>
                <a:chExt cx="146" cy="96"/>
              </a:xfrm>
            </p:grpSpPr>
            <p:sp>
              <p:nvSpPr>
                <p:cNvPr id="7466" name="Line 442"/>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67" name="Line 443"/>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68" name="Line 444"/>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69" name="Oval 445"/>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463" name="Line 446"/>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464" name="Line 447"/>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465" name="Line 448"/>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750" name="Group 449"/>
          <p:cNvGrpSpPr>
            <a:grpSpLocks/>
          </p:cNvGrpSpPr>
          <p:nvPr/>
        </p:nvGrpSpPr>
        <p:grpSpPr bwMode="auto">
          <a:xfrm>
            <a:off x="5413946" y="3444949"/>
            <a:ext cx="685800" cy="1447800"/>
            <a:chOff x="192" y="768"/>
            <a:chExt cx="432" cy="912"/>
          </a:xfrm>
        </p:grpSpPr>
        <p:sp>
          <p:nvSpPr>
            <p:cNvPr id="7428" name="Rectangle 450"/>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29" name="Line 451"/>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30" name="Line 452"/>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431" name="Line 453"/>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432" name="Line 454"/>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433" name="Line 455"/>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434" name="Line 456"/>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435" name="Line 457"/>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436" name="Line 458"/>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751" name="Group 459"/>
            <p:cNvGrpSpPr>
              <a:grpSpLocks/>
            </p:cNvGrpSpPr>
            <p:nvPr/>
          </p:nvGrpSpPr>
          <p:grpSpPr bwMode="auto">
            <a:xfrm>
              <a:off x="192" y="768"/>
              <a:ext cx="432" cy="96"/>
              <a:chOff x="912" y="1440"/>
              <a:chExt cx="432" cy="96"/>
            </a:xfrm>
          </p:grpSpPr>
          <p:grpSp>
            <p:nvGrpSpPr>
              <p:cNvPr id="7765" name="Group 460"/>
              <p:cNvGrpSpPr>
                <a:grpSpLocks/>
              </p:cNvGrpSpPr>
              <p:nvPr/>
            </p:nvGrpSpPr>
            <p:grpSpPr bwMode="auto">
              <a:xfrm>
                <a:off x="960" y="1440"/>
                <a:ext cx="146" cy="96"/>
                <a:chOff x="1008" y="1440"/>
                <a:chExt cx="146" cy="96"/>
              </a:xfrm>
            </p:grpSpPr>
            <p:sp>
              <p:nvSpPr>
                <p:cNvPr id="7447" name="Line 461"/>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48" name="Line 462"/>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49" name="Line 463"/>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50" name="Oval 464"/>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766" name="Group 465"/>
              <p:cNvGrpSpPr>
                <a:grpSpLocks/>
              </p:cNvGrpSpPr>
              <p:nvPr/>
            </p:nvGrpSpPr>
            <p:grpSpPr bwMode="auto">
              <a:xfrm>
                <a:off x="1152" y="1440"/>
                <a:ext cx="146" cy="96"/>
                <a:chOff x="1008" y="1440"/>
                <a:chExt cx="146" cy="96"/>
              </a:xfrm>
            </p:grpSpPr>
            <p:sp>
              <p:nvSpPr>
                <p:cNvPr id="7443" name="Line 466"/>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44" name="Line 467"/>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45" name="Line 468"/>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46" name="Oval 469"/>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440" name="Line 470"/>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441" name="Line 471"/>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442" name="Line 472"/>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767" name="Group 473"/>
          <p:cNvGrpSpPr>
            <a:grpSpLocks/>
          </p:cNvGrpSpPr>
          <p:nvPr/>
        </p:nvGrpSpPr>
        <p:grpSpPr bwMode="auto">
          <a:xfrm>
            <a:off x="6099746" y="3444949"/>
            <a:ext cx="685800" cy="1447800"/>
            <a:chOff x="192" y="768"/>
            <a:chExt cx="432" cy="912"/>
          </a:xfrm>
        </p:grpSpPr>
        <p:sp>
          <p:nvSpPr>
            <p:cNvPr id="7405" name="Rectangle 474"/>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06" name="Line 475"/>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07" name="Line 476"/>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408" name="Line 477"/>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409" name="Line 478"/>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410" name="Line 479"/>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411" name="Line 480"/>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412" name="Line 481"/>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413" name="Line 482"/>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768" name="Group 483"/>
            <p:cNvGrpSpPr>
              <a:grpSpLocks/>
            </p:cNvGrpSpPr>
            <p:nvPr/>
          </p:nvGrpSpPr>
          <p:grpSpPr bwMode="auto">
            <a:xfrm>
              <a:off x="192" y="768"/>
              <a:ext cx="432" cy="96"/>
              <a:chOff x="912" y="1440"/>
              <a:chExt cx="432" cy="96"/>
            </a:xfrm>
          </p:grpSpPr>
          <p:grpSp>
            <p:nvGrpSpPr>
              <p:cNvPr id="7769" name="Group 484"/>
              <p:cNvGrpSpPr>
                <a:grpSpLocks/>
              </p:cNvGrpSpPr>
              <p:nvPr/>
            </p:nvGrpSpPr>
            <p:grpSpPr bwMode="auto">
              <a:xfrm>
                <a:off x="960" y="1440"/>
                <a:ext cx="146" cy="96"/>
                <a:chOff x="1008" y="1440"/>
                <a:chExt cx="146" cy="96"/>
              </a:xfrm>
            </p:grpSpPr>
            <p:sp>
              <p:nvSpPr>
                <p:cNvPr id="7424" name="Line 485"/>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25" name="Line 486"/>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26" name="Line 487"/>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27" name="Oval 488"/>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770" name="Group 489"/>
              <p:cNvGrpSpPr>
                <a:grpSpLocks/>
              </p:cNvGrpSpPr>
              <p:nvPr/>
            </p:nvGrpSpPr>
            <p:grpSpPr bwMode="auto">
              <a:xfrm>
                <a:off x="1152" y="1440"/>
                <a:ext cx="146" cy="96"/>
                <a:chOff x="1008" y="1440"/>
                <a:chExt cx="146" cy="96"/>
              </a:xfrm>
            </p:grpSpPr>
            <p:sp>
              <p:nvSpPr>
                <p:cNvPr id="7420" name="Line 490"/>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21" name="Line 491"/>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22" name="Line 492"/>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23" name="Oval 493"/>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417" name="Line 494"/>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418" name="Line 495"/>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419" name="Line 496"/>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771" name="Group 497"/>
          <p:cNvGrpSpPr>
            <a:grpSpLocks/>
          </p:cNvGrpSpPr>
          <p:nvPr/>
        </p:nvGrpSpPr>
        <p:grpSpPr bwMode="auto">
          <a:xfrm>
            <a:off x="994346" y="4359349"/>
            <a:ext cx="685800" cy="1295400"/>
            <a:chOff x="288" y="2016"/>
            <a:chExt cx="432" cy="816"/>
          </a:xfrm>
        </p:grpSpPr>
        <p:sp>
          <p:nvSpPr>
            <p:cNvPr id="7396" name="Rectangle 498"/>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97" name="Line 499"/>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98" name="Line 500"/>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99" name="Line 501"/>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400" name="Line 502"/>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401" name="Line 503"/>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402" name="Line 504"/>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403" name="Line 505"/>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404" name="Line 506"/>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sp>
        <p:nvSpPr>
          <p:cNvPr id="529915" name="Text Box 507"/>
          <p:cNvSpPr txBox="1">
            <a:spLocks noChangeArrowheads="1"/>
          </p:cNvSpPr>
          <p:nvPr/>
        </p:nvSpPr>
        <p:spPr bwMode="auto">
          <a:xfrm>
            <a:off x="1940496" y="6064969"/>
            <a:ext cx="4572000" cy="460375"/>
          </a:xfrm>
          <a:prstGeom prst="rect">
            <a:avLst/>
          </a:prstGeom>
          <a:solidFill>
            <a:srgbClr val="99CCFF"/>
          </a:solidFill>
          <a:ln w="3175">
            <a:solidFill>
              <a:schemeClr val="tx1"/>
            </a:solidFill>
            <a:miter lim="800000"/>
            <a:headEnd/>
            <a:tailEnd/>
          </a:ln>
          <a:effectLst>
            <a:outerShdw dist="107763" dir="2700000" algn="ctr" rotWithShape="0">
              <a:schemeClr val="bg2">
                <a:alpha val="50000"/>
              </a:schemeClr>
            </a:outerShdw>
          </a:effectLst>
        </p:spPr>
        <p:txBody>
          <a:bodyPr wrap="none">
            <a:spAutoFit/>
          </a:bodyPr>
          <a:lstStyle/>
          <a:p>
            <a:pPr eaLnBrk="1" hangingPunct="1">
              <a:defRPr/>
            </a:pPr>
            <a:r>
              <a:rPr lang="en-US" sz="2400" dirty="0"/>
              <a:t>“Time stretcher” GHz </a:t>
            </a:r>
            <a:r>
              <a:rPr lang="en-US" sz="2400" dirty="0">
                <a:sym typeface="Symbol" pitchFamily="18" charset="2"/>
              </a:rPr>
              <a:t> MHz</a:t>
            </a:r>
          </a:p>
        </p:txBody>
      </p:sp>
      <p:sp>
        <p:nvSpPr>
          <p:cNvPr id="529916" name="Text Box 508"/>
          <p:cNvSpPr txBox="1">
            <a:spLocks noChangeArrowheads="1"/>
          </p:cNvSpPr>
          <p:nvPr/>
        </p:nvSpPr>
        <p:spPr bwMode="auto">
          <a:xfrm>
            <a:off x="7023671" y="4191074"/>
            <a:ext cx="1165225" cy="581025"/>
          </a:xfrm>
          <a:prstGeom prst="rect">
            <a:avLst/>
          </a:prstGeom>
          <a:noFill/>
          <a:ln w="9525">
            <a:noFill/>
            <a:miter lim="800000"/>
            <a:headEnd/>
            <a:tailEnd/>
          </a:ln>
        </p:spPr>
        <p:txBody>
          <a:bodyPr wrap="none">
            <a:spAutoFit/>
          </a:bodyPr>
          <a:lstStyle/>
          <a:p>
            <a:pPr algn="ctr" eaLnBrk="1" hangingPunct="1"/>
            <a:r>
              <a:rPr lang="en-US" dirty="0"/>
              <a:t>Waveform </a:t>
            </a:r>
          </a:p>
          <a:p>
            <a:pPr algn="ctr" eaLnBrk="1" hangingPunct="1"/>
            <a:r>
              <a:rPr lang="en-US" dirty="0"/>
              <a:t>stored</a:t>
            </a:r>
          </a:p>
        </p:txBody>
      </p:sp>
      <p:grpSp>
        <p:nvGrpSpPr>
          <p:cNvPr id="7772" name="Group 509"/>
          <p:cNvGrpSpPr>
            <a:grpSpLocks/>
          </p:cNvGrpSpPr>
          <p:nvPr/>
        </p:nvGrpSpPr>
        <p:grpSpPr bwMode="auto">
          <a:xfrm>
            <a:off x="1680146" y="4359349"/>
            <a:ext cx="685800" cy="1295400"/>
            <a:chOff x="288" y="2016"/>
            <a:chExt cx="432" cy="816"/>
          </a:xfrm>
        </p:grpSpPr>
        <p:sp>
          <p:nvSpPr>
            <p:cNvPr id="7387" name="Rectangle 51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88" name="Line 51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89" name="Line 51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90" name="Line 51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91" name="Line 51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92" name="Line 51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93" name="Line 51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94" name="Line 51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95" name="Line 51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773" name="Group 519"/>
          <p:cNvGrpSpPr>
            <a:grpSpLocks/>
          </p:cNvGrpSpPr>
          <p:nvPr/>
        </p:nvGrpSpPr>
        <p:grpSpPr bwMode="auto">
          <a:xfrm>
            <a:off x="2365946" y="4359349"/>
            <a:ext cx="685800" cy="1295400"/>
            <a:chOff x="288" y="2016"/>
            <a:chExt cx="432" cy="816"/>
          </a:xfrm>
        </p:grpSpPr>
        <p:sp>
          <p:nvSpPr>
            <p:cNvPr id="7378" name="Rectangle 52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79" name="Line 52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80" name="Line 52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81" name="Line 52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82" name="Line 52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83" name="Line 52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84" name="Line 52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85" name="Line 52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86" name="Line 52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774" name="Group 529"/>
          <p:cNvGrpSpPr>
            <a:grpSpLocks/>
          </p:cNvGrpSpPr>
          <p:nvPr/>
        </p:nvGrpSpPr>
        <p:grpSpPr bwMode="auto">
          <a:xfrm>
            <a:off x="3051746" y="4359349"/>
            <a:ext cx="685800" cy="1295400"/>
            <a:chOff x="288" y="2016"/>
            <a:chExt cx="432" cy="816"/>
          </a:xfrm>
        </p:grpSpPr>
        <p:sp>
          <p:nvSpPr>
            <p:cNvPr id="7369" name="Rectangle 53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70" name="Line 53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71" name="Line 53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72" name="Line 53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73" name="Line 53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74" name="Line 53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75" name="Line 53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76" name="Line 53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77" name="Line 53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775" name="Group 539"/>
          <p:cNvGrpSpPr>
            <a:grpSpLocks/>
          </p:cNvGrpSpPr>
          <p:nvPr/>
        </p:nvGrpSpPr>
        <p:grpSpPr bwMode="auto">
          <a:xfrm>
            <a:off x="3737546" y="4359349"/>
            <a:ext cx="685800" cy="1295400"/>
            <a:chOff x="288" y="2016"/>
            <a:chExt cx="432" cy="816"/>
          </a:xfrm>
        </p:grpSpPr>
        <p:sp>
          <p:nvSpPr>
            <p:cNvPr id="7360" name="Rectangle 54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61" name="Line 54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62" name="Line 54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63" name="Line 54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64" name="Line 54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65" name="Line 54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66" name="Line 54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67" name="Line 54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68" name="Line 54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168" name="Group 549"/>
          <p:cNvGrpSpPr>
            <a:grpSpLocks/>
          </p:cNvGrpSpPr>
          <p:nvPr/>
        </p:nvGrpSpPr>
        <p:grpSpPr bwMode="auto">
          <a:xfrm>
            <a:off x="4423346" y="4359349"/>
            <a:ext cx="685800" cy="1295400"/>
            <a:chOff x="288" y="2016"/>
            <a:chExt cx="432" cy="816"/>
          </a:xfrm>
        </p:grpSpPr>
        <p:sp>
          <p:nvSpPr>
            <p:cNvPr id="7351" name="Rectangle 55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52" name="Line 55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53" name="Line 55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54" name="Line 55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55" name="Line 55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56" name="Line 55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57" name="Line 55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58" name="Line 55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59" name="Line 55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169" name="Group 559"/>
          <p:cNvGrpSpPr>
            <a:grpSpLocks/>
          </p:cNvGrpSpPr>
          <p:nvPr/>
        </p:nvGrpSpPr>
        <p:grpSpPr bwMode="auto">
          <a:xfrm>
            <a:off x="5109146" y="4359349"/>
            <a:ext cx="685800" cy="1295400"/>
            <a:chOff x="288" y="2016"/>
            <a:chExt cx="432" cy="816"/>
          </a:xfrm>
        </p:grpSpPr>
        <p:sp>
          <p:nvSpPr>
            <p:cNvPr id="7342" name="Rectangle 56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43" name="Line 56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44" name="Line 56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45" name="Line 56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46" name="Line 56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47" name="Line 56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48" name="Line 56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49" name="Line 56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50" name="Line 56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170" name="Group 569"/>
          <p:cNvGrpSpPr>
            <a:grpSpLocks/>
          </p:cNvGrpSpPr>
          <p:nvPr/>
        </p:nvGrpSpPr>
        <p:grpSpPr bwMode="auto">
          <a:xfrm>
            <a:off x="5794946" y="4359349"/>
            <a:ext cx="685800" cy="1295400"/>
            <a:chOff x="288" y="2016"/>
            <a:chExt cx="432" cy="816"/>
          </a:xfrm>
        </p:grpSpPr>
        <p:sp>
          <p:nvSpPr>
            <p:cNvPr id="7333" name="Rectangle 57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34" name="Line 57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35" name="Line 57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36" name="Line 57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37" name="Line 57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38" name="Line 57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39" name="Line 57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40" name="Line 57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41" name="Line 57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172" name="Group 579"/>
          <p:cNvGrpSpPr>
            <a:grpSpLocks/>
          </p:cNvGrpSpPr>
          <p:nvPr/>
        </p:nvGrpSpPr>
        <p:grpSpPr bwMode="auto">
          <a:xfrm>
            <a:off x="6480746" y="4359349"/>
            <a:ext cx="685800" cy="1295400"/>
            <a:chOff x="288" y="2016"/>
            <a:chExt cx="432" cy="816"/>
          </a:xfrm>
        </p:grpSpPr>
        <p:sp>
          <p:nvSpPr>
            <p:cNvPr id="7324" name="Rectangle 58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25" name="Line 58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26" name="Line 58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27" name="Line 58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28" name="Line 58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29" name="Line 58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30" name="Line 58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31" name="Line 58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32" name="Line 58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sp>
        <p:nvSpPr>
          <p:cNvPr id="7319" name="Text Box 589"/>
          <p:cNvSpPr txBox="1">
            <a:spLocks noChangeArrowheads="1"/>
          </p:cNvSpPr>
          <p:nvPr/>
        </p:nvSpPr>
        <p:spPr bwMode="auto">
          <a:xfrm>
            <a:off x="1703958" y="2743274"/>
            <a:ext cx="4664162" cy="461665"/>
          </a:xfrm>
          <a:prstGeom prst="rect">
            <a:avLst/>
          </a:prstGeom>
          <a:noFill/>
          <a:ln w="9525">
            <a:noFill/>
            <a:miter lim="800000"/>
            <a:headEnd/>
            <a:tailEnd/>
          </a:ln>
        </p:spPr>
        <p:txBody>
          <a:bodyPr wrap="none">
            <a:spAutoFit/>
          </a:bodyPr>
          <a:lstStyle/>
          <a:p>
            <a:pPr eaLnBrk="1" hangingPunct="1"/>
            <a:r>
              <a:rPr lang="en-US" sz="2400" dirty="0"/>
              <a:t>Inverter “Domino” ring chain</a:t>
            </a:r>
          </a:p>
        </p:txBody>
      </p:sp>
      <p:sp>
        <p:nvSpPr>
          <p:cNvPr id="7320" name="AutoShape 590"/>
          <p:cNvSpPr>
            <a:spLocks/>
          </p:cNvSpPr>
          <p:nvPr/>
        </p:nvSpPr>
        <p:spPr bwMode="auto">
          <a:xfrm rot="-5400000">
            <a:off x="841946" y="2660724"/>
            <a:ext cx="228600" cy="685800"/>
          </a:xfrm>
          <a:prstGeom prst="rightBrace">
            <a:avLst>
              <a:gd name="adj1" fmla="val 25000"/>
              <a:gd name="adj2" fmla="val 50000"/>
            </a:avLst>
          </a:prstGeom>
          <a:noFill/>
          <a:ln w="9525">
            <a:solidFill>
              <a:schemeClr val="tx1"/>
            </a:solidFill>
            <a:round/>
            <a:headEnd/>
            <a:tailEnd/>
          </a:ln>
        </p:spPr>
        <p:txBody>
          <a:bodyPr wrap="none" anchor="ctr"/>
          <a:lstStyle/>
          <a:p>
            <a:endParaRPr lang="en-SG" dirty="0"/>
          </a:p>
        </p:txBody>
      </p:sp>
      <p:sp>
        <p:nvSpPr>
          <p:cNvPr id="7321" name="Text Box 591"/>
          <p:cNvSpPr txBox="1">
            <a:spLocks noChangeArrowheads="1"/>
          </p:cNvSpPr>
          <p:nvPr/>
        </p:nvSpPr>
        <p:spPr bwMode="auto">
          <a:xfrm>
            <a:off x="485503" y="2590874"/>
            <a:ext cx="962123" cy="369332"/>
          </a:xfrm>
          <a:prstGeom prst="rect">
            <a:avLst/>
          </a:prstGeom>
          <a:noFill/>
          <a:ln w="9525">
            <a:noFill/>
            <a:miter lim="800000"/>
            <a:headEnd/>
            <a:tailEnd/>
          </a:ln>
        </p:spPr>
        <p:txBody>
          <a:bodyPr wrap="none">
            <a:spAutoFit/>
          </a:bodyPr>
          <a:lstStyle/>
          <a:p>
            <a:pPr algn="ctr" eaLnBrk="1" hangingPunct="1"/>
            <a:r>
              <a:rPr lang="en-US" dirty="0"/>
              <a:t>0.2-2 ns</a:t>
            </a:r>
          </a:p>
        </p:txBody>
      </p:sp>
      <p:sp>
        <p:nvSpPr>
          <p:cNvPr id="7323" name="Freeform 593"/>
          <p:cNvSpPr>
            <a:spLocks/>
          </p:cNvSpPr>
          <p:nvPr/>
        </p:nvSpPr>
        <p:spPr bwMode="auto">
          <a:xfrm>
            <a:off x="457771" y="3219524"/>
            <a:ext cx="6480175" cy="301625"/>
          </a:xfrm>
          <a:custGeom>
            <a:avLst/>
            <a:gdLst>
              <a:gd name="T0" fmla="*/ 3988 w 4082"/>
              <a:gd name="T1" fmla="*/ 190 h 190"/>
              <a:gd name="T2" fmla="*/ 4082 w 4082"/>
              <a:gd name="T3" fmla="*/ 190 h 190"/>
              <a:gd name="T4" fmla="*/ 4082 w 4082"/>
              <a:gd name="T5" fmla="*/ 0 h 190"/>
              <a:gd name="T6" fmla="*/ 0 w 4082"/>
              <a:gd name="T7" fmla="*/ 0 h 190"/>
              <a:gd name="T8" fmla="*/ 1 w 4082"/>
              <a:gd name="T9" fmla="*/ 190 h 190"/>
              <a:gd name="T10" fmla="*/ 100 w 4082"/>
              <a:gd name="T11" fmla="*/ 190 h 190"/>
              <a:gd name="T12" fmla="*/ 0 60000 65536"/>
              <a:gd name="T13" fmla="*/ 0 60000 65536"/>
              <a:gd name="T14" fmla="*/ 0 60000 65536"/>
              <a:gd name="T15" fmla="*/ 0 60000 65536"/>
              <a:gd name="T16" fmla="*/ 0 60000 65536"/>
              <a:gd name="T17" fmla="*/ 0 60000 65536"/>
              <a:gd name="T18" fmla="*/ 0 w 4082"/>
              <a:gd name="T19" fmla="*/ 0 h 190"/>
              <a:gd name="T20" fmla="*/ 4082 w 4082"/>
              <a:gd name="T21" fmla="*/ 190 h 190"/>
            </a:gdLst>
            <a:ahLst/>
            <a:cxnLst>
              <a:cxn ang="T12">
                <a:pos x="T0" y="T1"/>
              </a:cxn>
              <a:cxn ang="T13">
                <a:pos x="T2" y="T3"/>
              </a:cxn>
              <a:cxn ang="T14">
                <a:pos x="T4" y="T5"/>
              </a:cxn>
              <a:cxn ang="T15">
                <a:pos x="T6" y="T7"/>
              </a:cxn>
              <a:cxn ang="T16">
                <a:pos x="T8" y="T9"/>
              </a:cxn>
              <a:cxn ang="T17">
                <a:pos x="T10" y="T11"/>
              </a:cxn>
            </a:cxnLst>
            <a:rect l="T18" t="T19" r="T20" b="T21"/>
            <a:pathLst>
              <a:path w="4082" h="190">
                <a:moveTo>
                  <a:pt x="3988" y="190"/>
                </a:moveTo>
                <a:lnTo>
                  <a:pt x="4082" y="190"/>
                </a:lnTo>
                <a:lnTo>
                  <a:pt x="4082" y="0"/>
                </a:lnTo>
                <a:lnTo>
                  <a:pt x="0" y="0"/>
                </a:lnTo>
                <a:lnTo>
                  <a:pt x="1" y="190"/>
                </a:lnTo>
                <a:lnTo>
                  <a:pt x="100" y="190"/>
                </a:lnTo>
              </a:path>
            </a:pathLst>
          </a:custGeom>
          <a:noFill/>
          <a:ln w="19050" cmpd="sng">
            <a:solidFill>
              <a:srgbClr val="FF3300"/>
            </a:solidFill>
            <a:round/>
            <a:headEnd/>
            <a:tailEnd/>
          </a:ln>
        </p:spPr>
        <p:txBody>
          <a:bodyPr/>
          <a:lstStyle/>
          <a:p>
            <a:endParaRPr lang="en-SG" dirty="0"/>
          </a:p>
        </p:txBody>
      </p:sp>
      <p:pic>
        <p:nvPicPr>
          <p:cNvPr id="596" name="Picture 13" descr="C:\Users\bsn\Documents\My Thesis\ThesisBSN+\Chapter3\Chapter3Figs\amptraces.jpg"/>
          <p:cNvPicPr>
            <a:picLocks noChangeAspect="1" noChangeArrowheads="1"/>
          </p:cNvPicPr>
          <p:nvPr/>
        </p:nvPicPr>
        <p:blipFill>
          <a:blip r:embed="rId4" cstate="print"/>
          <a:srcRect l="1647" t="2690" r="12355" b="9417"/>
          <a:stretch>
            <a:fillRect/>
          </a:stretch>
        </p:blipFill>
        <p:spPr bwMode="auto">
          <a:xfrm>
            <a:off x="6352420" y="1499298"/>
            <a:ext cx="2738532" cy="1713678"/>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29"/>
                                        </p:tgtEl>
                                        <p:attrNameLst>
                                          <p:attrName>style.visibility</p:attrName>
                                        </p:attrNameLst>
                                      </p:cBhvr>
                                      <p:to>
                                        <p:strVal val="visible"/>
                                      </p:to>
                                    </p:set>
                                  </p:childTnLst>
                                  <p:subTnLst>
                                    <p:set>
                                      <p:cBhvr override="childStyle">
                                        <p:cTn dur="1" fill="hold" display="0" masterRel="nextClick" afterEffect="1"/>
                                        <p:tgtEl>
                                          <p:spTgt spid="7529"/>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7553"/>
                                        </p:tgtEl>
                                        <p:attrNameLst>
                                          <p:attrName>style.visibility</p:attrName>
                                        </p:attrNameLst>
                                      </p:cBhvr>
                                      <p:to>
                                        <p:strVal val="visible"/>
                                      </p:to>
                                    </p:set>
                                  </p:childTnLst>
                                  <p:subTnLst>
                                    <p:set>
                                      <p:cBhvr override="childStyle">
                                        <p:cTn dur="1" fill="hold" display="0" masterRel="nextClick" afterEffect="1"/>
                                        <p:tgtEl>
                                          <p:spTgt spid="7553"/>
                                        </p:tgtEl>
                                        <p:attrNameLst>
                                          <p:attrName>style.visibility</p:attrName>
                                        </p:attrNameLst>
                                      </p:cBhvr>
                                      <p:to>
                                        <p:strVal val="hidden"/>
                                      </p:to>
                                    </p:se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7577"/>
                                        </p:tgtEl>
                                        <p:attrNameLst>
                                          <p:attrName>style.visibility</p:attrName>
                                        </p:attrNameLst>
                                      </p:cBhvr>
                                      <p:to>
                                        <p:strVal val="visible"/>
                                      </p:to>
                                    </p:set>
                                  </p:childTnLst>
                                  <p:subTnLst>
                                    <p:set>
                                      <p:cBhvr override="childStyle">
                                        <p:cTn dur="1" fill="hold" display="0" masterRel="nextClick" afterEffect="1"/>
                                        <p:tgtEl>
                                          <p:spTgt spid="7577"/>
                                        </p:tgtEl>
                                        <p:attrNameLst>
                                          <p:attrName>style.visibility</p:attrName>
                                        </p:attrNameLst>
                                      </p:cBhvr>
                                      <p:to>
                                        <p:strVal val="hidden"/>
                                      </p:to>
                                    </p:se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7646"/>
                                        </p:tgtEl>
                                        <p:attrNameLst>
                                          <p:attrName>style.visibility</p:attrName>
                                        </p:attrNameLst>
                                      </p:cBhvr>
                                      <p:to>
                                        <p:strVal val="visible"/>
                                      </p:to>
                                    </p:set>
                                  </p:childTnLst>
                                  <p:subTnLst>
                                    <p:set>
                                      <p:cBhvr override="childStyle">
                                        <p:cTn dur="1" fill="hold" display="0" masterRel="nextClick" afterEffect="1"/>
                                        <p:tgtEl>
                                          <p:spTgt spid="7646"/>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7672"/>
                                        </p:tgtEl>
                                        <p:attrNameLst>
                                          <p:attrName>style.visibility</p:attrName>
                                        </p:attrNameLst>
                                      </p:cBhvr>
                                      <p:to>
                                        <p:strVal val="visible"/>
                                      </p:to>
                                    </p:set>
                                  </p:childTnLst>
                                  <p:subTnLst>
                                    <p:set>
                                      <p:cBhvr override="childStyle">
                                        <p:cTn dur="1" fill="hold" display="0" masterRel="nextClick" afterEffect="1"/>
                                        <p:tgtEl>
                                          <p:spTgt spid="7672"/>
                                        </p:tgtEl>
                                        <p:attrNameLst>
                                          <p:attrName>style.visibility</p:attrName>
                                        </p:attrNameLst>
                                      </p:cBhvr>
                                      <p:to>
                                        <p:strVal val="hidden"/>
                                      </p:to>
                                    </p:se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7698"/>
                                        </p:tgtEl>
                                        <p:attrNameLst>
                                          <p:attrName>style.visibility</p:attrName>
                                        </p:attrNameLst>
                                      </p:cBhvr>
                                      <p:to>
                                        <p:strVal val="visible"/>
                                      </p:to>
                                    </p:set>
                                  </p:childTnLst>
                                  <p:subTnLst>
                                    <p:set>
                                      <p:cBhvr override="childStyle">
                                        <p:cTn dur="1" fill="hold" display="0" masterRel="nextClick" afterEffect="1"/>
                                        <p:tgtEl>
                                          <p:spTgt spid="7698"/>
                                        </p:tgtEl>
                                        <p:attrNameLst>
                                          <p:attrName>style.visibility</p:attrName>
                                        </p:attrNameLst>
                                      </p:cBhvr>
                                      <p:to>
                                        <p:strVal val="hidden"/>
                                      </p:to>
                                    </p:se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7724"/>
                                        </p:tgtEl>
                                        <p:attrNameLst>
                                          <p:attrName>style.visibility</p:attrName>
                                        </p:attrNameLst>
                                      </p:cBhvr>
                                      <p:to>
                                        <p:strVal val="visible"/>
                                      </p:to>
                                    </p:set>
                                  </p:childTnLst>
                                  <p:subTnLst>
                                    <p:set>
                                      <p:cBhvr override="childStyle">
                                        <p:cTn dur="1" fill="hold" display="0" masterRel="nextClick" afterEffect="1"/>
                                        <p:tgtEl>
                                          <p:spTgt spid="7724"/>
                                        </p:tgtEl>
                                        <p:attrNameLst>
                                          <p:attrName>style.visibility</p:attrName>
                                        </p:attrNameLst>
                                      </p:cBhvr>
                                      <p:to>
                                        <p:strVal val="hidden"/>
                                      </p:to>
                                    </p:se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par>
                          <p:cTn id="25" fill="hold">
                            <p:stCondLst>
                              <p:cond delay="6000"/>
                            </p:stCondLst>
                            <p:childTnLst>
                              <p:par>
                                <p:cTn id="26" presetID="1" presetClass="entr" presetSubtype="0" fill="hold" nodeType="afterEffect">
                                  <p:stCondLst>
                                    <p:cond delay="1000"/>
                                  </p:stCondLst>
                                  <p:childTnLst>
                                    <p:set>
                                      <p:cBhvr>
                                        <p:cTn id="27" dur="1" fill="hold">
                                          <p:stCondLst>
                                            <p:cond delay="0"/>
                                          </p:stCondLst>
                                        </p:cTn>
                                        <p:tgtEl>
                                          <p:spTgt spid="7750"/>
                                        </p:tgtEl>
                                        <p:attrNameLst>
                                          <p:attrName>style.visibility</p:attrName>
                                        </p:attrNameLst>
                                      </p:cBhvr>
                                      <p:to>
                                        <p:strVal val="visible"/>
                                      </p:to>
                                    </p:set>
                                  </p:childTnLst>
                                  <p:subTnLst>
                                    <p:set>
                                      <p:cBhvr override="childStyle">
                                        <p:cTn dur="1" fill="hold" display="0" masterRel="nextClick" afterEffect="1"/>
                                        <p:tgtEl>
                                          <p:spTgt spid="7750"/>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par>
                          <p:cTn id="28" fill="hold">
                            <p:stCondLst>
                              <p:cond delay="7000"/>
                            </p:stCondLst>
                            <p:childTnLst>
                              <p:par>
                                <p:cTn id="29" presetID="1" presetClass="entr" presetSubtype="0" fill="hold" nodeType="afterEffect">
                                  <p:stCondLst>
                                    <p:cond delay="1000"/>
                                  </p:stCondLst>
                                  <p:childTnLst>
                                    <p:set>
                                      <p:cBhvr>
                                        <p:cTn id="30" dur="1" fill="hold">
                                          <p:stCondLst>
                                            <p:cond delay="0"/>
                                          </p:stCondLst>
                                        </p:cTn>
                                        <p:tgtEl>
                                          <p:spTgt spid="7767"/>
                                        </p:tgtEl>
                                        <p:attrNameLst>
                                          <p:attrName>style.visibility</p:attrName>
                                        </p:attrNameLst>
                                      </p:cBhvr>
                                      <p:to>
                                        <p:strVal val="visible"/>
                                      </p:to>
                                    </p:set>
                                  </p:childTnLst>
                                  <p:subTnLst>
                                    <p:set>
                                      <p:cBhvr override="childStyle">
                                        <p:cTn dur="1" fill="hold" display="0" masterRel="nextClick" afterEffect="1"/>
                                        <p:tgtEl>
                                          <p:spTgt spid="7767"/>
                                        </p:tgtEl>
                                        <p:attrNameLst>
                                          <p:attrName>style.visibility</p:attrName>
                                        </p:attrNameLst>
                                      </p:cBhvr>
                                      <p:to>
                                        <p:strVal val="hidden"/>
                                      </p:to>
                                    </p:se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1" fill="hold">
                            <p:stCondLst>
                              <p:cond delay="8000"/>
                            </p:stCondLst>
                            <p:childTnLst>
                              <p:par>
                                <p:cTn id="32" presetID="2" presetClass="entr" presetSubtype="2" fill="hold" grpId="0" nodeType="afterEffect">
                                  <p:stCondLst>
                                    <p:cond delay="1000"/>
                                  </p:stCondLst>
                                  <p:childTnLst>
                                    <p:set>
                                      <p:cBhvr>
                                        <p:cTn id="33" dur="1" fill="hold">
                                          <p:stCondLst>
                                            <p:cond delay="0"/>
                                          </p:stCondLst>
                                        </p:cTn>
                                        <p:tgtEl>
                                          <p:spTgt spid="529916"/>
                                        </p:tgtEl>
                                        <p:attrNameLst>
                                          <p:attrName>style.visibility</p:attrName>
                                        </p:attrNameLst>
                                      </p:cBhvr>
                                      <p:to>
                                        <p:strVal val="visible"/>
                                      </p:to>
                                    </p:set>
                                    <p:anim calcmode="lin" valueType="num">
                                      <p:cBhvr additive="base">
                                        <p:cTn id="34" dur="1000" fill="hold"/>
                                        <p:tgtEl>
                                          <p:spTgt spid="529916"/>
                                        </p:tgtEl>
                                        <p:attrNameLst>
                                          <p:attrName>ppt_x</p:attrName>
                                        </p:attrNameLst>
                                      </p:cBhvr>
                                      <p:tavLst>
                                        <p:tav tm="0">
                                          <p:val>
                                            <p:strVal val="1+#ppt_w/2"/>
                                          </p:val>
                                        </p:tav>
                                        <p:tav tm="100000">
                                          <p:val>
                                            <p:strVal val="#ppt_x"/>
                                          </p:val>
                                        </p:tav>
                                      </p:tavLst>
                                    </p:anim>
                                    <p:anim calcmode="lin" valueType="num">
                                      <p:cBhvr additive="base">
                                        <p:cTn id="35" dur="1000" fill="hold"/>
                                        <p:tgtEl>
                                          <p:spTgt spid="52991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529916"/>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771"/>
                                        </p:tgtEl>
                                        <p:attrNameLst>
                                          <p:attrName>style.visibility</p:attrName>
                                        </p:attrNameLst>
                                      </p:cBhvr>
                                      <p:to>
                                        <p:strVal val="visible"/>
                                      </p:to>
                                    </p:set>
                                  </p:childTnLst>
                                  <p:subTnLst>
                                    <p:set>
                                      <p:cBhvr override="childStyle">
                                        <p:cTn dur="1" fill="hold" display="0" masterRel="nextClick" afterEffect="1"/>
                                        <p:tgtEl>
                                          <p:spTgt spid="7771"/>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par>
                          <p:cTn id="40" fill="hold">
                            <p:stCondLst>
                              <p:cond delay="0"/>
                            </p:stCondLst>
                            <p:childTnLst>
                              <p:par>
                                <p:cTn id="41" presetID="1" presetClass="entr" presetSubtype="0" fill="hold" nodeType="afterEffect">
                                  <p:stCondLst>
                                    <p:cond delay="1000"/>
                                  </p:stCondLst>
                                  <p:childTnLst>
                                    <p:set>
                                      <p:cBhvr>
                                        <p:cTn id="42" dur="1" fill="hold">
                                          <p:stCondLst>
                                            <p:cond delay="0"/>
                                          </p:stCondLst>
                                        </p:cTn>
                                        <p:tgtEl>
                                          <p:spTgt spid="7772"/>
                                        </p:tgtEl>
                                        <p:attrNameLst>
                                          <p:attrName>style.visibility</p:attrName>
                                        </p:attrNameLst>
                                      </p:cBhvr>
                                      <p:to>
                                        <p:strVal val="visible"/>
                                      </p:to>
                                    </p:set>
                                  </p:childTnLst>
                                  <p:subTnLst>
                                    <p:set>
                                      <p:cBhvr override="childStyle">
                                        <p:cTn dur="1" fill="hold" display="0" masterRel="nextClick" afterEffect="1"/>
                                        <p:tgtEl>
                                          <p:spTgt spid="7772"/>
                                        </p:tgtEl>
                                        <p:attrNameLst>
                                          <p:attrName>style.visibility</p:attrName>
                                        </p:attrNameLst>
                                      </p:cBhvr>
                                      <p:to>
                                        <p:strVal val="hidden"/>
                                      </p:to>
                                    </p:se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3" fill="hold">
                            <p:stCondLst>
                              <p:cond delay="1000"/>
                            </p:stCondLst>
                            <p:childTnLst>
                              <p:par>
                                <p:cTn id="44" presetID="1" presetClass="entr" presetSubtype="0" fill="hold" nodeType="afterEffect">
                                  <p:stCondLst>
                                    <p:cond delay="1000"/>
                                  </p:stCondLst>
                                  <p:childTnLst>
                                    <p:set>
                                      <p:cBhvr>
                                        <p:cTn id="45" dur="1" fill="hold">
                                          <p:stCondLst>
                                            <p:cond delay="0"/>
                                          </p:stCondLst>
                                        </p:cTn>
                                        <p:tgtEl>
                                          <p:spTgt spid="7773"/>
                                        </p:tgtEl>
                                        <p:attrNameLst>
                                          <p:attrName>style.visibility</p:attrName>
                                        </p:attrNameLst>
                                      </p:cBhvr>
                                      <p:to>
                                        <p:strVal val="visible"/>
                                      </p:to>
                                    </p:set>
                                  </p:childTnLst>
                                  <p:subTnLst>
                                    <p:set>
                                      <p:cBhvr override="childStyle">
                                        <p:cTn dur="1" fill="hold" display="0" masterRel="nextClick" afterEffect="1"/>
                                        <p:tgtEl>
                                          <p:spTgt spid="7773"/>
                                        </p:tgtEl>
                                        <p:attrNameLst>
                                          <p:attrName>style.visibility</p:attrName>
                                        </p:attrNameLst>
                                      </p:cBhvr>
                                      <p:to>
                                        <p:strVal val="hidden"/>
                                      </p:to>
                                    </p:se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par>
                          <p:cTn id="46" fill="hold">
                            <p:stCondLst>
                              <p:cond delay="2000"/>
                            </p:stCondLst>
                            <p:childTnLst>
                              <p:par>
                                <p:cTn id="47" presetID="1" presetClass="entr" presetSubtype="0" fill="hold" nodeType="afterEffect">
                                  <p:stCondLst>
                                    <p:cond delay="1000"/>
                                  </p:stCondLst>
                                  <p:childTnLst>
                                    <p:set>
                                      <p:cBhvr>
                                        <p:cTn id="48" dur="1" fill="hold">
                                          <p:stCondLst>
                                            <p:cond delay="0"/>
                                          </p:stCondLst>
                                        </p:cTn>
                                        <p:tgtEl>
                                          <p:spTgt spid="7774"/>
                                        </p:tgtEl>
                                        <p:attrNameLst>
                                          <p:attrName>style.visibility</p:attrName>
                                        </p:attrNameLst>
                                      </p:cBhvr>
                                      <p:to>
                                        <p:strVal val="visible"/>
                                      </p:to>
                                    </p:set>
                                  </p:childTnLst>
                                  <p:subTnLst>
                                    <p:set>
                                      <p:cBhvr override="childStyle">
                                        <p:cTn dur="1" fill="hold" display="0" masterRel="nextClick" afterEffect="1"/>
                                        <p:tgtEl>
                                          <p:spTgt spid="7774"/>
                                        </p:tgtEl>
                                        <p:attrNameLst>
                                          <p:attrName>style.visibility</p:attrName>
                                        </p:attrNameLst>
                                      </p:cBhvr>
                                      <p:to>
                                        <p:strVal val="hidden"/>
                                      </p:to>
                                    </p:se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49" fill="hold">
                            <p:stCondLst>
                              <p:cond delay="3000"/>
                            </p:stCondLst>
                            <p:childTnLst>
                              <p:par>
                                <p:cTn id="50" presetID="1" presetClass="entr" presetSubtype="0" fill="hold" nodeType="afterEffect">
                                  <p:stCondLst>
                                    <p:cond delay="1000"/>
                                  </p:stCondLst>
                                  <p:childTnLst>
                                    <p:set>
                                      <p:cBhvr>
                                        <p:cTn id="51" dur="1" fill="hold">
                                          <p:stCondLst>
                                            <p:cond delay="0"/>
                                          </p:stCondLst>
                                        </p:cTn>
                                        <p:tgtEl>
                                          <p:spTgt spid="7775"/>
                                        </p:tgtEl>
                                        <p:attrNameLst>
                                          <p:attrName>style.visibility</p:attrName>
                                        </p:attrNameLst>
                                      </p:cBhvr>
                                      <p:to>
                                        <p:strVal val="visible"/>
                                      </p:to>
                                    </p:set>
                                  </p:childTnLst>
                                  <p:subTnLst>
                                    <p:set>
                                      <p:cBhvr override="childStyle">
                                        <p:cTn dur="1" fill="hold" display="0" masterRel="nextClick" afterEffect="1"/>
                                        <p:tgtEl>
                                          <p:spTgt spid="7775"/>
                                        </p:tgtEl>
                                        <p:attrNameLst>
                                          <p:attrName>style.visibility</p:attrName>
                                        </p:attrNameLst>
                                      </p:cBhvr>
                                      <p:to>
                                        <p:strVal val="hidden"/>
                                      </p:to>
                                    </p:se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par>
                          <p:cTn id="52" fill="hold">
                            <p:stCondLst>
                              <p:cond delay="4000"/>
                            </p:stCondLst>
                            <p:childTnLst>
                              <p:par>
                                <p:cTn id="53" presetID="1" presetClass="entr" presetSubtype="0" fill="hold" nodeType="afterEffect">
                                  <p:stCondLst>
                                    <p:cond delay="1000"/>
                                  </p:stCondLst>
                                  <p:childTnLst>
                                    <p:set>
                                      <p:cBhvr>
                                        <p:cTn id="54" dur="1" fill="hold">
                                          <p:stCondLst>
                                            <p:cond delay="0"/>
                                          </p:stCondLst>
                                        </p:cTn>
                                        <p:tgtEl>
                                          <p:spTgt spid="7168"/>
                                        </p:tgtEl>
                                        <p:attrNameLst>
                                          <p:attrName>style.visibility</p:attrName>
                                        </p:attrNameLst>
                                      </p:cBhvr>
                                      <p:to>
                                        <p:strVal val="visible"/>
                                      </p:to>
                                    </p:set>
                                  </p:childTnLst>
                                  <p:subTnLst>
                                    <p:set>
                                      <p:cBhvr override="childStyle">
                                        <p:cTn dur="1" fill="hold" display="0" masterRel="nextClick" afterEffect="1"/>
                                        <p:tgtEl>
                                          <p:spTgt spid="7168"/>
                                        </p:tgtEl>
                                        <p:attrNameLst>
                                          <p:attrName>style.visibility</p:attrName>
                                        </p:attrNameLst>
                                      </p:cBhvr>
                                      <p:to>
                                        <p:strVal val="hidden"/>
                                      </p:to>
                                    </p:se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5" fill="hold">
                            <p:stCondLst>
                              <p:cond delay="5000"/>
                            </p:stCondLst>
                            <p:childTnLst>
                              <p:par>
                                <p:cTn id="56" presetID="1" presetClass="entr" presetSubtype="0" fill="hold" nodeType="afterEffect">
                                  <p:stCondLst>
                                    <p:cond delay="1000"/>
                                  </p:stCondLst>
                                  <p:childTnLst>
                                    <p:set>
                                      <p:cBhvr>
                                        <p:cTn id="57" dur="1" fill="hold">
                                          <p:stCondLst>
                                            <p:cond delay="0"/>
                                          </p:stCondLst>
                                        </p:cTn>
                                        <p:tgtEl>
                                          <p:spTgt spid="7169"/>
                                        </p:tgtEl>
                                        <p:attrNameLst>
                                          <p:attrName>style.visibility</p:attrName>
                                        </p:attrNameLst>
                                      </p:cBhvr>
                                      <p:to>
                                        <p:strVal val="visible"/>
                                      </p:to>
                                    </p:set>
                                  </p:childTnLst>
                                  <p:subTnLst>
                                    <p:set>
                                      <p:cBhvr override="childStyle">
                                        <p:cTn dur="1" fill="hold" display="0" masterRel="nextClick" afterEffect="1"/>
                                        <p:tgtEl>
                                          <p:spTgt spid="7169"/>
                                        </p:tgtEl>
                                        <p:attrNameLst>
                                          <p:attrName>style.visibility</p:attrName>
                                        </p:attrNameLst>
                                      </p:cBhvr>
                                      <p:to>
                                        <p:strVal val="hidden"/>
                                      </p:to>
                                    </p:se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58" fill="hold">
                            <p:stCondLst>
                              <p:cond delay="6000"/>
                            </p:stCondLst>
                            <p:childTnLst>
                              <p:par>
                                <p:cTn id="59" presetID="1" presetClass="entr" presetSubtype="0" fill="hold" nodeType="afterEffect">
                                  <p:stCondLst>
                                    <p:cond delay="1000"/>
                                  </p:stCondLst>
                                  <p:childTnLst>
                                    <p:set>
                                      <p:cBhvr>
                                        <p:cTn id="60" dur="1" fill="hold">
                                          <p:stCondLst>
                                            <p:cond delay="0"/>
                                          </p:stCondLst>
                                        </p:cTn>
                                        <p:tgtEl>
                                          <p:spTgt spid="7170"/>
                                        </p:tgtEl>
                                        <p:attrNameLst>
                                          <p:attrName>style.visibility</p:attrName>
                                        </p:attrNameLst>
                                      </p:cBhvr>
                                      <p:to>
                                        <p:strVal val="visible"/>
                                      </p:to>
                                    </p:set>
                                  </p:childTnLst>
                                  <p:subTnLst>
                                    <p:set>
                                      <p:cBhvr override="childStyle">
                                        <p:cTn dur="1" fill="hold" display="0" masterRel="nextClick" afterEffect="1"/>
                                        <p:tgtEl>
                                          <p:spTgt spid="7170"/>
                                        </p:tgtEl>
                                        <p:attrNameLst>
                                          <p:attrName>style.visibility</p:attrName>
                                        </p:attrNameLst>
                                      </p:cBhvr>
                                      <p:to>
                                        <p:strVal val="hidden"/>
                                      </p:to>
                                    </p:se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1" fill="hold">
                            <p:stCondLst>
                              <p:cond delay="7000"/>
                            </p:stCondLst>
                            <p:childTnLst>
                              <p:par>
                                <p:cTn id="62" presetID="1" presetClass="entr" presetSubtype="0" fill="hold" nodeType="afterEffect">
                                  <p:stCondLst>
                                    <p:cond delay="1000"/>
                                  </p:stCondLst>
                                  <p:childTnLst>
                                    <p:set>
                                      <p:cBhvr>
                                        <p:cTn id="63" dur="1" fill="hold">
                                          <p:stCondLst>
                                            <p:cond delay="0"/>
                                          </p:stCondLst>
                                        </p:cTn>
                                        <p:tgtEl>
                                          <p:spTgt spid="7172"/>
                                        </p:tgtEl>
                                        <p:attrNameLst>
                                          <p:attrName>style.visibility</p:attrName>
                                        </p:attrNameLst>
                                      </p:cBhvr>
                                      <p:to>
                                        <p:strVal val="visible"/>
                                      </p:to>
                                    </p:set>
                                  </p:childTnLst>
                                  <p:subTnLst>
                                    <p:set>
                                      <p:cBhvr override="childStyle">
                                        <p:cTn dur="1" fill="hold" display="0" masterRel="nextClick" afterEffect="1"/>
                                        <p:tgtEl>
                                          <p:spTgt spid="7172"/>
                                        </p:tgtEl>
                                        <p:attrNameLst>
                                          <p:attrName>style.visibility</p:attrName>
                                        </p:attrNameLst>
                                      </p:cBhvr>
                                      <p:to>
                                        <p:strVal val="hidden"/>
                                      </p:to>
                                    </p:se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4" fill="hold">
                            <p:stCondLst>
                              <p:cond delay="8000"/>
                            </p:stCondLst>
                            <p:childTnLst>
                              <p:par>
                                <p:cTn id="65" presetID="17" presetClass="entr" presetSubtype="10" fill="hold" grpId="0" nodeType="afterEffect">
                                  <p:stCondLst>
                                    <p:cond delay="1000"/>
                                  </p:stCondLst>
                                  <p:childTnLst>
                                    <p:set>
                                      <p:cBhvr>
                                        <p:cTn id="66" dur="1" fill="hold">
                                          <p:stCondLst>
                                            <p:cond delay="0"/>
                                          </p:stCondLst>
                                        </p:cTn>
                                        <p:tgtEl>
                                          <p:spTgt spid="529915"/>
                                        </p:tgtEl>
                                        <p:attrNameLst>
                                          <p:attrName>style.visibility</p:attrName>
                                        </p:attrNameLst>
                                      </p:cBhvr>
                                      <p:to>
                                        <p:strVal val="visible"/>
                                      </p:to>
                                    </p:set>
                                    <p:anim calcmode="lin" valueType="num">
                                      <p:cBhvr>
                                        <p:cTn id="67" dur="1000" fill="hold"/>
                                        <p:tgtEl>
                                          <p:spTgt spid="529915"/>
                                        </p:tgtEl>
                                        <p:attrNameLst>
                                          <p:attrName>ppt_w</p:attrName>
                                        </p:attrNameLst>
                                      </p:cBhvr>
                                      <p:tavLst>
                                        <p:tav tm="0">
                                          <p:val>
                                            <p:fltVal val="0"/>
                                          </p:val>
                                        </p:tav>
                                        <p:tav tm="100000">
                                          <p:val>
                                            <p:strVal val="#ppt_w"/>
                                          </p:val>
                                        </p:tav>
                                      </p:tavLst>
                                    </p:anim>
                                    <p:anim calcmode="lin" valueType="num">
                                      <p:cBhvr>
                                        <p:cTn id="68" dur="1000" fill="hold"/>
                                        <p:tgtEl>
                                          <p:spTgt spid="5299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915" grpId="0" animBg="1"/>
      <p:bldP spid="5299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5"/>
          <p:cNvPicPr>
            <a:picLocks noChangeAspect="1"/>
          </p:cNvPicPr>
          <p:nvPr/>
        </p:nvPicPr>
        <p:blipFill>
          <a:blip r:embed="rId2" cstate="print">
            <a:extLst>
              <a:ext uri="{28A0092B-C50C-407E-A947-70E740481C1C}">
                <a14:useLocalDpi xmlns="" xmlns:a14="http://schemas.microsoft.com/office/drawing/2010/main" val="0"/>
              </a:ext>
            </a:extLst>
          </a:blip>
          <a:srcRect b="3251"/>
          <a:stretch>
            <a:fillRect/>
          </a:stretch>
        </p:blipFill>
        <p:spPr>
          <a:xfrm>
            <a:off x="179512" y="3348136"/>
            <a:ext cx="3600400" cy="3465240"/>
          </a:xfrm>
          <a:prstGeom prst="rect">
            <a:avLst/>
          </a:prstGeom>
        </p:spPr>
      </p:pic>
      <p:sp>
        <p:nvSpPr>
          <p:cNvPr id="4" name="Title 3"/>
          <p:cNvSpPr>
            <a:spLocks noGrp="1"/>
          </p:cNvSpPr>
          <p:nvPr>
            <p:ph type="title"/>
          </p:nvPr>
        </p:nvSpPr>
        <p:spPr/>
        <p:txBody>
          <a:bodyPr>
            <a:normAutofit fontScale="90000"/>
          </a:bodyPr>
          <a:lstStyle/>
          <a:p>
            <a:r>
              <a:rPr lang="en-US" sz="4800" dirty="0" smtClean="0"/>
              <a:t>Integration challenges of front-end DAQ</a:t>
            </a:r>
            <a:endParaRPr lang="en-SG" sz="4800" dirty="0"/>
          </a:p>
        </p:txBody>
      </p:sp>
      <p:sp>
        <p:nvSpPr>
          <p:cNvPr id="2" name="Footer Placeholder 1"/>
          <p:cNvSpPr>
            <a:spLocks noGrp="1"/>
          </p:cNvSpPr>
          <p:nvPr>
            <p:ph type="ftr" sz="quarter" idx="11"/>
          </p:nvPr>
        </p:nvSpPr>
        <p:spPr/>
        <p:txBody>
          <a:bodyPr/>
          <a:lstStyle/>
          <a:p>
            <a:r>
              <a:rPr lang="en-US" smtClean="0"/>
              <a:t>Dr. B.Satyanarayana, TIFR, Mumbai                                        Neutrinos@IISER                                        September 16, 2013</a:t>
            </a:r>
            <a:endParaRPr lang="en-US" dirty="0"/>
          </a:p>
        </p:txBody>
      </p:sp>
      <p:sp>
        <p:nvSpPr>
          <p:cNvPr id="10" name="Slide Number Placeholder 9"/>
          <p:cNvSpPr>
            <a:spLocks noGrp="1"/>
          </p:cNvSpPr>
          <p:nvPr>
            <p:ph type="sldNum" sz="quarter" idx="12"/>
          </p:nvPr>
        </p:nvSpPr>
        <p:spPr/>
        <p:txBody>
          <a:bodyPr/>
          <a:lstStyle/>
          <a:p>
            <a:fld id="{5D0D82D1-030A-4AF5-855D-82A44DD93AEE}" type="slidenum">
              <a:rPr lang="en-US" smtClean="0"/>
              <a:pPr/>
              <a:t>34</a:t>
            </a:fld>
            <a:endParaRPr lang="en-US" dirty="0"/>
          </a:p>
        </p:txBody>
      </p:sp>
      <p:sp>
        <p:nvSpPr>
          <p:cNvPr id="414761" name="Rectangle 4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4762" name="Rectangle 42"/>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SG"/>
          </a:p>
        </p:txBody>
      </p:sp>
      <p:sp>
        <p:nvSpPr>
          <p:cNvPr id="414776" name="Rectangle 56"/>
          <p:cNvSpPr>
            <a:spLocks noChangeArrowheads="1"/>
          </p:cNvSpPr>
          <p:nvPr/>
        </p:nvSpPr>
        <p:spPr bwMode="auto">
          <a:xfrm>
            <a:off x="0" y="5829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53" name="Picture 52" descr="new_rpc_assy_r1.JPG"/>
          <p:cNvPicPr>
            <a:picLocks noChangeAspect="1"/>
          </p:cNvPicPr>
          <p:nvPr/>
        </p:nvPicPr>
        <p:blipFill>
          <a:blip r:embed="rId3" cstate="print"/>
          <a:srcRect t="17095" r="946" b="7199"/>
          <a:stretch>
            <a:fillRect/>
          </a:stretch>
        </p:blipFill>
        <p:spPr>
          <a:xfrm>
            <a:off x="107504" y="1484784"/>
            <a:ext cx="4078800" cy="1912542"/>
          </a:xfrm>
          <a:prstGeom prst="rect">
            <a:avLst/>
          </a:prstGeom>
        </p:spPr>
      </p:pic>
      <p:pic>
        <p:nvPicPr>
          <p:cNvPr id="11" name="Picture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355976" y="3140968"/>
            <a:ext cx="4320000" cy="3240000"/>
          </a:xfrm>
          <a:prstGeom prst="rect">
            <a:avLst/>
          </a:prstGeom>
        </p:spPr>
      </p:pic>
      <p:pic>
        <p:nvPicPr>
          <p:cNvPr id="41986" name="Picture 2"/>
          <p:cNvPicPr>
            <a:picLocks noChangeAspect="1" noChangeArrowheads="1"/>
          </p:cNvPicPr>
          <p:nvPr/>
        </p:nvPicPr>
        <p:blipFill>
          <a:blip r:embed="rId5" cstate="print"/>
          <a:srcRect l="1687" r="422"/>
          <a:stretch>
            <a:fillRect/>
          </a:stretch>
        </p:blipFill>
        <p:spPr bwMode="auto">
          <a:xfrm>
            <a:off x="4222006" y="1597913"/>
            <a:ext cx="4757446" cy="894983"/>
          </a:xfrm>
          <a:prstGeom prst="rect">
            <a:avLst/>
          </a:prstGeom>
          <a:noFill/>
          <a:ln w="9525">
            <a:noFill/>
            <a:miter lim="800000"/>
            <a:headEnd/>
            <a:tailEnd/>
          </a:ln>
        </p:spPr>
      </p:pic>
      <p:sp>
        <p:nvSpPr>
          <p:cNvPr id="13" name="TextBox 12"/>
          <p:cNvSpPr txBox="1"/>
          <p:nvPr/>
        </p:nvSpPr>
        <p:spPr>
          <a:xfrm>
            <a:off x="5076400" y="2483604"/>
            <a:ext cx="3096000" cy="369332"/>
          </a:xfrm>
          <a:prstGeom prst="rect">
            <a:avLst/>
          </a:prstGeom>
          <a:solidFill>
            <a:schemeClr val="accent1">
              <a:lumMod val="40000"/>
              <a:lumOff val="60000"/>
            </a:schemeClr>
          </a:solidFill>
        </p:spPr>
        <p:txBody>
          <a:bodyPr wrap="square" rtlCol="0">
            <a:spAutoFit/>
          </a:bodyPr>
          <a:lstStyle/>
          <a:p>
            <a:pPr algn="ctr"/>
            <a:r>
              <a:rPr lang="en-IN" dirty="0" smtClean="0">
                <a:solidFill>
                  <a:srgbClr val="002060"/>
                </a:solidFill>
              </a:rPr>
              <a:t>Front-end pre-amplifier board</a:t>
            </a:r>
            <a:endParaRPr lang="en-IN" dirty="0">
              <a:solidFill>
                <a:srgbClr val="00206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nn-NO" smtClean="0"/>
              <a:t>Dr. B.Satyanarayana, TIFR, Mumbai                                        Neutrinos@IISER                                        September 16, 2013</a:t>
            </a:r>
            <a:endParaRPr lang="en-SG" dirty="0"/>
          </a:p>
        </p:txBody>
      </p:sp>
      <p:sp>
        <p:nvSpPr>
          <p:cNvPr id="4" name="Title 3"/>
          <p:cNvSpPr>
            <a:spLocks noGrp="1"/>
          </p:cNvSpPr>
          <p:nvPr>
            <p:ph type="title"/>
          </p:nvPr>
        </p:nvSpPr>
        <p:spPr/>
        <p:txBody>
          <a:bodyPr/>
          <a:lstStyle/>
          <a:p>
            <a:r>
              <a:rPr lang="en-SG" dirty="0" smtClean="0"/>
              <a:t>Data network schematic</a:t>
            </a:r>
            <a:endParaRPr lang="en-SG" dirty="0"/>
          </a:p>
        </p:txBody>
      </p:sp>
      <p:sp>
        <p:nvSpPr>
          <p:cNvPr id="8" name="TextBox 7"/>
          <p:cNvSpPr txBox="1"/>
          <p:nvPr/>
        </p:nvSpPr>
        <p:spPr>
          <a:xfrm>
            <a:off x="3929058" y="4786322"/>
            <a:ext cx="3357586" cy="1440000"/>
          </a:xfrm>
          <a:prstGeom prst="rect">
            <a:avLst/>
          </a:prstGeom>
          <a:solidFill>
            <a:schemeClr val="bg1"/>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SG"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35</a:t>
            </a:fld>
            <a:endParaRPr lang="en-US" dirty="0"/>
          </a:p>
        </p:txBody>
      </p:sp>
      <p:pic>
        <p:nvPicPr>
          <p:cNvPr id="1026" name="Picture 2"/>
          <p:cNvPicPr>
            <a:picLocks noGrp="1" noChangeAspect="1" noChangeArrowheads="1"/>
          </p:cNvPicPr>
          <p:nvPr>
            <p:ph sz="half" idx="1"/>
          </p:nvPr>
        </p:nvPicPr>
        <p:blipFill>
          <a:blip r:embed="rId2" cstate="print"/>
          <a:srcRect l="4868" t="20669" r="6196" b="12402"/>
          <a:stretch>
            <a:fillRect/>
          </a:stretch>
        </p:blipFill>
        <p:spPr bwMode="auto">
          <a:xfrm>
            <a:off x="212039" y="1512000"/>
            <a:ext cx="8693108" cy="49026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Features of ICAL trigger system</a:t>
            </a:r>
            <a:endParaRPr lang="en-SG" dirty="0"/>
          </a:p>
        </p:txBody>
      </p:sp>
      <p:sp>
        <p:nvSpPr>
          <p:cNvPr id="3" name="Content Placeholder 2"/>
          <p:cNvSpPr>
            <a:spLocks noGrp="1"/>
          </p:cNvSpPr>
          <p:nvPr>
            <p:ph sz="half" idx="1"/>
          </p:nvPr>
        </p:nvSpPr>
        <p:spPr/>
        <p:txBody>
          <a:bodyPr>
            <a:noAutofit/>
          </a:bodyPr>
          <a:lstStyle/>
          <a:p>
            <a:r>
              <a:rPr lang="en-US" i="1" dirty="0" smtClean="0"/>
              <a:t>Physicist’s mind</a:t>
            </a:r>
            <a:r>
              <a:rPr lang="en-US" dirty="0" smtClean="0"/>
              <a:t> decoded!</a:t>
            </a:r>
          </a:p>
          <a:p>
            <a:r>
              <a:rPr lang="en-US" i="1" dirty="0" smtClean="0"/>
              <a:t>Insitu</a:t>
            </a:r>
            <a:r>
              <a:rPr lang="en-US" dirty="0" smtClean="0"/>
              <a:t> trigger generation</a:t>
            </a:r>
            <a:endParaRPr lang="en-US" i="1" dirty="0" smtClean="0"/>
          </a:p>
          <a:p>
            <a:r>
              <a:rPr lang="en-US" dirty="0" smtClean="0"/>
              <a:t>Autonomous; shares data bus with readout system</a:t>
            </a:r>
          </a:p>
          <a:p>
            <a:r>
              <a:rPr lang="en-US" dirty="0" smtClean="0"/>
              <a:t>Distributed architecture</a:t>
            </a:r>
          </a:p>
          <a:p>
            <a:r>
              <a:rPr lang="en-US" dirty="0" smtClean="0"/>
              <a:t>For ICAL, trigger system is based only on topology of the event; no other measurement data is used</a:t>
            </a:r>
          </a:p>
          <a:p>
            <a:r>
              <a:rPr lang="en-US" dirty="0" smtClean="0"/>
              <a:t>Huge bank of combinatorial circuits</a:t>
            </a:r>
          </a:p>
          <a:p>
            <a:r>
              <a:rPr lang="en-US" dirty="0" smtClean="0"/>
              <a:t>Programmability is the game</a:t>
            </a:r>
            <a:r>
              <a:rPr lang="en-SG" dirty="0" smtClean="0"/>
              <a:t>, FPGAs, ASICs are the players</a:t>
            </a:r>
            <a:endParaRPr lang="en-US" dirty="0" smtClean="0"/>
          </a:p>
        </p:txBody>
      </p:sp>
      <p:sp>
        <p:nvSpPr>
          <p:cNvPr id="4" name="Footer Placeholder 3"/>
          <p:cNvSpPr>
            <a:spLocks noGrp="1"/>
          </p:cNvSpPr>
          <p:nvPr>
            <p:ph type="ftr" sz="quarter" idx="11"/>
          </p:nvPr>
        </p:nvSpPr>
        <p:spPr/>
        <p:txBody>
          <a:bodyPr/>
          <a:lstStyle/>
          <a:p>
            <a:r>
              <a:rPr lang="en-SG" smtClean="0"/>
              <a:t>Dr. B.Satyanarayana, TIFR, Mumbai                                        Neutrinos@IISER                                        September 16, 2013</a:t>
            </a:r>
            <a:endParaRPr lang="en-SG" dirty="0"/>
          </a:p>
        </p:txBody>
      </p:sp>
      <p:sp>
        <p:nvSpPr>
          <p:cNvPr id="7" name="Slide Number Placeholder 6"/>
          <p:cNvSpPr>
            <a:spLocks noGrp="1"/>
          </p:cNvSpPr>
          <p:nvPr>
            <p:ph type="sldNum" sz="quarter" idx="12"/>
          </p:nvPr>
        </p:nvSpPr>
        <p:spPr/>
        <p:txBody>
          <a:bodyPr/>
          <a:lstStyle/>
          <a:p>
            <a:fld id="{5D0D82D1-030A-4AF5-855D-82A44DD93AEE}" type="slidenum">
              <a:rPr lang="en-US" smtClean="0"/>
              <a:pPr/>
              <a:t>36</a:t>
            </a:fld>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ICAL Trigger Scheme</a:t>
            </a:r>
            <a:endParaRPr lang="en-US" dirty="0"/>
          </a:p>
        </p:txBody>
      </p:sp>
      <p:sp>
        <p:nvSpPr>
          <p:cNvPr id="4" name="Footer Placeholder 3"/>
          <p:cNvSpPr>
            <a:spLocks noGrp="1"/>
          </p:cNvSpPr>
          <p:nvPr>
            <p:ph type="ftr" sz="quarter" idx="11"/>
          </p:nvPr>
        </p:nvSpPr>
        <p:spPr/>
        <p:txBody>
          <a:bodyPr/>
          <a:lstStyle/>
          <a:p>
            <a:pPr algn="l"/>
            <a:r>
              <a:rPr lang="nn-NO" smtClean="0">
                <a:solidFill>
                  <a:srgbClr val="775F55"/>
                </a:solidFill>
              </a:rPr>
              <a:t>Dr. B.Satyanarayana, TIFR, Mumbai                                        Neutrinos@IISER                                        September 16, 2013</a:t>
            </a:r>
            <a:endParaRPr lang="en-US" dirty="0">
              <a:solidFill>
                <a:srgbClr val="775F55"/>
              </a:solidFill>
            </a:endParaRPr>
          </a:p>
        </p:txBody>
      </p:sp>
      <p:pic>
        <p:nvPicPr>
          <p:cNvPr id="6" name="Content Placeholder 5" descr="pyramid1.PNG"/>
          <p:cNvPicPr>
            <a:picLocks noGrp="1" noChangeAspect="1"/>
          </p:cNvPicPr>
          <p:nvPr>
            <p:ph sz="quarter" idx="1"/>
          </p:nvPr>
        </p:nvPicPr>
        <p:blipFill>
          <a:blip r:embed="rId2" cstate="print"/>
          <a:srcRect l="623" t="1935" r="1868" b="3869"/>
          <a:stretch>
            <a:fillRect/>
          </a:stretch>
        </p:blipFill>
        <p:spPr>
          <a:xfrm>
            <a:off x="1403648" y="1484784"/>
            <a:ext cx="7643533" cy="3564255"/>
          </a:xfrm>
        </p:spPr>
      </p:pic>
      <p:sp>
        <p:nvSpPr>
          <p:cNvPr id="5" name="Slide Number Placeholder 4"/>
          <p:cNvSpPr>
            <a:spLocks noGrp="1"/>
          </p:cNvSpPr>
          <p:nvPr>
            <p:ph type="sldNum" sz="quarter" idx="12"/>
          </p:nvPr>
        </p:nvSpPr>
        <p:spPr/>
        <p:txBody>
          <a:bodyPr/>
          <a:lstStyle/>
          <a:p>
            <a:fld id="{5D0D82D1-030A-4AF5-855D-82A44DD93AEE}" type="slidenum">
              <a:rPr lang="en-US" smtClean="0"/>
              <a:pPr/>
              <a:t>37</a:t>
            </a:fld>
            <a:endParaRPr lang="en-US" dirty="0"/>
          </a:p>
        </p:txBody>
      </p:sp>
      <p:pic>
        <p:nvPicPr>
          <p:cNvPr id="7" name="Picture 6" descr="LTM2A_type1_28_08_13.JPG"/>
          <p:cNvPicPr>
            <a:picLocks noChangeAspect="1"/>
          </p:cNvPicPr>
          <p:nvPr/>
        </p:nvPicPr>
        <p:blipFill>
          <a:blip r:embed="rId3" cstate="print"/>
          <a:stretch>
            <a:fillRect/>
          </a:stretch>
        </p:blipFill>
        <p:spPr>
          <a:xfrm>
            <a:off x="71832" y="3789040"/>
            <a:ext cx="2988000" cy="2737954"/>
          </a:xfrm>
          <a:prstGeom prst="rect">
            <a:avLst/>
          </a:prstGeom>
        </p:spPr>
      </p:pic>
      <p:sp>
        <p:nvSpPr>
          <p:cNvPr id="8" name="Rectangle 7"/>
          <p:cNvSpPr/>
          <p:nvPr/>
        </p:nvSpPr>
        <p:spPr>
          <a:xfrm>
            <a:off x="79197" y="3429000"/>
            <a:ext cx="2260555" cy="338554"/>
          </a:xfrm>
          <a:prstGeom prst="rect">
            <a:avLst/>
          </a:prstGeom>
        </p:spPr>
        <p:txBody>
          <a:bodyPr wrap="none">
            <a:spAutoFit/>
          </a:bodyPr>
          <a:lstStyle/>
          <a:p>
            <a:r>
              <a:rPr lang="en-US" sz="1600" b="1" dirty="0" smtClean="0">
                <a:latin typeface="Arial" pitchFamily="34" charset="0"/>
                <a:cs typeface="Arial" pitchFamily="34" charset="0"/>
              </a:rPr>
              <a:t>367 x 400 mm boards</a:t>
            </a:r>
          </a:p>
        </p:txBody>
      </p:sp>
      <p:sp>
        <p:nvSpPr>
          <p:cNvPr id="9" name="Rectangle 8"/>
          <p:cNvSpPr/>
          <p:nvPr/>
        </p:nvSpPr>
        <p:spPr>
          <a:xfrm>
            <a:off x="4860032" y="5301208"/>
            <a:ext cx="2956515" cy="400110"/>
          </a:xfrm>
          <a:prstGeom prst="rect">
            <a:avLst/>
          </a:prstGeom>
          <a:solidFill>
            <a:srgbClr val="FFFF00"/>
          </a:solidFill>
        </p:spPr>
        <p:txBody>
          <a:bodyPr wrap="none">
            <a:spAutoFit/>
          </a:bodyPr>
          <a:lstStyle/>
          <a:p>
            <a:r>
              <a:rPr lang="en-US" sz="2000" b="1" dirty="0" smtClean="0">
                <a:latin typeface="Arial" pitchFamily="34" charset="0"/>
                <a:cs typeface="Arial" pitchFamily="34" charset="0"/>
              </a:rPr>
              <a:t>A Ph.D. student’s work</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INO database scheme</a:t>
            </a:r>
            <a:endParaRPr lang="en-IN" dirty="0"/>
          </a:p>
        </p:txBody>
      </p:sp>
      <p:sp>
        <p:nvSpPr>
          <p:cNvPr id="4" name="Footer Placeholder 3"/>
          <p:cNvSpPr>
            <a:spLocks noGrp="1"/>
          </p:cNvSpPr>
          <p:nvPr>
            <p:ph type="ftr" sz="quarter" idx="11"/>
          </p:nvPr>
        </p:nvSpPr>
        <p:spPr/>
        <p:txBody>
          <a:bodyPr/>
          <a:lstStyle/>
          <a:p>
            <a:r>
              <a:rPr lang="en-US" smtClean="0"/>
              <a:t>Dr. B.Satyanarayana, TIFR, Mumbai                                        Neutrinos@IISER                                        September 16,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38</a:t>
            </a:fld>
            <a:endParaRPr lang="en-US" dirty="0"/>
          </a:p>
        </p:txBody>
      </p:sp>
      <p:pic>
        <p:nvPicPr>
          <p:cNvPr id="6" name="Picture 2"/>
          <p:cNvPicPr>
            <a:picLocks noGrp="1" noChangeAspect="1" noChangeArrowheads="1"/>
          </p:cNvPicPr>
          <p:nvPr>
            <p:ph sz="half" idx="1"/>
          </p:nvPr>
        </p:nvPicPr>
        <p:blipFill>
          <a:blip r:embed="rId2" cstate="print"/>
          <a:srcRect t="21885" b="1183"/>
          <a:stretch>
            <a:fillRect/>
          </a:stretch>
        </p:blipFill>
        <p:spPr bwMode="auto">
          <a:xfrm>
            <a:off x="126000" y="1484784"/>
            <a:ext cx="8892000" cy="51243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requirements</a:t>
            </a:r>
            <a:endParaRPr lang="en-SG" dirty="0"/>
          </a:p>
        </p:txBody>
      </p:sp>
      <p:sp>
        <p:nvSpPr>
          <p:cNvPr id="3" name="Content Placeholder 2"/>
          <p:cNvSpPr>
            <a:spLocks noGrp="1"/>
          </p:cNvSpPr>
          <p:nvPr>
            <p:ph sz="half" idx="1"/>
          </p:nvPr>
        </p:nvSpPr>
        <p:spPr/>
        <p:txBody>
          <a:bodyPr>
            <a:normAutofit fontScale="92500" lnSpcReduction="10000"/>
          </a:bodyPr>
          <a:lstStyle/>
          <a:p>
            <a:pPr>
              <a:lnSpc>
                <a:spcPct val="110000"/>
              </a:lnSpc>
            </a:pPr>
            <a:r>
              <a:rPr lang="en-US" dirty="0" smtClean="0"/>
              <a:t>RPC-DAQ controller firmware</a:t>
            </a:r>
          </a:p>
          <a:p>
            <a:pPr>
              <a:lnSpc>
                <a:spcPct val="110000"/>
              </a:lnSpc>
            </a:pPr>
            <a:r>
              <a:rPr lang="en-US" dirty="0" smtClean="0"/>
              <a:t>Backend online DAQ system</a:t>
            </a:r>
          </a:p>
          <a:p>
            <a:pPr>
              <a:lnSpc>
                <a:spcPct val="110000"/>
              </a:lnSpc>
            </a:pPr>
            <a:r>
              <a:rPr lang="en-US" dirty="0" smtClean="0"/>
              <a:t>Local and remote shift consoles</a:t>
            </a:r>
          </a:p>
          <a:p>
            <a:pPr>
              <a:lnSpc>
                <a:spcPct val="110000"/>
              </a:lnSpc>
            </a:pPr>
            <a:r>
              <a:rPr lang="en-US" dirty="0" smtClean="0"/>
              <a:t>Data packing and archival</a:t>
            </a:r>
          </a:p>
          <a:p>
            <a:pPr>
              <a:lnSpc>
                <a:spcPct val="110000"/>
              </a:lnSpc>
            </a:pPr>
            <a:r>
              <a:rPr lang="en-US" dirty="0" smtClean="0"/>
              <a:t>Event and monitor display panels</a:t>
            </a:r>
          </a:p>
          <a:p>
            <a:pPr>
              <a:lnSpc>
                <a:spcPct val="110000"/>
              </a:lnSpc>
            </a:pPr>
            <a:r>
              <a:rPr lang="en-US" dirty="0" smtClean="0"/>
              <a:t>Event data quality monitors</a:t>
            </a:r>
          </a:p>
          <a:p>
            <a:pPr>
              <a:lnSpc>
                <a:spcPct val="110000"/>
              </a:lnSpc>
            </a:pPr>
            <a:r>
              <a:rPr lang="en-US" dirty="0" smtClean="0"/>
              <a:t>Slow control and monitor consoles</a:t>
            </a:r>
          </a:p>
          <a:p>
            <a:pPr>
              <a:lnSpc>
                <a:spcPct val="110000"/>
              </a:lnSpc>
            </a:pPr>
            <a:r>
              <a:rPr lang="en-US" dirty="0" smtClean="0"/>
              <a:t>Database standards</a:t>
            </a:r>
          </a:p>
          <a:p>
            <a:pPr>
              <a:lnSpc>
                <a:spcPct val="110000"/>
              </a:lnSpc>
            </a:pPr>
            <a:r>
              <a:rPr lang="en-US" dirty="0" smtClean="0"/>
              <a:t>Data analysis and presentation software standards</a:t>
            </a:r>
          </a:p>
          <a:p>
            <a:pPr>
              <a:lnSpc>
                <a:spcPct val="110000"/>
              </a:lnSpc>
            </a:pPr>
            <a:r>
              <a:rPr lang="en-US" dirty="0" smtClean="0"/>
              <a:t>Operating System and development platforms</a:t>
            </a:r>
          </a:p>
          <a:p>
            <a:pPr>
              <a:lnSpc>
                <a:spcPct val="110000"/>
              </a:lnSpc>
            </a:pPr>
            <a:endParaRPr lang="en-SG" dirty="0"/>
          </a:p>
        </p:txBody>
      </p:sp>
      <p:sp>
        <p:nvSpPr>
          <p:cNvPr id="4" name="Footer Placeholder 3"/>
          <p:cNvSpPr>
            <a:spLocks noGrp="1"/>
          </p:cNvSpPr>
          <p:nvPr>
            <p:ph type="ftr" sz="quarter" idx="11"/>
          </p:nvPr>
        </p:nvSpPr>
        <p:spPr/>
        <p:txBody>
          <a:bodyPr/>
          <a:lstStyle/>
          <a:p>
            <a:r>
              <a:rPr lang="en-SG" smtClean="0"/>
              <a:t>Dr. B.Satyanarayana, TIFR, Mumbai                                        Neutrinos@IISER                                        September 16, 2013</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39</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ICAL detector and numbers</a:t>
            </a:r>
            <a:endParaRPr lang="en-SG" dirty="0"/>
          </a:p>
        </p:txBody>
      </p:sp>
      <p:sp>
        <p:nvSpPr>
          <p:cNvPr id="4" name="Footer Placeholder 3"/>
          <p:cNvSpPr>
            <a:spLocks noGrp="1"/>
          </p:cNvSpPr>
          <p:nvPr>
            <p:ph type="ftr" sz="quarter" idx="11"/>
          </p:nvPr>
        </p:nvSpPr>
        <p:spPr/>
        <p:txBody>
          <a:bodyPr/>
          <a:lstStyle/>
          <a:p>
            <a:r>
              <a:rPr lang="en-SG" smtClean="0"/>
              <a:t>Dr. B.Satyanarayana, TIFR, Mumbai                                        Neutrinos@IISER                                        September 16, 2013</a:t>
            </a:r>
            <a:endParaRPr lang="en-SG" dirty="0"/>
          </a:p>
        </p:txBody>
      </p:sp>
      <p:pic>
        <p:nvPicPr>
          <p:cNvPr id="6" name="Picture 2" descr="http://www.ino.tifr.res.in/ino/gallery/Schematic%20view%20of%20the%20INO%20detector.JPG">
            <a:hlinkClick r:id="rId3" action="ppaction://hlinkpres?slideindex=1&amp;slidetitle="/>
          </p:cNvPr>
          <p:cNvPicPr>
            <a:picLocks noGrp="1" noChangeAspect="1" noChangeArrowheads="1"/>
          </p:cNvPicPr>
          <p:nvPr>
            <p:ph idx="1"/>
          </p:nvPr>
        </p:nvPicPr>
        <p:blipFill>
          <a:blip r:embed="rId4" cstate="print"/>
          <a:stretch>
            <a:fillRect/>
          </a:stretch>
        </p:blipFill>
        <p:spPr bwMode="auto">
          <a:xfrm>
            <a:off x="35496" y="1548000"/>
            <a:ext cx="4217294" cy="4905336"/>
          </a:xfrm>
          <a:prstGeom prst="rect">
            <a:avLst/>
          </a:prstGeom>
          <a:noFill/>
          <a:ln>
            <a:noFill/>
          </a:ln>
        </p:spPr>
      </p:pic>
      <p:sp>
        <p:nvSpPr>
          <p:cNvPr id="8" name="Text Box 12"/>
          <p:cNvSpPr txBox="1">
            <a:spLocks noChangeArrowheads="1"/>
          </p:cNvSpPr>
          <p:nvPr/>
        </p:nvSpPr>
        <p:spPr bwMode="auto">
          <a:xfrm>
            <a:off x="1529869" y="2034535"/>
            <a:ext cx="1529963"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solidFill>
                  <a:schemeClr val="bg1"/>
                </a:solidFill>
                <a:latin typeface="Arial" charset="0"/>
              </a:rPr>
              <a:t>Magnet coils</a:t>
            </a:r>
            <a:endParaRPr lang="en-US" baseline="0" dirty="0">
              <a:solidFill>
                <a:schemeClr val="bg1"/>
              </a:solidFill>
              <a:latin typeface="Arial" charset="0"/>
            </a:endParaRPr>
          </a:p>
        </p:txBody>
      </p:sp>
      <p:sp>
        <p:nvSpPr>
          <p:cNvPr id="13" name="Text Box 12"/>
          <p:cNvSpPr txBox="1">
            <a:spLocks noChangeArrowheads="1"/>
          </p:cNvSpPr>
          <p:nvPr/>
        </p:nvSpPr>
        <p:spPr bwMode="auto">
          <a:xfrm>
            <a:off x="730504" y="4149080"/>
            <a:ext cx="2952000" cy="349074"/>
          </a:xfrm>
          <a:prstGeom prst="rect">
            <a:avLst/>
          </a:prstGeom>
          <a:noFill/>
          <a:ln w="9525">
            <a:noFill/>
            <a:miter lim="800000"/>
            <a:headEnd/>
            <a:tailEnd/>
          </a:ln>
        </p:spPr>
        <p:txBody>
          <a:bodyPr wrap="square" lIns="101858" tIns="50929" rIns="101858" bIns="50929" anchor="ctr" anchorCtr="1">
            <a:spAutoFit/>
          </a:bodyPr>
          <a:lstStyle/>
          <a:p>
            <a:pPr defTabSz="1019175"/>
            <a:r>
              <a:rPr lang="en-US" sz="1600" baseline="0" dirty="0" smtClean="0">
                <a:solidFill>
                  <a:schemeClr val="bg1"/>
                </a:solidFill>
                <a:latin typeface="Arial" charset="0"/>
              </a:rPr>
              <a:t>RPC handling trolleys</a:t>
            </a:r>
            <a:endParaRPr lang="en-US" sz="1600" baseline="0" dirty="0">
              <a:solidFill>
                <a:schemeClr val="bg1"/>
              </a:solidFill>
              <a:latin typeface="Arial" charset="0"/>
            </a:endParaRPr>
          </a:p>
        </p:txBody>
      </p:sp>
      <p:sp>
        <p:nvSpPr>
          <p:cNvPr id="14" name="Striped Right Arrow 13"/>
          <p:cNvSpPr/>
          <p:nvPr/>
        </p:nvSpPr>
        <p:spPr>
          <a:xfrm>
            <a:off x="3227612" y="424015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5" name="Striped Right Arrow 14"/>
          <p:cNvSpPr/>
          <p:nvPr/>
        </p:nvSpPr>
        <p:spPr>
          <a:xfrm rot="10800000">
            <a:off x="883421" y="421506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6" name="Text Box 12"/>
          <p:cNvSpPr txBox="1">
            <a:spLocks noChangeArrowheads="1"/>
          </p:cNvSpPr>
          <p:nvPr/>
        </p:nvSpPr>
        <p:spPr bwMode="auto">
          <a:xfrm>
            <a:off x="1043608" y="5673035"/>
            <a:ext cx="2421876"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solidFill>
                  <a:schemeClr val="bg1"/>
                </a:solidFill>
                <a:latin typeface="Arial" charset="0"/>
              </a:rPr>
              <a:t>Total weight: 50Ktons</a:t>
            </a:r>
            <a:endParaRPr lang="en-US" baseline="0" dirty="0">
              <a:solidFill>
                <a:schemeClr val="bg1"/>
              </a:solidFill>
              <a:latin typeface="Arial" charset="0"/>
            </a:endParaRPr>
          </a:p>
        </p:txBody>
      </p:sp>
      <p:sp>
        <p:nvSpPr>
          <p:cNvPr id="18" name="Slide Number Placeholder 17"/>
          <p:cNvSpPr>
            <a:spLocks noGrp="1"/>
          </p:cNvSpPr>
          <p:nvPr>
            <p:ph type="sldNum" sz="quarter" idx="12"/>
          </p:nvPr>
        </p:nvSpPr>
        <p:spPr/>
        <p:txBody>
          <a:bodyPr/>
          <a:lstStyle/>
          <a:p>
            <a:fld id="{5D0D82D1-030A-4AF5-855D-82A44DD93AEE}" type="slidenum">
              <a:rPr lang="en-US" smtClean="0"/>
              <a:pPr/>
              <a:t>4</a:t>
            </a:fld>
            <a:endParaRPr lang="en-US" dirty="0"/>
          </a:p>
        </p:txBody>
      </p:sp>
      <p:graphicFrame>
        <p:nvGraphicFramePr>
          <p:cNvPr id="20" name="Group 3"/>
          <p:cNvGraphicFramePr>
            <a:graphicFrameLocks noChangeAspect="1"/>
          </p:cNvGraphicFramePr>
          <p:nvPr/>
        </p:nvGraphicFramePr>
        <p:xfrm>
          <a:off x="4319465" y="1556792"/>
          <a:ext cx="4717031" cy="4756318"/>
        </p:xfrm>
        <a:graphic>
          <a:graphicData uri="http://schemas.openxmlformats.org/drawingml/2006/table">
            <a:tbl>
              <a:tblPr>
                <a:tableStyleId>{5940675A-B579-460E-94D1-54222C63F5DA}</a:tableStyleId>
              </a:tblPr>
              <a:tblGrid>
                <a:gridCol w="2268759"/>
                <a:gridCol w="2448272"/>
              </a:tblGrid>
              <a:tr h="2644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u="none" strike="noStrike" cap="none" normalizeH="0" baseline="0" dirty="0" smtClean="0">
                          <a:ln>
                            <a:noFill/>
                          </a:ln>
                          <a:effectLst/>
                        </a:rPr>
                        <a:t>No. of  modules</a:t>
                      </a:r>
                      <a:endParaRPr kumimoji="0" lang="en-US" sz="1400" b="0" i="0" u="none" strike="noStrike" cap="none" normalizeH="0" baseline="0" dirty="0" smtClean="0">
                        <a:ln>
                          <a:noFill/>
                        </a:ln>
                        <a:solidFill>
                          <a:srgbClr val="FFFF00"/>
                        </a:solidFill>
                        <a:effectLst/>
                        <a:latin typeface="Arial" charset="0"/>
                        <a:cs typeface="Arial" charset="0"/>
                      </a:endParaRPr>
                    </a:p>
                  </a:txBody>
                  <a:tcPr marL="82296" marR="82296" marT="27432" marB="27432" anchor="ctr"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u="none" strike="noStrike" cap="none" normalizeH="0" baseline="0" dirty="0" smtClean="0">
                          <a:ln>
                            <a:noFill/>
                          </a:ln>
                          <a:effectLst/>
                        </a:rPr>
                        <a:t>3</a:t>
                      </a:r>
                      <a:endParaRPr kumimoji="0" lang="en-US" sz="1400" b="0" i="0" u="none" strike="noStrike" cap="none" normalizeH="0" baseline="0" dirty="0" smtClean="0">
                        <a:ln>
                          <a:noFill/>
                        </a:ln>
                        <a:solidFill>
                          <a:srgbClr val="FFFF00"/>
                        </a:solidFill>
                        <a:effectLst/>
                        <a:latin typeface="Arial" charset="0"/>
                        <a:cs typeface="Arial" charset="0"/>
                      </a:endParaRPr>
                    </a:p>
                  </a:txBody>
                  <a:tcPr marL="82296" marR="82296" marT="27432" marB="27432" anchor="ctr"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u="none" strike="noStrike" cap="none" normalizeH="0" baseline="0" dirty="0" smtClean="0">
                          <a:ln>
                            <a:noFill/>
                          </a:ln>
                          <a:effectLst/>
                        </a:rPr>
                        <a:t>Module dimensions</a:t>
                      </a:r>
                      <a:endParaRPr kumimoji="0" lang="en-US" sz="1400" b="0" i="0" u="none" strike="noStrike" cap="none" normalizeH="0" baseline="0" dirty="0" smtClean="0">
                        <a:ln>
                          <a:noFill/>
                        </a:ln>
                        <a:solidFill>
                          <a:srgbClr val="FFFF00"/>
                        </a:solidFill>
                        <a:effectLst/>
                        <a:latin typeface="Arial" charset="0"/>
                        <a:cs typeface="Arial" charset="0"/>
                      </a:endParaRPr>
                    </a:p>
                  </a:txBody>
                  <a:tcPr marL="82296" marR="82296" marT="27432" marB="27432" anchor="ctr"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u="none" strike="noStrike" cap="none" normalizeH="0" baseline="0" dirty="0" smtClean="0">
                          <a:ln>
                            <a:noFill/>
                          </a:ln>
                          <a:effectLst/>
                        </a:rPr>
                        <a:t>16m × 16m × 14.5m</a:t>
                      </a:r>
                      <a:endParaRPr kumimoji="0" lang="en-US" sz="1400" b="0" i="0" u="none" strike="noStrike" cap="none" normalizeH="0" baseline="0" dirty="0" smtClean="0">
                        <a:ln>
                          <a:noFill/>
                        </a:ln>
                        <a:solidFill>
                          <a:srgbClr val="FFFF00"/>
                        </a:solidFill>
                        <a:effectLst/>
                        <a:latin typeface="Arial" charset="0"/>
                        <a:cs typeface="Arial" charset="0"/>
                      </a:endParaRPr>
                    </a:p>
                  </a:txBody>
                  <a:tcPr marL="82296" marR="82296" marT="27432" marB="27432" anchor="ctr"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u="none" strike="noStrike" cap="none" normalizeH="0" baseline="0" dirty="0" smtClean="0">
                          <a:ln>
                            <a:noFill/>
                          </a:ln>
                          <a:effectLst/>
                        </a:rPr>
                        <a:t>Detector dimensions</a:t>
                      </a:r>
                      <a:endParaRPr kumimoji="0" lang="en-US" sz="1400" b="0" i="0" u="none" strike="noStrike" cap="none" normalizeH="0" baseline="0" dirty="0" smtClean="0">
                        <a:ln>
                          <a:noFill/>
                        </a:ln>
                        <a:solidFill>
                          <a:srgbClr val="FFFF00"/>
                        </a:solidFill>
                        <a:effectLst/>
                        <a:latin typeface="Arial" charset="0"/>
                        <a:cs typeface="Arial" charset="0"/>
                      </a:endParaRPr>
                    </a:p>
                  </a:txBody>
                  <a:tcPr marL="82296" marR="82296" marT="27432" marB="27432" anchor="ctr"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u="none" strike="noStrike" cap="none" normalizeH="0" baseline="0" dirty="0" smtClean="0">
                          <a:ln>
                            <a:noFill/>
                          </a:ln>
                          <a:effectLst/>
                        </a:rPr>
                        <a:t>48.4m × 16m × 14.5m</a:t>
                      </a:r>
                      <a:endParaRPr kumimoji="0" lang="en-US" sz="1400" b="0" i="0" u="none" strike="noStrike" cap="none" normalizeH="0" baseline="0" dirty="0" smtClean="0">
                        <a:ln>
                          <a:noFill/>
                        </a:ln>
                        <a:solidFill>
                          <a:srgbClr val="FFFF00"/>
                        </a:solidFill>
                        <a:effectLst/>
                        <a:latin typeface="Arial" charset="0"/>
                        <a:cs typeface="Arial" charset="0"/>
                      </a:endParaRPr>
                    </a:p>
                  </a:txBody>
                  <a:tcPr marL="82296" marR="82296" marT="27432" marB="27432" anchor="ctr"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u="none" strike="noStrike" cap="none" normalizeH="0" baseline="0" dirty="0" smtClean="0">
                          <a:ln>
                            <a:noFill/>
                          </a:ln>
                          <a:effectLst/>
                        </a:rPr>
                        <a:t>No. of  layers</a:t>
                      </a:r>
                      <a:endParaRPr kumimoji="0" lang="en-US" sz="1400" b="0" i="0" u="none" strike="noStrike" cap="none" normalizeH="0" baseline="0" dirty="0" smtClean="0">
                        <a:ln>
                          <a:noFill/>
                        </a:ln>
                        <a:solidFill>
                          <a:srgbClr val="FFFF00"/>
                        </a:solidFill>
                        <a:effectLst/>
                        <a:latin typeface="Arial" charset="0"/>
                        <a:cs typeface="Arial" charset="0"/>
                      </a:endParaRPr>
                    </a:p>
                  </a:txBody>
                  <a:tcPr marL="82296" marR="82296" marT="27432" marB="27432" anchor="ctr"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u="none" strike="noStrike" cap="none" normalizeH="0" baseline="0" dirty="0" smtClean="0">
                          <a:ln>
                            <a:noFill/>
                          </a:ln>
                          <a:effectLst/>
                        </a:rPr>
                        <a:t>150</a:t>
                      </a:r>
                      <a:endParaRPr kumimoji="0" lang="en-US" sz="1400" b="0" i="0" u="none" strike="noStrike" cap="none" normalizeH="0" baseline="0" dirty="0" smtClean="0">
                        <a:ln>
                          <a:noFill/>
                        </a:ln>
                        <a:solidFill>
                          <a:srgbClr val="FFFF00"/>
                        </a:solidFill>
                        <a:effectLst/>
                        <a:latin typeface="Arial" charset="0"/>
                        <a:cs typeface="Arial" charset="0"/>
                      </a:endParaRPr>
                    </a:p>
                  </a:txBody>
                  <a:tcPr marL="82296" marR="82296" marT="27432" marB="27432" anchor="ctr"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u="none" strike="noStrike" cap="none" normalizeH="0" baseline="0" dirty="0" smtClean="0">
                          <a:ln>
                            <a:noFill/>
                          </a:ln>
                          <a:effectLst/>
                        </a:rPr>
                        <a:t>Iron plate thickness</a:t>
                      </a:r>
                      <a:endParaRPr kumimoji="0" lang="en-US" sz="1400" b="0" i="0" u="none" strike="noStrike" cap="none" normalizeH="0" baseline="0" dirty="0" smtClean="0">
                        <a:ln>
                          <a:noFill/>
                        </a:ln>
                        <a:solidFill>
                          <a:srgbClr val="FFFF00"/>
                        </a:solidFill>
                        <a:effectLst/>
                        <a:latin typeface="Arial" charset="0"/>
                        <a:cs typeface="Arial" charset="0"/>
                      </a:endParaRPr>
                    </a:p>
                  </a:txBody>
                  <a:tcPr marL="82296" marR="82296" marT="27432" marB="27432" anchor="ctr" horzOverflow="overflow">
                    <a:solidFill>
                      <a:schemeClr val="accent2">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u="none" strike="noStrike" cap="none" normalizeH="0" baseline="0" dirty="0" smtClean="0">
                          <a:ln>
                            <a:noFill/>
                          </a:ln>
                          <a:effectLst/>
                        </a:rPr>
                        <a:t>56mm</a:t>
                      </a:r>
                      <a:endParaRPr kumimoji="0" lang="en-US" sz="1400" b="0" i="0" u="none" strike="noStrike" cap="none" normalizeH="0" baseline="0" dirty="0" smtClean="0">
                        <a:ln>
                          <a:noFill/>
                        </a:ln>
                        <a:solidFill>
                          <a:srgbClr val="FFFF00"/>
                        </a:solidFill>
                        <a:effectLst/>
                        <a:latin typeface="Arial" charset="0"/>
                        <a:cs typeface="Arial" charset="0"/>
                      </a:endParaRPr>
                    </a:p>
                  </a:txBody>
                  <a:tcPr marL="82296" marR="82296" marT="27432" marB="27432" anchor="ctr" horzOverflow="overflow">
                    <a:solidFill>
                      <a:schemeClr val="accent2">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u="none" strike="noStrike" cap="none" normalizeH="0" baseline="0" dirty="0" smtClean="0">
                          <a:ln>
                            <a:noFill/>
                          </a:ln>
                          <a:effectLst/>
                        </a:rPr>
                        <a:t>Gap for RPC trays</a:t>
                      </a:r>
                      <a:endParaRPr kumimoji="0" lang="en-US" sz="1400" b="0" i="0" u="none" strike="noStrike" cap="none" normalizeH="0" baseline="0" dirty="0" smtClean="0">
                        <a:ln>
                          <a:noFill/>
                        </a:ln>
                        <a:solidFill>
                          <a:srgbClr val="FFFF00"/>
                        </a:solidFill>
                        <a:effectLst/>
                        <a:latin typeface="Arial" charset="0"/>
                        <a:cs typeface="Arial" charset="0"/>
                      </a:endParaRPr>
                    </a:p>
                  </a:txBody>
                  <a:tcPr marL="82296" marR="82296" marT="27432" marB="27432" anchor="ctr"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u="none" strike="noStrike" cap="none" normalizeH="0" baseline="0" dirty="0" smtClean="0">
                          <a:ln>
                            <a:noFill/>
                          </a:ln>
                          <a:effectLst/>
                        </a:rPr>
                        <a:t>40mm</a:t>
                      </a:r>
                      <a:endParaRPr kumimoji="0" lang="en-US" sz="1400" b="0" i="0" u="none" strike="noStrike" cap="none" normalizeH="0" baseline="0" dirty="0" smtClean="0">
                        <a:ln>
                          <a:noFill/>
                        </a:ln>
                        <a:solidFill>
                          <a:srgbClr val="FFFF00"/>
                        </a:solidFill>
                        <a:effectLst/>
                        <a:latin typeface="Arial" charset="0"/>
                        <a:cs typeface="Arial" charset="0"/>
                      </a:endParaRPr>
                    </a:p>
                  </a:txBody>
                  <a:tcPr marL="82296" marR="82296" marT="27432" marB="27432" anchor="ctr"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u="none" strike="noStrike" cap="none" normalizeH="0" baseline="0" dirty="0" smtClean="0">
                          <a:ln>
                            <a:noFill/>
                          </a:ln>
                          <a:effectLst/>
                        </a:rPr>
                        <a:t>Magnetic field</a:t>
                      </a:r>
                      <a:endParaRPr kumimoji="0" lang="en-US" sz="1400" b="0" i="0" u="none" strike="noStrike" cap="none" normalizeH="0" baseline="0" dirty="0" smtClean="0">
                        <a:ln>
                          <a:noFill/>
                        </a:ln>
                        <a:solidFill>
                          <a:srgbClr val="FFFF00"/>
                        </a:solidFill>
                        <a:effectLst/>
                        <a:latin typeface="Arial" charset="0"/>
                        <a:cs typeface="Arial" charset="0"/>
                      </a:endParaRPr>
                    </a:p>
                  </a:txBody>
                  <a:tcPr marL="82296" marR="82296" marT="27432" marB="27432" anchor="ctr"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u="none" strike="noStrike" cap="none" normalizeH="0" baseline="0" dirty="0" smtClean="0">
                          <a:ln>
                            <a:noFill/>
                          </a:ln>
                          <a:effectLst/>
                        </a:rPr>
                        <a:t>1.3Tesla</a:t>
                      </a:r>
                      <a:endParaRPr kumimoji="0" lang="en-US" sz="1400" b="0" i="0" u="none" strike="noStrike" cap="none" normalizeH="0" baseline="0" dirty="0" smtClean="0">
                        <a:ln>
                          <a:noFill/>
                        </a:ln>
                        <a:solidFill>
                          <a:srgbClr val="FFFF00"/>
                        </a:solidFill>
                        <a:effectLst/>
                        <a:latin typeface="Arial" charset="0"/>
                        <a:cs typeface="Arial" charset="0"/>
                      </a:endParaRPr>
                    </a:p>
                  </a:txBody>
                  <a:tcPr marL="82296" marR="82296" marT="27432" marB="27432" anchor="ctr"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u="none" strike="noStrike" cap="none" normalizeH="0" baseline="0" dirty="0" smtClean="0">
                          <a:ln>
                            <a:noFill/>
                          </a:ln>
                          <a:effectLst/>
                        </a:rPr>
                        <a:t>RPC dimensions</a:t>
                      </a:r>
                      <a:endParaRPr kumimoji="0" lang="en-US" sz="1400" b="0" i="0" u="none" strike="noStrike" cap="none" normalizeH="0" baseline="0" dirty="0" smtClean="0">
                        <a:ln>
                          <a:noFill/>
                        </a:ln>
                        <a:solidFill>
                          <a:srgbClr val="00FF00"/>
                        </a:solidFill>
                        <a:effectLst/>
                        <a:latin typeface="Arial" charset="0"/>
                        <a:cs typeface="Arial" charset="0"/>
                      </a:endParaRPr>
                    </a:p>
                  </a:txBody>
                  <a:tcPr marL="82296" marR="82296" marT="27432" marB="27432" anchor="ctr"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u="none" strike="noStrike" cap="none" normalizeH="0" baseline="0" dirty="0" smtClean="0">
                          <a:ln>
                            <a:noFill/>
                          </a:ln>
                          <a:effectLst/>
                        </a:rPr>
                        <a:t>1,950mm × 1,840mm × 24mm</a:t>
                      </a:r>
                      <a:endParaRPr kumimoji="0" lang="en-US" sz="1400" b="0" i="0" u="none" strike="noStrike" cap="none" normalizeH="0" baseline="0" dirty="0" smtClean="0">
                        <a:ln>
                          <a:noFill/>
                        </a:ln>
                        <a:solidFill>
                          <a:srgbClr val="00FF00"/>
                        </a:solidFill>
                        <a:effectLst/>
                        <a:latin typeface="Arial" charset="0"/>
                        <a:cs typeface="Arial" charset="0"/>
                      </a:endParaRPr>
                    </a:p>
                  </a:txBody>
                  <a:tcPr marL="82296" marR="82296" marT="27432" marB="27432" anchor="ctr"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u="none" strike="noStrike" cap="none" normalizeH="0" baseline="0" dirty="0" smtClean="0">
                          <a:ln>
                            <a:noFill/>
                          </a:ln>
                          <a:effectLst/>
                        </a:rPr>
                        <a:t>Readout strip pitch</a:t>
                      </a:r>
                      <a:endParaRPr kumimoji="0" lang="en-US" sz="1400" b="0" i="0" u="none" strike="noStrike" cap="none" normalizeH="0" baseline="0" dirty="0" smtClean="0">
                        <a:ln>
                          <a:noFill/>
                        </a:ln>
                        <a:solidFill>
                          <a:srgbClr val="00FF00"/>
                        </a:solidFill>
                        <a:effectLst/>
                        <a:latin typeface="Arial" charset="0"/>
                        <a:cs typeface="Arial" charset="0"/>
                      </a:endParaRPr>
                    </a:p>
                  </a:txBody>
                  <a:tcPr marL="82296" marR="82296" marT="27432" marB="27432" anchor="ctr"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u="none" strike="noStrike" cap="none" normalizeH="0" baseline="0" dirty="0" smtClean="0">
                          <a:ln>
                            <a:noFill/>
                          </a:ln>
                          <a:effectLst/>
                        </a:rPr>
                        <a:t>3 0mm</a:t>
                      </a:r>
                      <a:endParaRPr kumimoji="0" lang="en-US" sz="1400" b="0" i="0" u="none" strike="noStrike" cap="none" normalizeH="0" baseline="0" dirty="0" smtClean="0">
                        <a:ln>
                          <a:noFill/>
                        </a:ln>
                        <a:solidFill>
                          <a:srgbClr val="00FF00"/>
                        </a:solidFill>
                        <a:effectLst/>
                        <a:latin typeface="Arial" charset="0"/>
                        <a:cs typeface="Arial" charset="0"/>
                      </a:endParaRPr>
                    </a:p>
                  </a:txBody>
                  <a:tcPr marL="82296" marR="82296" marT="27432" marB="27432" anchor="ctr"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u="none" strike="noStrike" cap="none" normalizeH="0" baseline="0" dirty="0" smtClean="0">
                          <a:ln>
                            <a:noFill/>
                          </a:ln>
                          <a:effectLst/>
                        </a:rPr>
                        <a:t>No. of  RPCs/Road/Layer</a:t>
                      </a:r>
                      <a:endParaRPr kumimoji="0" lang="en-US" sz="1400" b="0" i="0" u="none" strike="noStrike" cap="none" normalizeH="0" baseline="0" dirty="0" smtClean="0">
                        <a:ln>
                          <a:noFill/>
                        </a:ln>
                        <a:solidFill>
                          <a:srgbClr val="00FF00"/>
                        </a:solidFill>
                        <a:effectLst/>
                        <a:latin typeface="Arial" charset="0"/>
                        <a:cs typeface="Arial" charset="0"/>
                      </a:endParaRPr>
                    </a:p>
                  </a:txBody>
                  <a:tcPr marL="82296" marR="82296" marT="27432" marB="27432" anchor="ctr" horzOverflow="overflow">
                    <a:solidFill>
                      <a:schemeClr val="accent2">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u="none" strike="noStrike" cap="none" normalizeH="0" baseline="0" dirty="0" smtClean="0">
                          <a:ln>
                            <a:noFill/>
                          </a:ln>
                          <a:effectLst/>
                        </a:rPr>
                        <a:t>8</a:t>
                      </a:r>
                      <a:endParaRPr kumimoji="0" lang="en-US" sz="1400" b="0" i="0" u="none" strike="noStrike" cap="none" normalizeH="0" baseline="0" dirty="0" smtClean="0">
                        <a:ln>
                          <a:noFill/>
                        </a:ln>
                        <a:solidFill>
                          <a:srgbClr val="00FF00"/>
                        </a:solidFill>
                        <a:effectLst/>
                        <a:latin typeface="Arial" charset="0"/>
                        <a:cs typeface="Arial" charset="0"/>
                      </a:endParaRPr>
                    </a:p>
                  </a:txBody>
                  <a:tcPr marL="82296" marR="82296" marT="27432" marB="27432" anchor="ctr" horzOverflow="overflow">
                    <a:solidFill>
                      <a:schemeClr val="accent2">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u="none" strike="noStrike" cap="none" normalizeH="0" baseline="0" dirty="0" smtClean="0">
                          <a:ln>
                            <a:noFill/>
                          </a:ln>
                          <a:effectLst/>
                        </a:rPr>
                        <a:t>No. of  Roads/Layer/Module</a:t>
                      </a:r>
                      <a:endParaRPr kumimoji="0" lang="en-US" sz="1400" b="0" i="0" u="none" strike="noStrike" cap="none" normalizeH="0" baseline="0" dirty="0" smtClean="0">
                        <a:ln>
                          <a:noFill/>
                        </a:ln>
                        <a:solidFill>
                          <a:srgbClr val="00FF00"/>
                        </a:solidFill>
                        <a:effectLst/>
                        <a:latin typeface="Arial" charset="0"/>
                        <a:cs typeface="Arial" charset="0"/>
                      </a:endParaRPr>
                    </a:p>
                  </a:txBody>
                  <a:tcPr marL="82296" marR="82296" marT="27432" marB="27432" anchor="ctr"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u="none" strike="noStrike" cap="none" normalizeH="0" baseline="0" dirty="0" smtClean="0">
                          <a:ln>
                            <a:noFill/>
                          </a:ln>
                          <a:effectLst/>
                        </a:rPr>
                        <a:t>8</a:t>
                      </a:r>
                      <a:endParaRPr kumimoji="0" lang="en-US" sz="1400" b="0" i="0" u="none" strike="noStrike" cap="none" normalizeH="0" baseline="0" dirty="0" smtClean="0">
                        <a:ln>
                          <a:noFill/>
                        </a:ln>
                        <a:solidFill>
                          <a:srgbClr val="00FF00"/>
                        </a:solidFill>
                        <a:effectLst/>
                        <a:latin typeface="Arial" charset="0"/>
                        <a:cs typeface="Arial" charset="0"/>
                      </a:endParaRPr>
                    </a:p>
                  </a:txBody>
                  <a:tcPr marL="82296" marR="82296" marT="27432" marB="27432" anchor="ctr"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u="none" strike="noStrike" cap="none" normalizeH="0" baseline="0" dirty="0" smtClean="0">
                          <a:ln>
                            <a:noFill/>
                          </a:ln>
                          <a:effectLst/>
                        </a:rPr>
                        <a:t>No. of  RPC units/Layer</a:t>
                      </a:r>
                      <a:endParaRPr kumimoji="0" lang="en-US" sz="1400" b="0" i="0" u="none" strike="noStrike" cap="none" normalizeH="0" baseline="0" dirty="0" smtClean="0">
                        <a:ln>
                          <a:noFill/>
                        </a:ln>
                        <a:solidFill>
                          <a:srgbClr val="00FF00"/>
                        </a:solidFill>
                        <a:effectLst/>
                        <a:latin typeface="Arial" charset="0"/>
                        <a:cs typeface="Arial" charset="0"/>
                      </a:endParaRPr>
                    </a:p>
                  </a:txBody>
                  <a:tcPr marL="82296" marR="82296" marT="27432" marB="27432" anchor="ctr"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u="none" strike="noStrike" cap="none" normalizeH="0" baseline="0" dirty="0" smtClean="0">
                          <a:ln>
                            <a:noFill/>
                          </a:ln>
                          <a:effectLst/>
                        </a:rPr>
                        <a:t>192</a:t>
                      </a:r>
                      <a:endParaRPr kumimoji="0" lang="en-US" sz="1400" b="0" i="0" u="none" strike="noStrike" cap="none" normalizeH="0" baseline="0" dirty="0" smtClean="0">
                        <a:ln>
                          <a:noFill/>
                        </a:ln>
                        <a:solidFill>
                          <a:srgbClr val="00FF00"/>
                        </a:solidFill>
                        <a:effectLst/>
                        <a:latin typeface="Arial" charset="0"/>
                        <a:cs typeface="Arial" charset="0"/>
                      </a:endParaRPr>
                    </a:p>
                  </a:txBody>
                  <a:tcPr marL="82296" marR="82296" marT="27432" marB="27432" anchor="ctr"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b="0" u="none" strike="noStrike" cap="none" normalizeH="0" baseline="0" dirty="0" smtClean="0">
                          <a:ln>
                            <a:noFill/>
                          </a:ln>
                          <a:solidFill>
                            <a:srgbClr val="FF0000"/>
                          </a:solidFill>
                          <a:effectLst/>
                        </a:rPr>
                        <a:t>No. of  RPC units</a:t>
                      </a:r>
                      <a:endParaRPr kumimoji="0" lang="en-US" sz="1400" b="0" i="0" u="none" strike="noStrike" cap="none" normalizeH="0" baseline="0" dirty="0" smtClean="0">
                        <a:ln>
                          <a:noFill/>
                        </a:ln>
                        <a:solidFill>
                          <a:srgbClr val="FF0000"/>
                        </a:solidFill>
                        <a:effectLst/>
                        <a:latin typeface="Arial" charset="0"/>
                        <a:cs typeface="Arial" charset="0"/>
                      </a:endParaRPr>
                    </a:p>
                  </a:txBody>
                  <a:tcPr marL="82296" marR="82296" marT="27432" marB="27432" anchor="ctr"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b="0" u="none" strike="noStrike" cap="none" normalizeH="0" baseline="0" dirty="0" smtClean="0">
                          <a:ln>
                            <a:noFill/>
                          </a:ln>
                          <a:solidFill>
                            <a:srgbClr val="FF0000"/>
                          </a:solidFill>
                          <a:effectLst/>
                        </a:rPr>
                        <a:t>28,800 (97,505m</a:t>
                      </a:r>
                      <a:r>
                        <a:rPr kumimoji="0" lang="en-US" sz="1400" b="0" u="none" strike="noStrike" cap="none" normalizeH="0" baseline="30000" dirty="0" smtClean="0">
                          <a:ln>
                            <a:noFill/>
                          </a:ln>
                          <a:solidFill>
                            <a:srgbClr val="FF0000"/>
                          </a:solidFill>
                          <a:effectLst/>
                        </a:rPr>
                        <a:t>2</a:t>
                      </a:r>
                      <a:r>
                        <a:rPr kumimoji="0" lang="en-US" sz="1400" b="0" u="none" strike="noStrike" cap="none" normalizeH="0" baseline="0" dirty="0" smtClean="0">
                          <a:ln>
                            <a:noFill/>
                          </a:ln>
                          <a:solidFill>
                            <a:srgbClr val="FF0000"/>
                          </a:solidFill>
                          <a:effectLst/>
                        </a:rPr>
                        <a:t>)</a:t>
                      </a:r>
                      <a:endParaRPr kumimoji="0" lang="en-US" sz="1400" b="0" i="0" u="none" strike="noStrike" cap="none" normalizeH="0" baseline="30000" dirty="0" smtClean="0">
                        <a:ln>
                          <a:noFill/>
                        </a:ln>
                        <a:solidFill>
                          <a:srgbClr val="FF0000"/>
                        </a:solidFill>
                        <a:effectLst/>
                        <a:latin typeface="Arial" charset="0"/>
                        <a:cs typeface="Arial" charset="0"/>
                      </a:endParaRPr>
                    </a:p>
                  </a:txBody>
                  <a:tcPr marL="82296" marR="82296" marT="27432" marB="27432" anchor="ctr"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b="0" u="none" strike="noStrike" cap="none" normalizeH="0" baseline="0" dirty="0" smtClean="0">
                          <a:ln>
                            <a:noFill/>
                          </a:ln>
                          <a:solidFill>
                            <a:srgbClr val="FF0000"/>
                          </a:solidFill>
                          <a:effectLst/>
                        </a:rPr>
                        <a:t>No. of readout strips</a:t>
                      </a:r>
                      <a:endParaRPr kumimoji="0" lang="en-US" sz="1400" b="0" i="0" u="none" strike="noStrike" cap="none" normalizeH="0" baseline="0" dirty="0" smtClean="0">
                        <a:ln>
                          <a:noFill/>
                        </a:ln>
                        <a:solidFill>
                          <a:srgbClr val="FF0000"/>
                        </a:solidFill>
                        <a:effectLst/>
                        <a:latin typeface="Arial" charset="0"/>
                        <a:cs typeface="Arial" charset="0"/>
                      </a:endParaRPr>
                    </a:p>
                  </a:txBody>
                  <a:tcPr marL="82296" marR="82296" marT="27432" marB="27432" anchor="ctr"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400" b="0" u="none" strike="noStrike" cap="none" normalizeH="0" baseline="0" dirty="0" smtClean="0">
                          <a:ln>
                            <a:noFill/>
                          </a:ln>
                          <a:solidFill>
                            <a:srgbClr val="FF0000"/>
                          </a:solidFill>
                          <a:effectLst/>
                        </a:rPr>
                        <a:t>3,686,400</a:t>
                      </a:r>
                      <a:endParaRPr kumimoji="0" lang="en-US" sz="1400" b="0" i="0" u="none" strike="noStrike" cap="none" normalizeH="0" baseline="0" dirty="0" smtClean="0">
                        <a:ln>
                          <a:noFill/>
                        </a:ln>
                        <a:solidFill>
                          <a:srgbClr val="FF0000"/>
                        </a:solidFill>
                        <a:effectLst/>
                        <a:latin typeface="Arial" charset="0"/>
                        <a:cs typeface="Arial" charset="0"/>
                      </a:endParaRPr>
                    </a:p>
                  </a:txBody>
                  <a:tcPr marL="82296" marR="82296" marT="27432" marB="27432" anchor="ctr" horzOverflow="overflow">
                    <a:solidFill>
                      <a:schemeClr val="accent1">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remarks</a:t>
            </a:r>
            <a:endParaRPr lang="en-SG" dirty="0"/>
          </a:p>
        </p:txBody>
      </p:sp>
      <p:sp>
        <p:nvSpPr>
          <p:cNvPr id="3" name="Content Placeholder 2"/>
          <p:cNvSpPr>
            <a:spLocks noGrp="1"/>
          </p:cNvSpPr>
          <p:nvPr>
            <p:ph sz="half" idx="1"/>
          </p:nvPr>
        </p:nvSpPr>
        <p:spPr/>
        <p:txBody>
          <a:bodyPr>
            <a:normAutofit lnSpcReduction="10000"/>
          </a:bodyPr>
          <a:lstStyle/>
          <a:p>
            <a:pPr>
              <a:lnSpc>
                <a:spcPct val="120000"/>
              </a:lnSpc>
            </a:pPr>
            <a:r>
              <a:rPr lang="en-IN" sz="2400" dirty="0" smtClean="0"/>
              <a:t>INO is an exciting multi-engineering project and a mega science experiment.</a:t>
            </a:r>
          </a:p>
          <a:p>
            <a:pPr>
              <a:lnSpc>
                <a:spcPct val="120000"/>
              </a:lnSpc>
            </a:pPr>
            <a:r>
              <a:rPr lang="en-US" sz="2400" dirty="0" smtClean="0"/>
              <a:t>It is being planned on an unprecedented scale and budget.</a:t>
            </a:r>
          </a:p>
          <a:p>
            <a:pPr>
              <a:lnSpc>
                <a:spcPct val="120000"/>
              </a:lnSpc>
            </a:pPr>
            <a:r>
              <a:rPr lang="en-US" sz="2400" dirty="0" smtClean="0"/>
              <a:t>ICAL and other experiments will produce highly competitive physics.</a:t>
            </a:r>
          </a:p>
          <a:p>
            <a:pPr>
              <a:lnSpc>
                <a:spcPct val="120000"/>
              </a:lnSpc>
            </a:pPr>
            <a:r>
              <a:rPr lang="en-US" sz="2400" dirty="0" smtClean="0"/>
              <a:t>Beyond neutrino physics, INO is going to be an invaluable facility for many future experiments.</a:t>
            </a:r>
          </a:p>
          <a:p>
            <a:pPr>
              <a:lnSpc>
                <a:spcPct val="120000"/>
              </a:lnSpc>
            </a:pPr>
            <a:r>
              <a:rPr lang="en-US" sz="2400" dirty="0" smtClean="0"/>
              <a:t>It provides wonderful opportunities for science and engineering students alike.</a:t>
            </a:r>
          </a:p>
          <a:p>
            <a:pPr>
              <a:lnSpc>
                <a:spcPct val="120000"/>
              </a:lnSpc>
            </a:pPr>
            <a:r>
              <a:rPr lang="en-US" sz="2400" dirty="0" smtClean="0"/>
              <a:t>Detector and instrumentation R&amp;D and scientific human resource development are INO’s major trust areas.</a:t>
            </a:r>
          </a:p>
          <a:p>
            <a:pPr>
              <a:lnSpc>
                <a:spcPct val="120000"/>
              </a:lnSpc>
            </a:pPr>
            <a:r>
              <a:rPr lang="en-US" sz="2400" dirty="0" smtClean="0"/>
              <a:t>It offers a large number of engineering challenges and many spin-offs such as medical applications.</a:t>
            </a:r>
          </a:p>
          <a:p>
            <a:pPr>
              <a:lnSpc>
                <a:spcPct val="120000"/>
              </a:lnSpc>
            </a:pPr>
            <a:endParaRPr lang="en-SG" sz="2400" dirty="0"/>
          </a:p>
        </p:txBody>
      </p:sp>
      <p:sp>
        <p:nvSpPr>
          <p:cNvPr id="4" name="Footer Placeholder 3"/>
          <p:cNvSpPr>
            <a:spLocks noGrp="1"/>
          </p:cNvSpPr>
          <p:nvPr>
            <p:ph type="ftr" sz="quarter" idx="11"/>
          </p:nvPr>
        </p:nvSpPr>
        <p:spPr/>
        <p:txBody>
          <a:bodyPr/>
          <a:lstStyle/>
          <a:p>
            <a:r>
              <a:rPr lang="en-US" smtClean="0"/>
              <a:t>Dr. B.Satyanarayana, TIFR, Mumbai                                        Neutrinos@IISER                                        September 16,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40</a:t>
            </a:fld>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IN" dirty="0" smtClean="0"/>
              <a:t>Thank you for your attention</a:t>
            </a:r>
            <a:endParaRPr lang="en-IN"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Career opportunities in INO</a:t>
            </a:r>
            <a:endParaRPr lang="en-SG" dirty="0"/>
          </a:p>
        </p:txBody>
      </p:sp>
      <p:sp>
        <p:nvSpPr>
          <p:cNvPr id="5" name="Content Placeholder 4"/>
          <p:cNvSpPr>
            <a:spLocks noGrp="1"/>
          </p:cNvSpPr>
          <p:nvPr>
            <p:ph sz="half" idx="1"/>
          </p:nvPr>
        </p:nvSpPr>
        <p:spPr/>
        <p:txBody>
          <a:bodyPr>
            <a:normAutofit fontScale="62500" lnSpcReduction="20000"/>
          </a:bodyPr>
          <a:lstStyle/>
          <a:p>
            <a:pPr>
              <a:lnSpc>
                <a:spcPct val="120000"/>
              </a:lnSpc>
            </a:pPr>
            <a:r>
              <a:rPr lang="en-US" dirty="0" smtClean="0"/>
              <a:t>Research Scholars</a:t>
            </a:r>
          </a:p>
          <a:p>
            <a:pPr lvl="1">
              <a:lnSpc>
                <a:spcPct val="120000"/>
              </a:lnSpc>
            </a:pPr>
            <a:r>
              <a:rPr lang="en-SG" dirty="0" smtClean="0"/>
              <a:t>Applicants must have a minimum qualification of M.Sc. degree in Physics or B.E./B.Tech. degree in any one of Electronics, E &amp; CE, Instrumentation and Electrical Engineering subjects with strong motivation for and proficiency in Physics. </a:t>
            </a:r>
          </a:p>
          <a:p>
            <a:pPr lvl="1">
              <a:lnSpc>
                <a:spcPct val="120000"/>
              </a:lnSpc>
            </a:pPr>
            <a:r>
              <a:rPr lang="en-SG" dirty="0" smtClean="0"/>
              <a:t>The selected candidates will be enrolled as Ph.D. students of the Homi Bhabha National Institute (HBNI), a Deemed to be University, with constituent institutions that include BARC, HRI, IGCAR, IMSc, SINP and VECC.</a:t>
            </a:r>
          </a:p>
          <a:p>
            <a:pPr lvl="1">
              <a:lnSpc>
                <a:spcPct val="120000"/>
              </a:lnSpc>
            </a:pPr>
            <a:r>
              <a:rPr lang="en-SG" dirty="0" smtClean="0"/>
              <a:t>They will take up 1 year course work at TIFR, Mumbai in both theoretical and experimental high energy physics and necessary foundation courses specially designed to train people to be good experimental physicists.</a:t>
            </a:r>
          </a:p>
          <a:p>
            <a:pPr lvl="1">
              <a:lnSpc>
                <a:spcPct val="120000"/>
              </a:lnSpc>
            </a:pPr>
            <a:r>
              <a:rPr lang="en-SG" dirty="0" smtClean="0"/>
              <a:t>Successful candidates after the course work will be attached to Ph.D. guides at various collaborating institutions for a Ph. D. degree in Physics on the basis of their INO related work.</a:t>
            </a:r>
          </a:p>
          <a:p>
            <a:pPr>
              <a:lnSpc>
                <a:spcPct val="120000"/>
              </a:lnSpc>
            </a:pPr>
            <a:r>
              <a:rPr lang="en-US" dirty="0" smtClean="0"/>
              <a:t>Career opportunities for bright engineers in Electronics, Instrumentation, Computer Science, Information technology, Civil, Mechanical and Electrical engineers</a:t>
            </a:r>
            <a:endParaRPr lang="en-SG" dirty="0" smtClean="0"/>
          </a:p>
        </p:txBody>
      </p:sp>
      <p:sp>
        <p:nvSpPr>
          <p:cNvPr id="2" name="Footer Placeholder 1"/>
          <p:cNvSpPr>
            <a:spLocks noGrp="1"/>
          </p:cNvSpPr>
          <p:nvPr>
            <p:ph type="ftr" sz="quarter" idx="11"/>
          </p:nvPr>
        </p:nvSpPr>
        <p:spPr/>
        <p:txBody>
          <a:bodyPr/>
          <a:lstStyle/>
          <a:p>
            <a:r>
              <a:rPr lang="en-US" smtClean="0"/>
              <a:t>Dr. B.Satyanarayana, TIFR, Mumbai                                        Neutrinos@IISER                                        September 16,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42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1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1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a:lnSpc>
                <a:spcPct val="120000"/>
              </a:lnSpc>
            </a:pPr>
            <a:r>
              <a:rPr lang="en-SG" dirty="0" smtClean="0"/>
              <a:t>TDC data = 1 channel for 8 strips and both the edges per hit, up to 4 hits per channel per event = 16 channels x 2 edges x 4 hits x 16 bits = 2048 bits</a:t>
            </a:r>
          </a:p>
          <a:p>
            <a:pPr>
              <a:lnSpc>
                <a:spcPct val="120000"/>
              </a:lnSpc>
            </a:pPr>
            <a:r>
              <a:rPr lang="en-SG" dirty="0" smtClean="0"/>
              <a:t>Hit data per RPC = 128 bits</a:t>
            </a:r>
          </a:p>
          <a:p>
            <a:pPr>
              <a:lnSpc>
                <a:spcPct val="120000"/>
              </a:lnSpc>
            </a:pPr>
            <a:r>
              <a:rPr lang="en-SG" dirty="0" smtClean="0"/>
              <a:t>RPC ID = 32 bits</a:t>
            </a:r>
          </a:p>
          <a:p>
            <a:pPr>
              <a:lnSpc>
                <a:spcPct val="120000"/>
              </a:lnSpc>
            </a:pPr>
            <a:r>
              <a:rPr lang="en-SG" dirty="0" smtClean="0"/>
              <a:t>Event ID = 32 bits</a:t>
            </a:r>
          </a:p>
          <a:p>
            <a:pPr>
              <a:lnSpc>
                <a:spcPct val="120000"/>
              </a:lnSpc>
            </a:pPr>
            <a:r>
              <a:rPr lang="en-SG" dirty="0" smtClean="0"/>
              <a:t>Time Stamp = 64 bits</a:t>
            </a:r>
          </a:p>
          <a:p>
            <a:pPr>
              <a:lnSpc>
                <a:spcPct val="120000"/>
              </a:lnSpc>
            </a:pPr>
            <a:r>
              <a:rPr lang="en-SG" dirty="0" smtClean="0"/>
              <a:t>DRS data = 16 channels x 1000 samples x 16 bits = 256000 bits</a:t>
            </a:r>
          </a:p>
          <a:p>
            <a:pPr>
              <a:lnSpc>
                <a:spcPct val="120000"/>
              </a:lnSpc>
            </a:pPr>
            <a:r>
              <a:rPr lang="en-SG" dirty="0" smtClean="0"/>
              <a:t>(DRS data comes in event data only if we get summed analog outputs from the preamplifier)</a:t>
            </a:r>
          </a:p>
          <a:p>
            <a:pPr>
              <a:lnSpc>
                <a:spcPct val="120000"/>
              </a:lnSpc>
            </a:pPr>
            <a:r>
              <a:rPr lang="en-SG" dirty="0" smtClean="0"/>
              <a:t>Data size per event per RPC</a:t>
            </a:r>
          </a:p>
          <a:p>
            <a:pPr lvl="1">
              <a:lnSpc>
                <a:spcPct val="120000"/>
              </a:lnSpc>
            </a:pPr>
            <a:r>
              <a:rPr lang="en-SG" dirty="0" smtClean="0"/>
              <a:t>With DRS data, DR = 2048 + 128 + 32 + 32 + 64 + 256000 = 258,304 bits</a:t>
            </a:r>
          </a:p>
          <a:p>
            <a:pPr lvl="1">
              <a:lnSpc>
                <a:spcPct val="120000"/>
              </a:lnSpc>
            </a:pPr>
            <a:r>
              <a:rPr lang="en-SG" dirty="0" smtClean="0"/>
              <a:t>Without DRS data, DR = 2048 + 128 + 32 + 32 + 64 = 2,304 bits</a:t>
            </a:r>
          </a:p>
          <a:p>
            <a:pPr>
              <a:lnSpc>
                <a:spcPct val="120000"/>
              </a:lnSpc>
            </a:pPr>
            <a:r>
              <a:rPr lang="en-SG" dirty="0" smtClean="0"/>
              <a:t>Considering 1Hz trigger rate, Maximum data rate per RPC = 252.25 kbps</a:t>
            </a:r>
          </a:p>
        </p:txBody>
      </p:sp>
      <p:sp>
        <p:nvSpPr>
          <p:cNvPr id="3" name="Footer Placeholder 2"/>
          <p:cNvSpPr>
            <a:spLocks noGrp="1"/>
          </p:cNvSpPr>
          <p:nvPr>
            <p:ph type="ftr" sz="quarter" idx="11"/>
          </p:nvPr>
        </p:nvSpPr>
        <p:spPr/>
        <p:txBody>
          <a:bodyPr/>
          <a:lstStyle/>
          <a:p>
            <a:r>
              <a:rPr lang="nn-NO" smtClean="0"/>
              <a:t>Dr. B.Satyanarayana, TIFR, Mumbai                                        Neutrinos@IISER                                        September 16, 2013</a:t>
            </a:r>
            <a:endParaRPr lang="en-SG" dirty="0"/>
          </a:p>
        </p:txBody>
      </p:sp>
      <p:sp>
        <p:nvSpPr>
          <p:cNvPr id="4" name="Title 3"/>
          <p:cNvSpPr>
            <a:spLocks noGrp="1"/>
          </p:cNvSpPr>
          <p:nvPr>
            <p:ph type="title"/>
          </p:nvPr>
        </p:nvSpPr>
        <p:spPr/>
        <p:txBody>
          <a:bodyPr/>
          <a:lstStyle/>
          <a:p>
            <a:r>
              <a:rPr lang="en-US" dirty="0" smtClean="0"/>
              <a:t>Data sizes and rates – Event</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43</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pPr>
              <a:lnSpc>
                <a:spcPct val="120000"/>
              </a:lnSpc>
            </a:pPr>
            <a:r>
              <a:rPr lang="en-SG" dirty="0" smtClean="0"/>
              <a:t>We require to monitor 1 pick-up strip per plane per RPC.</a:t>
            </a:r>
          </a:p>
          <a:p>
            <a:pPr>
              <a:lnSpc>
                <a:spcPct val="120000"/>
              </a:lnSpc>
            </a:pPr>
            <a:r>
              <a:rPr lang="en-SG" dirty="0" smtClean="0"/>
              <a:t>Monitor Data per strip = 24 bits</a:t>
            </a:r>
          </a:p>
          <a:p>
            <a:pPr>
              <a:lnSpc>
                <a:spcPct val="120000"/>
              </a:lnSpc>
            </a:pPr>
            <a:r>
              <a:rPr lang="en-SG" dirty="0" smtClean="0"/>
              <a:t>Channel ID = 8 bits</a:t>
            </a:r>
          </a:p>
          <a:p>
            <a:pPr>
              <a:lnSpc>
                <a:spcPct val="120000"/>
              </a:lnSpc>
            </a:pPr>
            <a:r>
              <a:rPr lang="en-SG" dirty="0" smtClean="0"/>
              <a:t>RPC ID = 32 bits</a:t>
            </a:r>
          </a:p>
          <a:p>
            <a:pPr>
              <a:lnSpc>
                <a:spcPct val="120000"/>
              </a:lnSpc>
            </a:pPr>
            <a:r>
              <a:rPr lang="en-SG" dirty="0" smtClean="0"/>
              <a:t>Mon Event ID = 32 bits</a:t>
            </a:r>
          </a:p>
          <a:p>
            <a:pPr>
              <a:lnSpc>
                <a:spcPct val="120000"/>
              </a:lnSpc>
            </a:pPr>
            <a:r>
              <a:rPr lang="en-SG" dirty="0" smtClean="0"/>
              <a:t>Ambient Sensors’ data = 3 x 16 bits = 48 bits</a:t>
            </a:r>
          </a:p>
          <a:p>
            <a:pPr>
              <a:lnSpc>
                <a:spcPct val="120000"/>
              </a:lnSpc>
            </a:pPr>
            <a:r>
              <a:rPr lang="en-SG" dirty="0" smtClean="0"/>
              <a:t>Time Stamp = 64 bits</a:t>
            </a:r>
          </a:p>
          <a:p>
            <a:pPr>
              <a:lnSpc>
                <a:spcPct val="120000"/>
              </a:lnSpc>
            </a:pPr>
            <a:r>
              <a:rPr lang="en-SG" dirty="0" smtClean="0"/>
              <a:t>DRS data = 1000 pulses (if noise rate is 100Hz) x 16 bits x 100 samples = 1600000 bits</a:t>
            </a:r>
          </a:p>
          <a:p>
            <a:pPr>
              <a:lnSpc>
                <a:spcPct val="120000"/>
              </a:lnSpc>
            </a:pPr>
            <a:r>
              <a:rPr lang="en-SG" dirty="0" smtClean="0"/>
              <a:t>(DRS data comes in monitoring data only if we get multiplexed analog outputs from the preamplifier)</a:t>
            </a:r>
          </a:p>
          <a:p>
            <a:pPr>
              <a:lnSpc>
                <a:spcPct val="120000"/>
              </a:lnSpc>
            </a:pPr>
            <a:r>
              <a:rPr lang="en-SG" dirty="0" smtClean="0"/>
              <a:t>Data size per 10 seconds per RPC</a:t>
            </a:r>
          </a:p>
          <a:p>
            <a:pPr lvl="1">
              <a:lnSpc>
                <a:spcPct val="120000"/>
              </a:lnSpc>
            </a:pPr>
            <a:r>
              <a:rPr lang="en-SG" dirty="0" smtClean="0"/>
              <a:t>With DRS data = 24 + 8 + 32 + 32 + 48 + 64 + 2048 + 1600000 = 1,602,256 bits</a:t>
            </a:r>
          </a:p>
          <a:p>
            <a:pPr lvl="1">
              <a:lnSpc>
                <a:spcPct val="120000"/>
              </a:lnSpc>
            </a:pPr>
            <a:r>
              <a:rPr lang="en-SG" dirty="0" smtClean="0"/>
              <a:t>Without DRS data = 24 + 8 + 32 + 32 + 48 + 64 + 2048 = 2,256 bits</a:t>
            </a:r>
          </a:p>
          <a:p>
            <a:pPr>
              <a:lnSpc>
                <a:spcPct val="120000"/>
              </a:lnSpc>
            </a:pPr>
            <a:r>
              <a:rPr lang="en-SG" dirty="0" smtClean="0"/>
              <a:t>Maximum data rate with 10 second monitoring period per RPC = 156.47 kbps</a:t>
            </a:r>
          </a:p>
        </p:txBody>
      </p:sp>
      <p:sp>
        <p:nvSpPr>
          <p:cNvPr id="3" name="Footer Placeholder 2"/>
          <p:cNvSpPr>
            <a:spLocks noGrp="1"/>
          </p:cNvSpPr>
          <p:nvPr>
            <p:ph type="ftr" sz="quarter" idx="11"/>
          </p:nvPr>
        </p:nvSpPr>
        <p:spPr/>
        <p:txBody>
          <a:bodyPr/>
          <a:lstStyle/>
          <a:p>
            <a:r>
              <a:rPr lang="nn-NO" smtClean="0"/>
              <a:t>Dr. B.Satyanarayana, TIFR, Mumbai                                        Neutrinos@IISER                                        September 16, 2013</a:t>
            </a:r>
            <a:endParaRPr lang="en-SG" dirty="0"/>
          </a:p>
        </p:txBody>
      </p:sp>
      <p:sp>
        <p:nvSpPr>
          <p:cNvPr id="4" name="Title 3"/>
          <p:cNvSpPr>
            <a:spLocks noGrp="1"/>
          </p:cNvSpPr>
          <p:nvPr>
            <p:ph type="title"/>
          </p:nvPr>
        </p:nvSpPr>
        <p:spPr/>
        <p:txBody>
          <a:bodyPr/>
          <a:lstStyle/>
          <a:p>
            <a:r>
              <a:rPr lang="en-US" dirty="0" smtClean="0"/>
              <a:t>Data sizes and rates - Monitoring</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44</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30 years of HEP instrumentation</a:t>
            </a:r>
            <a:endParaRPr lang="en-IN" dirty="0"/>
          </a:p>
        </p:txBody>
      </p:sp>
      <p:graphicFrame>
        <p:nvGraphicFramePr>
          <p:cNvPr id="6" name="Content Placeholder 5"/>
          <p:cNvGraphicFramePr>
            <a:graphicFrameLocks noGrp="1"/>
          </p:cNvGraphicFramePr>
          <p:nvPr>
            <p:ph sz="half" idx="1"/>
          </p:nvPr>
        </p:nvGraphicFramePr>
        <p:xfrm>
          <a:off x="34925" y="1511300"/>
          <a:ext cx="9001125" cy="4572000"/>
        </p:xfrm>
        <a:graphic>
          <a:graphicData uri="http://schemas.openxmlformats.org/drawingml/2006/table">
            <a:tbl>
              <a:tblPr firstRow="1" bandRow="1">
                <a:tableStyleId>{5C22544A-7EE6-4342-B048-85BDC9FD1C3A}</a:tableStyleId>
              </a:tblPr>
              <a:tblGrid>
                <a:gridCol w="4249043"/>
                <a:gridCol w="2304256"/>
                <a:gridCol w="2447826"/>
              </a:tblGrid>
              <a:tr h="370840">
                <a:tc>
                  <a:txBody>
                    <a:bodyPr/>
                    <a:lstStyle/>
                    <a:p>
                      <a:r>
                        <a:rPr lang="en-IN" sz="2400" dirty="0" smtClean="0">
                          <a:latin typeface="Narkisim" pitchFamily="34" charset="-79"/>
                          <a:cs typeface="Narkisim" pitchFamily="34" charset="-79"/>
                        </a:rPr>
                        <a:t>Parameter</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KGF experiment</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ICAL experiment</a:t>
                      </a:r>
                      <a:endParaRPr lang="en-IN" sz="2400" dirty="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Year</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1983</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2013</a:t>
                      </a:r>
                      <a:endParaRPr lang="en-IN" sz="2400" dirty="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Size (m</a:t>
                      </a:r>
                      <a:r>
                        <a:rPr lang="en-IN" sz="2400" baseline="30000" dirty="0" smtClean="0">
                          <a:latin typeface="Narkisim" pitchFamily="34" charset="-79"/>
                          <a:cs typeface="Narkisim" pitchFamily="34" charset="-79"/>
                        </a:rPr>
                        <a:t>3</a:t>
                      </a:r>
                      <a:r>
                        <a:rPr lang="en-IN" sz="2400" dirty="0" smtClean="0">
                          <a:latin typeface="Narkisim" pitchFamily="34" charset="-79"/>
                          <a:cs typeface="Narkisim" pitchFamily="34" charset="-79"/>
                        </a:rPr>
                        <a:t>)</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6 </a:t>
                      </a:r>
                      <a:r>
                        <a:rPr lang="en-IN" sz="2400" dirty="0" smtClean="0">
                          <a:latin typeface="Narkisim" pitchFamily="34" charset="-79"/>
                          <a:cs typeface="Narkisim" pitchFamily="34" charset="-79"/>
                          <a:sym typeface="Symbol"/>
                        </a:rPr>
                        <a:t> 6</a:t>
                      </a:r>
                      <a:r>
                        <a:rPr lang="en-IN" sz="2400" dirty="0" smtClean="0">
                          <a:latin typeface="Narkisim" pitchFamily="34" charset="-79"/>
                          <a:cs typeface="Narkisim" pitchFamily="34" charset="-79"/>
                        </a:rPr>
                        <a:t> </a:t>
                      </a:r>
                      <a:r>
                        <a:rPr lang="en-IN" sz="2400" dirty="0" smtClean="0">
                          <a:latin typeface="Narkisim" pitchFamily="34" charset="-79"/>
                          <a:cs typeface="Narkisim" pitchFamily="34" charset="-79"/>
                          <a:sym typeface="Symbol"/>
                        </a:rPr>
                        <a:t> 6</a:t>
                      </a:r>
                      <a:endParaRPr lang="en-IN" sz="2400" dirty="0">
                        <a:latin typeface="Narkisim" pitchFamily="34" charset="-79"/>
                        <a:cs typeface="Narkisim" pitchFamily="34"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smtClean="0">
                          <a:latin typeface="Narkisim" pitchFamily="34" charset="-79"/>
                          <a:cs typeface="Narkisim" pitchFamily="34" charset="-79"/>
                        </a:rPr>
                        <a:t>48 </a:t>
                      </a:r>
                      <a:r>
                        <a:rPr lang="en-IN" sz="2400" dirty="0" smtClean="0">
                          <a:latin typeface="Narkisim" pitchFamily="34" charset="-79"/>
                          <a:cs typeface="Narkisim" pitchFamily="34" charset="-79"/>
                          <a:sym typeface="Symbol"/>
                        </a:rPr>
                        <a:t> 16</a:t>
                      </a:r>
                      <a:r>
                        <a:rPr lang="en-IN" sz="2400" dirty="0" smtClean="0">
                          <a:latin typeface="Narkisim" pitchFamily="34" charset="-79"/>
                          <a:cs typeface="Narkisim" pitchFamily="34" charset="-79"/>
                        </a:rPr>
                        <a:t> </a:t>
                      </a:r>
                      <a:r>
                        <a:rPr lang="en-IN" sz="2400" dirty="0" smtClean="0">
                          <a:latin typeface="Narkisim" pitchFamily="34" charset="-79"/>
                          <a:cs typeface="Narkisim" pitchFamily="34" charset="-79"/>
                          <a:sym typeface="Symbol"/>
                        </a:rPr>
                        <a:t> 16</a:t>
                      </a:r>
                      <a:endParaRPr lang="en-IN" sz="2400" dirty="0" smtClean="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Weight of the detector (tons)</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350</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50000</a:t>
                      </a:r>
                      <a:endParaRPr lang="en-IN" sz="2400" dirty="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Interacting</a:t>
                      </a:r>
                      <a:r>
                        <a:rPr lang="en-IN" sz="2400" baseline="0" dirty="0" smtClean="0">
                          <a:latin typeface="Narkisim" pitchFamily="34" charset="-79"/>
                          <a:cs typeface="Narkisim" pitchFamily="34" charset="-79"/>
                        </a:rPr>
                        <a:t> path in detector (mm)</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100</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2</a:t>
                      </a:r>
                      <a:endParaRPr lang="en-IN" sz="2400" dirty="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Detector</a:t>
                      </a:r>
                      <a:r>
                        <a:rPr lang="en-IN" sz="2400" baseline="0" dirty="0" smtClean="0">
                          <a:latin typeface="Narkisim" pitchFamily="34" charset="-79"/>
                          <a:cs typeface="Narkisim" pitchFamily="34" charset="-79"/>
                        </a:rPr>
                        <a:t> pitch (mm)</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100</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30</a:t>
                      </a:r>
                      <a:endParaRPr lang="en-IN" sz="2400" dirty="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Readout</a:t>
                      </a:r>
                      <a:r>
                        <a:rPr lang="en-IN" sz="2400" baseline="0" dirty="0" smtClean="0">
                          <a:latin typeface="Narkisim" pitchFamily="34" charset="-79"/>
                          <a:cs typeface="Narkisim" pitchFamily="34" charset="-79"/>
                        </a:rPr>
                        <a:t> channels</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3600</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3,686,400</a:t>
                      </a:r>
                    </a:p>
                  </a:txBody>
                  <a:tcPr/>
                </a:tc>
              </a:tr>
              <a:tr h="370840">
                <a:tc>
                  <a:txBody>
                    <a:bodyPr/>
                    <a:lstStyle/>
                    <a:p>
                      <a:r>
                        <a:rPr lang="en-IN" sz="2400" dirty="0" smtClean="0">
                          <a:latin typeface="Narkisim" pitchFamily="34" charset="-79"/>
                          <a:cs typeface="Narkisim" pitchFamily="34" charset="-79"/>
                        </a:rPr>
                        <a:t>Rise time of the signal</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a:t>
                      </a:r>
                      <a:r>
                        <a:rPr lang="en-IN" sz="2400" dirty="0" smtClean="0">
                          <a:latin typeface="Narkisim" pitchFamily="34" charset="-79"/>
                          <a:cs typeface="Narkisim" pitchFamily="34" charset="-79"/>
                          <a:sym typeface="Symbol"/>
                        </a:rPr>
                        <a:t>s</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1ns</a:t>
                      </a:r>
                      <a:endParaRPr lang="en-IN" sz="2400" dirty="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Approx. budget (</a:t>
                      </a:r>
                      <a:r>
                        <a:rPr lang="en-IN" sz="2400" dirty="0" err="1" smtClean="0">
                          <a:latin typeface="Narkisim" pitchFamily="34" charset="-79"/>
                          <a:cs typeface="Narkisim" pitchFamily="34" charset="-79"/>
                        </a:rPr>
                        <a:t>crores</a:t>
                      </a:r>
                      <a:r>
                        <a:rPr lang="en-IN" sz="2400" dirty="0" smtClean="0">
                          <a:latin typeface="Narkisim" pitchFamily="34" charset="-79"/>
                          <a:cs typeface="Narkisim" pitchFamily="34" charset="-79"/>
                        </a:rPr>
                        <a:t>)</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2</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1500</a:t>
                      </a:r>
                    </a:p>
                  </a:txBody>
                  <a:tcPr/>
                </a:tc>
              </a:tr>
              <a:tr h="370840">
                <a:tc>
                  <a:txBody>
                    <a:bodyPr/>
                    <a:lstStyle/>
                    <a:p>
                      <a:r>
                        <a:rPr lang="en-IN" sz="2400" dirty="0" smtClean="0">
                          <a:latin typeface="Narkisim" pitchFamily="34" charset="-79"/>
                          <a:cs typeface="Narkisim" pitchFamily="34" charset="-79"/>
                        </a:rPr>
                        <a:t>My take home salary (Rs)</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a:t>
                      </a:r>
                      <a:endParaRPr lang="en-IN" sz="2400" dirty="0">
                        <a:latin typeface="Narkisim" pitchFamily="34" charset="-79"/>
                        <a:cs typeface="Narkisim" pitchFamily="34"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smtClean="0">
                          <a:latin typeface="Narkisim" pitchFamily="34" charset="-79"/>
                          <a:cs typeface="Narkisim" pitchFamily="34" charset="-79"/>
                        </a:rPr>
                        <a:t>50</a:t>
                      </a:r>
                      <a:r>
                        <a:rPr lang="en-IN" sz="2400" dirty="0" smtClean="0">
                          <a:latin typeface="Narkisim" pitchFamily="34" charset="-79"/>
                          <a:cs typeface="Narkisim" pitchFamily="34" charset="-79"/>
                          <a:sym typeface="Wingdings"/>
                        </a:rPr>
                        <a:t></a:t>
                      </a:r>
                      <a:endParaRPr lang="en-IN" sz="2400" dirty="0" smtClean="0">
                        <a:latin typeface="Narkisim" pitchFamily="34" charset="-79"/>
                        <a:cs typeface="Narkisim" pitchFamily="34" charset="-79"/>
                      </a:endParaRPr>
                    </a:p>
                  </a:txBody>
                  <a:tcPr/>
                </a:tc>
              </a:tr>
            </a:tbl>
          </a:graphicData>
        </a:graphic>
      </p:graphicFrame>
      <p:sp>
        <p:nvSpPr>
          <p:cNvPr id="4" name="Footer Placeholder 3"/>
          <p:cNvSpPr>
            <a:spLocks noGrp="1"/>
          </p:cNvSpPr>
          <p:nvPr>
            <p:ph type="ftr" sz="quarter" idx="11"/>
          </p:nvPr>
        </p:nvSpPr>
        <p:spPr/>
        <p:txBody>
          <a:bodyPr/>
          <a:lstStyle/>
          <a:p>
            <a:r>
              <a:rPr lang="en-US" smtClean="0"/>
              <a:t>Dr. B.Satyanarayana, TIFR, Mumbai                                        Neutrinos@IISER                                        September 16,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N" dirty="0" smtClean="0"/>
              <a:t>Neutrino induced interactions</a:t>
            </a:r>
            <a:endParaRPr lang="en-IN" dirty="0"/>
          </a:p>
        </p:txBody>
      </p:sp>
      <p:sp>
        <p:nvSpPr>
          <p:cNvPr id="7" name="Text Placeholder 6"/>
          <p:cNvSpPr>
            <a:spLocks noGrp="1"/>
          </p:cNvSpPr>
          <p:nvPr>
            <p:ph type="body" idx="1"/>
          </p:nvPr>
        </p:nvSpPr>
        <p:spPr/>
        <p:txBody>
          <a:bodyPr>
            <a:normAutofit/>
          </a:bodyPr>
          <a:lstStyle/>
          <a:p>
            <a:pPr algn="ctr"/>
            <a:r>
              <a:rPr lang="en-IN" dirty="0" smtClean="0"/>
              <a:t>CC interactions </a:t>
            </a:r>
          </a:p>
        </p:txBody>
      </p:sp>
      <p:sp>
        <p:nvSpPr>
          <p:cNvPr id="9" name="Text Placeholder 8"/>
          <p:cNvSpPr>
            <a:spLocks noGrp="1"/>
          </p:cNvSpPr>
          <p:nvPr>
            <p:ph type="body" sz="quarter" idx="3"/>
          </p:nvPr>
        </p:nvSpPr>
        <p:spPr/>
        <p:txBody>
          <a:bodyPr>
            <a:normAutofit/>
          </a:bodyPr>
          <a:lstStyle/>
          <a:p>
            <a:pPr algn="ctr"/>
            <a:r>
              <a:rPr lang="en-IN" dirty="0" smtClean="0"/>
              <a:t>NC interactions</a:t>
            </a:r>
            <a:endParaRPr lang="en-IN" dirty="0"/>
          </a:p>
        </p:txBody>
      </p:sp>
      <p:sp>
        <p:nvSpPr>
          <p:cNvPr id="4" name="Footer Placeholder 3"/>
          <p:cNvSpPr>
            <a:spLocks noGrp="1"/>
          </p:cNvSpPr>
          <p:nvPr>
            <p:ph type="ftr" sz="quarter" idx="11"/>
          </p:nvPr>
        </p:nvSpPr>
        <p:spPr/>
        <p:txBody>
          <a:bodyPr/>
          <a:lstStyle/>
          <a:p>
            <a:r>
              <a:rPr lang="en-US" smtClean="0"/>
              <a:t>Dr. B.Satyanarayana, TIFR, Mumbai                                        Neutrinos@IISER                                        September 16,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6</a:t>
            </a:fld>
            <a:endParaRPr lang="en-US" dirty="0"/>
          </a:p>
        </p:txBody>
      </p:sp>
      <p:pic>
        <p:nvPicPr>
          <p:cNvPr id="37890" name="Picture 2"/>
          <p:cNvPicPr>
            <a:picLocks noGrp="1" noChangeAspect="1" noChangeArrowheads="1"/>
          </p:cNvPicPr>
          <p:nvPr>
            <p:ph sz="half" idx="2"/>
          </p:nvPr>
        </p:nvPicPr>
        <p:blipFill>
          <a:blip r:embed="rId2" cstate="print"/>
          <a:srcRect/>
          <a:stretch>
            <a:fillRect/>
          </a:stretch>
        </p:blipFill>
        <p:spPr bwMode="auto">
          <a:xfrm>
            <a:off x="36513" y="2501750"/>
            <a:ext cx="4498975" cy="3846813"/>
          </a:xfrm>
          <a:prstGeom prst="rect">
            <a:avLst/>
          </a:prstGeom>
          <a:noFill/>
          <a:ln w="9525">
            <a:noFill/>
            <a:miter lim="800000"/>
            <a:headEnd/>
            <a:tailEnd/>
          </a:ln>
        </p:spPr>
      </p:pic>
      <p:pic>
        <p:nvPicPr>
          <p:cNvPr id="37891" name="Picture 3"/>
          <p:cNvPicPr>
            <a:picLocks noGrp="1" noChangeAspect="1" noChangeArrowheads="1"/>
          </p:cNvPicPr>
          <p:nvPr>
            <p:ph sz="quarter" idx="4"/>
          </p:nvPr>
        </p:nvPicPr>
        <p:blipFill>
          <a:blip r:embed="rId3" cstate="print"/>
          <a:srcRect/>
          <a:stretch>
            <a:fillRect/>
          </a:stretch>
        </p:blipFill>
        <p:spPr bwMode="auto">
          <a:xfrm>
            <a:off x="4608513" y="2542740"/>
            <a:ext cx="4498975" cy="3764833"/>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l="3549" t="5131" b="1710"/>
          <a:stretch>
            <a:fillRect/>
          </a:stretch>
        </p:blipFill>
        <p:spPr bwMode="auto">
          <a:xfrm>
            <a:off x="1979712" y="1549751"/>
            <a:ext cx="7065261" cy="3535433"/>
          </a:xfrm>
          <a:prstGeom prst="rect">
            <a:avLst/>
          </a:prstGeom>
          <a:noFill/>
          <a:ln w="9525">
            <a:noFill/>
            <a:miter lim="800000"/>
            <a:headEnd/>
            <a:tailEnd/>
          </a:ln>
        </p:spPr>
      </p:pic>
      <p:sp>
        <p:nvSpPr>
          <p:cNvPr id="308226" name="Rectangle 2"/>
          <p:cNvSpPr>
            <a:spLocks noGrp="1" noChangeArrowheads="1"/>
          </p:cNvSpPr>
          <p:nvPr>
            <p:ph type="title"/>
          </p:nvPr>
        </p:nvSpPr>
        <p:spPr/>
        <p:txBody>
          <a:bodyPr>
            <a:normAutofit/>
          </a:bodyPr>
          <a:lstStyle/>
          <a:p>
            <a:r>
              <a:rPr lang="en-US" sz="4400" dirty="0" smtClean="0"/>
              <a:t>Iron CALorimeter </a:t>
            </a:r>
            <a:r>
              <a:rPr lang="en-US" sz="4400" dirty="0"/>
              <a:t>detector concept</a:t>
            </a:r>
          </a:p>
        </p:txBody>
      </p:sp>
      <p:sp>
        <p:nvSpPr>
          <p:cNvPr id="8" name="Slide Number Placeholder 7"/>
          <p:cNvSpPr>
            <a:spLocks noGrp="1"/>
          </p:cNvSpPr>
          <p:nvPr>
            <p:ph type="sldNum" sz="quarter" idx="12"/>
          </p:nvPr>
        </p:nvSpPr>
        <p:spPr/>
        <p:txBody>
          <a:bodyPr/>
          <a:lstStyle/>
          <a:p>
            <a:fld id="{5D0D82D1-030A-4AF5-855D-82A44DD93AEE}" type="slidenum">
              <a:rPr lang="en-US" smtClean="0"/>
              <a:pPr/>
              <a:t>7</a:t>
            </a:fld>
            <a:endParaRPr lang="en-US" dirty="0"/>
          </a:p>
        </p:txBody>
      </p:sp>
      <p:pic>
        <p:nvPicPr>
          <p:cNvPr id="10" name="Picture 2"/>
          <p:cNvPicPr>
            <a:picLocks noGrp="1" noChangeAspect="1" noChangeArrowheads="1"/>
          </p:cNvPicPr>
          <p:nvPr>
            <p:ph sz="half" idx="1"/>
          </p:nvPr>
        </p:nvPicPr>
        <p:blipFill>
          <a:blip r:embed="rId3" cstate="print">
            <a:clrChange>
              <a:clrFrom>
                <a:srgbClr val="FFFFFF"/>
              </a:clrFrom>
              <a:clrTo>
                <a:srgbClr val="FFFFFF">
                  <a:alpha val="0"/>
                </a:srgbClr>
              </a:clrTo>
            </a:clrChange>
            <a:lum/>
          </a:blip>
          <a:srcRect l="20081" t="42292" r="57170" b="16236"/>
          <a:stretch>
            <a:fillRect/>
          </a:stretch>
        </p:blipFill>
        <p:spPr bwMode="auto">
          <a:xfrm>
            <a:off x="4572000" y="2238253"/>
            <a:ext cx="1260600" cy="1539438"/>
          </a:xfrm>
          <a:prstGeom prst="rect">
            <a:avLst/>
          </a:prstGeom>
          <a:noFill/>
          <a:ln w="9525">
            <a:noFill/>
            <a:miter lim="800000"/>
            <a:headEnd/>
            <a:tailEnd/>
          </a:ln>
        </p:spPr>
      </p:pic>
      <p:pic>
        <p:nvPicPr>
          <p:cNvPr id="11" name="Picture 2"/>
          <p:cNvPicPr>
            <a:picLocks noChangeAspect="1" noChangeArrowheads="1"/>
          </p:cNvPicPr>
          <p:nvPr/>
        </p:nvPicPr>
        <p:blipFill>
          <a:blip r:embed="rId3" cstate="print">
            <a:clrChange>
              <a:clrFrom>
                <a:srgbClr val="FFFFFF"/>
              </a:clrFrom>
              <a:clrTo>
                <a:srgbClr val="FFFFFF">
                  <a:alpha val="0"/>
                </a:srgbClr>
              </a:clrTo>
            </a:clrChange>
          </a:blip>
          <a:srcRect l="57374" t="34797" r="29180" b="34262"/>
          <a:stretch>
            <a:fillRect/>
          </a:stretch>
        </p:blipFill>
        <p:spPr bwMode="auto">
          <a:xfrm>
            <a:off x="6642281" y="2204864"/>
            <a:ext cx="1011799" cy="1559561"/>
          </a:xfrm>
          <a:prstGeom prst="rect">
            <a:avLst/>
          </a:prstGeom>
          <a:noFill/>
          <a:ln w="9525">
            <a:noFill/>
            <a:miter lim="800000"/>
            <a:headEnd/>
            <a:tailEnd/>
          </a:ln>
        </p:spPr>
      </p:pic>
      <p:pic>
        <p:nvPicPr>
          <p:cNvPr id="50178" name="Picture 2" descr="http://cms.desy.de/sites/site_cms/content/e48942/detector.jpg"/>
          <p:cNvPicPr>
            <a:picLocks noChangeAspect="1" noChangeArrowheads="1"/>
          </p:cNvPicPr>
          <p:nvPr/>
        </p:nvPicPr>
        <p:blipFill>
          <a:blip r:embed="rId4" cstate="print"/>
          <a:srcRect/>
          <a:stretch>
            <a:fillRect/>
          </a:stretch>
        </p:blipFill>
        <p:spPr bwMode="auto">
          <a:xfrm>
            <a:off x="35496" y="4153684"/>
            <a:ext cx="3780000" cy="2515676"/>
          </a:xfrm>
          <a:prstGeom prst="rect">
            <a:avLst/>
          </a:prstGeom>
          <a:noFill/>
        </p:spPr>
      </p:pic>
      <p:sp>
        <p:nvSpPr>
          <p:cNvPr id="7" name="Footer Placeholder 2"/>
          <p:cNvSpPr>
            <a:spLocks noGrp="1"/>
          </p:cNvSpPr>
          <p:nvPr>
            <p:ph type="ftr" sz="quarter" idx="11"/>
          </p:nvPr>
        </p:nvSpPr>
        <p:spPr>
          <a:prstGeom prst="rect">
            <a:avLst/>
          </a:prstGeom>
        </p:spPr>
        <p:txBody>
          <a:bodyPr/>
          <a:lstStyle/>
          <a:p>
            <a:r>
              <a:rPr lang="en-US" dirty="0" smtClean="0"/>
              <a:t>Dr. B.Satyanarayana, TIFR, Mumbai                                        </a:t>
            </a:r>
            <a:r>
              <a:rPr lang="en-US" dirty="0" err="1" smtClean="0"/>
              <a:t>Neutrinos@IISER</a:t>
            </a:r>
            <a:r>
              <a:rPr lang="en-US" dirty="0" smtClean="0"/>
              <a:t>                                        September 16, 2013</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Schematic of a basic RPC</a:t>
            </a:r>
            <a:endParaRPr lang="en-US" dirty="0"/>
          </a:p>
        </p:txBody>
      </p:sp>
      <p:sp>
        <p:nvSpPr>
          <p:cNvPr id="4" name="Footer Placeholder 3"/>
          <p:cNvSpPr>
            <a:spLocks noGrp="1"/>
          </p:cNvSpPr>
          <p:nvPr>
            <p:ph type="ftr" sz="quarter" idx="11"/>
          </p:nvPr>
        </p:nvSpPr>
        <p:spPr/>
        <p:txBody>
          <a:bodyPr/>
          <a:lstStyle/>
          <a:p>
            <a:r>
              <a:rPr lang="en-SG" smtClean="0"/>
              <a:t>Dr. B.Satyanarayana, TIFR, Mumbai                                        Neutrinos@IISER                                        September 16,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8</a:t>
            </a:fld>
            <a:endParaRPr lang="en-US" dirty="0"/>
          </a:p>
        </p:txBody>
      </p:sp>
      <p:pic>
        <p:nvPicPr>
          <p:cNvPr id="7" name="Content Placeholder 11" descr="rpc-poo.jpg"/>
          <p:cNvPicPr>
            <a:picLocks noGrp="1" noChangeAspect="1"/>
          </p:cNvPicPr>
          <p:nvPr>
            <p:ph sz="half" idx="1"/>
          </p:nvPr>
        </p:nvPicPr>
        <p:blipFill>
          <a:blip r:embed="rId3" cstate="print"/>
          <a:srcRect l="4413" t="20904" r="17022" b="23379"/>
          <a:stretch>
            <a:fillRect/>
          </a:stretch>
        </p:blipFill>
        <p:spPr>
          <a:xfrm>
            <a:off x="72000" y="1511997"/>
            <a:ext cx="9000000" cy="4205649"/>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Signal development in an RPC</a:t>
            </a:r>
            <a:endParaRPr lang="en-SG" dirty="0"/>
          </a:p>
        </p:txBody>
      </p:sp>
      <p:sp>
        <p:nvSpPr>
          <p:cNvPr id="3" name="Footer Placeholder 2"/>
          <p:cNvSpPr>
            <a:spLocks noGrp="1"/>
          </p:cNvSpPr>
          <p:nvPr>
            <p:ph type="ftr" sz="quarter" idx="11"/>
          </p:nvPr>
        </p:nvSpPr>
        <p:spPr/>
        <p:txBody>
          <a:bodyPr/>
          <a:lstStyle/>
          <a:p>
            <a:r>
              <a:rPr lang="en-SG" smtClean="0"/>
              <a:t>Dr. B.Satyanarayana, TIFR, Mumbai                                        Neutrinos@IISER                                        September 16, 2013</a:t>
            </a:r>
            <a:endParaRPr lang="en-SG" dirty="0"/>
          </a:p>
        </p:txBody>
      </p:sp>
      <p:sp>
        <p:nvSpPr>
          <p:cNvPr id="4" name="Slide Number Placeholder 3"/>
          <p:cNvSpPr>
            <a:spLocks noGrp="1"/>
          </p:cNvSpPr>
          <p:nvPr>
            <p:ph type="sldNum" sz="quarter" idx="12"/>
          </p:nvPr>
        </p:nvSpPr>
        <p:spPr/>
        <p:txBody>
          <a:bodyPr/>
          <a:lstStyle/>
          <a:p>
            <a:fld id="{4094C0A7-66BE-4FC5-AC2B-9819C7547C50}" type="slidenum">
              <a:rPr lang="en-SG" smtClean="0"/>
              <a:pPr/>
              <a:t>9</a:t>
            </a:fld>
            <a:endParaRPr lang="en-SG" dirty="0"/>
          </a:p>
        </p:txBody>
      </p:sp>
      <p:sp>
        <p:nvSpPr>
          <p:cNvPr id="7" name="TextBox 3"/>
          <p:cNvSpPr txBox="1">
            <a:spLocks noChangeArrowheads="1"/>
          </p:cNvSpPr>
          <p:nvPr/>
        </p:nvSpPr>
        <p:spPr bwMode="auto">
          <a:xfrm>
            <a:off x="72000" y="4286256"/>
            <a:ext cx="9000000" cy="2246761"/>
          </a:xfrm>
          <a:prstGeom prst="rect">
            <a:avLst/>
          </a:prstGeom>
          <a:noFill/>
          <a:ln w="9525">
            <a:noFill/>
            <a:miter lim="800000"/>
            <a:headEnd/>
            <a:tailEnd/>
          </a:ln>
        </p:spPr>
        <p:txBody>
          <a:bodyPr wrap="square" lIns="91430" tIns="45716" rIns="91430" bIns="45716">
            <a:spAutoFit/>
          </a:bodyPr>
          <a:lstStyle/>
          <a:p>
            <a:pPr marL="216000" lvl="1" indent="-216000" eaLnBrk="1">
              <a:buClr>
                <a:schemeClr val="tx1"/>
              </a:buClr>
              <a:buSzPct val="100000"/>
              <a:buFont typeface="Wingdings" pitchFamily="2" charset="2"/>
              <a:buChar char="v"/>
            </a:pPr>
            <a:r>
              <a:rPr lang="en-US" sz="2000" dirty="0">
                <a:latin typeface="Narkisim" pitchFamily="34" charset="-79"/>
                <a:cs typeface="Narkisim" pitchFamily="34" charset="-79"/>
              </a:rPr>
              <a:t> </a:t>
            </a:r>
            <a:r>
              <a:rPr lang="en-US" sz="2000" dirty="0" smtClean="0">
                <a:latin typeface="Narkisim" pitchFamily="34" charset="-79"/>
                <a:cs typeface="Narkisim" pitchFamily="34" charset="-79"/>
              </a:rPr>
              <a:t>Incident radiation produces ionisation in the gas volume. Each </a:t>
            </a:r>
            <a:r>
              <a:rPr lang="en-US" sz="2000" dirty="0">
                <a:latin typeface="Narkisim" pitchFamily="34" charset="-79"/>
                <a:cs typeface="Narkisim" pitchFamily="34" charset="-79"/>
              </a:rPr>
              <a:t>primary </a:t>
            </a:r>
            <a:r>
              <a:rPr lang="en-US" sz="2000" dirty="0" smtClean="0">
                <a:latin typeface="Narkisim" pitchFamily="34" charset="-79"/>
                <a:cs typeface="Narkisim" pitchFamily="34" charset="-79"/>
              </a:rPr>
              <a:t>electron thus produced, initiates </a:t>
            </a:r>
            <a:r>
              <a:rPr lang="en-US" sz="2000" dirty="0">
                <a:latin typeface="Narkisim" pitchFamily="34" charset="-79"/>
                <a:cs typeface="Narkisim" pitchFamily="34" charset="-79"/>
              </a:rPr>
              <a:t>an </a:t>
            </a:r>
            <a:r>
              <a:rPr lang="en-US" sz="2000" dirty="0" smtClean="0">
                <a:latin typeface="Narkisim" pitchFamily="34" charset="-79"/>
                <a:cs typeface="Narkisim" pitchFamily="34" charset="-79"/>
              </a:rPr>
              <a:t>avalanche until </a:t>
            </a:r>
            <a:r>
              <a:rPr lang="en-US" sz="2000" dirty="0">
                <a:latin typeface="Narkisim" pitchFamily="34" charset="-79"/>
                <a:cs typeface="Narkisim" pitchFamily="34" charset="-79"/>
              </a:rPr>
              <a:t>it hits the electrode</a:t>
            </a:r>
            <a:r>
              <a:rPr lang="en-US" sz="2000" dirty="0" smtClean="0">
                <a:latin typeface="Narkisim" pitchFamily="34" charset="-79"/>
                <a:cs typeface="Narkisim" pitchFamily="34" charset="-79"/>
              </a:rPr>
              <a:t>.</a:t>
            </a:r>
            <a:endParaRPr lang="en-US" sz="2000" dirty="0">
              <a:latin typeface="Narkisim" pitchFamily="34" charset="-79"/>
              <a:cs typeface="Narkisim" pitchFamily="34" charset="-79"/>
            </a:endParaRPr>
          </a:p>
          <a:p>
            <a:pPr marL="216000" lvl="1" indent="-216000" eaLnBrk="1">
              <a:buClr>
                <a:schemeClr val="tx1"/>
              </a:buClr>
              <a:buSzPct val="100000"/>
              <a:buFont typeface="Wingdings" pitchFamily="2" charset="2"/>
              <a:buChar char="v"/>
            </a:pPr>
            <a:r>
              <a:rPr lang="en-US" sz="2000" dirty="0">
                <a:latin typeface="Narkisim" pitchFamily="34" charset="-79"/>
                <a:cs typeface="Narkisim" pitchFamily="34" charset="-79"/>
              </a:rPr>
              <a:t> Avalanche </a:t>
            </a:r>
            <a:r>
              <a:rPr lang="en-US" sz="2000" dirty="0" smtClean="0">
                <a:latin typeface="Narkisim" pitchFamily="34" charset="-79"/>
                <a:cs typeface="Narkisim" pitchFamily="34" charset="-79"/>
              </a:rPr>
              <a:t>development </a:t>
            </a:r>
            <a:r>
              <a:rPr lang="en-US" sz="2000" dirty="0">
                <a:latin typeface="Narkisim" pitchFamily="34" charset="-79"/>
                <a:cs typeface="Narkisim" pitchFamily="34" charset="-79"/>
              </a:rPr>
              <a:t>is </a:t>
            </a:r>
            <a:r>
              <a:rPr lang="en-US" sz="2000" dirty="0" smtClean="0">
                <a:latin typeface="Narkisim" pitchFamily="34" charset="-79"/>
                <a:cs typeface="Narkisim" pitchFamily="34" charset="-79"/>
              </a:rPr>
              <a:t>characterized </a:t>
            </a:r>
            <a:r>
              <a:rPr lang="en-US" sz="2000" dirty="0">
                <a:latin typeface="Narkisim" pitchFamily="34" charset="-79"/>
                <a:cs typeface="Narkisim" pitchFamily="34" charset="-79"/>
              </a:rPr>
              <a:t>by two gas parameters,  </a:t>
            </a:r>
            <a:r>
              <a:rPr lang="en-US" sz="2000" dirty="0" smtClean="0">
                <a:latin typeface="Narkisim" pitchFamily="34" charset="-79"/>
                <a:cs typeface="Narkisim" pitchFamily="34" charset="-79"/>
              </a:rPr>
              <a:t>Townsend  </a:t>
            </a:r>
            <a:r>
              <a:rPr lang="en-US" sz="2000" dirty="0">
                <a:latin typeface="Narkisim" pitchFamily="34" charset="-79"/>
                <a:cs typeface="Narkisim" pitchFamily="34" charset="-79"/>
              </a:rPr>
              <a:t>c</a:t>
            </a:r>
            <a:r>
              <a:rPr lang="en-US" sz="2000" dirty="0" smtClean="0">
                <a:latin typeface="Narkisim" pitchFamily="34" charset="-79"/>
                <a:cs typeface="Narkisim" pitchFamily="34" charset="-79"/>
              </a:rPr>
              <a:t>oefficient (</a:t>
            </a:r>
            <a:r>
              <a:rPr lang="en-US" sz="2000" b="1" dirty="0" smtClean="0">
                <a:latin typeface="Narkisim" pitchFamily="34" charset="-79"/>
                <a:cs typeface="Narkisim" pitchFamily="34" charset="-79"/>
                <a:sym typeface="Symbol"/>
              </a:rPr>
              <a:t></a:t>
            </a:r>
            <a:r>
              <a:rPr lang="en-US" sz="2000" dirty="0" smtClean="0">
                <a:latin typeface="Narkisim" pitchFamily="34" charset="-79"/>
                <a:cs typeface="Narkisim" pitchFamily="34" charset="-79"/>
              </a:rPr>
              <a:t>) and Attachment coefficient </a:t>
            </a:r>
            <a:r>
              <a:rPr lang="en-US" sz="2000" dirty="0">
                <a:latin typeface="Narkisim" pitchFamily="34" charset="-79"/>
                <a:cs typeface="Narkisim" pitchFamily="34" charset="-79"/>
              </a:rPr>
              <a:t>(</a:t>
            </a:r>
            <a:r>
              <a:rPr lang="el-GR" sz="2000" dirty="0">
                <a:cs typeface="Narkisim" pitchFamily="34" charset="-79"/>
              </a:rPr>
              <a:t>η</a:t>
            </a:r>
            <a:r>
              <a:rPr lang="en-US" sz="2000" dirty="0" smtClean="0">
                <a:latin typeface="Narkisim" pitchFamily="34" charset="-79"/>
                <a:cs typeface="Narkisim" pitchFamily="34" charset="-79"/>
              </a:rPr>
              <a:t>).</a:t>
            </a:r>
          </a:p>
          <a:p>
            <a:pPr marL="216000" lvl="1" indent="-216000">
              <a:buClr>
                <a:schemeClr val="tx1"/>
              </a:buClr>
              <a:buSzPct val="100000"/>
              <a:buFont typeface="Wingdings" pitchFamily="2" charset="2"/>
              <a:buChar char="v"/>
            </a:pPr>
            <a:r>
              <a:rPr lang="en-US" sz="2000" dirty="0" smtClean="0">
                <a:latin typeface="Narkisim" pitchFamily="34" charset="-79"/>
                <a:cs typeface="Narkisim" pitchFamily="34" charset="-79"/>
              </a:rPr>
              <a:t>Average number of electrons produced at a distance </a:t>
            </a:r>
            <a:r>
              <a:rPr lang="en-US" sz="2000" dirty="0" smtClean="0">
                <a:latin typeface="Narkisim" pitchFamily="34" charset="-79"/>
                <a:ea typeface="Arial Unicode MS" pitchFamily="34" charset="-128"/>
                <a:cs typeface="Narkisim" pitchFamily="34" charset="-79"/>
              </a:rPr>
              <a:t>x</a:t>
            </a:r>
            <a:r>
              <a:rPr lang="en-US" sz="2000" dirty="0" smtClean="0">
                <a:latin typeface="Narkisim" pitchFamily="34" charset="-79"/>
                <a:cs typeface="Narkisim" pitchFamily="34" charset="-79"/>
              </a:rPr>
              <a:t>, n(x) </a:t>
            </a:r>
            <a:r>
              <a:rPr lang="en-US" sz="2000" baseline="30000" dirty="0" smtClean="0">
                <a:latin typeface="Narkisim" pitchFamily="34" charset="-79"/>
                <a:cs typeface="Narkisim" pitchFamily="34" charset="-79"/>
              </a:rPr>
              <a:t>= </a:t>
            </a:r>
            <a:r>
              <a:rPr lang="en-US" sz="2000" dirty="0" smtClean="0">
                <a:latin typeface="Narkisim" pitchFamily="34" charset="-79"/>
                <a:cs typeface="Narkisim" pitchFamily="34" charset="-79"/>
              </a:rPr>
              <a:t>e</a:t>
            </a:r>
            <a:r>
              <a:rPr lang="en-US" sz="2000" baseline="30000" dirty="0" smtClean="0">
                <a:latin typeface="Narkisim" pitchFamily="34" charset="-79"/>
                <a:cs typeface="Narkisim" pitchFamily="34" charset="-79"/>
              </a:rPr>
              <a:t>(</a:t>
            </a:r>
            <a:r>
              <a:rPr lang="en-US" sz="2000" baseline="30000" dirty="0" smtClean="0">
                <a:latin typeface="Narkisim" pitchFamily="34" charset="-79"/>
                <a:cs typeface="Narkisim" pitchFamily="34" charset="-79"/>
                <a:sym typeface="Symbol"/>
              </a:rPr>
              <a:t></a:t>
            </a:r>
            <a:r>
              <a:rPr lang="en-US" sz="2000" baseline="30000" dirty="0" smtClean="0">
                <a:latin typeface="Narkisim" pitchFamily="34" charset="-79"/>
                <a:cs typeface="Narkisim" pitchFamily="34" charset="-79"/>
              </a:rPr>
              <a:t>-</a:t>
            </a:r>
            <a:r>
              <a:rPr lang="el-GR" sz="2000" baseline="30000" dirty="0" smtClean="0">
                <a:latin typeface="Narkisim" pitchFamily="34" charset="-79"/>
                <a:cs typeface="Narkisim" pitchFamily="34" charset="-79"/>
              </a:rPr>
              <a:t> η</a:t>
            </a:r>
            <a:r>
              <a:rPr lang="en-US" sz="2000" baseline="30000" dirty="0" smtClean="0">
                <a:latin typeface="Narkisim" pitchFamily="34" charset="-79"/>
                <a:cs typeface="Narkisim" pitchFamily="34" charset="-79"/>
              </a:rPr>
              <a:t>)x</a:t>
            </a:r>
          </a:p>
          <a:p>
            <a:pPr marL="216000" lvl="1" indent="-216000" eaLnBrk="1">
              <a:buClr>
                <a:schemeClr val="tx1"/>
              </a:buClr>
              <a:buSzPct val="100000"/>
              <a:buFont typeface="Wingdings" pitchFamily="2" charset="2"/>
              <a:buChar char="v"/>
            </a:pPr>
            <a:r>
              <a:rPr lang="en-US" sz="2000" dirty="0" smtClean="0">
                <a:latin typeface="Narkisim" pitchFamily="34" charset="-79"/>
                <a:cs typeface="Narkisim" pitchFamily="34" charset="-79"/>
              </a:rPr>
              <a:t>Current signal induced on the electrode, i(t) = E</a:t>
            </a:r>
            <a:r>
              <a:rPr lang="en-US" sz="2000" baseline="-25000" dirty="0" smtClean="0">
                <a:latin typeface="Narkisim" pitchFamily="34" charset="-79"/>
                <a:cs typeface="Narkisim" pitchFamily="34" charset="-79"/>
              </a:rPr>
              <a:t>w</a:t>
            </a:r>
            <a:r>
              <a:rPr lang="en-US" sz="2000" dirty="0" smtClean="0">
                <a:latin typeface="Narkisim" pitchFamily="34" charset="-79"/>
                <a:cs typeface="Narkisim" pitchFamily="34" charset="-79"/>
              </a:rPr>
              <a:t> • v • e</a:t>
            </a:r>
            <a:r>
              <a:rPr lang="en-US" sz="2000" baseline="-25000" dirty="0" smtClean="0">
                <a:latin typeface="Narkisim" pitchFamily="34" charset="-79"/>
                <a:cs typeface="Narkisim" pitchFamily="34" charset="-79"/>
              </a:rPr>
              <a:t>0</a:t>
            </a:r>
            <a:r>
              <a:rPr lang="en-US" sz="2000" dirty="0" smtClean="0">
                <a:latin typeface="Narkisim" pitchFamily="34" charset="-79"/>
                <a:cs typeface="Narkisim" pitchFamily="34" charset="-79"/>
              </a:rPr>
              <a:t> • n(t) / V</a:t>
            </a:r>
            <a:r>
              <a:rPr lang="en-US" sz="2000" baseline="-25000" dirty="0" smtClean="0">
                <a:latin typeface="Narkisim" pitchFamily="34" charset="-79"/>
                <a:cs typeface="Narkisim" pitchFamily="34" charset="-79"/>
              </a:rPr>
              <a:t>w</a:t>
            </a:r>
            <a:r>
              <a:rPr lang="en-US" sz="2000" dirty="0" smtClean="0">
                <a:latin typeface="Narkisim" pitchFamily="34" charset="-79"/>
                <a:cs typeface="Narkisim" pitchFamily="34" charset="-79"/>
              </a:rPr>
              <a:t>,                 where E</a:t>
            </a:r>
            <a:r>
              <a:rPr lang="en-US" sz="2000" baseline="-25000" dirty="0" smtClean="0">
                <a:latin typeface="Narkisim" pitchFamily="34" charset="-79"/>
                <a:cs typeface="Narkisim" pitchFamily="34" charset="-79"/>
              </a:rPr>
              <a:t>w</a:t>
            </a:r>
            <a:r>
              <a:rPr lang="en-US" sz="2000" dirty="0" smtClean="0">
                <a:latin typeface="Narkisim" pitchFamily="34" charset="-79"/>
                <a:cs typeface="Narkisim" pitchFamily="34" charset="-79"/>
              </a:rPr>
              <a:t> / V</a:t>
            </a:r>
            <a:r>
              <a:rPr lang="en-US" sz="2000" baseline="-25000" dirty="0" smtClean="0">
                <a:latin typeface="Narkisim" pitchFamily="34" charset="-79"/>
                <a:cs typeface="Narkisim" pitchFamily="34" charset="-79"/>
              </a:rPr>
              <a:t>w</a:t>
            </a:r>
            <a:r>
              <a:rPr lang="en-US" sz="2000" dirty="0" smtClean="0">
                <a:latin typeface="Narkisim" pitchFamily="34" charset="-79"/>
                <a:cs typeface="Narkisim" pitchFamily="34" charset="-79"/>
              </a:rPr>
              <a:t> = </a:t>
            </a:r>
            <a:r>
              <a:rPr lang="en-US" sz="2000" dirty="0" smtClean="0">
                <a:latin typeface="Narkisim" pitchFamily="34" charset="-79"/>
                <a:cs typeface="Narkisim" pitchFamily="34" charset="-79"/>
                <a:sym typeface="Symbol"/>
              </a:rPr>
              <a:t></a:t>
            </a:r>
            <a:r>
              <a:rPr lang="en-US" sz="2000" baseline="-25000" dirty="0" smtClean="0">
                <a:latin typeface="Narkisim" pitchFamily="34" charset="-79"/>
                <a:cs typeface="Narkisim" pitchFamily="34" charset="-79"/>
              </a:rPr>
              <a:t>r</a:t>
            </a:r>
            <a:r>
              <a:rPr lang="en-US" sz="2000" dirty="0" smtClean="0">
                <a:latin typeface="Narkisim" pitchFamily="34" charset="-79"/>
                <a:cs typeface="Narkisim" pitchFamily="34" charset="-79"/>
              </a:rPr>
              <a:t> / (2b + d</a:t>
            </a:r>
            <a:r>
              <a:rPr lang="en-US" sz="2000" dirty="0" smtClean="0">
                <a:latin typeface="Narkisim" pitchFamily="34" charset="-79"/>
                <a:cs typeface="Narkisim" pitchFamily="34" charset="-79"/>
                <a:sym typeface="Symbol"/>
              </a:rPr>
              <a:t></a:t>
            </a:r>
            <a:r>
              <a:rPr lang="en-US" sz="2000" baseline="-25000" dirty="0" smtClean="0">
                <a:latin typeface="Narkisim" pitchFamily="34" charset="-79"/>
                <a:cs typeface="Narkisim" pitchFamily="34" charset="-79"/>
              </a:rPr>
              <a:t>r</a:t>
            </a:r>
            <a:r>
              <a:rPr lang="en-US" sz="2000" dirty="0" smtClean="0">
                <a:latin typeface="Narkisim" pitchFamily="34" charset="-79"/>
                <a:cs typeface="Narkisim" pitchFamily="34" charset="-79"/>
              </a:rPr>
              <a:t>).</a:t>
            </a:r>
          </a:p>
        </p:txBody>
      </p:sp>
      <p:pic>
        <p:nvPicPr>
          <p:cNvPr id="9" name="Picture 2"/>
          <p:cNvPicPr>
            <a:picLocks noGrp="1" noChangeAspect="1" noChangeArrowheads="1"/>
          </p:cNvPicPr>
          <p:nvPr>
            <p:ph sz="half" idx="1"/>
          </p:nvPr>
        </p:nvPicPr>
        <p:blipFill>
          <a:blip r:embed="rId2" cstate="print"/>
          <a:srcRect/>
          <a:stretch>
            <a:fillRect/>
          </a:stretch>
        </p:blipFill>
        <p:spPr bwMode="auto">
          <a:xfrm>
            <a:off x="846000" y="1511999"/>
            <a:ext cx="7452000" cy="28333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Brooklet</Template>
  <TotalTime>42692</TotalTime>
  <Words>2818</Words>
  <Application>Microsoft Office PowerPoint</Application>
  <PresentationFormat>On-screen Show (4:3)</PresentationFormat>
  <Paragraphs>550</Paragraphs>
  <Slides>44</Slides>
  <Notes>13</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Module</vt:lpstr>
      <vt:lpstr>Detecting and Recording Neutrino Interactions</vt:lpstr>
      <vt:lpstr>KGF Proton decay experiment</vt:lpstr>
      <vt:lpstr>Black and white electronics!</vt:lpstr>
      <vt:lpstr>ICAL detector and numbers</vt:lpstr>
      <vt:lpstr>30 years of HEP instrumentation</vt:lpstr>
      <vt:lpstr>Neutrino induced interactions</vt:lpstr>
      <vt:lpstr>Iron CALorimeter detector concept</vt:lpstr>
      <vt:lpstr>Schematic of a basic RPC</vt:lpstr>
      <vt:lpstr>Signal development in an RPC</vt:lpstr>
      <vt:lpstr>Control of avalanche process</vt:lpstr>
      <vt:lpstr>Modes of operations of RPC</vt:lpstr>
      <vt:lpstr>Amplified signal of an RPC</vt:lpstr>
      <vt:lpstr>V-I characteristics of an RPC</vt:lpstr>
      <vt:lpstr>Why ICAL chose RPC?</vt:lpstr>
      <vt:lpstr>Deployment of RPCs in experiments</vt:lpstr>
      <vt:lpstr>Materials used for RPC fabrication</vt:lpstr>
      <vt:lpstr>Fully assembled large area RPC</vt:lpstr>
      <vt:lpstr>RPC performance parameters</vt:lpstr>
      <vt:lpstr>RPC’s stability monitoring</vt:lpstr>
      <vt:lpstr>RPC tomography using cosmic muons</vt:lpstr>
      <vt:lpstr>1m × 1m RPC stack at TIFR, Mumbai</vt:lpstr>
      <vt:lpstr>2m × 2m RPC stack at TIFR, Mumbai</vt:lpstr>
      <vt:lpstr>ICAL prototype at VECC, Kolkata</vt:lpstr>
      <vt:lpstr>Gas recirculation system</vt:lpstr>
      <vt:lpstr>Closed loop gas purification system</vt:lpstr>
      <vt:lpstr>ICAL DAQ system requirements</vt:lpstr>
      <vt:lpstr>Challenges of ICAL electronics</vt:lpstr>
      <vt:lpstr>Sub-systems of ICAL instrumentation</vt:lpstr>
      <vt:lpstr>Overall scheme of ICAL electronics</vt:lpstr>
      <vt:lpstr>INO’s ASIC front-end chip</vt:lpstr>
      <vt:lpstr>RPCDAQ module – the workhorse</vt:lpstr>
      <vt:lpstr>ICAL’s ASIC TDC chip</vt:lpstr>
      <vt:lpstr>Pulse shape monitor</vt:lpstr>
      <vt:lpstr>Integration challenges of front-end DAQ</vt:lpstr>
      <vt:lpstr>Data network schematic</vt:lpstr>
      <vt:lpstr>Features of ICAL trigger system</vt:lpstr>
      <vt:lpstr>ICAL Trigger Scheme</vt:lpstr>
      <vt:lpstr>INO database scheme</vt:lpstr>
      <vt:lpstr>Software requirements</vt:lpstr>
      <vt:lpstr>Closing remarks</vt:lpstr>
      <vt:lpstr>Thank you for your attention</vt:lpstr>
      <vt:lpstr>Career opportunities in INO</vt:lpstr>
      <vt:lpstr>Data sizes and rates – Event</vt:lpstr>
      <vt:lpstr>Data sizes and rates - Monitoring</vt:lpstr>
    </vt:vector>
  </TitlesOfParts>
  <Company>TIFR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and characterisation studies of Resistive Plate Chambers (RPCs)</dc:title>
  <dc:creator>B.Satyanarayana</dc:creator>
  <cp:lastModifiedBy>admin</cp:lastModifiedBy>
  <cp:revision>626</cp:revision>
  <dcterms:created xsi:type="dcterms:W3CDTF">2008-09-25T08:04:45Z</dcterms:created>
  <dcterms:modified xsi:type="dcterms:W3CDTF">2013-09-16T19:19:43Z</dcterms:modified>
</cp:coreProperties>
</file>