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690" r:id="rId3"/>
    <p:sldMasterId id="2147483705" r:id="rId4"/>
  </p:sldMasterIdLst>
  <p:notesMasterIdLst>
    <p:notesMasterId r:id="rId32"/>
  </p:notesMasterIdLst>
  <p:sldIdLst>
    <p:sldId id="275" r:id="rId5"/>
    <p:sldId id="265" r:id="rId6"/>
    <p:sldId id="268" r:id="rId7"/>
    <p:sldId id="257" r:id="rId8"/>
    <p:sldId id="309" r:id="rId9"/>
    <p:sldId id="310" r:id="rId10"/>
    <p:sldId id="311" r:id="rId11"/>
    <p:sldId id="312" r:id="rId12"/>
    <p:sldId id="258" r:id="rId13"/>
    <p:sldId id="313" r:id="rId14"/>
    <p:sldId id="273" r:id="rId15"/>
    <p:sldId id="281" r:id="rId16"/>
    <p:sldId id="280" r:id="rId17"/>
    <p:sldId id="306" r:id="rId18"/>
    <p:sldId id="314" r:id="rId19"/>
    <p:sldId id="315" r:id="rId20"/>
    <p:sldId id="284" r:id="rId21"/>
    <p:sldId id="308" r:id="rId22"/>
    <p:sldId id="285" r:id="rId23"/>
    <p:sldId id="286" r:id="rId24"/>
    <p:sldId id="287" r:id="rId25"/>
    <p:sldId id="288" r:id="rId26"/>
    <p:sldId id="289" r:id="rId27"/>
    <p:sldId id="307" r:id="rId28"/>
    <p:sldId id="293" r:id="rId29"/>
    <p:sldId id="298" r:id="rId30"/>
    <p:sldId id="30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2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C1EB41-468A-462C-AC52-5F1035983542}" type="datetimeFigureOut">
              <a:rPr lang="en-US" smtClean="0"/>
              <a:pPr/>
              <a:t>9/13/2013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CB7D8C-C299-4DA1-ADBF-9FBAE9220FF6}" type="slidenum">
              <a:rPr lang="en-US" smtClean="0"/>
              <a:pPr/>
              <a:t>‹#›</a:t>
            </a:fld>
            <a:endParaRPr lang="en-US"/>
          </a:p>
        </p:txBody>
      </p:sp>
    </p:spTree>
    <p:extLst>
      <p:ext uri="{BB962C8B-B14F-4D97-AF65-F5344CB8AC3E}">
        <p14:creationId xmlns="" xmlns:p14="http://schemas.microsoft.com/office/powerpoint/2010/main" val="1378485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CBFDC7-1806-4644-9D74-888653C8F3AC}" type="slidenum">
              <a:rPr lang="en-IN" smtClean="0">
                <a:solidFill>
                  <a:prstClr val="black"/>
                </a:solidFill>
              </a:rPr>
              <a:pPr/>
              <a:t>1</a:t>
            </a:fld>
            <a:endParaRPr lang="en-IN"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7167EB-ED77-4F46-8D21-B42D62487800}" type="datetimeFigureOut">
              <a:rPr lang="en-US" smtClean="0"/>
              <a:pPr/>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1AD50-A271-45F2-8869-8915D181DC9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7167EB-ED77-4F46-8D21-B42D62487800}" type="datetimeFigureOut">
              <a:rPr lang="en-US" smtClean="0"/>
              <a:pPr/>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1AD50-A271-45F2-8869-8915D181DC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7167EB-ED77-4F46-8D21-B42D62487800}" type="datetimeFigureOut">
              <a:rPr lang="en-US" smtClean="0"/>
              <a:pPr/>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1AD50-A271-45F2-8869-8915D181DC9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9" name="Subtitle 8"/>
          <p:cNvSpPr>
            <a:spLocks noGrp="1"/>
          </p:cNvSpPr>
          <p:nvPr>
            <p:ph type="subTitle" idx="1"/>
          </p:nvPr>
        </p:nvSpPr>
        <p:spPr>
          <a:xfrm>
            <a:off x="72000" y="5181600"/>
            <a:ext cx="90000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8" name="Title 7"/>
          <p:cNvSpPr>
            <a:spLocks noGrp="1"/>
          </p:cNvSpPr>
          <p:nvPr>
            <p:ph type="ctrTitle"/>
          </p:nvPr>
        </p:nvSpPr>
        <p:spPr>
          <a:xfrm>
            <a:off x="72000" y="1505930"/>
            <a:ext cx="9000000" cy="1470025"/>
          </a:xfrm>
        </p:spPr>
        <p:txBody>
          <a:bodyPr anchor="ctr"/>
          <a:lstStyle>
            <a:lvl1pPr algn="ctr">
              <a:defRPr lang="en-US" dirty="0">
                <a:solidFill>
                  <a:srgbClr val="FFFFFF"/>
                </a:solidFill>
              </a:defRPr>
            </a:lvl1pPr>
          </a:lstStyle>
          <a:p>
            <a:r>
              <a:rPr lang="en-US" dirty="0"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0" y="76200"/>
            <a:ext cx="9000000" cy="1143000"/>
          </a:xfrm>
        </p:spPr>
        <p:txBody>
          <a:bodyPr anchor="ctr" anchorCtr="0"/>
          <a:lstStyle>
            <a:lvl1pPr>
              <a:defRPr>
                <a:solidFill>
                  <a:srgbClr val="002060"/>
                </a:solidFill>
                <a:latin typeface="+mj-lt"/>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72000" y="1270716"/>
            <a:ext cx="9000000" cy="5130084"/>
          </a:xfrm>
        </p:spPr>
        <p:txBody>
          <a:bodyPr/>
          <a:lstStyle>
            <a:lvl1pPr>
              <a:buClr>
                <a:srgbClr val="FF0000"/>
              </a:buClr>
              <a:defRPr>
                <a:solidFill>
                  <a:srgbClr val="FF0000"/>
                </a:solidFill>
              </a:defRPr>
            </a:lvl1pPr>
            <a:lvl2pPr>
              <a:buClr>
                <a:srgbClr val="00B050"/>
              </a:buClr>
              <a:buFont typeface="Wingdings" pitchFamily="2" charset="2"/>
              <a:buChar char="v"/>
              <a:defRPr>
                <a:solidFill>
                  <a:srgbClr val="00B050"/>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2"/>
          <p:cNvSpPr>
            <a:spLocks noGrp="1"/>
          </p:cNvSpPr>
          <p:nvPr>
            <p:ph type="ftr" sz="quarter" idx="11"/>
          </p:nvPr>
        </p:nvSpPr>
        <p:spPr>
          <a:xfrm>
            <a:off x="72000" y="6408921"/>
            <a:ext cx="9000000" cy="360000"/>
          </a:xfrm>
        </p:spPr>
        <p:txBody>
          <a:bodyPr/>
          <a:lstStyle>
            <a:lvl1pPr>
              <a:defRPr/>
            </a:lvl1pPr>
          </a:lstStyle>
          <a:p>
            <a:pPr>
              <a:defRPr/>
            </a:pPr>
            <a:r>
              <a:rPr lang="en-US" dirty="0" smtClean="0">
                <a:solidFill>
                  <a:srgbClr val="696464"/>
                </a:solidFill>
              </a:rPr>
              <a:t>B.Satyanarayana, TIFR, Mumbai                   XX DAE-BRNS High Energy Physics Symposium, Visva-Bharati                January 13-18, 2013</a:t>
            </a:r>
            <a:endParaRPr lang="en-US" dirty="0">
              <a:solidFill>
                <a:srgbClr val="696464"/>
              </a:solidFill>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dirty="0">
              <a:solidFill>
                <a:srgbClr val="696464"/>
              </a:solidFill>
            </a:endParaRPr>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r>
              <a:rPr lang="en-US" dirty="0" smtClean="0">
                <a:solidFill>
                  <a:srgbClr val="696464"/>
                </a:solidFill>
              </a:rPr>
              <a:t>B.Satyanarayana, TIFR, Mumbai                   XX DAE-BRNS High Energy Physics Symposium, Visva-Bharati                January 13-18, 2013</a:t>
            </a:r>
            <a:endParaRPr lang="en-US" dirty="0">
              <a:solidFill>
                <a:srgbClr val="696464"/>
              </a:solidFill>
            </a:endParaRPr>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95B3EC27-7F1D-4B1D-8255-E5F7FA16D2A9}"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dirty="0">
              <a:solidFill>
                <a:srgbClr val="696464"/>
              </a:solidFill>
            </a:endParaRPr>
          </a:p>
        </p:txBody>
      </p:sp>
      <p:sp>
        <p:nvSpPr>
          <p:cNvPr id="6" name="Footer Placeholder 2"/>
          <p:cNvSpPr>
            <a:spLocks noGrp="1"/>
          </p:cNvSpPr>
          <p:nvPr>
            <p:ph type="ftr" sz="quarter" idx="11"/>
          </p:nvPr>
        </p:nvSpPr>
        <p:spPr/>
        <p:txBody>
          <a:bodyPr/>
          <a:lstStyle>
            <a:lvl1pPr>
              <a:defRPr/>
            </a:lvl1pPr>
          </a:lstStyle>
          <a:p>
            <a:pPr>
              <a:defRPr/>
            </a:pPr>
            <a:r>
              <a:rPr lang="en-US" dirty="0" smtClean="0">
                <a:solidFill>
                  <a:srgbClr val="696464"/>
                </a:solidFill>
              </a:rPr>
              <a:t>B.Satyanarayana, TIFR, Mumbai                   XX DAE-BRNS High Energy Physics Symposium, Visva-Bharati                January 13-18, 2013</a:t>
            </a:r>
            <a:endParaRPr lang="en-US" dirty="0">
              <a:solidFill>
                <a:srgbClr val="696464"/>
              </a:solidFill>
            </a:endParaRPr>
          </a:p>
        </p:txBody>
      </p:sp>
      <p:sp>
        <p:nvSpPr>
          <p:cNvPr id="7" name="Slide Number Placeholder 22"/>
          <p:cNvSpPr>
            <a:spLocks noGrp="1"/>
          </p:cNvSpPr>
          <p:nvPr>
            <p:ph type="sldNum" sz="quarter" idx="12"/>
          </p:nvPr>
        </p:nvSpPr>
        <p:spPr/>
        <p:txBody>
          <a:bodyPr/>
          <a:lstStyle>
            <a:lvl1pPr>
              <a:defRPr/>
            </a:lvl1pPr>
          </a:lstStyle>
          <a:p>
            <a:pPr>
              <a:defRPr/>
            </a:pPr>
            <a:fld id="{1E123ADC-105A-4149-81F1-B3E6A2A1201F}"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dirty="0">
              <a:solidFill>
                <a:srgbClr val="696464"/>
              </a:solidFill>
            </a:endParaRPr>
          </a:p>
        </p:txBody>
      </p:sp>
      <p:sp>
        <p:nvSpPr>
          <p:cNvPr id="8" name="Footer Placeholder 2"/>
          <p:cNvSpPr>
            <a:spLocks noGrp="1"/>
          </p:cNvSpPr>
          <p:nvPr>
            <p:ph type="ftr" sz="quarter" idx="11"/>
          </p:nvPr>
        </p:nvSpPr>
        <p:spPr/>
        <p:txBody>
          <a:bodyPr/>
          <a:lstStyle>
            <a:lvl1pPr>
              <a:defRPr/>
            </a:lvl1pPr>
          </a:lstStyle>
          <a:p>
            <a:pPr>
              <a:defRPr/>
            </a:pPr>
            <a:r>
              <a:rPr lang="en-US" dirty="0" smtClean="0">
                <a:solidFill>
                  <a:srgbClr val="696464"/>
                </a:solidFill>
              </a:rPr>
              <a:t>B.Satyanarayana, TIFR, Mumbai                   XX DAE-BRNS High Energy Physics Symposium, Visva-Bharati                January 13-18, 2013</a:t>
            </a:r>
            <a:endParaRPr lang="en-US" dirty="0">
              <a:solidFill>
                <a:srgbClr val="696464"/>
              </a:solidFill>
            </a:endParaRPr>
          </a:p>
        </p:txBody>
      </p:sp>
      <p:sp>
        <p:nvSpPr>
          <p:cNvPr id="9" name="Slide Number Placeholder 22"/>
          <p:cNvSpPr>
            <a:spLocks noGrp="1"/>
          </p:cNvSpPr>
          <p:nvPr>
            <p:ph type="sldNum" sz="quarter" idx="12"/>
          </p:nvPr>
        </p:nvSpPr>
        <p:spPr/>
        <p:txBody>
          <a:bodyPr/>
          <a:lstStyle>
            <a:lvl1pPr>
              <a:defRPr/>
            </a:lvl1pPr>
          </a:lstStyle>
          <a:p>
            <a:pPr>
              <a:defRPr/>
            </a:pPr>
            <a:fld id="{92721F5F-F279-48B3-A808-2D6877F9D0BD}"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dirty="0">
              <a:solidFill>
                <a:srgbClr val="696464"/>
              </a:solidFill>
            </a:endParaRPr>
          </a:p>
        </p:txBody>
      </p:sp>
      <p:sp>
        <p:nvSpPr>
          <p:cNvPr id="4" name="Footer Placeholder 2"/>
          <p:cNvSpPr>
            <a:spLocks noGrp="1"/>
          </p:cNvSpPr>
          <p:nvPr>
            <p:ph type="ftr" sz="quarter" idx="11"/>
          </p:nvPr>
        </p:nvSpPr>
        <p:spPr/>
        <p:txBody>
          <a:bodyPr/>
          <a:lstStyle>
            <a:lvl1pPr>
              <a:defRPr/>
            </a:lvl1pPr>
          </a:lstStyle>
          <a:p>
            <a:pPr>
              <a:defRPr/>
            </a:pPr>
            <a:r>
              <a:rPr lang="en-US" dirty="0" smtClean="0">
                <a:solidFill>
                  <a:srgbClr val="696464"/>
                </a:solidFill>
              </a:rPr>
              <a:t>B.Satyanarayana, TIFR, Mumbai                   XX DAE-BRNS High Energy Physics Symposium, Visva-Bharati                January 13-18, 2013</a:t>
            </a:r>
            <a:endParaRPr lang="en-US" dirty="0">
              <a:solidFill>
                <a:srgbClr val="696464"/>
              </a:solidFill>
            </a:endParaRPr>
          </a:p>
        </p:txBody>
      </p:sp>
      <p:sp>
        <p:nvSpPr>
          <p:cNvPr id="5" name="Slide Number Placeholder 22"/>
          <p:cNvSpPr>
            <a:spLocks noGrp="1"/>
          </p:cNvSpPr>
          <p:nvPr>
            <p:ph type="sldNum" sz="quarter" idx="12"/>
          </p:nvPr>
        </p:nvSpPr>
        <p:spPr/>
        <p:txBody>
          <a:bodyPr/>
          <a:lstStyle>
            <a:lvl1pPr>
              <a:defRPr/>
            </a:lvl1pPr>
          </a:lstStyle>
          <a:p>
            <a:pPr>
              <a:defRPr/>
            </a:pPr>
            <a:fld id="{92C07E1A-1E28-429E-9804-7FB05331E654}"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dirty="0">
              <a:solidFill>
                <a:srgbClr val="696464"/>
              </a:solidFill>
            </a:endParaRPr>
          </a:p>
        </p:txBody>
      </p:sp>
      <p:sp>
        <p:nvSpPr>
          <p:cNvPr id="3" name="Footer Placeholder 2"/>
          <p:cNvSpPr>
            <a:spLocks noGrp="1"/>
          </p:cNvSpPr>
          <p:nvPr>
            <p:ph type="ftr" sz="quarter" idx="11"/>
          </p:nvPr>
        </p:nvSpPr>
        <p:spPr/>
        <p:txBody>
          <a:bodyPr/>
          <a:lstStyle>
            <a:lvl1pPr>
              <a:defRPr/>
            </a:lvl1pPr>
          </a:lstStyle>
          <a:p>
            <a:pPr>
              <a:defRPr/>
            </a:pPr>
            <a:r>
              <a:rPr lang="en-US" dirty="0" smtClean="0">
                <a:solidFill>
                  <a:srgbClr val="696464"/>
                </a:solidFill>
              </a:rPr>
              <a:t>B.Satyanarayana, TIFR, Mumbai                   XX DAE-BRNS High Energy Physics Symposium, Visva-Bharati                January 13-18, 2013</a:t>
            </a:r>
            <a:endParaRPr lang="en-US" dirty="0">
              <a:solidFill>
                <a:srgbClr val="696464"/>
              </a:solidFill>
            </a:endParaRPr>
          </a:p>
        </p:txBody>
      </p:sp>
      <p:sp>
        <p:nvSpPr>
          <p:cNvPr id="4" name="Slide Number Placeholder 22"/>
          <p:cNvSpPr>
            <a:spLocks noGrp="1"/>
          </p:cNvSpPr>
          <p:nvPr>
            <p:ph type="sldNum" sz="quarter" idx="12"/>
          </p:nvPr>
        </p:nvSpPr>
        <p:spPr/>
        <p:txBody>
          <a:bodyPr/>
          <a:lstStyle>
            <a:lvl1pPr>
              <a:defRPr/>
            </a:lvl1pPr>
          </a:lstStyle>
          <a:p>
            <a:pPr>
              <a:defRPr/>
            </a:pPr>
            <a:fld id="{FEFB5B63-AED6-4326-9D59-51FE1F75E4F9}"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dirty="0">
              <a:solidFill>
                <a:srgbClr val="696464"/>
              </a:solidFill>
            </a:endParaRPr>
          </a:p>
        </p:txBody>
      </p:sp>
      <p:sp>
        <p:nvSpPr>
          <p:cNvPr id="8" name="Footer Placeholder 5"/>
          <p:cNvSpPr>
            <a:spLocks noGrp="1"/>
          </p:cNvSpPr>
          <p:nvPr>
            <p:ph type="ftr" sz="quarter" idx="11"/>
          </p:nvPr>
        </p:nvSpPr>
        <p:spPr/>
        <p:txBody>
          <a:bodyPr/>
          <a:lstStyle>
            <a:lvl1pPr>
              <a:defRPr/>
            </a:lvl1pPr>
          </a:lstStyle>
          <a:p>
            <a:pPr>
              <a:defRPr/>
            </a:pPr>
            <a:r>
              <a:rPr lang="en-US" dirty="0" smtClean="0">
                <a:solidFill>
                  <a:srgbClr val="696464"/>
                </a:solidFill>
              </a:rPr>
              <a:t>B.Satyanarayana, TIFR, Mumbai                   XX DAE-BRNS High Energy Physics Symposium, Visva-Bharati                January 13-18, 2013</a:t>
            </a:r>
            <a:endParaRPr lang="en-US" dirty="0">
              <a:solidFill>
                <a:srgbClr val="696464"/>
              </a:solidFill>
            </a:endParaRPr>
          </a:p>
        </p:txBody>
      </p:sp>
      <p:sp>
        <p:nvSpPr>
          <p:cNvPr id="9" name="Slide Number Placeholder 6"/>
          <p:cNvSpPr>
            <a:spLocks noGrp="1"/>
          </p:cNvSpPr>
          <p:nvPr>
            <p:ph type="sldNum" sz="quarter" idx="12"/>
          </p:nvPr>
        </p:nvSpPr>
        <p:spPr/>
        <p:txBody>
          <a:bodyPr/>
          <a:lstStyle>
            <a:lvl1pPr>
              <a:defRPr/>
            </a:lvl1pPr>
          </a:lstStyle>
          <a:p>
            <a:pPr>
              <a:defRPr/>
            </a:pPr>
            <a:fld id="{A793B8DD-7120-4977-992A-129D067F472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7167EB-ED77-4F46-8D21-B42D62487800}" type="datetimeFigureOut">
              <a:rPr lang="en-US" smtClean="0"/>
              <a:pPr/>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1AD50-A271-45F2-8869-8915D181DC9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US" dirty="0">
              <a:solidFill>
                <a:srgbClr val="696464"/>
              </a:solidFill>
            </a:endParaRPr>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r>
              <a:rPr lang="en-US" dirty="0" smtClean="0">
                <a:solidFill>
                  <a:srgbClr val="696464"/>
                </a:solidFill>
              </a:rPr>
              <a:t>B.Satyanarayana, TIFR, Mumbai                   XX DAE-BRNS High Energy Physics Symposium, Visva-Bharati                January 13-18, 2013</a:t>
            </a:r>
            <a:endParaRPr lang="en-US" dirty="0">
              <a:solidFill>
                <a:srgbClr val="696464"/>
              </a:solidFill>
            </a:endParaRPr>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EBBB9A2E-DFB7-4F87-8D60-C5C57A14FBA2}"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dirty="0">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r>
              <a:rPr lang="en-US" dirty="0" smtClean="0">
                <a:solidFill>
                  <a:srgbClr val="696464"/>
                </a:solidFill>
              </a:rPr>
              <a:t>B.Satyanarayana, TIFR, Mumbai                   XX DAE-BRNS High Energy Physics Symposium, Visva-Bharati                January 13-18, 2013</a:t>
            </a:r>
            <a:endParaRPr lang="en-US" dirty="0">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pPr>
              <a:defRPr/>
            </a:pPr>
            <a:fld id="{438A5CC6-7816-4501-9146-F0FEA6D715C4}"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dirty="0">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r>
              <a:rPr lang="en-US" dirty="0" smtClean="0">
                <a:solidFill>
                  <a:srgbClr val="696464"/>
                </a:solidFill>
              </a:rPr>
              <a:t>B.Satyanarayana, TIFR, Mumbai                   XX DAE-BRNS High Energy Physics Symposium, Visva-Bharati                January 13-18, 2013</a:t>
            </a:r>
            <a:endParaRPr lang="en-US" dirty="0">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pPr>
              <a:defRPr/>
            </a:pPr>
            <a:fld id="{11B5DDCC-770B-402E-8F05-C3200F9D392B}"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2000" y="1268506"/>
            <a:ext cx="4500000" cy="255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72000" y="76200"/>
            <a:ext cx="9000000" cy="1143000"/>
          </a:xfrm>
        </p:spPr>
        <p:txBody>
          <a:bodyPr anchor="ctr" anchorCtr="0"/>
          <a:lstStyle>
            <a:lvl1pPr>
              <a:defRPr>
                <a:solidFill>
                  <a:srgbClr val="002060"/>
                </a:solidFill>
                <a:latin typeface="+mj-lt"/>
              </a:defRPr>
            </a:lvl1pPr>
          </a:lstStyle>
          <a:p>
            <a:r>
              <a:rPr lang="en-US" dirty="0" smtClean="0"/>
              <a:t>Click to edit Master title style</a:t>
            </a:r>
            <a:endParaRPr lang="en-US" dirty="0"/>
          </a:p>
        </p:txBody>
      </p:sp>
      <p:sp>
        <p:nvSpPr>
          <p:cNvPr id="11" name="Content Placeholder 2"/>
          <p:cNvSpPr>
            <a:spLocks noGrp="1"/>
          </p:cNvSpPr>
          <p:nvPr>
            <p:ph sz="quarter" idx="10"/>
          </p:nvPr>
        </p:nvSpPr>
        <p:spPr>
          <a:xfrm>
            <a:off x="4572000" y="1267200"/>
            <a:ext cx="4500000" cy="255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1"/>
          </p:nvPr>
        </p:nvSpPr>
        <p:spPr>
          <a:xfrm>
            <a:off x="72000" y="3832412"/>
            <a:ext cx="4500000" cy="255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quarter" idx="12"/>
          </p:nvPr>
        </p:nvSpPr>
        <p:spPr>
          <a:xfrm>
            <a:off x="4572000" y="3834000"/>
            <a:ext cx="4500000" cy="255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Footer Placeholder 2"/>
          <p:cNvSpPr>
            <a:spLocks noGrp="1"/>
          </p:cNvSpPr>
          <p:nvPr>
            <p:ph type="ftr" sz="quarter" idx="13"/>
          </p:nvPr>
        </p:nvSpPr>
        <p:spPr>
          <a:xfrm>
            <a:off x="72000" y="6408921"/>
            <a:ext cx="9000000" cy="360000"/>
          </a:xfrm>
        </p:spPr>
        <p:txBody>
          <a:bodyPr/>
          <a:lstStyle>
            <a:lvl1pPr>
              <a:defRPr/>
            </a:lvl1pPr>
          </a:lstStyle>
          <a:p>
            <a:pPr>
              <a:defRPr/>
            </a:pPr>
            <a:r>
              <a:rPr lang="en-US" dirty="0" smtClean="0">
                <a:solidFill>
                  <a:srgbClr val="696464"/>
                </a:solidFill>
              </a:rPr>
              <a:t>B.Satyanarayana, TIFR, Mumbai                   XX DAE-BRNS High Energy Physics Symposium, Visva-Bharati                January 13-18, 2013</a:t>
            </a:r>
            <a:endParaRPr lang="en-US" dirty="0">
              <a:solidFill>
                <a:srgbClr val="696464"/>
              </a:solidFill>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dirty="0"/>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dirty="0">
              <a:solidFill>
                <a:srgbClr val="696464"/>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r>
              <a:rPr lang="en-US" dirty="0" smtClean="0">
                <a:solidFill>
                  <a:srgbClr val="696464"/>
                </a:solidFill>
              </a:rPr>
              <a:t>B.Satyanarayana, TIFR, Mumbai                   XX DAE-BRNS High Energy Physics Symposium, Visva-Bharati                January 13-18, 2013</a:t>
            </a:r>
            <a:endParaRPr lang="en-US" dirty="0">
              <a:solidFill>
                <a:srgbClr val="696464"/>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5415AEAC-4AE4-46AA-89B8-83603AB89134}" type="slidenum">
              <a:rPr lang="en-US"/>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dirty="0">
              <a:solidFill>
                <a:srgbClr val="696464"/>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dirty="0" smtClean="0">
                <a:solidFill>
                  <a:srgbClr val="696464"/>
                </a:solidFill>
              </a:rPr>
              <a:t>B.Satyanarayana, TIFR, Mumbai                   XX DAE-BRNS High Energy Physics Symposium, Visva-Bharati                January 13-18, 2013</a:t>
            </a:r>
            <a:endParaRPr lang="en-US" dirty="0">
              <a:solidFill>
                <a:srgbClr val="696464"/>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4628892-1532-4FC9-9A52-C8343D82987E}" type="slidenum">
              <a:rPr lang="en-US"/>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9" name="Subtitle 8"/>
          <p:cNvSpPr>
            <a:spLocks noGrp="1"/>
          </p:cNvSpPr>
          <p:nvPr>
            <p:ph type="subTitle" idx="1"/>
          </p:nvPr>
        </p:nvSpPr>
        <p:spPr>
          <a:xfrm>
            <a:off x="72000" y="5181600"/>
            <a:ext cx="90000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8" name="Title 7"/>
          <p:cNvSpPr>
            <a:spLocks noGrp="1"/>
          </p:cNvSpPr>
          <p:nvPr>
            <p:ph type="ctrTitle"/>
          </p:nvPr>
        </p:nvSpPr>
        <p:spPr>
          <a:xfrm>
            <a:off x="72000" y="1505930"/>
            <a:ext cx="9000000" cy="1470025"/>
          </a:xfrm>
        </p:spPr>
        <p:txBody>
          <a:bodyPr anchor="ctr"/>
          <a:lstStyle>
            <a:lvl1pPr algn="ctr">
              <a:defRPr lang="en-US" dirty="0">
                <a:solidFill>
                  <a:srgbClr val="FFFFFF"/>
                </a:solidFill>
              </a:defRPr>
            </a:lvl1pPr>
          </a:lstStyle>
          <a:p>
            <a:r>
              <a:rPr lang="en-US" dirty="0"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0" y="76200"/>
            <a:ext cx="9000000" cy="1143000"/>
          </a:xfrm>
        </p:spPr>
        <p:txBody>
          <a:bodyPr anchor="ctr" anchorCtr="0"/>
          <a:lstStyle>
            <a:lvl1pPr>
              <a:defRPr>
                <a:solidFill>
                  <a:srgbClr val="002060"/>
                </a:solidFill>
                <a:latin typeface="+mj-lt"/>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72000" y="1270716"/>
            <a:ext cx="9000000" cy="5130084"/>
          </a:xfrm>
        </p:spPr>
        <p:txBody>
          <a:bodyPr/>
          <a:lstStyle>
            <a:lvl1pPr>
              <a:buClr>
                <a:srgbClr val="FF0000"/>
              </a:buClr>
              <a:defRPr>
                <a:solidFill>
                  <a:srgbClr val="FF0000"/>
                </a:solidFill>
              </a:defRPr>
            </a:lvl1pPr>
            <a:lvl2pPr>
              <a:buClr>
                <a:srgbClr val="00B050"/>
              </a:buClr>
              <a:buFont typeface="Wingdings" pitchFamily="2" charset="2"/>
              <a:buChar char="v"/>
              <a:defRPr>
                <a:solidFill>
                  <a:srgbClr val="00B050"/>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2"/>
          <p:cNvSpPr>
            <a:spLocks noGrp="1"/>
          </p:cNvSpPr>
          <p:nvPr>
            <p:ph type="ftr" sz="quarter" idx="11"/>
          </p:nvPr>
        </p:nvSpPr>
        <p:spPr>
          <a:xfrm>
            <a:off x="72000" y="6408921"/>
            <a:ext cx="9000000" cy="360000"/>
          </a:xfrm>
        </p:spPr>
        <p:txBody>
          <a:bodyPr/>
          <a:lstStyle>
            <a:lvl1pPr>
              <a:defRPr/>
            </a:lvl1pPr>
          </a:lstStyle>
          <a:p>
            <a:pPr>
              <a:defRPr/>
            </a:pPr>
            <a:r>
              <a:rPr lang="en-US" dirty="0" smtClean="0">
                <a:solidFill>
                  <a:srgbClr val="696464"/>
                </a:solidFill>
              </a:rPr>
              <a:t>B.Satyanarayana, TIFR, Mumbai                   XX DAE-BRNS High Energy Physics Symposium, Visva-Bharati                January 13-18, 2013</a:t>
            </a:r>
            <a:endParaRPr lang="en-US" dirty="0">
              <a:solidFill>
                <a:srgbClr val="696464"/>
              </a:solidFill>
            </a:endParaRPr>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dirty="0">
              <a:solidFill>
                <a:srgbClr val="696464"/>
              </a:solidFill>
            </a:endParaRPr>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r>
              <a:rPr lang="en-US" dirty="0" smtClean="0">
                <a:solidFill>
                  <a:srgbClr val="696464"/>
                </a:solidFill>
              </a:rPr>
              <a:t>B.Satyanarayana, TIFR, Mumbai                   XX DAE-BRNS High Energy Physics Symposium, Visva-Bharati                January 13-18, 2013</a:t>
            </a:r>
            <a:endParaRPr lang="en-US" dirty="0">
              <a:solidFill>
                <a:srgbClr val="696464"/>
              </a:solidFill>
            </a:endParaRPr>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95B3EC27-7F1D-4B1D-8255-E5F7FA16D2A9}"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dirty="0">
              <a:solidFill>
                <a:srgbClr val="696464"/>
              </a:solidFill>
            </a:endParaRPr>
          </a:p>
        </p:txBody>
      </p:sp>
      <p:sp>
        <p:nvSpPr>
          <p:cNvPr id="6" name="Footer Placeholder 2"/>
          <p:cNvSpPr>
            <a:spLocks noGrp="1"/>
          </p:cNvSpPr>
          <p:nvPr>
            <p:ph type="ftr" sz="quarter" idx="11"/>
          </p:nvPr>
        </p:nvSpPr>
        <p:spPr/>
        <p:txBody>
          <a:bodyPr/>
          <a:lstStyle>
            <a:lvl1pPr>
              <a:defRPr/>
            </a:lvl1pPr>
          </a:lstStyle>
          <a:p>
            <a:pPr>
              <a:defRPr/>
            </a:pPr>
            <a:r>
              <a:rPr lang="en-US" dirty="0" smtClean="0">
                <a:solidFill>
                  <a:srgbClr val="696464"/>
                </a:solidFill>
              </a:rPr>
              <a:t>B.Satyanarayana, TIFR, Mumbai                   XX DAE-BRNS High Energy Physics Symposium, Visva-Bharati                January 13-18, 2013</a:t>
            </a:r>
            <a:endParaRPr lang="en-US" dirty="0">
              <a:solidFill>
                <a:srgbClr val="696464"/>
              </a:solidFill>
            </a:endParaRPr>
          </a:p>
        </p:txBody>
      </p:sp>
      <p:sp>
        <p:nvSpPr>
          <p:cNvPr id="7" name="Slide Number Placeholder 22"/>
          <p:cNvSpPr>
            <a:spLocks noGrp="1"/>
          </p:cNvSpPr>
          <p:nvPr>
            <p:ph type="sldNum" sz="quarter" idx="12"/>
          </p:nvPr>
        </p:nvSpPr>
        <p:spPr/>
        <p:txBody>
          <a:bodyPr/>
          <a:lstStyle>
            <a:lvl1pPr>
              <a:defRPr/>
            </a:lvl1pPr>
          </a:lstStyle>
          <a:p>
            <a:pPr>
              <a:defRPr/>
            </a:pPr>
            <a:fld id="{1E123ADC-105A-4149-81F1-B3E6A2A1201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7167EB-ED77-4F46-8D21-B42D62487800}" type="datetimeFigureOut">
              <a:rPr lang="en-US" smtClean="0"/>
              <a:pPr/>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1AD50-A271-45F2-8869-8915D181DC9C}"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dirty="0">
              <a:solidFill>
                <a:srgbClr val="696464"/>
              </a:solidFill>
            </a:endParaRPr>
          </a:p>
        </p:txBody>
      </p:sp>
      <p:sp>
        <p:nvSpPr>
          <p:cNvPr id="8" name="Footer Placeholder 2"/>
          <p:cNvSpPr>
            <a:spLocks noGrp="1"/>
          </p:cNvSpPr>
          <p:nvPr>
            <p:ph type="ftr" sz="quarter" idx="11"/>
          </p:nvPr>
        </p:nvSpPr>
        <p:spPr/>
        <p:txBody>
          <a:bodyPr/>
          <a:lstStyle>
            <a:lvl1pPr>
              <a:defRPr/>
            </a:lvl1pPr>
          </a:lstStyle>
          <a:p>
            <a:pPr>
              <a:defRPr/>
            </a:pPr>
            <a:r>
              <a:rPr lang="en-US" dirty="0" smtClean="0">
                <a:solidFill>
                  <a:srgbClr val="696464"/>
                </a:solidFill>
              </a:rPr>
              <a:t>B.Satyanarayana, TIFR, Mumbai                   XX DAE-BRNS High Energy Physics Symposium, Visva-Bharati                January 13-18, 2013</a:t>
            </a:r>
            <a:endParaRPr lang="en-US" dirty="0">
              <a:solidFill>
                <a:srgbClr val="696464"/>
              </a:solidFill>
            </a:endParaRPr>
          </a:p>
        </p:txBody>
      </p:sp>
      <p:sp>
        <p:nvSpPr>
          <p:cNvPr id="9" name="Slide Number Placeholder 22"/>
          <p:cNvSpPr>
            <a:spLocks noGrp="1"/>
          </p:cNvSpPr>
          <p:nvPr>
            <p:ph type="sldNum" sz="quarter" idx="12"/>
          </p:nvPr>
        </p:nvSpPr>
        <p:spPr/>
        <p:txBody>
          <a:bodyPr/>
          <a:lstStyle>
            <a:lvl1pPr>
              <a:defRPr/>
            </a:lvl1pPr>
          </a:lstStyle>
          <a:p>
            <a:pPr>
              <a:defRPr/>
            </a:pPr>
            <a:fld id="{92721F5F-F279-48B3-A808-2D6877F9D0BD}"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dirty="0">
              <a:solidFill>
                <a:srgbClr val="696464"/>
              </a:solidFill>
            </a:endParaRPr>
          </a:p>
        </p:txBody>
      </p:sp>
      <p:sp>
        <p:nvSpPr>
          <p:cNvPr id="4" name="Footer Placeholder 2"/>
          <p:cNvSpPr>
            <a:spLocks noGrp="1"/>
          </p:cNvSpPr>
          <p:nvPr>
            <p:ph type="ftr" sz="quarter" idx="11"/>
          </p:nvPr>
        </p:nvSpPr>
        <p:spPr/>
        <p:txBody>
          <a:bodyPr/>
          <a:lstStyle>
            <a:lvl1pPr>
              <a:defRPr/>
            </a:lvl1pPr>
          </a:lstStyle>
          <a:p>
            <a:pPr>
              <a:defRPr/>
            </a:pPr>
            <a:r>
              <a:rPr lang="en-US" dirty="0" smtClean="0">
                <a:solidFill>
                  <a:srgbClr val="696464"/>
                </a:solidFill>
              </a:rPr>
              <a:t>B.Satyanarayana, TIFR, Mumbai                   XX DAE-BRNS High Energy Physics Symposium, Visva-Bharati                January 13-18, 2013</a:t>
            </a:r>
            <a:endParaRPr lang="en-US" dirty="0">
              <a:solidFill>
                <a:srgbClr val="696464"/>
              </a:solidFill>
            </a:endParaRPr>
          </a:p>
        </p:txBody>
      </p:sp>
      <p:sp>
        <p:nvSpPr>
          <p:cNvPr id="5" name="Slide Number Placeholder 22"/>
          <p:cNvSpPr>
            <a:spLocks noGrp="1"/>
          </p:cNvSpPr>
          <p:nvPr>
            <p:ph type="sldNum" sz="quarter" idx="12"/>
          </p:nvPr>
        </p:nvSpPr>
        <p:spPr/>
        <p:txBody>
          <a:bodyPr/>
          <a:lstStyle>
            <a:lvl1pPr>
              <a:defRPr/>
            </a:lvl1pPr>
          </a:lstStyle>
          <a:p>
            <a:pPr>
              <a:defRPr/>
            </a:pPr>
            <a:fld id="{92C07E1A-1E28-429E-9804-7FB05331E654}"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dirty="0">
              <a:solidFill>
                <a:srgbClr val="696464"/>
              </a:solidFill>
            </a:endParaRPr>
          </a:p>
        </p:txBody>
      </p:sp>
      <p:sp>
        <p:nvSpPr>
          <p:cNvPr id="3" name="Footer Placeholder 2"/>
          <p:cNvSpPr>
            <a:spLocks noGrp="1"/>
          </p:cNvSpPr>
          <p:nvPr>
            <p:ph type="ftr" sz="quarter" idx="11"/>
          </p:nvPr>
        </p:nvSpPr>
        <p:spPr/>
        <p:txBody>
          <a:bodyPr/>
          <a:lstStyle>
            <a:lvl1pPr>
              <a:defRPr/>
            </a:lvl1pPr>
          </a:lstStyle>
          <a:p>
            <a:pPr>
              <a:defRPr/>
            </a:pPr>
            <a:r>
              <a:rPr lang="en-US" dirty="0" smtClean="0">
                <a:solidFill>
                  <a:srgbClr val="696464"/>
                </a:solidFill>
              </a:rPr>
              <a:t>B.Satyanarayana, TIFR, Mumbai                   XX DAE-BRNS High Energy Physics Symposium, Visva-Bharati                January 13-18, 2013</a:t>
            </a:r>
            <a:endParaRPr lang="en-US" dirty="0">
              <a:solidFill>
                <a:srgbClr val="696464"/>
              </a:solidFill>
            </a:endParaRPr>
          </a:p>
        </p:txBody>
      </p:sp>
      <p:sp>
        <p:nvSpPr>
          <p:cNvPr id="4" name="Slide Number Placeholder 22"/>
          <p:cNvSpPr>
            <a:spLocks noGrp="1"/>
          </p:cNvSpPr>
          <p:nvPr>
            <p:ph type="sldNum" sz="quarter" idx="12"/>
          </p:nvPr>
        </p:nvSpPr>
        <p:spPr/>
        <p:txBody>
          <a:bodyPr/>
          <a:lstStyle>
            <a:lvl1pPr>
              <a:defRPr/>
            </a:lvl1pPr>
          </a:lstStyle>
          <a:p>
            <a:pPr>
              <a:defRPr/>
            </a:pPr>
            <a:fld id="{FEFB5B63-AED6-4326-9D59-51FE1F75E4F9}"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dirty="0">
              <a:solidFill>
                <a:srgbClr val="696464"/>
              </a:solidFill>
            </a:endParaRPr>
          </a:p>
        </p:txBody>
      </p:sp>
      <p:sp>
        <p:nvSpPr>
          <p:cNvPr id="8" name="Footer Placeholder 5"/>
          <p:cNvSpPr>
            <a:spLocks noGrp="1"/>
          </p:cNvSpPr>
          <p:nvPr>
            <p:ph type="ftr" sz="quarter" idx="11"/>
          </p:nvPr>
        </p:nvSpPr>
        <p:spPr/>
        <p:txBody>
          <a:bodyPr/>
          <a:lstStyle>
            <a:lvl1pPr>
              <a:defRPr/>
            </a:lvl1pPr>
          </a:lstStyle>
          <a:p>
            <a:pPr>
              <a:defRPr/>
            </a:pPr>
            <a:r>
              <a:rPr lang="en-US" dirty="0" smtClean="0">
                <a:solidFill>
                  <a:srgbClr val="696464"/>
                </a:solidFill>
              </a:rPr>
              <a:t>B.Satyanarayana, TIFR, Mumbai                   XX DAE-BRNS High Energy Physics Symposium, Visva-Bharati                January 13-18, 2013</a:t>
            </a:r>
            <a:endParaRPr lang="en-US" dirty="0">
              <a:solidFill>
                <a:srgbClr val="696464"/>
              </a:solidFill>
            </a:endParaRPr>
          </a:p>
        </p:txBody>
      </p:sp>
      <p:sp>
        <p:nvSpPr>
          <p:cNvPr id="9" name="Slide Number Placeholder 6"/>
          <p:cNvSpPr>
            <a:spLocks noGrp="1"/>
          </p:cNvSpPr>
          <p:nvPr>
            <p:ph type="sldNum" sz="quarter" idx="12"/>
          </p:nvPr>
        </p:nvSpPr>
        <p:spPr/>
        <p:txBody>
          <a:bodyPr/>
          <a:lstStyle>
            <a:lvl1pPr>
              <a:defRPr/>
            </a:lvl1pPr>
          </a:lstStyle>
          <a:p>
            <a:pPr>
              <a:defRPr/>
            </a:pPr>
            <a:fld id="{A793B8DD-7120-4977-992A-129D067F4721}"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US" dirty="0">
              <a:solidFill>
                <a:srgbClr val="696464"/>
              </a:solidFill>
            </a:endParaRPr>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r>
              <a:rPr lang="en-US" dirty="0" smtClean="0">
                <a:solidFill>
                  <a:srgbClr val="696464"/>
                </a:solidFill>
              </a:rPr>
              <a:t>B.Satyanarayana, TIFR, Mumbai                   XX DAE-BRNS High Energy Physics Symposium, Visva-Bharati                January 13-18, 2013</a:t>
            </a:r>
            <a:endParaRPr lang="en-US" dirty="0">
              <a:solidFill>
                <a:srgbClr val="696464"/>
              </a:solidFill>
            </a:endParaRPr>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EBBB9A2E-DFB7-4F87-8D60-C5C57A14FBA2}"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dirty="0">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r>
              <a:rPr lang="en-US" dirty="0" smtClean="0">
                <a:solidFill>
                  <a:srgbClr val="696464"/>
                </a:solidFill>
              </a:rPr>
              <a:t>B.Satyanarayana, TIFR, Mumbai                   XX DAE-BRNS High Energy Physics Symposium, Visva-Bharati                January 13-18, 2013</a:t>
            </a:r>
            <a:endParaRPr lang="en-US" dirty="0">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pPr>
              <a:defRPr/>
            </a:pPr>
            <a:fld id="{438A5CC6-7816-4501-9146-F0FEA6D715C4}"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dirty="0">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r>
              <a:rPr lang="en-US" dirty="0" smtClean="0">
                <a:solidFill>
                  <a:srgbClr val="696464"/>
                </a:solidFill>
              </a:rPr>
              <a:t>B.Satyanarayana, TIFR, Mumbai                   XX DAE-BRNS High Energy Physics Symposium, Visva-Bharati                January 13-18, 2013</a:t>
            </a:r>
            <a:endParaRPr lang="en-US" dirty="0">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pPr>
              <a:defRPr/>
            </a:pPr>
            <a:fld id="{11B5DDCC-770B-402E-8F05-C3200F9D392B}"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2000" y="1268506"/>
            <a:ext cx="4500000" cy="255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72000" y="76200"/>
            <a:ext cx="9000000" cy="1143000"/>
          </a:xfrm>
        </p:spPr>
        <p:txBody>
          <a:bodyPr anchor="ctr" anchorCtr="0"/>
          <a:lstStyle>
            <a:lvl1pPr>
              <a:defRPr>
                <a:solidFill>
                  <a:srgbClr val="002060"/>
                </a:solidFill>
                <a:latin typeface="+mj-lt"/>
              </a:defRPr>
            </a:lvl1pPr>
          </a:lstStyle>
          <a:p>
            <a:r>
              <a:rPr lang="en-US" dirty="0" smtClean="0"/>
              <a:t>Click to edit Master title style</a:t>
            </a:r>
            <a:endParaRPr lang="en-US" dirty="0"/>
          </a:p>
        </p:txBody>
      </p:sp>
      <p:sp>
        <p:nvSpPr>
          <p:cNvPr id="11" name="Content Placeholder 2"/>
          <p:cNvSpPr>
            <a:spLocks noGrp="1"/>
          </p:cNvSpPr>
          <p:nvPr>
            <p:ph sz="quarter" idx="10"/>
          </p:nvPr>
        </p:nvSpPr>
        <p:spPr>
          <a:xfrm>
            <a:off x="4572000" y="1267200"/>
            <a:ext cx="4500000" cy="255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1"/>
          </p:nvPr>
        </p:nvSpPr>
        <p:spPr>
          <a:xfrm>
            <a:off x="72000" y="3832412"/>
            <a:ext cx="4500000" cy="255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quarter" idx="12"/>
          </p:nvPr>
        </p:nvSpPr>
        <p:spPr>
          <a:xfrm>
            <a:off x="4572000" y="3834000"/>
            <a:ext cx="4500000" cy="255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Footer Placeholder 2"/>
          <p:cNvSpPr>
            <a:spLocks noGrp="1"/>
          </p:cNvSpPr>
          <p:nvPr>
            <p:ph type="ftr" sz="quarter" idx="13"/>
          </p:nvPr>
        </p:nvSpPr>
        <p:spPr>
          <a:xfrm>
            <a:off x="72000" y="6408921"/>
            <a:ext cx="9000000" cy="360000"/>
          </a:xfrm>
        </p:spPr>
        <p:txBody>
          <a:bodyPr/>
          <a:lstStyle>
            <a:lvl1pPr>
              <a:defRPr/>
            </a:lvl1pPr>
          </a:lstStyle>
          <a:p>
            <a:pPr>
              <a:defRPr/>
            </a:pPr>
            <a:r>
              <a:rPr lang="en-US" dirty="0" smtClean="0">
                <a:solidFill>
                  <a:srgbClr val="696464"/>
                </a:solidFill>
              </a:rPr>
              <a:t>B.Satyanarayana, TIFR, Mumbai                   XX DAE-BRNS High Energy Physics Symposium, Visva-Bharati                January 13-18, 2013</a:t>
            </a:r>
            <a:endParaRPr lang="en-US" dirty="0">
              <a:solidFill>
                <a:srgbClr val="696464"/>
              </a:solidFill>
            </a:endParaRPr>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dirty="0"/>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dirty="0">
              <a:solidFill>
                <a:srgbClr val="696464"/>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r>
              <a:rPr lang="en-US" dirty="0" smtClean="0">
                <a:solidFill>
                  <a:srgbClr val="696464"/>
                </a:solidFill>
              </a:rPr>
              <a:t>B.Satyanarayana, TIFR, Mumbai                   XX DAE-BRNS High Energy Physics Symposium, Visva-Bharati                January 13-18, 2013</a:t>
            </a:r>
            <a:endParaRPr lang="en-US" dirty="0">
              <a:solidFill>
                <a:srgbClr val="696464"/>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5415AEAC-4AE4-46AA-89B8-83603AB89134}" type="slidenum">
              <a:rPr lang="en-US"/>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dirty="0">
              <a:solidFill>
                <a:srgbClr val="696464"/>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dirty="0" smtClean="0">
                <a:solidFill>
                  <a:srgbClr val="696464"/>
                </a:solidFill>
              </a:rPr>
              <a:t>B.Satyanarayana, TIFR, Mumbai                   XX DAE-BRNS High Energy Physics Symposium, Visva-Bharati                January 13-18, 2013</a:t>
            </a:r>
            <a:endParaRPr lang="en-US" dirty="0">
              <a:solidFill>
                <a:srgbClr val="696464"/>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4628892-1532-4FC9-9A52-C8343D82987E}"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7167EB-ED77-4F46-8D21-B42D62487800}" type="datetimeFigureOut">
              <a:rPr lang="en-US" smtClean="0"/>
              <a:pPr/>
              <a:t>9/13/2013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1AD50-A271-45F2-8869-8915D181DC9C}"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9" name="Subtitle 8"/>
          <p:cNvSpPr>
            <a:spLocks noGrp="1"/>
          </p:cNvSpPr>
          <p:nvPr>
            <p:ph type="subTitle" idx="1"/>
          </p:nvPr>
        </p:nvSpPr>
        <p:spPr>
          <a:xfrm>
            <a:off x="72000" y="5181600"/>
            <a:ext cx="90000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8" name="Title 7"/>
          <p:cNvSpPr>
            <a:spLocks noGrp="1"/>
          </p:cNvSpPr>
          <p:nvPr>
            <p:ph type="ctrTitle"/>
          </p:nvPr>
        </p:nvSpPr>
        <p:spPr>
          <a:xfrm>
            <a:off x="72000" y="1505930"/>
            <a:ext cx="9000000" cy="1470025"/>
          </a:xfrm>
        </p:spPr>
        <p:txBody>
          <a:bodyPr anchor="ctr"/>
          <a:lstStyle>
            <a:lvl1pPr algn="ctr">
              <a:defRPr lang="en-US" dirty="0">
                <a:solidFill>
                  <a:srgbClr val="FFFFFF"/>
                </a:solidFill>
              </a:defRPr>
            </a:lvl1pPr>
          </a:lstStyle>
          <a:p>
            <a:r>
              <a:rPr lang="en-US" dirty="0"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0" y="76200"/>
            <a:ext cx="9000000" cy="1143000"/>
          </a:xfrm>
        </p:spPr>
        <p:txBody>
          <a:bodyPr anchor="ctr" anchorCtr="0"/>
          <a:lstStyle>
            <a:lvl1pPr>
              <a:defRPr>
                <a:solidFill>
                  <a:srgbClr val="002060"/>
                </a:solidFill>
                <a:latin typeface="+mj-lt"/>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72000" y="1270716"/>
            <a:ext cx="9000000" cy="5130084"/>
          </a:xfrm>
        </p:spPr>
        <p:txBody>
          <a:bodyPr/>
          <a:lstStyle>
            <a:lvl1pPr>
              <a:buClr>
                <a:srgbClr val="FF0000"/>
              </a:buClr>
              <a:defRPr>
                <a:solidFill>
                  <a:srgbClr val="FF0000"/>
                </a:solidFill>
              </a:defRPr>
            </a:lvl1pPr>
            <a:lvl2pPr>
              <a:buClr>
                <a:srgbClr val="00B050"/>
              </a:buClr>
              <a:buFont typeface="Wingdings" pitchFamily="2" charset="2"/>
              <a:buChar char="v"/>
              <a:defRPr>
                <a:solidFill>
                  <a:srgbClr val="00B050"/>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2"/>
          <p:cNvSpPr>
            <a:spLocks noGrp="1"/>
          </p:cNvSpPr>
          <p:nvPr>
            <p:ph type="ftr" sz="quarter" idx="11"/>
          </p:nvPr>
        </p:nvSpPr>
        <p:spPr>
          <a:xfrm>
            <a:off x="72000" y="6408921"/>
            <a:ext cx="9000000" cy="360000"/>
          </a:xfrm>
        </p:spPr>
        <p:txBody>
          <a:bodyPr/>
          <a:lstStyle>
            <a:lvl1pPr>
              <a:defRPr/>
            </a:lvl1pPr>
          </a:lstStyle>
          <a:p>
            <a:pPr>
              <a:defRPr/>
            </a:pPr>
            <a:r>
              <a:rPr lang="en-US" dirty="0" smtClean="0">
                <a:solidFill>
                  <a:srgbClr val="696464"/>
                </a:solidFill>
              </a:rPr>
              <a:t>B.Satyanarayana, TIFR, Mumbai                   XX DAE-BRNS High Energy Physics Symposium, Visva-Bharati                January 13-18, 2013</a:t>
            </a:r>
            <a:endParaRPr lang="en-US" dirty="0">
              <a:solidFill>
                <a:srgbClr val="696464"/>
              </a:solidFill>
            </a:endParaRPr>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dirty="0">
              <a:solidFill>
                <a:srgbClr val="696464"/>
              </a:solidFill>
            </a:endParaRPr>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r>
              <a:rPr lang="en-US" dirty="0" smtClean="0">
                <a:solidFill>
                  <a:srgbClr val="696464"/>
                </a:solidFill>
              </a:rPr>
              <a:t>B.Satyanarayana, TIFR, Mumbai                   XX DAE-BRNS High Energy Physics Symposium, Visva-Bharati                January 13-18, 2013</a:t>
            </a:r>
            <a:endParaRPr lang="en-US" dirty="0">
              <a:solidFill>
                <a:srgbClr val="696464"/>
              </a:solidFill>
            </a:endParaRPr>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95B3EC27-7F1D-4B1D-8255-E5F7FA16D2A9}"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dirty="0">
              <a:solidFill>
                <a:srgbClr val="696464"/>
              </a:solidFill>
            </a:endParaRPr>
          </a:p>
        </p:txBody>
      </p:sp>
      <p:sp>
        <p:nvSpPr>
          <p:cNvPr id="6" name="Footer Placeholder 2"/>
          <p:cNvSpPr>
            <a:spLocks noGrp="1"/>
          </p:cNvSpPr>
          <p:nvPr>
            <p:ph type="ftr" sz="quarter" idx="11"/>
          </p:nvPr>
        </p:nvSpPr>
        <p:spPr/>
        <p:txBody>
          <a:bodyPr/>
          <a:lstStyle>
            <a:lvl1pPr>
              <a:defRPr/>
            </a:lvl1pPr>
          </a:lstStyle>
          <a:p>
            <a:pPr>
              <a:defRPr/>
            </a:pPr>
            <a:r>
              <a:rPr lang="en-US" dirty="0" smtClean="0">
                <a:solidFill>
                  <a:srgbClr val="696464"/>
                </a:solidFill>
              </a:rPr>
              <a:t>B.Satyanarayana, TIFR, Mumbai                   XX DAE-BRNS High Energy Physics Symposium, Visva-Bharati                January 13-18, 2013</a:t>
            </a:r>
            <a:endParaRPr lang="en-US" dirty="0">
              <a:solidFill>
                <a:srgbClr val="696464"/>
              </a:solidFill>
            </a:endParaRPr>
          </a:p>
        </p:txBody>
      </p:sp>
      <p:sp>
        <p:nvSpPr>
          <p:cNvPr id="7" name="Slide Number Placeholder 22"/>
          <p:cNvSpPr>
            <a:spLocks noGrp="1"/>
          </p:cNvSpPr>
          <p:nvPr>
            <p:ph type="sldNum" sz="quarter" idx="12"/>
          </p:nvPr>
        </p:nvSpPr>
        <p:spPr/>
        <p:txBody>
          <a:bodyPr/>
          <a:lstStyle>
            <a:lvl1pPr>
              <a:defRPr/>
            </a:lvl1pPr>
          </a:lstStyle>
          <a:p>
            <a:pPr>
              <a:defRPr/>
            </a:pPr>
            <a:fld id="{1E123ADC-105A-4149-81F1-B3E6A2A1201F}"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dirty="0">
              <a:solidFill>
                <a:srgbClr val="696464"/>
              </a:solidFill>
            </a:endParaRPr>
          </a:p>
        </p:txBody>
      </p:sp>
      <p:sp>
        <p:nvSpPr>
          <p:cNvPr id="8" name="Footer Placeholder 2"/>
          <p:cNvSpPr>
            <a:spLocks noGrp="1"/>
          </p:cNvSpPr>
          <p:nvPr>
            <p:ph type="ftr" sz="quarter" idx="11"/>
          </p:nvPr>
        </p:nvSpPr>
        <p:spPr/>
        <p:txBody>
          <a:bodyPr/>
          <a:lstStyle>
            <a:lvl1pPr>
              <a:defRPr/>
            </a:lvl1pPr>
          </a:lstStyle>
          <a:p>
            <a:pPr>
              <a:defRPr/>
            </a:pPr>
            <a:r>
              <a:rPr lang="en-US" dirty="0" smtClean="0">
                <a:solidFill>
                  <a:srgbClr val="696464"/>
                </a:solidFill>
              </a:rPr>
              <a:t>B.Satyanarayana, TIFR, Mumbai                   XX DAE-BRNS High Energy Physics Symposium, Visva-Bharati                January 13-18, 2013</a:t>
            </a:r>
            <a:endParaRPr lang="en-US" dirty="0">
              <a:solidFill>
                <a:srgbClr val="696464"/>
              </a:solidFill>
            </a:endParaRPr>
          </a:p>
        </p:txBody>
      </p:sp>
      <p:sp>
        <p:nvSpPr>
          <p:cNvPr id="9" name="Slide Number Placeholder 22"/>
          <p:cNvSpPr>
            <a:spLocks noGrp="1"/>
          </p:cNvSpPr>
          <p:nvPr>
            <p:ph type="sldNum" sz="quarter" idx="12"/>
          </p:nvPr>
        </p:nvSpPr>
        <p:spPr/>
        <p:txBody>
          <a:bodyPr/>
          <a:lstStyle>
            <a:lvl1pPr>
              <a:defRPr/>
            </a:lvl1pPr>
          </a:lstStyle>
          <a:p>
            <a:pPr>
              <a:defRPr/>
            </a:pPr>
            <a:fld id="{92721F5F-F279-48B3-A808-2D6877F9D0BD}"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dirty="0">
              <a:solidFill>
                <a:srgbClr val="696464"/>
              </a:solidFill>
            </a:endParaRPr>
          </a:p>
        </p:txBody>
      </p:sp>
      <p:sp>
        <p:nvSpPr>
          <p:cNvPr id="4" name="Footer Placeholder 2"/>
          <p:cNvSpPr>
            <a:spLocks noGrp="1"/>
          </p:cNvSpPr>
          <p:nvPr>
            <p:ph type="ftr" sz="quarter" idx="11"/>
          </p:nvPr>
        </p:nvSpPr>
        <p:spPr/>
        <p:txBody>
          <a:bodyPr/>
          <a:lstStyle>
            <a:lvl1pPr>
              <a:defRPr/>
            </a:lvl1pPr>
          </a:lstStyle>
          <a:p>
            <a:pPr>
              <a:defRPr/>
            </a:pPr>
            <a:r>
              <a:rPr lang="en-US" dirty="0" smtClean="0">
                <a:solidFill>
                  <a:srgbClr val="696464"/>
                </a:solidFill>
              </a:rPr>
              <a:t>B.Satyanarayana, TIFR, Mumbai                   XX DAE-BRNS High Energy Physics Symposium, Visva-Bharati                January 13-18, 2013</a:t>
            </a:r>
            <a:endParaRPr lang="en-US" dirty="0">
              <a:solidFill>
                <a:srgbClr val="696464"/>
              </a:solidFill>
            </a:endParaRPr>
          </a:p>
        </p:txBody>
      </p:sp>
      <p:sp>
        <p:nvSpPr>
          <p:cNvPr id="5" name="Slide Number Placeholder 22"/>
          <p:cNvSpPr>
            <a:spLocks noGrp="1"/>
          </p:cNvSpPr>
          <p:nvPr>
            <p:ph type="sldNum" sz="quarter" idx="12"/>
          </p:nvPr>
        </p:nvSpPr>
        <p:spPr/>
        <p:txBody>
          <a:bodyPr/>
          <a:lstStyle>
            <a:lvl1pPr>
              <a:defRPr/>
            </a:lvl1pPr>
          </a:lstStyle>
          <a:p>
            <a:pPr>
              <a:defRPr/>
            </a:pPr>
            <a:fld id="{92C07E1A-1E28-429E-9804-7FB05331E654}"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dirty="0">
              <a:solidFill>
                <a:srgbClr val="696464"/>
              </a:solidFill>
            </a:endParaRPr>
          </a:p>
        </p:txBody>
      </p:sp>
      <p:sp>
        <p:nvSpPr>
          <p:cNvPr id="3" name="Footer Placeholder 2"/>
          <p:cNvSpPr>
            <a:spLocks noGrp="1"/>
          </p:cNvSpPr>
          <p:nvPr>
            <p:ph type="ftr" sz="quarter" idx="11"/>
          </p:nvPr>
        </p:nvSpPr>
        <p:spPr/>
        <p:txBody>
          <a:bodyPr/>
          <a:lstStyle>
            <a:lvl1pPr>
              <a:defRPr/>
            </a:lvl1pPr>
          </a:lstStyle>
          <a:p>
            <a:pPr>
              <a:defRPr/>
            </a:pPr>
            <a:r>
              <a:rPr lang="en-US" dirty="0" smtClean="0">
                <a:solidFill>
                  <a:srgbClr val="696464"/>
                </a:solidFill>
              </a:rPr>
              <a:t>B.Satyanarayana, TIFR, Mumbai                   XX DAE-BRNS High Energy Physics Symposium, Visva-Bharati                January 13-18, 2013</a:t>
            </a:r>
            <a:endParaRPr lang="en-US" dirty="0">
              <a:solidFill>
                <a:srgbClr val="696464"/>
              </a:solidFill>
            </a:endParaRPr>
          </a:p>
        </p:txBody>
      </p:sp>
      <p:sp>
        <p:nvSpPr>
          <p:cNvPr id="4" name="Slide Number Placeholder 22"/>
          <p:cNvSpPr>
            <a:spLocks noGrp="1"/>
          </p:cNvSpPr>
          <p:nvPr>
            <p:ph type="sldNum" sz="quarter" idx="12"/>
          </p:nvPr>
        </p:nvSpPr>
        <p:spPr/>
        <p:txBody>
          <a:bodyPr/>
          <a:lstStyle>
            <a:lvl1pPr>
              <a:defRPr/>
            </a:lvl1pPr>
          </a:lstStyle>
          <a:p>
            <a:pPr>
              <a:defRPr/>
            </a:pPr>
            <a:fld id="{FEFB5B63-AED6-4326-9D59-51FE1F75E4F9}"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dirty="0">
              <a:solidFill>
                <a:srgbClr val="696464"/>
              </a:solidFill>
            </a:endParaRPr>
          </a:p>
        </p:txBody>
      </p:sp>
      <p:sp>
        <p:nvSpPr>
          <p:cNvPr id="8" name="Footer Placeholder 5"/>
          <p:cNvSpPr>
            <a:spLocks noGrp="1"/>
          </p:cNvSpPr>
          <p:nvPr>
            <p:ph type="ftr" sz="quarter" idx="11"/>
          </p:nvPr>
        </p:nvSpPr>
        <p:spPr/>
        <p:txBody>
          <a:bodyPr/>
          <a:lstStyle>
            <a:lvl1pPr>
              <a:defRPr/>
            </a:lvl1pPr>
          </a:lstStyle>
          <a:p>
            <a:pPr>
              <a:defRPr/>
            </a:pPr>
            <a:r>
              <a:rPr lang="en-US" dirty="0" smtClean="0">
                <a:solidFill>
                  <a:srgbClr val="696464"/>
                </a:solidFill>
              </a:rPr>
              <a:t>B.Satyanarayana, TIFR, Mumbai                   XX DAE-BRNS High Energy Physics Symposium, Visva-Bharati                January 13-18, 2013</a:t>
            </a:r>
            <a:endParaRPr lang="en-US" dirty="0">
              <a:solidFill>
                <a:srgbClr val="696464"/>
              </a:solidFill>
            </a:endParaRPr>
          </a:p>
        </p:txBody>
      </p:sp>
      <p:sp>
        <p:nvSpPr>
          <p:cNvPr id="9" name="Slide Number Placeholder 6"/>
          <p:cNvSpPr>
            <a:spLocks noGrp="1"/>
          </p:cNvSpPr>
          <p:nvPr>
            <p:ph type="sldNum" sz="quarter" idx="12"/>
          </p:nvPr>
        </p:nvSpPr>
        <p:spPr/>
        <p:txBody>
          <a:bodyPr/>
          <a:lstStyle>
            <a:lvl1pPr>
              <a:defRPr/>
            </a:lvl1pPr>
          </a:lstStyle>
          <a:p>
            <a:pPr>
              <a:defRPr/>
            </a:pPr>
            <a:fld id="{A793B8DD-7120-4977-992A-129D067F4721}"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US" dirty="0">
              <a:solidFill>
                <a:srgbClr val="696464"/>
              </a:solidFill>
            </a:endParaRPr>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r>
              <a:rPr lang="en-US" dirty="0" smtClean="0">
                <a:solidFill>
                  <a:srgbClr val="696464"/>
                </a:solidFill>
              </a:rPr>
              <a:t>B.Satyanarayana, TIFR, Mumbai                   XX DAE-BRNS High Energy Physics Symposium, Visva-Bharati                January 13-18, 2013</a:t>
            </a:r>
            <a:endParaRPr lang="en-US" dirty="0">
              <a:solidFill>
                <a:srgbClr val="696464"/>
              </a:solidFill>
            </a:endParaRPr>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EBBB9A2E-DFB7-4F87-8D60-C5C57A14FBA2}"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dirty="0">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r>
              <a:rPr lang="en-US" dirty="0" smtClean="0">
                <a:solidFill>
                  <a:srgbClr val="696464"/>
                </a:solidFill>
              </a:rPr>
              <a:t>B.Satyanarayana, TIFR, Mumbai                   XX DAE-BRNS High Energy Physics Symposium, Visva-Bharati                January 13-18, 2013</a:t>
            </a:r>
            <a:endParaRPr lang="en-US" dirty="0">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pPr>
              <a:defRPr/>
            </a:pPr>
            <a:fld id="{438A5CC6-7816-4501-9146-F0FEA6D715C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7167EB-ED77-4F46-8D21-B42D62487800}" type="datetimeFigureOut">
              <a:rPr lang="en-US" smtClean="0"/>
              <a:pPr/>
              <a:t>9/13/2013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41AD50-A271-45F2-8869-8915D181DC9C}"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dirty="0">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r>
              <a:rPr lang="en-US" dirty="0" smtClean="0">
                <a:solidFill>
                  <a:srgbClr val="696464"/>
                </a:solidFill>
              </a:rPr>
              <a:t>B.Satyanarayana, TIFR, Mumbai                   XX DAE-BRNS High Energy Physics Symposium, Visva-Bharati                January 13-18, 2013</a:t>
            </a:r>
            <a:endParaRPr lang="en-US" dirty="0">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pPr>
              <a:defRPr/>
            </a:pPr>
            <a:fld id="{11B5DDCC-770B-402E-8F05-C3200F9D392B}"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2000" y="1268506"/>
            <a:ext cx="4500000" cy="255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72000" y="76200"/>
            <a:ext cx="9000000" cy="1143000"/>
          </a:xfrm>
        </p:spPr>
        <p:txBody>
          <a:bodyPr anchor="ctr" anchorCtr="0"/>
          <a:lstStyle>
            <a:lvl1pPr>
              <a:defRPr>
                <a:solidFill>
                  <a:srgbClr val="002060"/>
                </a:solidFill>
                <a:latin typeface="+mj-lt"/>
              </a:defRPr>
            </a:lvl1pPr>
          </a:lstStyle>
          <a:p>
            <a:r>
              <a:rPr lang="en-US" dirty="0" smtClean="0"/>
              <a:t>Click to edit Master title style</a:t>
            </a:r>
            <a:endParaRPr lang="en-US" dirty="0"/>
          </a:p>
        </p:txBody>
      </p:sp>
      <p:sp>
        <p:nvSpPr>
          <p:cNvPr id="11" name="Content Placeholder 2"/>
          <p:cNvSpPr>
            <a:spLocks noGrp="1"/>
          </p:cNvSpPr>
          <p:nvPr>
            <p:ph sz="quarter" idx="10"/>
          </p:nvPr>
        </p:nvSpPr>
        <p:spPr>
          <a:xfrm>
            <a:off x="4572000" y="1267200"/>
            <a:ext cx="4500000" cy="255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1"/>
          </p:nvPr>
        </p:nvSpPr>
        <p:spPr>
          <a:xfrm>
            <a:off x="72000" y="3832412"/>
            <a:ext cx="4500000" cy="255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quarter" idx="12"/>
          </p:nvPr>
        </p:nvSpPr>
        <p:spPr>
          <a:xfrm>
            <a:off x="4572000" y="3834000"/>
            <a:ext cx="4500000" cy="255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Footer Placeholder 2"/>
          <p:cNvSpPr>
            <a:spLocks noGrp="1"/>
          </p:cNvSpPr>
          <p:nvPr>
            <p:ph type="ftr" sz="quarter" idx="13"/>
          </p:nvPr>
        </p:nvSpPr>
        <p:spPr>
          <a:xfrm>
            <a:off x="72000" y="6408921"/>
            <a:ext cx="9000000" cy="360000"/>
          </a:xfrm>
        </p:spPr>
        <p:txBody>
          <a:bodyPr/>
          <a:lstStyle>
            <a:lvl1pPr>
              <a:defRPr/>
            </a:lvl1pPr>
          </a:lstStyle>
          <a:p>
            <a:pPr>
              <a:defRPr/>
            </a:pPr>
            <a:r>
              <a:rPr lang="en-US" dirty="0" smtClean="0">
                <a:solidFill>
                  <a:srgbClr val="696464"/>
                </a:solidFill>
              </a:rPr>
              <a:t>B.Satyanarayana, TIFR, Mumbai                   XX DAE-BRNS High Energy Physics Symposium, Visva-Bharati                January 13-18, 2013</a:t>
            </a:r>
            <a:endParaRPr lang="en-US" dirty="0">
              <a:solidFill>
                <a:srgbClr val="696464"/>
              </a:solidFill>
            </a:endParaRPr>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dirty="0"/>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dirty="0">
              <a:solidFill>
                <a:srgbClr val="696464"/>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r>
              <a:rPr lang="en-US" dirty="0" smtClean="0">
                <a:solidFill>
                  <a:srgbClr val="696464"/>
                </a:solidFill>
              </a:rPr>
              <a:t>B.Satyanarayana, TIFR, Mumbai                   XX DAE-BRNS High Energy Physics Symposium, Visva-Bharati                January 13-18, 2013</a:t>
            </a:r>
            <a:endParaRPr lang="en-US" dirty="0">
              <a:solidFill>
                <a:srgbClr val="696464"/>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5415AEAC-4AE4-46AA-89B8-83603AB89134}" type="slidenum">
              <a:rPr lang="en-US"/>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dirty="0">
              <a:solidFill>
                <a:srgbClr val="696464"/>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dirty="0" smtClean="0">
                <a:solidFill>
                  <a:srgbClr val="696464"/>
                </a:solidFill>
              </a:rPr>
              <a:t>B.Satyanarayana, TIFR, Mumbai                   XX DAE-BRNS High Energy Physics Symposium, Visva-Bharati                January 13-18, 2013</a:t>
            </a:r>
            <a:endParaRPr lang="en-US" dirty="0">
              <a:solidFill>
                <a:srgbClr val="696464"/>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4628892-1532-4FC9-9A52-C8343D82987E}"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7167EB-ED77-4F46-8D21-B42D62487800}" type="datetimeFigureOut">
              <a:rPr lang="en-US" smtClean="0"/>
              <a:pPr/>
              <a:t>9/13/2013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41AD50-A271-45F2-8869-8915D181DC9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7167EB-ED77-4F46-8D21-B42D62487800}" type="datetimeFigureOut">
              <a:rPr lang="en-US" smtClean="0"/>
              <a:pPr/>
              <a:t>9/13/2013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41AD50-A271-45F2-8869-8915D181DC9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7167EB-ED77-4F46-8D21-B42D62487800}" type="datetimeFigureOut">
              <a:rPr lang="en-US" smtClean="0"/>
              <a:pPr/>
              <a:t>9/13/2013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1AD50-A271-45F2-8869-8915D181DC9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7167EB-ED77-4F46-8D21-B42D62487800}" type="datetimeFigureOut">
              <a:rPr lang="en-US" smtClean="0"/>
              <a:pPr/>
              <a:t>9/13/2013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1AD50-A271-45F2-8869-8915D181DC9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7167EB-ED77-4F46-8D21-B42D62487800}" type="datetimeFigureOut">
              <a:rPr lang="en-US" smtClean="0"/>
              <a:pPr/>
              <a:t>9/13/2013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1AD50-A271-45F2-8869-8915D181DC9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dirty="0">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r>
              <a:rPr lang="en-US" dirty="0" smtClean="0">
                <a:solidFill>
                  <a:srgbClr val="696464"/>
                </a:solidFill>
              </a:rPr>
              <a:t>B.Satyanarayana, TIFR, Mumbai                   XX DAE-BRNS High Energy Physics Symposium, Visva-Bharati                January 13-18, 2013</a:t>
            </a:r>
            <a:endParaRPr lang="en-US" dirty="0">
              <a:solidFill>
                <a:srgbClr val="696464"/>
              </a:solidFill>
            </a:endParaRPr>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1F5A9C02-008D-4852-936A-3810966D472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sldNum="0"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dirty="0">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r>
              <a:rPr lang="en-US" dirty="0" smtClean="0">
                <a:solidFill>
                  <a:srgbClr val="696464"/>
                </a:solidFill>
              </a:rPr>
              <a:t>B.Satyanarayana, TIFR, Mumbai                   XX DAE-BRNS High Energy Physics Symposium, Visva-Bharati                January 13-18, 2013</a:t>
            </a:r>
            <a:endParaRPr lang="en-US" dirty="0">
              <a:solidFill>
                <a:srgbClr val="696464"/>
              </a:solidFill>
            </a:endParaRPr>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1F5A9C02-008D-4852-936A-3810966D472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hf sldNum="0"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dirty="0">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r>
              <a:rPr lang="en-US" dirty="0" smtClean="0">
                <a:solidFill>
                  <a:srgbClr val="696464"/>
                </a:solidFill>
              </a:rPr>
              <a:t>B.Satyanarayana, TIFR, Mumbai                   XX DAE-BRNS High Energy Physics Symposium, Visva-Bharati                January 13-18, 2013</a:t>
            </a:r>
            <a:endParaRPr lang="en-US" dirty="0">
              <a:solidFill>
                <a:srgbClr val="696464"/>
              </a:solidFill>
            </a:endParaRPr>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1F5A9C02-008D-4852-936A-3810966D472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hf sldNum="0"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IN" dirty="0" smtClean="0"/>
              <a:t>B.Satyanarayana for S.D.Kalmani</a:t>
            </a:r>
          </a:p>
          <a:p>
            <a:r>
              <a:rPr lang="en-IN" dirty="0" smtClean="0"/>
              <a:t>TIFR, Mumbai</a:t>
            </a:r>
            <a:endParaRPr lang="en-IN" dirty="0"/>
          </a:p>
        </p:txBody>
      </p:sp>
      <p:sp>
        <p:nvSpPr>
          <p:cNvPr id="6147" name="Title 2"/>
          <p:cNvSpPr>
            <a:spLocks noGrp="1"/>
          </p:cNvSpPr>
          <p:nvPr>
            <p:ph type="ctrTitle"/>
          </p:nvPr>
        </p:nvSpPr>
        <p:spPr/>
        <p:txBody>
          <a:bodyPr/>
          <a:lstStyle/>
          <a:p>
            <a:r>
              <a:rPr lang="en-US" dirty="0" smtClean="0"/>
              <a:t>Closed </a:t>
            </a:r>
            <a:r>
              <a:rPr lang="en-US" dirty="0" smtClean="0"/>
              <a:t>Loop Gas System </a:t>
            </a:r>
            <a:endParaRPr lang="en-IN"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2000" y="76200"/>
            <a:ext cx="9000000" cy="1143000"/>
          </a:xfrm>
        </p:spPr>
        <p:txBody>
          <a:bodyPr>
            <a:normAutofit/>
          </a:bodyPr>
          <a:lstStyle/>
          <a:p>
            <a:r>
              <a:rPr lang="en-US" dirty="0" smtClean="0"/>
              <a:t>Design parameters of the pilot system</a:t>
            </a:r>
          </a:p>
        </p:txBody>
      </p:sp>
      <p:sp>
        <p:nvSpPr>
          <p:cNvPr id="15363" name="Content Placeholder 2"/>
          <p:cNvSpPr>
            <a:spLocks noGrp="1"/>
          </p:cNvSpPr>
          <p:nvPr>
            <p:ph sz="quarter" idx="1"/>
          </p:nvPr>
        </p:nvSpPr>
        <p:spPr>
          <a:xfrm>
            <a:off x="72000" y="1600200"/>
            <a:ext cx="9000000" cy="4525963"/>
          </a:xfrm>
        </p:spPr>
        <p:txBody>
          <a:bodyPr>
            <a:noAutofit/>
          </a:bodyPr>
          <a:lstStyle/>
          <a:p>
            <a:r>
              <a:rPr lang="en-US" sz="2000" dirty="0" smtClean="0"/>
              <a:t>RPCs (12) </a:t>
            </a:r>
            <a:r>
              <a:rPr lang="en-US" sz="2000" dirty="0" smtClean="0">
                <a:sym typeface="Wingdings"/>
              </a:rPr>
              <a:t></a:t>
            </a:r>
            <a:r>
              <a:rPr lang="en-US" sz="2000" dirty="0" smtClean="0">
                <a:sym typeface="Wingdings" pitchFamily="2" charset="2"/>
              </a:rPr>
              <a:t>8litres x 12 = 96litres +20litres (main cylinder) +</a:t>
            </a:r>
            <a:r>
              <a:rPr lang="en-US" sz="2000" dirty="0" smtClean="0"/>
              <a:t>20</a:t>
            </a:r>
            <a:r>
              <a:rPr lang="en-US" sz="2000" dirty="0" smtClean="0">
                <a:sym typeface="Wingdings" pitchFamily="2" charset="2"/>
              </a:rPr>
              <a:t>litres</a:t>
            </a:r>
            <a:r>
              <a:rPr lang="en-US" sz="2000" dirty="0" smtClean="0"/>
              <a:t> (buffer cylinder)</a:t>
            </a:r>
            <a:endParaRPr lang="en-US" sz="2000" dirty="0" smtClean="0">
              <a:sym typeface="Wingdings" pitchFamily="2" charset="2"/>
            </a:endParaRPr>
          </a:p>
          <a:p>
            <a:r>
              <a:rPr lang="en-US" sz="2000" dirty="0" smtClean="0">
                <a:sym typeface="Wingdings" pitchFamily="2" charset="2"/>
              </a:rPr>
              <a:t>Total Gas in the close loop system ~180litres</a:t>
            </a:r>
            <a:endParaRPr lang="en-US" sz="2000" dirty="0" smtClean="0"/>
          </a:p>
          <a:p>
            <a:r>
              <a:rPr lang="en-US" sz="2000" dirty="0" smtClean="0"/>
              <a:t>If filled at 10/20SCCM </a:t>
            </a:r>
            <a:r>
              <a:rPr lang="en-US" sz="2000" dirty="0" smtClean="0">
                <a:sym typeface="Wingdings"/>
              </a:rPr>
              <a:t></a:t>
            </a:r>
            <a:r>
              <a:rPr lang="en-US" sz="2000" dirty="0" smtClean="0">
                <a:sym typeface="Wingdings" pitchFamily="2" charset="2"/>
              </a:rPr>
              <a:t> will take1000 hours. So high filling rate of say 15litres/min </a:t>
            </a:r>
            <a:r>
              <a:rPr lang="en-US" sz="2000" dirty="0" smtClean="0">
                <a:sym typeface="Wingdings"/>
              </a:rPr>
              <a:t> </a:t>
            </a:r>
            <a:r>
              <a:rPr lang="en-US" sz="2000" dirty="0" smtClean="0">
                <a:sym typeface="Wingdings" pitchFamily="2" charset="2"/>
              </a:rPr>
              <a:t>10Hours is required.</a:t>
            </a:r>
            <a:endParaRPr lang="en-US" sz="2000" dirty="0" smtClean="0"/>
          </a:p>
          <a:p>
            <a:r>
              <a:rPr lang="en-US" sz="2000" dirty="0" smtClean="0"/>
              <a:t>Loop flow = 1litre per minute (80cc/RPC) and top up = 10cc</a:t>
            </a:r>
          </a:p>
          <a:p>
            <a:r>
              <a:rPr lang="en-US" sz="2000" dirty="0" smtClean="0"/>
              <a:t>Positive pressure to be maintained for smooth gas flow through RPCs (1.006 bar to 1.009 bar, i.e. 3mbar difference).</a:t>
            </a:r>
          </a:p>
          <a:p>
            <a:r>
              <a:rPr lang="en-US" sz="2000" dirty="0" smtClean="0"/>
              <a:t>Lab pressure changes between 1.004bar to 1.010bar twice a day.</a:t>
            </a:r>
          </a:p>
          <a:p>
            <a:r>
              <a:rPr lang="en-US" sz="2000" dirty="0" smtClean="0"/>
              <a:t>Auto-refill starts at 1.150bar (set value)</a:t>
            </a:r>
          </a:p>
          <a:p>
            <a:r>
              <a:rPr lang="en-US" sz="2000" dirty="0" smtClean="0"/>
              <a:t>Filled pressure (PT5) is 1.450 bar (set value)</a:t>
            </a:r>
          </a:p>
          <a:p>
            <a:r>
              <a:rPr lang="en-US" sz="2000" dirty="0" smtClean="0"/>
              <a:t>Manual refill after evacuation (Fast refilling)</a:t>
            </a:r>
          </a:p>
          <a:p>
            <a:r>
              <a:rPr lang="en-US" sz="2000" dirty="0" smtClean="0"/>
              <a:t>Provision for exhaust through MFC5</a:t>
            </a:r>
          </a:p>
          <a:p>
            <a:endParaRPr lang="en-US" sz="2000" dirty="0" smtClean="0"/>
          </a:p>
          <a:p>
            <a:endParaRPr lang="en-US" sz="2000" dirty="0" smtClean="0"/>
          </a:p>
          <a:p>
            <a:endParaRPr lang="en-US"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of close loop system</a:t>
            </a:r>
          </a:p>
        </p:txBody>
      </p:sp>
      <p:sp>
        <p:nvSpPr>
          <p:cNvPr id="8195" name="Content Placeholder 2"/>
          <p:cNvSpPr>
            <a:spLocks noGrp="1"/>
          </p:cNvSpPr>
          <p:nvPr>
            <p:ph sz="quarter" idx="1"/>
          </p:nvPr>
        </p:nvSpPr>
        <p:spPr/>
        <p:txBody>
          <a:bodyPr>
            <a:normAutofit/>
          </a:bodyPr>
          <a:lstStyle/>
          <a:p>
            <a:r>
              <a:rPr lang="en-US" dirty="0" smtClean="0"/>
              <a:t>Depends on  maintaining pressure balance, flow rate  and efficiency of purification process.</a:t>
            </a:r>
          </a:p>
          <a:p>
            <a:r>
              <a:rPr lang="en-US" u="sng" dirty="0" smtClean="0"/>
              <a:t>Depends very much on the leak integrity of RPC</a:t>
            </a:r>
            <a:r>
              <a:rPr lang="en-US" dirty="0" smtClean="0"/>
              <a:t>. </a:t>
            </a:r>
          </a:p>
          <a:p>
            <a:r>
              <a:rPr lang="en-US" dirty="0" smtClean="0"/>
              <a:t>Both factors must be carefully addressed to achieve good efficiency of close loop recirculation.</a:t>
            </a:r>
          </a:p>
          <a:p>
            <a:r>
              <a:rPr lang="en-IN" dirty="0" smtClean="0"/>
              <a:t>Operates at very low pressure difference. Typically 10 to 20mmWC. Hence the system is sensitive to changes in the ambient room pressure. </a:t>
            </a:r>
          </a:p>
          <a:p>
            <a:r>
              <a:rPr lang="en-IN" dirty="0" smtClean="0"/>
              <a:t>Removal </a:t>
            </a:r>
            <a:r>
              <a:rPr lang="en-IN" dirty="0" smtClean="0"/>
              <a:t>of Contaminations: Air, Water vapour along with air and break down radicals specially of SF</a:t>
            </a:r>
            <a:r>
              <a:rPr lang="en-IN" baseline="-25000" dirty="0" smtClean="0"/>
              <a:t>6</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dmin\Desktop\Madurai_talk\RPC_1X1M.jpg"/>
          <p:cNvPicPr>
            <a:picLocks noChangeAspect="1" noChangeArrowheads="1"/>
          </p:cNvPicPr>
          <p:nvPr/>
        </p:nvPicPr>
        <p:blipFill>
          <a:blip r:embed="rId2" cstate="print"/>
          <a:srcRect/>
          <a:stretch>
            <a:fillRect/>
          </a:stretch>
        </p:blipFill>
        <p:spPr bwMode="auto">
          <a:xfrm>
            <a:off x="1981200" y="2438400"/>
            <a:ext cx="4419600" cy="4142292"/>
          </a:xfrm>
          <a:prstGeom prst="rect">
            <a:avLst/>
          </a:prstGeom>
          <a:noFill/>
        </p:spPr>
      </p:pic>
      <p:sp>
        <p:nvSpPr>
          <p:cNvPr id="6" name="Rectangle 5"/>
          <p:cNvSpPr/>
          <p:nvPr/>
        </p:nvSpPr>
        <p:spPr>
          <a:xfrm>
            <a:off x="0" y="381000"/>
            <a:ext cx="9144000" cy="2000548"/>
          </a:xfrm>
          <a:prstGeom prst="rect">
            <a:avLst/>
          </a:prstGeom>
        </p:spPr>
        <p:txBody>
          <a:bodyPr wrap="square">
            <a:spAutoFit/>
          </a:bodyPr>
          <a:lstStyle/>
          <a:p>
            <a:r>
              <a:rPr lang="en-US" sz="2000" b="1" dirty="0" smtClean="0">
                <a:solidFill>
                  <a:srgbClr val="C00000"/>
                </a:solidFill>
              </a:rPr>
              <a:t>We have  3 channels connected to the CLS system as follows :</a:t>
            </a:r>
          </a:p>
          <a:p>
            <a:r>
              <a:rPr lang="en-US" sz="2000" b="1" dirty="0" smtClean="0">
                <a:solidFill>
                  <a:srgbClr val="C00000"/>
                </a:solidFill>
              </a:rPr>
              <a:t>Ch #1 :RPC tray has  Four  (1 Meter X 1 Meter) RPC's in the tray as shown below.</a:t>
            </a:r>
          </a:p>
          <a:p>
            <a:r>
              <a:rPr lang="en-US" sz="2000" b="1" dirty="0" smtClean="0">
                <a:solidFill>
                  <a:srgbClr val="C00000"/>
                </a:solidFill>
              </a:rPr>
              <a:t>CH #2 :  RPC with 2M X 2M in a tray (AL 11) </a:t>
            </a:r>
          </a:p>
          <a:p>
            <a:r>
              <a:rPr lang="en-US" sz="2000" b="1" dirty="0" smtClean="0">
                <a:solidFill>
                  <a:srgbClr val="C00000"/>
                </a:solidFill>
              </a:rPr>
              <a:t>CH #3 :  RPC with 2M X 2M in a tray (AL 15)</a:t>
            </a:r>
          </a:p>
          <a:p>
            <a:r>
              <a:rPr lang="en-US" sz="2000" b="1" dirty="0" smtClean="0">
                <a:solidFill>
                  <a:srgbClr val="C00000"/>
                </a:solidFill>
              </a:rPr>
              <a:t>So we have equivalent  3 RPC's  (2M X 2M ) in the CLS</a:t>
            </a:r>
          </a:p>
          <a:p>
            <a:r>
              <a:rPr lang="en-US" sz="2400" b="1" i="1" dirty="0" smtClean="0">
                <a:solidFill>
                  <a:srgbClr val="00B050"/>
                </a:solidFill>
              </a:rPr>
              <a:t>NOTE : </a:t>
            </a:r>
            <a:r>
              <a:rPr lang="en-US" sz="2000" b="1" i="1" dirty="0" smtClean="0">
                <a:solidFill>
                  <a:srgbClr val="00B050"/>
                </a:solidFill>
              </a:rPr>
              <a:t>Pressure drop seen is ~2mmwater column (between input and    output)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Madurai_talk\pt5_pt1_nov29_11Jan2013.JPG"/>
          <p:cNvPicPr>
            <a:picLocks noChangeAspect="1" noChangeArrowheads="1"/>
          </p:cNvPicPr>
          <p:nvPr/>
        </p:nvPicPr>
        <p:blipFill>
          <a:blip r:embed="rId2" cstate="print"/>
          <a:srcRect/>
          <a:stretch>
            <a:fillRect/>
          </a:stretch>
        </p:blipFill>
        <p:spPr bwMode="auto">
          <a:xfrm>
            <a:off x="533401" y="685800"/>
            <a:ext cx="8077200" cy="5029200"/>
          </a:xfrm>
          <a:prstGeom prst="rect">
            <a:avLst/>
          </a:prstGeom>
          <a:noFill/>
        </p:spPr>
      </p:pic>
      <p:sp>
        <p:nvSpPr>
          <p:cNvPr id="3" name="TextBox 2"/>
          <p:cNvSpPr txBox="1"/>
          <p:nvPr/>
        </p:nvSpPr>
        <p:spPr>
          <a:xfrm>
            <a:off x="381000" y="381000"/>
            <a:ext cx="8305800" cy="369332"/>
          </a:xfrm>
          <a:prstGeom prst="rect">
            <a:avLst/>
          </a:prstGeom>
          <a:noFill/>
        </p:spPr>
        <p:txBody>
          <a:bodyPr wrap="square" rtlCol="0">
            <a:spAutoFit/>
          </a:bodyPr>
          <a:lstStyle/>
          <a:p>
            <a:r>
              <a:rPr lang="en-US" b="1" dirty="0" smtClean="0">
                <a:solidFill>
                  <a:srgbClr val="FF0000"/>
                </a:solidFill>
              </a:rPr>
              <a:t>Day to Day: monitoring parameters :PT5 Supply Pressure and  PT1 :Suction pressure </a:t>
            </a:r>
            <a:endParaRPr lang="en-US" b="1" dirty="0">
              <a:solidFill>
                <a:srgbClr val="FF0000"/>
              </a:solidFill>
            </a:endParaRPr>
          </a:p>
        </p:txBody>
      </p:sp>
      <p:sp>
        <p:nvSpPr>
          <p:cNvPr id="4" name="TextBox 3"/>
          <p:cNvSpPr txBox="1"/>
          <p:nvPr/>
        </p:nvSpPr>
        <p:spPr>
          <a:xfrm>
            <a:off x="1295400" y="5638800"/>
            <a:ext cx="6934200" cy="1107996"/>
          </a:xfrm>
          <a:prstGeom prst="rect">
            <a:avLst/>
          </a:prstGeom>
          <a:noFill/>
        </p:spPr>
        <p:txBody>
          <a:bodyPr wrap="square" rtlCol="0">
            <a:spAutoFit/>
          </a:bodyPr>
          <a:lstStyle/>
          <a:p>
            <a:r>
              <a:rPr lang="en-US" sz="2400" b="1" dirty="0" smtClean="0">
                <a:solidFill>
                  <a:srgbClr val="00B050"/>
                </a:solidFill>
              </a:rPr>
              <a:t>Filled pressure (PT5) is 1.450 bar (set value)</a:t>
            </a:r>
          </a:p>
          <a:p>
            <a:r>
              <a:rPr lang="en-US" sz="2400" b="1" dirty="0" smtClean="0">
                <a:solidFill>
                  <a:srgbClr val="00B050"/>
                </a:solidFill>
              </a:rPr>
              <a:t>Auto-refill starts at 1.150bar (set value)</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t5_pt6_pt1_20july_29july2013.JPG"/>
          <p:cNvPicPr>
            <a:picLocks noChangeAspect="1" noChangeArrowheads="1"/>
          </p:cNvPicPr>
          <p:nvPr/>
        </p:nvPicPr>
        <p:blipFill>
          <a:blip r:embed="rId2" cstate="print"/>
          <a:srcRect/>
          <a:stretch>
            <a:fillRect/>
          </a:stretch>
        </p:blipFill>
        <p:spPr bwMode="auto">
          <a:xfrm>
            <a:off x="381000" y="1600200"/>
            <a:ext cx="8054709" cy="4905376"/>
          </a:xfrm>
          <a:prstGeom prst="rect">
            <a:avLst/>
          </a:prstGeom>
          <a:noFill/>
        </p:spPr>
      </p:pic>
      <p:sp>
        <p:nvSpPr>
          <p:cNvPr id="3" name="TextBox 2"/>
          <p:cNvSpPr txBox="1"/>
          <p:nvPr/>
        </p:nvSpPr>
        <p:spPr>
          <a:xfrm>
            <a:off x="800100" y="241518"/>
            <a:ext cx="7543800"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smtClean="0">
                <a:solidFill>
                  <a:srgbClr val="FF0000"/>
                </a:solidFill>
              </a:rPr>
              <a:t>MONSOON EFFECT:</a:t>
            </a:r>
            <a:endParaRPr lang="en-US" sz="2800" dirty="0" smtClean="0">
              <a:solidFill>
                <a:srgbClr val="FF0000"/>
              </a:solidFill>
            </a:endParaRPr>
          </a:p>
          <a:p>
            <a:r>
              <a:rPr lang="en-US" sz="2800" dirty="0" smtClean="0">
                <a:solidFill>
                  <a:srgbClr val="FF0000"/>
                </a:solidFill>
              </a:rPr>
              <a:t>Problem encountered due to variation in room pressures: </a:t>
            </a:r>
          </a:p>
          <a:p>
            <a:r>
              <a:rPr lang="en-US" sz="2800" dirty="0" smtClean="0">
                <a:solidFill>
                  <a:srgbClr val="FF0000"/>
                </a:solidFill>
              </a:rPr>
              <a:t>Multiple Auto-refilling of </a:t>
            </a:r>
            <a:r>
              <a:rPr lang="en-US" sz="2800" dirty="0" smtClean="0">
                <a:solidFill>
                  <a:srgbClr val="FF0000"/>
                </a:solidFill>
              </a:rPr>
              <a:t>gas!</a:t>
            </a:r>
            <a:endParaRPr lang="en-US" sz="2800" dirty="0" smtClean="0">
              <a:solidFill>
                <a:srgbClr val="FF0000"/>
              </a:solidFill>
            </a:endParaRPr>
          </a:p>
          <a:p>
            <a:r>
              <a:rPr lang="en-US" sz="2800" dirty="0" smtClean="0">
                <a:solidFill>
                  <a:srgbClr val="FF0000"/>
                </a:solidFill>
              </a:rPr>
              <a:t>Bubbles were bubbling due to high pressure inside RPC</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00" y="1219200"/>
            <a:ext cx="9000000" cy="5539978"/>
          </a:xfrm>
          <a:prstGeom prst="rect">
            <a:avLst/>
          </a:prstGeom>
        </p:spPr>
        <p:txBody>
          <a:bodyPr wrap="square">
            <a:spAutoFit/>
          </a:bodyPr>
          <a:lstStyle/>
          <a:p>
            <a:r>
              <a:rPr lang="en-US" sz="2400" b="1" dirty="0" smtClean="0">
                <a:solidFill>
                  <a:srgbClr val="FF0000"/>
                </a:solidFill>
              </a:rPr>
              <a:t>The RPC pressure will track PT</a:t>
            </a:r>
            <a:r>
              <a:rPr lang="en-US" sz="2400" b="1" baseline="-25000" dirty="0" smtClean="0">
                <a:solidFill>
                  <a:srgbClr val="FF0000"/>
                </a:solidFill>
              </a:rPr>
              <a:t>6 </a:t>
            </a:r>
            <a:r>
              <a:rPr lang="en-US" sz="2400" b="1" dirty="0" smtClean="0">
                <a:solidFill>
                  <a:srgbClr val="FF0000"/>
                </a:solidFill>
              </a:rPr>
              <a:t>which is the room pressure and maintain it above room pressure by a difference delta which is presently </a:t>
            </a:r>
            <a:r>
              <a:rPr lang="en-US" sz="2400" b="1" dirty="0" smtClean="0">
                <a:solidFill>
                  <a:srgbClr val="FF0000"/>
                </a:solidFill>
              </a:rPr>
              <a:t>2mBar (20mm </a:t>
            </a:r>
            <a:r>
              <a:rPr lang="en-US" sz="2400" b="1" dirty="0" smtClean="0">
                <a:solidFill>
                  <a:srgbClr val="FF0000"/>
                </a:solidFill>
              </a:rPr>
              <a:t>of water column).</a:t>
            </a:r>
          </a:p>
          <a:p>
            <a:endParaRPr lang="en-US" b="1" dirty="0" smtClean="0"/>
          </a:p>
          <a:p>
            <a:r>
              <a:rPr lang="en-US" sz="2400" b="1" dirty="0" smtClean="0"/>
              <a:t>System </a:t>
            </a:r>
            <a:r>
              <a:rPr lang="en-US" sz="2400" b="1" dirty="0" smtClean="0"/>
              <a:t>can operate in 2 modes for operation settings :  </a:t>
            </a:r>
          </a:p>
          <a:p>
            <a:r>
              <a:rPr lang="en-US" sz="2400" b="1" dirty="0" smtClean="0"/>
              <a:t>we </a:t>
            </a:r>
            <a:r>
              <a:rPr lang="en-US" sz="2400" b="1" dirty="0" smtClean="0"/>
              <a:t>can operate the system in in  </a:t>
            </a:r>
            <a:endParaRPr lang="en-US" sz="2400" b="1" dirty="0" smtClean="0"/>
          </a:p>
          <a:p>
            <a:pPr lvl="1">
              <a:buFont typeface="Arial" pitchFamily="34" charset="0"/>
              <a:buChar char="•"/>
            </a:pPr>
            <a:r>
              <a:rPr lang="en-US" sz="2400" b="1" dirty="0" smtClean="0"/>
              <a:t> previous </a:t>
            </a:r>
            <a:r>
              <a:rPr lang="en-US" sz="2400" b="1" dirty="0" smtClean="0"/>
              <a:t>settings or </a:t>
            </a:r>
            <a:endParaRPr lang="en-US" sz="2400" b="1" dirty="0" smtClean="0"/>
          </a:p>
          <a:p>
            <a:pPr lvl="1">
              <a:buFont typeface="Arial" pitchFamily="34" charset="0"/>
              <a:buChar char="•"/>
            </a:pPr>
            <a:r>
              <a:rPr lang="en-US" sz="2400" b="1" dirty="0" smtClean="0"/>
              <a:t> modified settings</a:t>
            </a:r>
          </a:p>
          <a:p>
            <a:pPr lvl="1"/>
            <a:endParaRPr lang="en-US" sz="2400" b="1" dirty="0" smtClean="0"/>
          </a:p>
          <a:p>
            <a:r>
              <a:rPr lang="en-US" sz="2400" dirty="0" smtClean="0"/>
              <a:t>  </a:t>
            </a:r>
            <a:r>
              <a:rPr lang="en-US" sz="2400" b="1" dirty="0" smtClean="0"/>
              <a:t> a. Old </a:t>
            </a:r>
            <a:r>
              <a:rPr lang="en-US" sz="2400" b="1" dirty="0" smtClean="0"/>
              <a:t>A</a:t>
            </a:r>
            <a:r>
              <a:rPr lang="en-US" sz="2400" b="1" dirty="0" smtClean="0"/>
              <a:t>bsolute</a:t>
            </a:r>
            <a:r>
              <a:rPr lang="en-US" sz="2400" b="1" dirty="0" smtClean="0"/>
              <a:t>  Mode : Set points </a:t>
            </a:r>
            <a:r>
              <a:rPr lang="en-US" sz="2400" b="1" dirty="0" smtClean="0"/>
              <a:t>PT1 </a:t>
            </a:r>
            <a:r>
              <a:rPr lang="en-US" sz="2400" b="1" dirty="0" smtClean="0"/>
              <a:t>are named as SP1 Abs and   SP2 Abs</a:t>
            </a:r>
          </a:p>
          <a:p>
            <a:r>
              <a:rPr lang="en-US" sz="2400" b="1" dirty="0" smtClean="0"/>
              <a:t>   b.  SP1 Diff and SP2 Diff for setting  for upper and lower set points for PT1 respectively.</a:t>
            </a:r>
          </a:p>
          <a:p>
            <a:r>
              <a:rPr lang="en-US" sz="2400" b="1" dirty="0" smtClean="0"/>
              <a:t>   c. K2 (0.0995)  lowermost limit for PT1 and K2 (=1.008) for upper most for PT1 ====Range of pressure at which the  System operate</a:t>
            </a:r>
            <a:r>
              <a:rPr lang="en-US" sz="2400" b="1" dirty="0" smtClean="0"/>
              <a:t>.</a:t>
            </a:r>
            <a:endParaRPr lang="en-US" sz="2400" b="1" dirty="0" smtClean="0"/>
          </a:p>
        </p:txBody>
      </p:sp>
      <p:sp>
        <p:nvSpPr>
          <p:cNvPr id="3" name="TextBox 2"/>
          <p:cNvSpPr txBox="1"/>
          <p:nvPr/>
        </p:nvSpPr>
        <p:spPr>
          <a:xfrm>
            <a:off x="72000" y="228600"/>
            <a:ext cx="9000000" cy="954107"/>
          </a:xfrm>
          <a:prstGeom prst="rect">
            <a:avLst/>
          </a:prstGeom>
          <a:noFill/>
        </p:spPr>
        <p:txBody>
          <a:bodyPr wrap="square" rtlCol="0">
            <a:spAutoFit/>
          </a:bodyPr>
          <a:lstStyle/>
          <a:p>
            <a:pPr algn="ctr"/>
            <a:r>
              <a:rPr lang="en-US" sz="2800" b="1" dirty="0" smtClean="0">
                <a:solidFill>
                  <a:srgbClr val="FF0000"/>
                </a:solidFill>
                <a:latin typeface="Adobe Fan Heiti Std B" pitchFamily="34" charset="-128"/>
                <a:ea typeface="Adobe Fan Heiti Std B" pitchFamily="34" charset="-128"/>
              </a:rPr>
              <a:t>Need for </a:t>
            </a:r>
            <a:r>
              <a:rPr lang="en-US" sz="2800" b="1" dirty="0" smtClean="0">
                <a:solidFill>
                  <a:srgbClr val="FF0000"/>
                </a:solidFill>
                <a:latin typeface="Adobe Fan Heiti Std B" pitchFamily="34" charset="-128"/>
                <a:ea typeface="Adobe Fan Heiti Std B" pitchFamily="34" charset="-128"/>
              </a:rPr>
              <a:t>modification:</a:t>
            </a:r>
          </a:p>
          <a:p>
            <a:pPr algn="ctr"/>
            <a:r>
              <a:rPr lang="en-US" sz="2800" b="1" dirty="0" smtClean="0">
                <a:solidFill>
                  <a:srgbClr val="FF0000"/>
                </a:solidFill>
                <a:latin typeface="Adobe Fan Heiti Std B" pitchFamily="34" charset="-128"/>
                <a:ea typeface="Adobe Fan Heiti Std B" pitchFamily="34" charset="-128"/>
              </a:rPr>
              <a:t>Software </a:t>
            </a:r>
            <a:r>
              <a:rPr lang="en-US" sz="2800" b="1" dirty="0" smtClean="0">
                <a:solidFill>
                  <a:srgbClr val="FF0000"/>
                </a:solidFill>
                <a:latin typeface="Adobe Fan Heiti Std B" pitchFamily="34" charset="-128"/>
                <a:ea typeface="Adobe Fan Heiti Std B" pitchFamily="34" charset="-128"/>
              </a:rPr>
              <a:t>and Hardware </a:t>
            </a:r>
            <a:endParaRPr lang="en-US" sz="2800" b="1" dirty="0">
              <a:solidFill>
                <a:srgbClr val="FF0000"/>
              </a:solidFill>
              <a:latin typeface="Adobe Fan Heiti Std B" pitchFamily="34" charset="-128"/>
              <a:ea typeface="Adobe Fan Heiti Std B"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pt1-pt6_30julyonward_7august.JPG"/>
          <p:cNvPicPr>
            <a:picLocks noChangeAspect="1" noChangeArrowheads="1"/>
          </p:cNvPicPr>
          <p:nvPr/>
        </p:nvPicPr>
        <p:blipFill>
          <a:blip r:embed="rId2" cstate="print"/>
          <a:srcRect/>
          <a:stretch>
            <a:fillRect/>
          </a:stretch>
        </p:blipFill>
        <p:spPr bwMode="auto">
          <a:xfrm>
            <a:off x="457200" y="1647307"/>
            <a:ext cx="8305800" cy="5058293"/>
          </a:xfrm>
          <a:prstGeom prst="rect">
            <a:avLst/>
          </a:prstGeom>
          <a:noFill/>
        </p:spPr>
      </p:pic>
      <p:sp>
        <p:nvSpPr>
          <p:cNvPr id="3" name="TextBox 2"/>
          <p:cNvSpPr txBox="1"/>
          <p:nvPr/>
        </p:nvSpPr>
        <p:spPr>
          <a:xfrm>
            <a:off x="72000" y="228600"/>
            <a:ext cx="9000000" cy="1261884"/>
          </a:xfrm>
          <a:prstGeom prst="rect">
            <a:avLst/>
          </a:prstGeom>
          <a:noFill/>
        </p:spPr>
        <p:txBody>
          <a:bodyPr wrap="square" rtlCol="0">
            <a:spAutoFit/>
          </a:bodyPr>
          <a:lstStyle/>
          <a:p>
            <a:pPr algn="ctr"/>
            <a:r>
              <a:rPr lang="en-US" sz="2800" b="1" dirty="0" smtClean="0"/>
              <a:t>Drastic </a:t>
            </a:r>
            <a:r>
              <a:rPr lang="en-US" sz="2800" b="1" dirty="0" smtClean="0"/>
              <a:t>variation </a:t>
            </a:r>
            <a:r>
              <a:rPr lang="en-US" sz="2800" b="1" dirty="0" smtClean="0"/>
              <a:t>in pressure  </a:t>
            </a:r>
            <a:r>
              <a:rPr lang="en-US" sz="2800" b="1" dirty="0" smtClean="0"/>
              <a:t>during Mumbai monsoon </a:t>
            </a:r>
            <a:endParaRPr lang="en-US" sz="2800" b="1" dirty="0" smtClean="0"/>
          </a:p>
          <a:p>
            <a:pPr algn="ctr"/>
            <a:r>
              <a:rPr lang="en-US" sz="2800" b="1" dirty="0" smtClean="0"/>
              <a:t>Hence </a:t>
            </a:r>
            <a:r>
              <a:rPr lang="en-US" sz="2800" b="1" dirty="0" smtClean="0"/>
              <a:t>the need for correction</a:t>
            </a:r>
          </a:p>
          <a:p>
            <a:pPr algn="ctr"/>
            <a:r>
              <a:rPr lang="en-IN" sz="2000" b="1" dirty="0" smtClean="0"/>
              <a:t>System pressure/RPC pressure </a:t>
            </a:r>
            <a:r>
              <a:rPr lang="en-IN" sz="2000" b="1" dirty="0" smtClean="0"/>
              <a:t>i.e. </a:t>
            </a:r>
            <a:r>
              <a:rPr lang="en-IN" sz="2000" b="1" dirty="0" smtClean="0"/>
              <a:t>PT1 follows the  PT6  (Room </a:t>
            </a:r>
            <a:r>
              <a:rPr lang="en-IN" sz="2000" b="1" dirty="0" smtClean="0"/>
              <a:t>pressure)</a:t>
            </a:r>
            <a:endParaRPr lang="en-US" sz="20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MFC6-PT5_30July__22August2013.JPG"/>
          <p:cNvPicPr>
            <a:picLocks noChangeAspect="1" noChangeArrowheads="1"/>
          </p:cNvPicPr>
          <p:nvPr/>
        </p:nvPicPr>
        <p:blipFill>
          <a:blip r:embed="rId2" cstate="print"/>
          <a:srcRect/>
          <a:stretch>
            <a:fillRect/>
          </a:stretch>
        </p:blipFill>
        <p:spPr bwMode="auto">
          <a:xfrm>
            <a:off x="381000" y="152400"/>
            <a:ext cx="8534400" cy="5197512"/>
          </a:xfrm>
          <a:prstGeom prst="rect">
            <a:avLst/>
          </a:prstGeom>
          <a:noFill/>
        </p:spPr>
      </p:pic>
      <p:sp>
        <p:nvSpPr>
          <p:cNvPr id="3" name="Rectangle 2"/>
          <p:cNvSpPr/>
          <p:nvPr/>
        </p:nvSpPr>
        <p:spPr>
          <a:xfrm>
            <a:off x="304800" y="5715000"/>
            <a:ext cx="8610600" cy="523220"/>
          </a:xfrm>
          <a:prstGeom prst="rect">
            <a:avLst/>
          </a:prstGeom>
        </p:spPr>
        <p:txBody>
          <a:bodyPr wrap="square">
            <a:spAutoFit/>
          </a:bodyPr>
          <a:lstStyle/>
          <a:p>
            <a:pPr algn="ctr"/>
            <a:r>
              <a:rPr lang="en-US" dirty="0" smtClean="0"/>
              <a:t>  </a:t>
            </a:r>
            <a:r>
              <a:rPr lang="en-US" sz="2800" b="1" dirty="0" smtClean="0"/>
              <a:t> It took 14days to refilled ! Looks reasonable .</a:t>
            </a:r>
            <a:endParaRPr lang="en-US" sz="28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IN" dirty="0" smtClean="0">
                <a:latin typeface="+mn-lt"/>
              </a:rPr>
              <a:t>        </a:t>
            </a:r>
            <a:r>
              <a:rPr lang="en-IN" dirty="0" smtClean="0">
                <a:solidFill>
                  <a:srgbClr val="FF0000"/>
                </a:solidFill>
                <a:latin typeface="+mn-lt"/>
              </a:rPr>
              <a:t>AL11 Noise rate monitoring</a:t>
            </a:r>
            <a:endParaRPr lang="en-IN" dirty="0">
              <a:solidFill>
                <a:srgbClr val="FF0000"/>
              </a:solidFill>
              <a:latin typeface="+mn-lt"/>
            </a:endParaRPr>
          </a:p>
        </p:txBody>
      </p:sp>
      <p:pic>
        <p:nvPicPr>
          <p:cNvPr id="9" name="Content Placeholder 8"/>
          <p:cNvPicPr>
            <a:picLocks noGrp="1" noChangeAspect="1"/>
          </p:cNvPicPr>
          <p:nvPr>
            <p:ph sz="quarter" idx="1"/>
          </p:nvPr>
        </p:nvPicPr>
        <p:blipFill>
          <a:blip r:embed="rId2" cstate="print">
            <a:extLst>
              <a:ext uri="{28A0092B-C50C-407E-A947-70E740481C1C}">
                <a14:useLocalDpi xmlns="" xmlns:a14="http://schemas.microsoft.com/office/drawing/2010/main" val="0"/>
              </a:ext>
            </a:extLst>
          </a:blip>
          <a:stretch>
            <a:fillRect/>
          </a:stretch>
        </p:blipFill>
        <p:spPr>
          <a:xfrm>
            <a:off x="359571" y="1524000"/>
            <a:ext cx="8424859" cy="4876800"/>
          </a:xfrm>
        </p:spPr>
      </p:pic>
    </p:spTree>
    <p:extLst>
      <p:ext uri="{BB962C8B-B14F-4D97-AF65-F5344CB8AC3E}">
        <p14:creationId xmlns="" xmlns:p14="http://schemas.microsoft.com/office/powerpoint/2010/main" val="41687209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457200"/>
            <a:ext cx="4953000" cy="584775"/>
          </a:xfrm>
          <a:prstGeom prst="rect">
            <a:avLst/>
          </a:prstGeom>
          <a:noFill/>
        </p:spPr>
        <p:txBody>
          <a:bodyPr wrap="square" rtlCol="0">
            <a:spAutoFit/>
          </a:bodyPr>
          <a:lstStyle/>
          <a:p>
            <a:pPr algn="ctr"/>
            <a:r>
              <a:rPr lang="en-US" sz="3200" dirty="0" smtClean="0">
                <a:solidFill>
                  <a:srgbClr val="C00000"/>
                </a:solidFill>
              </a:rPr>
              <a:t>RPC Current </a:t>
            </a:r>
            <a:r>
              <a:rPr lang="en-US" sz="3200" dirty="0" smtClean="0">
                <a:solidFill>
                  <a:srgbClr val="C00000"/>
                </a:solidFill>
              </a:rPr>
              <a:t>monitoring</a:t>
            </a:r>
            <a:endParaRPr lang="en-US" sz="3200" dirty="0">
              <a:solidFill>
                <a:srgbClr val="C00000"/>
              </a:solidFill>
            </a:endParaRPr>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1041975"/>
            <a:ext cx="8686800" cy="517140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905000"/>
          </a:xfrm>
        </p:spPr>
        <p:txBody>
          <a:bodyPr>
            <a:normAutofit fontScale="90000"/>
          </a:bodyPr>
          <a:lstStyle/>
          <a:p>
            <a:pPr algn="ctr"/>
            <a:r>
              <a:rPr lang="en-IN" dirty="0" smtClean="0"/>
              <a:t/>
            </a:r>
            <a:br>
              <a:rPr lang="en-IN" dirty="0" smtClean="0"/>
            </a:br>
            <a:r>
              <a:rPr lang="en-IN" b="1" dirty="0" smtClean="0">
                <a:solidFill>
                  <a:srgbClr val="FF0000"/>
                </a:solidFill>
              </a:rPr>
              <a:t>Status of Closed Loop gas system and some results</a:t>
            </a:r>
            <a:r>
              <a:rPr lang="en-US" dirty="0" smtClean="0"/>
              <a:t/>
            </a:r>
            <a:br>
              <a:rPr lang="en-US" dirty="0" smtClean="0"/>
            </a:br>
            <a:endParaRPr lang="en-US" dirty="0"/>
          </a:p>
        </p:txBody>
      </p:sp>
      <p:sp>
        <p:nvSpPr>
          <p:cNvPr id="7" name="Rectangle 6"/>
          <p:cNvSpPr/>
          <p:nvPr/>
        </p:nvSpPr>
        <p:spPr>
          <a:xfrm>
            <a:off x="0" y="1600200"/>
            <a:ext cx="8839200" cy="4154984"/>
          </a:xfrm>
          <a:prstGeom prst="rect">
            <a:avLst/>
          </a:prstGeom>
          <a:solidFill>
            <a:schemeClr val="bg1">
              <a:lumMod val="85000"/>
            </a:schemeClr>
          </a:solidFill>
        </p:spPr>
        <p:txBody>
          <a:bodyPr wrap="square">
            <a:spAutoFit/>
          </a:bodyPr>
          <a:lstStyle/>
          <a:p>
            <a:pPr algn="ctr" eaLnBrk="0" hangingPunct="0"/>
            <a:r>
              <a:rPr lang="en-US" sz="2400" b="1" dirty="0" smtClean="0">
                <a:solidFill>
                  <a:srgbClr val="00B050"/>
                </a:solidFill>
                <a:latin typeface="Arial" pitchFamily="34" charset="0"/>
                <a:ea typeface="Times New Roman" pitchFamily="18" charset="0"/>
                <a:cs typeface="Arial" pitchFamily="34" charset="0"/>
              </a:rPr>
              <a:t>What is Closed loop system ?</a:t>
            </a:r>
          </a:p>
          <a:p>
            <a:pPr algn="ctr" eaLnBrk="0" hangingPunct="0"/>
            <a:r>
              <a:rPr lang="en-US" sz="2400" dirty="0" smtClean="0">
                <a:solidFill>
                  <a:srgbClr val="002060"/>
                </a:solidFill>
                <a:latin typeface="Arial" pitchFamily="34" charset="0"/>
                <a:ea typeface="Times New Roman" pitchFamily="18" charset="0"/>
                <a:cs typeface="Arial" pitchFamily="34" charset="0"/>
              </a:rPr>
              <a:t>The basic function of the gas system is to mix the gas components in the appropriate proportion, to distribute the mixture to the individual chambers as well as to purify and recycle the used gas. The large detector volume and the relatively expensive gases make a Closed Loop System mandatory. It is observed that, the performance of RPC largely depends on the quality of the gas mixture used. The current drawn by the chambers increases with poor quality of gas mixture. So, it is  very important to assure a good quality of gas  in the RPC system.</a:t>
            </a:r>
            <a:endParaRPr lang="en-US" sz="2400" dirty="0" smtClean="0">
              <a:solidFill>
                <a:srgbClr val="002060"/>
              </a:solidFill>
              <a:latin typeface="Arial" pitchFamily="34" charset="0"/>
              <a:cs typeface="Arial" pitchFamily="34" charset="0"/>
            </a:endParaRPr>
          </a:p>
        </p:txBody>
      </p:sp>
    </p:spTree>
    <p:extLst>
      <p:ext uri="{BB962C8B-B14F-4D97-AF65-F5344CB8AC3E}">
        <p14:creationId xmlns="" xmlns:p14="http://schemas.microsoft.com/office/powerpoint/2010/main" val="22114145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http://www.ino.tifr.res.in:8080/TIFR_Gas-Systems/130816_145201/IB19_vi_16august.JPG"/>
          <p:cNvPicPr>
            <a:picLocks noChangeAspect="1" noChangeArrowheads="1"/>
          </p:cNvPicPr>
          <p:nvPr/>
        </p:nvPicPr>
        <p:blipFill>
          <a:blip r:embed="rId2" cstate="print"/>
          <a:srcRect/>
          <a:stretch>
            <a:fillRect/>
          </a:stretch>
        </p:blipFill>
        <p:spPr bwMode="auto">
          <a:xfrm>
            <a:off x="685800" y="1295400"/>
            <a:ext cx="7822473" cy="5181600"/>
          </a:xfrm>
          <a:prstGeom prst="rect">
            <a:avLst/>
          </a:prstGeom>
          <a:noFill/>
        </p:spPr>
      </p:pic>
      <p:sp>
        <p:nvSpPr>
          <p:cNvPr id="3" name="TextBox 2"/>
          <p:cNvSpPr txBox="1"/>
          <p:nvPr/>
        </p:nvSpPr>
        <p:spPr>
          <a:xfrm>
            <a:off x="1905000" y="457200"/>
            <a:ext cx="4953000" cy="584775"/>
          </a:xfrm>
          <a:prstGeom prst="rect">
            <a:avLst/>
          </a:prstGeom>
          <a:noFill/>
        </p:spPr>
        <p:txBody>
          <a:bodyPr wrap="square" rtlCol="0">
            <a:spAutoFit/>
          </a:bodyPr>
          <a:lstStyle/>
          <a:p>
            <a:pPr algn="ctr"/>
            <a:r>
              <a:rPr lang="en-US" sz="3200" dirty="0" smtClean="0">
                <a:solidFill>
                  <a:srgbClr val="C00000"/>
                </a:solidFill>
              </a:rPr>
              <a:t>RPC Current </a:t>
            </a:r>
            <a:r>
              <a:rPr lang="en-US" sz="3200" dirty="0" smtClean="0">
                <a:solidFill>
                  <a:srgbClr val="C00000"/>
                </a:solidFill>
              </a:rPr>
              <a:t>monitoring</a:t>
            </a:r>
            <a:endParaRPr lang="en-US" sz="3200" dirty="0">
              <a:solidFill>
                <a:srgbClr val="C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IB20_vi_16august.JPG"/>
          <p:cNvPicPr>
            <a:picLocks noChangeAspect="1" noChangeArrowheads="1"/>
          </p:cNvPicPr>
          <p:nvPr/>
        </p:nvPicPr>
        <p:blipFill>
          <a:blip r:embed="rId2" cstate="print"/>
          <a:srcRect/>
          <a:stretch>
            <a:fillRect/>
          </a:stretch>
        </p:blipFill>
        <p:spPr bwMode="auto">
          <a:xfrm>
            <a:off x="685800" y="914400"/>
            <a:ext cx="7822473" cy="5181600"/>
          </a:xfrm>
          <a:prstGeom prst="rect">
            <a:avLst/>
          </a:prstGeom>
          <a:noFill/>
        </p:spPr>
      </p:pic>
      <p:sp>
        <p:nvSpPr>
          <p:cNvPr id="3" name="TextBox 2"/>
          <p:cNvSpPr txBox="1"/>
          <p:nvPr/>
        </p:nvSpPr>
        <p:spPr>
          <a:xfrm>
            <a:off x="1600200" y="457200"/>
            <a:ext cx="6400800" cy="584775"/>
          </a:xfrm>
          <a:prstGeom prst="rect">
            <a:avLst/>
          </a:prstGeom>
          <a:noFill/>
        </p:spPr>
        <p:txBody>
          <a:bodyPr wrap="square" rtlCol="0">
            <a:spAutoFit/>
          </a:bodyPr>
          <a:lstStyle/>
          <a:p>
            <a:pPr algn="ctr"/>
            <a:r>
              <a:rPr lang="en-US" sz="3200" dirty="0" smtClean="0">
                <a:solidFill>
                  <a:srgbClr val="C00000"/>
                </a:solidFill>
              </a:rPr>
              <a:t>RPC Current </a:t>
            </a:r>
            <a:r>
              <a:rPr lang="en-US" sz="3200" dirty="0" smtClean="0">
                <a:solidFill>
                  <a:srgbClr val="C00000"/>
                </a:solidFill>
              </a:rPr>
              <a:t>monitoring</a:t>
            </a:r>
            <a:endParaRPr lang="en-US" sz="3200" dirty="0">
              <a:solidFill>
                <a:srgbClr val="C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SG01_vi_16august.JPG"/>
          <p:cNvPicPr>
            <a:picLocks noChangeAspect="1" noChangeArrowheads="1"/>
          </p:cNvPicPr>
          <p:nvPr/>
        </p:nvPicPr>
        <p:blipFill>
          <a:blip r:embed="rId2" cstate="print"/>
          <a:srcRect/>
          <a:stretch>
            <a:fillRect/>
          </a:stretch>
        </p:blipFill>
        <p:spPr bwMode="auto">
          <a:xfrm>
            <a:off x="685800" y="1371600"/>
            <a:ext cx="8077200" cy="4919074"/>
          </a:xfrm>
          <a:prstGeom prst="rect">
            <a:avLst/>
          </a:prstGeom>
          <a:noFill/>
        </p:spPr>
      </p:pic>
      <p:sp>
        <p:nvSpPr>
          <p:cNvPr id="5" name="TextBox 4"/>
          <p:cNvSpPr txBox="1"/>
          <p:nvPr/>
        </p:nvSpPr>
        <p:spPr>
          <a:xfrm>
            <a:off x="1600200" y="457200"/>
            <a:ext cx="6400800" cy="584775"/>
          </a:xfrm>
          <a:prstGeom prst="rect">
            <a:avLst/>
          </a:prstGeom>
          <a:noFill/>
        </p:spPr>
        <p:txBody>
          <a:bodyPr wrap="square" rtlCol="0">
            <a:spAutoFit/>
          </a:bodyPr>
          <a:lstStyle/>
          <a:p>
            <a:pPr algn="ctr"/>
            <a:r>
              <a:rPr lang="en-US" sz="3200" dirty="0" smtClean="0">
                <a:solidFill>
                  <a:srgbClr val="C00000"/>
                </a:solidFill>
              </a:rPr>
              <a:t>RPC Current </a:t>
            </a:r>
            <a:r>
              <a:rPr lang="en-US" sz="3200" dirty="0" smtClean="0">
                <a:solidFill>
                  <a:srgbClr val="C00000"/>
                </a:solidFill>
              </a:rPr>
              <a:t>monitoring</a:t>
            </a:r>
            <a:endParaRPr lang="en-US" sz="3200" dirty="0">
              <a:solidFill>
                <a:srgbClr val="C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SG02_vi_16august.JPG"/>
          <p:cNvPicPr>
            <a:picLocks noChangeAspect="1" noChangeArrowheads="1"/>
          </p:cNvPicPr>
          <p:nvPr/>
        </p:nvPicPr>
        <p:blipFill>
          <a:blip r:embed="rId2" cstate="print"/>
          <a:srcRect/>
          <a:stretch>
            <a:fillRect/>
          </a:stretch>
        </p:blipFill>
        <p:spPr bwMode="auto">
          <a:xfrm>
            <a:off x="609601" y="1190624"/>
            <a:ext cx="8179830" cy="4981576"/>
          </a:xfrm>
          <a:prstGeom prst="rect">
            <a:avLst/>
          </a:prstGeom>
          <a:noFill/>
        </p:spPr>
      </p:pic>
      <p:sp>
        <p:nvSpPr>
          <p:cNvPr id="3" name="Rectangle 2"/>
          <p:cNvSpPr/>
          <p:nvPr/>
        </p:nvSpPr>
        <p:spPr>
          <a:xfrm>
            <a:off x="1219200" y="304800"/>
            <a:ext cx="6705600" cy="646331"/>
          </a:xfrm>
          <a:prstGeom prst="rect">
            <a:avLst/>
          </a:prstGeom>
        </p:spPr>
        <p:txBody>
          <a:bodyPr wrap="square">
            <a:spAutoFit/>
          </a:bodyPr>
          <a:lstStyle/>
          <a:p>
            <a:pPr algn="ctr"/>
            <a:r>
              <a:rPr lang="en-US" sz="3600" dirty="0" smtClean="0">
                <a:solidFill>
                  <a:srgbClr val="C00000"/>
                </a:solidFill>
              </a:rPr>
              <a:t>RPC Current and HV monitoring </a:t>
            </a:r>
            <a:endParaRPr lang="en-US" sz="3600" dirty="0">
              <a:solidFill>
                <a:srgbClr val="C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r>
              <a:rPr lang="en-IN" sz="3500" dirty="0" smtClean="0"/>
              <a:t>VI of 1m x1m RPCs in cascade Mode</a:t>
            </a:r>
            <a:endParaRPr lang="en-IN" sz="3500" dirty="0"/>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6200" y="1066800"/>
            <a:ext cx="8915400" cy="5409499"/>
          </a:xfrm>
          <a:prstGeom prst="rect">
            <a:avLst/>
          </a:prstGeom>
        </p:spPr>
      </p:pic>
    </p:spTree>
    <p:extLst>
      <p:ext uri="{BB962C8B-B14F-4D97-AF65-F5344CB8AC3E}">
        <p14:creationId xmlns="" xmlns:p14="http://schemas.microsoft.com/office/powerpoint/2010/main" val="40513570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MFC6-PT1.JPG"/>
          <p:cNvPicPr>
            <a:picLocks noChangeAspect="1" noChangeArrowheads="1"/>
          </p:cNvPicPr>
          <p:nvPr/>
        </p:nvPicPr>
        <p:blipFill>
          <a:blip r:embed="rId2" cstate="print"/>
          <a:srcRect/>
          <a:stretch>
            <a:fillRect/>
          </a:stretch>
        </p:blipFill>
        <p:spPr bwMode="auto">
          <a:xfrm>
            <a:off x="304800" y="1295400"/>
            <a:ext cx="8508273" cy="5181600"/>
          </a:xfrm>
          <a:prstGeom prst="rect">
            <a:avLst/>
          </a:prstGeom>
          <a:noFill/>
        </p:spPr>
      </p:pic>
      <p:sp>
        <p:nvSpPr>
          <p:cNvPr id="4" name="Rectangle 3"/>
          <p:cNvSpPr/>
          <p:nvPr/>
        </p:nvSpPr>
        <p:spPr>
          <a:xfrm>
            <a:off x="72000" y="304800"/>
            <a:ext cx="9000000" cy="769441"/>
          </a:xfrm>
          <a:prstGeom prst="rect">
            <a:avLst/>
          </a:prstGeom>
        </p:spPr>
        <p:txBody>
          <a:bodyPr wrap="square">
            <a:spAutoFit/>
          </a:bodyPr>
          <a:lstStyle/>
          <a:p>
            <a:pPr algn="ctr"/>
            <a:r>
              <a:rPr lang="en-US" sz="2200" b="1" dirty="0" smtClean="0"/>
              <a:t>When the system pressure is </a:t>
            </a:r>
            <a:r>
              <a:rPr lang="en-US" sz="2200" b="1" dirty="0" smtClean="0"/>
              <a:t>high, </a:t>
            </a:r>
            <a:r>
              <a:rPr lang="en-US" sz="2200" b="1" dirty="0" smtClean="0"/>
              <a:t>the MFC</a:t>
            </a:r>
            <a:r>
              <a:rPr lang="en-US" sz="2200" b="1" baseline="-25000" dirty="0" smtClean="0"/>
              <a:t>6</a:t>
            </a:r>
            <a:r>
              <a:rPr lang="en-US" sz="2200" b="1" dirty="0" smtClean="0"/>
              <a:t> flow is reduced, </a:t>
            </a:r>
            <a:endParaRPr lang="en-US" sz="2200" b="1" dirty="0" smtClean="0"/>
          </a:p>
          <a:p>
            <a:pPr algn="ctr"/>
            <a:r>
              <a:rPr lang="en-US" sz="2200" b="1" dirty="0" smtClean="0"/>
              <a:t>from </a:t>
            </a:r>
            <a:r>
              <a:rPr lang="en-US" sz="2200" b="1" dirty="0" smtClean="0"/>
              <a:t>11.8 </a:t>
            </a:r>
            <a:r>
              <a:rPr lang="en-US" sz="2200" b="1" dirty="0" smtClean="0"/>
              <a:t>SCCM</a:t>
            </a:r>
            <a:r>
              <a:rPr lang="en-US" sz="2200" b="1" dirty="0" smtClean="0"/>
              <a:t> </a:t>
            </a:r>
            <a:r>
              <a:rPr lang="en-US" sz="2200" b="1" dirty="0" smtClean="0"/>
              <a:t>to 9.5 </a:t>
            </a:r>
            <a:r>
              <a:rPr lang="en-US" sz="2200" b="1" dirty="0" smtClean="0"/>
              <a:t>SCCM or </a:t>
            </a:r>
            <a:r>
              <a:rPr lang="en-US" sz="2200" b="1" dirty="0" smtClean="0"/>
              <a:t>vice versa</a:t>
            </a:r>
            <a:endParaRPr lang="en-US" sz="2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MFC6-PT5_30July__5sept2013.JPG"/>
          <p:cNvPicPr>
            <a:picLocks noChangeAspect="1" noChangeArrowheads="1"/>
          </p:cNvPicPr>
          <p:nvPr/>
        </p:nvPicPr>
        <p:blipFill>
          <a:blip r:embed="rId2" cstate="print"/>
          <a:srcRect/>
          <a:stretch>
            <a:fillRect/>
          </a:stretch>
        </p:blipFill>
        <p:spPr bwMode="auto">
          <a:xfrm>
            <a:off x="609600" y="381000"/>
            <a:ext cx="7772400" cy="4733448"/>
          </a:xfrm>
          <a:prstGeom prst="rect">
            <a:avLst/>
          </a:prstGeom>
          <a:noFill/>
        </p:spPr>
      </p:pic>
      <p:sp>
        <p:nvSpPr>
          <p:cNvPr id="3" name="TextBox 2"/>
          <p:cNvSpPr txBox="1"/>
          <p:nvPr/>
        </p:nvSpPr>
        <p:spPr>
          <a:xfrm>
            <a:off x="304800" y="5486400"/>
            <a:ext cx="8382000" cy="738664"/>
          </a:xfrm>
          <a:prstGeom prst="rect">
            <a:avLst/>
          </a:prstGeom>
          <a:noFill/>
        </p:spPr>
        <p:txBody>
          <a:bodyPr wrap="square" rtlCol="0">
            <a:spAutoFit/>
          </a:bodyPr>
          <a:lstStyle/>
          <a:p>
            <a:pPr algn="ctr"/>
            <a:r>
              <a:rPr lang="en-US" b="1" i="1" dirty="0" smtClean="0">
                <a:solidFill>
                  <a:srgbClr val="C00000"/>
                </a:solidFill>
              </a:rPr>
              <a:t>AUTO REFILL LOOKS TO BE REASONABLE </a:t>
            </a:r>
            <a:r>
              <a:rPr lang="en-US" b="1" dirty="0" smtClean="0"/>
              <a:t>: </a:t>
            </a:r>
          </a:p>
          <a:p>
            <a:r>
              <a:rPr lang="en-US" sz="2400" b="1" dirty="0" smtClean="0">
                <a:solidFill>
                  <a:srgbClr val="00B050"/>
                </a:solidFill>
              </a:rPr>
              <a:t>BUT MFC6 FLOW has reduced to  almost 2 SCCM (very low) </a:t>
            </a:r>
            <a:endParaRPr lang="en-US" sz="2400" b="1" dirty="0">
              <a:solidFill>
                <a:srgbClr val="00B05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371600"/>
            <a:ext cx="7620000" cy="4401205"/>
          </a:xfrm>
          <a:prstGeom prst="rect">
            <a:avLst/>
          </a:prstGeom>
          <a:noFill/>
        </p:spPr>
        <p:txBody>
          <a:bodyPr wrap="square" rtlCol="0">
            <a:spAutoFit/>
          </a:bodyPr>
          <a:lstStyle/>
          <a:p>
            <a:pPr marL="514350" indent="-514350">
              <a:buAutoNum type="arabicPeriod"/>
            </a:pPr>
            <a:r>
              <a:rPr lang="en-US" sz="2800" b="1" dirty="0" smtClean="0"/>
              <a:t>Closed Loop System is functioning well as per the design, need to add more RPC’s in the loop.</a:t>
            </a:r>
          </a:p>
          <a:p>
            <a:pPr marL="514350" indent="-514350">
              <a:buAutoNum type="arabicPeriod"/>
            </a:pPr>
            <a:r>
              <a:rPr lang="en-US" sz="2800" b="1" dirty="0" smtClean="0"/>
              <a:t>On-line RGA is frequently done to qualify the quality of gas. BUT need to do more analysis in detail for any breakdown radicals.</a:t>
            </a:r>
          </a:p>
          <a:p>
            <a:pPr marL="514350" indent="-514350">
              <a:buAutoNum type="arabicPeriod"/>
            </a:pPr>
            <a:r>
              <a:rPr lang="en-US" sz="2800" b="1" dirty="0" smtClean="0"/>
              <a:t>We need to fine tune the system to regulate the gas flow (through MFC6) as </a:t>
            </a:r>
            <a:r>
              <a:rPr lang="en-US" sz="2800" b="1" dirty="0" smtClean="0">
                <a:solidFill>
                  <a:srgbClr val="C00000"/>
                </a:solidFill>
              </a:rPr>
              <a:t> the DATA for room pressure variation for one full monsoon  season is  available with us.  </a:t>
            </a:r>
            <a:endParaRPr lang="en-US" sz="2800" b="1" dirty="0">
              <a:solidFill>
                <a:srgbClr val="C00000"/>
              </a:solidFill>
            </a:endParaRPr>
          </a:p>
        </p:txBody>
      </p:sp>
      <p:sp>
        <p:nvSpPr>
          <p:cNvPr id="3" name="TextBox 2"/>
          <p:cNvSpPr txBox="1"/>
          <p:nvPr/>
        </p:nvSpPr>
        <p:spPr>
          <a:xfrm>
            <a:off x="914400" y="685800"/>
            <a:ext cx="6934200" cy="369332"/>
          </a:xfrm>
          <a:prstGeom prst="rect">
            <a:avLst/>
          </a:prstGeom>
          <a:noFill/>
        </p:spPr>
        <p:txBody>
          <a:bodyPr wrap="square" rtlCol="0">
            <a:spAutoFit/>
          </a:bodyPr>
          <a:lstStyle/>
          <a:p>
            <a:pPr algn="ctr"/>
            <a:r>
              <a:rPr lang="en-US" b="1" dirty="0" smtClean="0">
                <a:latin typeface="Adobe Gothic Std B" pitchFamily="34" charset="-128"/>
                <a:ea typeface="Adobe Gothic Std B" pitchFamily="34" charset="-128"/>
              </a:rPr>
              <a:t>CONCLUSION : </a:t>
            </a:r>
            <a:endParaRPr lang="en-US" b="1" dirty="0">
              <a:latin typeface="Adobe Gothic Std B" pitchFamily="34" charset="-128"/>
              <a:ea typeface="Adobe Gothic Std B"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685800"/>
            <a:ext cx="8534400" cy="5262979"/>
          </a:xfrm>
          <a:prstGeom prst="rect">
            <a:avLst/>
          </a:prstGeom>
        </p:spPr>
        <p:txBody>
          <a:bodyPr wrap="square">
            <a:spAutoFit/>
          </a:bodyPr>
          <a:lstStyle/>
          <a:p>
            <a:pPr marL="342900" indent="-342900">
              <a:buFont typeface="Arial" pitchFamily="34" charset="0"/>
              <a:buChar char="•"/>
            </a:pPr>
            <a:r>
              <a:rPr lang="en-US" sz="2400" dirty="0" smtClean="0"/>
              <a:t>ICAL RPCs Will be operated using non–flammable gas mixture of </a:t>
            </a:r>
            <a:r>
              <a:rPr lang="en-US" sz="2400" b="1" dirty="0" smtClean="0">
                <a:solidFill>
                  <a:srgbClr val="FF0000"/>
                </a:solidFill>
              </a:rPr>
              <a:t>C</a:t>
            </a:r>
            <a:r>
              <a:rPr lang="en-US" sz="2400" b="1" baseline="-25000" dirty="0" smtClean="0">
                <a:solidFill>
                  <a:srgbClr val="FF0000"/>
                </a:solidFill>
              </a:rPr>
              <a:t>2</a:t>
            </a:r>
            <a:r>
              <a:rPr lang="en-US" sz="2400" b="1" dirty="0" smtClean="0">
                <a:solidFill>
                  <a:srgbClr val="FF0000"/>
                </a:solidFill>
              </a:rPr>
              <a:t>H</a:t>
            </a:r>
            <a:r>
              <a:rPr lang="en-US" sz="2400" b="1" baseline="-25000" dirty="0" smtClean="0">
                <a:solidFill>
                  <a:srgbClr val="FF0000"/>
                </a:solidFill>
              </a:rPr>
              <a:t>2</a:t>
            </a:r>
            <a:r>
              <a:rPr lang="en-US" sz="2400" b="1" dirty="0" smtClean="0">
                <a:solidFill>
                  <a:srgbClr val="FF0000"/>
                </a:solidFill>
              </a:rPr>
              <a:t>F</a:t>
            </a:r>
            <a:r>
              <a:rPr lang="en-US" sz="2400" b="1" baseline="-25000" dirty="0" smtClean="0">
                <a:solidFill>
                  <a:srgbClr val="FF0000"/>
                </a:solidFill>
              </a:rPr>
              <a:t>4</a:t>
            </a:r>
            <a:r>
              <a:rPr lang="en-US" sz="2400" b="1" dirty="0" smtClean="0">
                <a:solidFill>
                  <a:srgbClr val="FF0000"/>
                </a:solidFill>
              </a:rPr>
              <a:t>-iC</a:t>
            </a:r>
            <a:r>
              <a:rPr lang="en-US" sz="2400" b="1" baseline="-25000" dirty="0" smtClean="0">
                <a:solidFill>
                  <a:srgbClr val="FF0000"/>
                </a:solidFill>
              </a:rPr>
              <a:t>4</a:t>
            </a:r>
            <a:r>
              <a:rPr lang="en-US" sz="2400" b="1" dirty="0" smtClean="0">
                <a:solidFill>
                  <a:srgbClr val="FF0000"/>
                </a:solidFill>
              </a:rPr>
              <a:t>H</a:t>
            </a:r>
            <a:r>
              <a:rPr lang="en-US" sz="2400" b="1" baseline="-25000" dirty="0" smtClean="0">
                <a:solidFill>
                  <a:srgbClr val="FF0000"/>
                </a:solidFill>
              </a:rPr>
              <a:t>10</a:t>
            </a:r>
            <a:r>
              <a:rPr lang="en-US" sz="2400" b="1" dirty="0" smtClean="0">
                <a:solidFill>
                  <a:srgbClr val="FF0000"/>
                </a:solidFill>
              </a:rPr>
              <a:t>-SF</a:t>
            </a:r>
            <a:r>
              <a:rPr lang="en-US" sz="2400" b="1" baseline="-25000" dirty="0" smtClean="0">
                <a:solidFill>
                  <a:srgbClr val="FF0000"/>
                </a:solidFill>
              </a:rPr>
              <a:t>6</a:t>
            </a:r>
            <a:r>
              <a:rPr lang="en-US" sz="2400" dirty="0" smtClean="0"/>
              <a:t>, which is relatively expensive. Based on economics and due to the large system size (~30K RPCs), RPCs are operated in re-circulating  (90-95%) closed-loop system.</a:t>
            </a:r>
          </a:p>
          <a:p>
            <a:pPr marL="457200" indent="-457200">
              <a:buFont typeface="Arial" pitchFamily="34" charset="0"/>
              <a:buChar char="•"/>
            </a:pPr>
            <a:r>
              <a:rPr lang="en-US" sz="2400" dirty="0" smtClean="0"/>
              <a:t>The current drawn by the chambers can rapidly rise if the amount of pollutants in the mixture increase, be due to poor gas quality at the source (e.g. polluted Freon bottles), the accumulation of impurities due to malfunctioning or saturated gas purifiers, leaks in the gas system or detectors, etc.</a:t>
            </a:r>
          </a:p>
          <a:p>
            <a:pPr marL="342900" indent="-342900">
              <a:buFont typeface="Arial" pitchFamily="34" charset="0"/>
              <a:buChar char="•"/>
            </a:pPr>
            <a:r>
              <a:rPr lang="en-US" sz="2400" dirty="0" smtClean="0"/>
              <a:t>The goal is finding the operational conditions that will keep the </a:t>
            </a:r>
            <a:r>
              <a:rPr lang="en-US" sz="2400" dirty="0" smtClean="0"/>
              <a:t>RPC gas </a:t>
            </a:r>
            <a:r>
              <a:rPr lang="en-US" sz="2400" dirty="0" smtClean="0"/>
              <a:t>purity near the level of the fresh gas quality to ensure proper operation of the large RPC </a:t>
            </a:r>
            <a:r>
              <a:rPr lang="en-US" sz="2400" dirty="0" smtClean="0"/>
              <a:t>systems.</a:t>
            </a:r>
            <a:endParaRPr lang="en-IN" sz="2400" dirty="0" smtClean="0"/>
          </a:p>
          <a:p>
            <a:endParaRPr lang="en-IN" sz="1600" b="1" dirty="0" smtClean="0">
              <a:solidFill>
                <a:srgbClr val="FF0000"/>
              </a:solidFill>
            </a:endParaRPr>
          </a:p>
          <a:p>
            <a:r>
              <a:rPr lang="en-IN" sz="1600" b="1" dirty="0" smtClean="0">
                <a:solidFill>
                  <a:srgbClr val="FF0000"/>
                </a:solidFill>
              </a:rPr>
              <a:t>Total number of RPCs in the ICAL = 3 x150 x 64 = 28,800</a:t>
            </a:r>
          </a:p>
          <a:p>
            <a:r>
              <a:rPr lang="en-IN" sz="1600" b="1" dirty="0" smtClean="0">
                <a:solidFill>
                  <a:srgbClr val="FF0000"/>
                </a:solidFill>
              </a:rPr>
              <a:t>Total gas volume = 28,800 x 195cm x 191cm x 0.2cm = 214,531 litres</a:t>
            </a:r>
          </a:p>
        </p:txBody>
      </p:sp>
      <p:sp>
        <p:nvSpPr>
          <p:cNvPr id="3" name="Title 3"/>
          <p:cNvSpPr txBox="1">
            <a:spLocks/>
          </p:cNvSpPr>
          <p:nvPr/>
        </p:nvSpPr>
        <p:spPr>
          <a:xfrm>
            <a:off x="144000" y="0"/>
            <a:ext cx="85428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chemeClr val="accent1">
                    <a:lumMod val="75000"/>
                  </a:schemeClr>
                </a:solidFill>
                <a:effectLst/>
                <a:uLnTx/>
                <a:uFillTx/>
                <a:latin typeface="+mj-lt"/>
                <a:ea typeface="+mj-ea"/>
                <a:cs typeface="+mj-cs"/>
              </a:rPr>
              <a:t>Purpose and motivation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4648200"/>
            <a:ext cx="2514600" cy="1066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2000" dirty="0"/>
          </a:p>
        </p:txBody>
      </p:sp>
      <p:cxnSp>
        <p:nvCxnSpPr>
          <p:cNvPr id="5" name="Straight Connector 4"/>
          <p:cNvCxnSpPr/>
          <p:nvPr/>
        </p:nvCxnSpPr>
        <p:spPr>
          <a:xfrm>
            <a:off x="1267264" y="5715000"/>
            <a:ext cx="4103" cy="5310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267264" y="6246055"/>
            <a:ext cx="2657622" cy="23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429000" y="60198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flipV="1">
            <a:off x="1237956" y="3573194"/>
            <a:ext cx="0" cy="10691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57200" y="2895600"/>
            <a:ext cx="1540412"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Receiver tank inlet</a:t>
            </a:r>
            <a:endParaRPr lang="en-US" sz="2000" dirty="0">
              <a:solidFill>
                <a:schemeClr val="tx1"/>
              </a:solidFill>
            </a:endParaRPr>
          </a:p>
        </p:txBody>
      </p:sp>
      <p:cxnSp>
        <p:nvCxnSpPr>
          <p:cNvPr id="10" name="Straight Connector 9"/>
          <p:cNvCxnSpPr>
            <a:stCxn id="9" idx="0"/>
          </p:cNvCxnSpPr>
          <p:nvPr/>
        </p:nvCxnSpPr>
        <p:spPr>
          <a:xfrm flipH="1" flipV="1">
            <a:off x="1219200" y="609600"/>
            <a:ext cx="8206" cy="228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37957" y="1603718"/>
            <a:ext cx="590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856936" y="976532"/>
            <a:ext cx="1295400"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p:nvCxnSpPr>
        <p:spPr>
          <a:xfrm>
            <a:off x="1219200" y="609600"/>
            <a:ext cx="1295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10000" y="685800"/>
            <a:ext cx="1752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562600" y="685800"/>
            <a:ext cx="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5295616" y="1486800"/>
            <a:ext cx="554400" cy="763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p:nvPr/>
        </p:nvCxnSpPr>
        <p:spPr>
          <a:xfrm>
            <a:off x="5181600" y="2590800"/>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943600" y="1066800"/>
            <a:ext cx="0" cy="15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943600" y="1066800"/>
            <a:ext cx="2384474" cy="1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3962400" y="457200"/>
            <a:ext cx="4365674" cy="70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962400" y="4572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181600" y="1066800"/>
            <a:ext cx="0" cy="15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962400" y="1066800"/>
            <a:ext cx="1219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333936" y="4572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572000" y="1066800"/>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804140" y="685800"/>
            <a:ext cx="586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151163" y="1600202"/>
            <a:ext cx="658837" cy="35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629400" y="1066800"/>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4309404" y="1543928"/>
            <a:ext cx="533400" cy="762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p:cNvSpPr/>
          <p:nvPr/>
        </p:nvSpPr>
        <p:spPr>
          <a:xfrm>
            <a:off x="6352736" y="1557996"/>
            <a:ext cx="533400" cy="762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p:cNvCxnSpPr/>
          <p:nvPr/>
        </p:nvCxnSpPr>
        <p:spPr>
          <a:xfrm>
            <a:off x="4572000" y="2286000"/>
            <a:ext cx="14068" cy="6119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635260" y="2300068"/>
            <a:ext cx="4691" cy="5978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4572000" y="2881533"/>
            <a:ext cx="2082018" cy="140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rot="16200000">
            <a:off x="3200400" y="4343401"/>
            <a:ext cx="14478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000" dirty="0" smtClean="0">
                <a:solidFill>
                  <a:schemeClr val="tx1"/>
                </a:solidFill>
              </a:rPr>
              <a:t>Storage Tank Outlet</a:t>
            </a:r>
            <a:endParaRPr lang="en-US" sz="2000" dirty="0">
              <a:solidFill>
                <a:schemeClr val="tx1"/>
              </a:solidFill>
            </a:endParaRPr>
          </a:p>
        </p:txBody>
      </p:sp>
      <p:cxnSp>
        <p:nvCxnSpPr>
          <p:cNvPr id="36" name="Straight Connector 35"/>
          <p:cNvCxnSpPr/>
          <p:nvPr/>
        </p:nvCxnSpPr>
        <p:spPr>
          <a:xfrm flipV="1">
            <a:off x="3914336" y="5410200"/>
            <a:ext cx="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886200" y="3657598"/>
            <a:ext cx="4690" cy="3048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886200" y="3657600"/>
            <a:ext cx="167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562600" y="2895600"/>
            <a:ext cx="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4595446" y="3200400"/>
            <a:ext cx="2082018" cy="140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586068" y="2895600"/>
            <a:ext cx="4690" cy="3048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658708" y="2895600"/>
            <a:ext cx="4690" cy="3048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715000" y="3200400"/>
            <a:ext cx="4690" cy="3048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5715001" y="3505200"/>
            <a:ext cx="2438399" cy="140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7391400" y="5029200"/>
            <a:ext cx="38569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8333937" y="1090249"/>
            <a:ext cx="36340" cy="42273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4267200" y="5314072"/>
            <a:ext cx="411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886200" y="2895600"/>
            <a:ext cx="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7543800" y="3432517"/>
            <a:ext cx="173501" cy="1547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p:cNvSpPr/>
          <p:nvPr/>
        </p:nvSpPr>
        <p:spPr>
          <a:xfrm>
            <a:off x="5080782" y="3575541"/>
            <a:ext cx="177018" cy="172328"/>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 name="Straight Connector 50"/>
          <p:cNvCxnSpPr/>
          <p:nvPr/>
        </p:nvCxnSpPr>
        <p:spPr>
          <a:xfrm flipH="1" flipV="1">
            <a:off x="4267202" y="4281268"/>
            <a:ext cx="2161733" cy="234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5029200" y="4495800"/>
            <a:ext cx="228600" cy="381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1</a:t>
            </a:r>
            <a:endParaRPr lang="en-US" sz="1400" dirty="0">
              <a:solidFill>
                <a:schemeClr val="tx1"/>
              </a:solidFill>
            </a:endParaRPr>
          </a:p>
        </p:txBody>
      </p:sp>
      <p:sp>
        <p:nvSpPr>
          <p:cNvPr id="53" name="Rounded Rectangle 52"/>
          <p:cNvSpPr/>
          <p:nvPr/>
        </p:nvSpPr>
        <p:spPr>
          <a:xfrm>
            <a:off x="5410200" y="4495800"/>
            <a:ext cx="228600" cy="381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a:t>
            </a:r>
            <a:endParaRPr lang="en-US" sz="1600" dirty="0">
              <a:solidFill>
                <a:schemeClr val="tx1"/>
              </a:solidFill>
            </a:endParaRPr>
          </a:p>
        </p:txBody>
      </p:sp>
      <p:sp>
        <p:nvSpPr>
          <p:cNvPr id="54" name="Rounded Rectangle 53"/>
          <p:cNvSpPr/>
          <p:nvPr/>
        </p:nvSpPr>
        <p:spPr>
          <a:xfrm>
            <a:off x="5867400" y="4495800"/>
            <a:ext cx="228600" cy="381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a:t>
            </a:r>
            <a:endParaRPr lang="en-US" sz="1600" dirty="0">
              <a:solidFill>
                <a:schemeClr val="tx1"/>
              </a:solidFill>
            </a:endParaRPr>
          </a:p>
        </p:txBody>
      </p:sp>
      <p:sp>
        <p:nvSpPr>
          <p:cNvPr id="55" name="Rounded Rectangle 54"/>
          <p:cNvSpPr/>
          <p:nvPr/>
        </p:nvSpPr>
        <p:spPr>
          <a:xfrm>
            <a:off x="6324600" y="4495800"/>
            <a:ext cx="228600" cy="381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4</a:t>
            </a:r>
            <a:endParaRPr lang="en-US" sz="1600" dirty="0">
              <a:solidFill>
                <a:schemeClr val="tx1"/>
              </a:solidFill>
            </a:endParaRPr>
          </a:p>
        </p:txBody>
      </p:sp>
      <p:cxnSp>
        <p:nvCxnSpPr>
          <p:cNvPr id="56" name="Straight Connector 55"/>
          <p:cNvCxnSpPr/>
          <p:nvPr/>
        </p:nvCxnSpPr>
        <p:spPr>
          <a:xfrm>
            <a:off x="5140570" y="4284784"/>
            <a:ext cx="8205" cy="2028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514536" y="4309404"/>
            <a:ext cx="8205" cy="2028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969391" y="4309404"/>
            <a:ext cx="8205" cy="2028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423079" y="4301196"/>
            <a:ext cx="8205" cy="2028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8139332" y="2209800"/>
            <a:ext cx="429064" cy="39155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Down Arrow 60"/>
          <p:cNvSpPr/>
          <p:nvPr/>
        </p:nvSpPr>
        <p:spPr>
          <a:xfrm>
            <a:off x="3886200" y="5638800"/>
            <a:ext cx="76200" cy="1524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Down Arrow 61"/>
          <p:cNvSpPr/>
          <p:nvPr/>
        </p:nvSpPr>
        <p:spPr>
          <a:xfrm flipH="1" flipV="1">
            <a:off x="3858064" y="3200400"/>
            <a:ext cx="56272" cy="1524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own Arrow 62"/>
          <p:cNvSpPr/>
          <p:nvPr/>
        </p:nvSpPr>
        <p:spPr>
          <a:xfrm flipH="1" flipV="1">
            <a:off x="5105400" y="4309404"/>
            <a:ext cx="76200" cy="14419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Down Arrow 63"/>
          <p:cNvSpPr/>
          <p:nvPr/>
        </p:nvSpPr>
        <p:spPr>
          <a:xfrm flipH="1" flipV="1">
            <a:off x="5486400" y="4315264"/>
            <a:ext cx="76200" cy="14419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Down Arrow 64"/>
          <p:cNvSpPr/>
          <p:nvPr/>
        </p:nvSpPr>
        <p:spPr>
          <a:xfrm flipH="1" flipV="1">
            <a:off x="5943600" y="4315264"/>
            <a:ext cx="76200" cy="14419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Down Arrow 65"/>
          <p:cNvSpPr/>
          <p:nvPr/>
        </p:nvSpPr>
        <p:spPr>
          <a:xfrm flipH="1" flipV="1">
            <a:off x="6386732" y="4315264"/>
            <a:ext cx="76200" cy="14419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1" name="Straight Connector 70"/>
          <p:cNvCxnSpPr/>
          <p:nvPr/>
        </p:nvCxnSpPr>
        <p:spPr>
          <a:xfrm flipV="1">
            <a:off x="7391400" y="3505200"/>
            <a:ext cx="0" cy="15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7176868" y="4191000"/>
            <a:ext cx="429064" cy="39155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p:cNvSpPr/>
          <p:nvPr/>
        </p:nvSpPr>
        <p:spPr>
          <a:xfrm>
            <a:off x="2909668" y="6171028"/>
            <a:ext cx="173502" cy="15943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nvSpPr>
        <p:spPr>
          <a:xfrm>
            <a:off x="4518074" y="4189828"/>
            <a:ext cx="173501" cy="1547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6" name="Straight Connector 75"/>
          <p:cNvCxnSpPr/>
          <p:nvPr/>
        </p:nvCxnSpPr>
        <p:spPr>
          <a:xfrm flipV="1">
            <a:off x="1252025" y="4206240"/>
            <a:ext cx="1728000" cy="140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2971800" y="4206240"/>
            <a:ext cx="21102" cy="19624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1157068" y="4146451"/>
            <a:ext cx="173501" cy="1547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p:cNvSpPr txBox="1"/>
          <p:nvPr/>
        </p:nvSpPr>
        <p:spPr>
          <a:xfrm>
            <a:off x="3891600" y="6072600"/>
            <a:ext cx="2052000" cy="252000"/>
          </a:xfrm>
          <a:prstGeom prst="rect">
            <a:avLst/>
          </a:prstGeom>
          <a:noFill/>
        </p:spPr>
        <p:txBody>
          <a:bodyPr wrap="square" rtlCol="0">
            <a:spAutoFit/>
          </a:bodyPr>
          <a:lstStyle/>
          <a:p>
            <a:r>
              <a:rPr lang="en-US" sz="1400" dirty="0" smtClean="0"/>
              <a:t>Low pressure regulator</a:t>
            </a:r>
            <a:endParaRPr lang="en-US" sz="1400" dirty="0"/>
          </a:p>
        </p:txBody>
      </p:sp>
      <p:sp>
        <p:nvSpPr>
          <p:cNvPr id="80" name="TextBox 79"/>
          <p:cNvSpPr txBox="1"/>
          <p:nvPr/>
        </p:nvSpPr>
        <p:spPr>
          <a:xfrm>
            <a:off x="4343400" y="3935436"/>
            <a:ext cx="1422009" cy="307777"/>
          </a:xfrm>
          <a:prstGeom prst="rect">
            <a:avLst/>
          </a:prstGeom>
          <a:noFill/>
        </p:spPr>
        <p:txBody>
          <a:bodyPr wrap="square" rtlCol="0">
            <a:spAutoFit/>
          </a:bodyPr>
          <a:lstStyle/>
          <a:p>
            <a:r>
              <a:rPr lang="en-US" sz="1400" dirty="0" smtClean="0"/>
              <a:t>Feeder valve</a:t>
            </a:r>
            <a:endParaRPr lang="en-US" sz="1400" dirty="0"/>
          </a:p>
        </p:txBody>
      </p:sp>
      <p:sp>
        <p:nvSpPr>
          <p:cNvPr id="81" name="TextBox 80"/>
          <p:cNvSpPr txBox="1"/>
          <p:nvPr/>
        </p:nvSpPr>
        <p:spPr>
          <a:xfrm>
            <a:off x="4662268" y="4828736"/>
            <a:ext cx="2195732" cy="523220"/>
          </a:xfrm>
          <a:prstGeom prst="rect">
            <a:avLst/>
          </a:prstGeom>
          <a:noFill/>
        </p:spPr>
        <p:txBody>
          <a:bodyPr wrap="square" rtlCol="0">
            <a:spAutoFit/>
          </a:bodyPr>
          <a:lstStyle/>
          <a:p>
            <a:pPr algn="ctr"/>
            <a:r>
              <a:rPr lang="en-US" sz="1400" dirty="0" smtClean="0"/>
              <a:t>Mass flow controllers</a:t>
            </a:r>
          </a:p>
          <a:p>
            <a:pPr algn="ctr"/>
            <a:r>
              <a:rPr lang="en-US" sz="1400" dirty="0" smtClean="0"/>
              <a:t>MFC 1,2,3,4</a:t>
            </a:r>
            <a:endParaRPr lang="en-US" sz="1400" dirty="0"/>
          </a:p>
        </p:txBody>
      </p:sp>
      <p:sp>
        <p:nvSpPr>
          <p:cNvPr id="82" name="TextBox 81"/>
          <p:cNvSpPr txBox="1"/>
          <p:nvPr/>
        </p:nvSpPr>
        <p:spPr>
          <a:xfrm>
            <a:off x="3914337" y="5573691"/>
            <a:ext cx="720000" cy="307777"/>
          </a:xfrm>
          <a:prstGeom prst="rect">
            <a:avLst/>
          </a:prstGeom>
          <a:noFill/>
        </p:spPr>
        <p:txBody>
          <a:bodyPr wrap="square" rtlCol="0">
            <a:spAutoFit/>
          </a:bodyPr>
          <a:lstStyle/>
          <a:p>
            <a:r>
              <a:rPr lang="en-US" sz="1400" dirty="0" smtClean="0">
                <a:solidFill>
                  <a:srgbClr val="FF0000"/>
                </a:solidFill>
              </a:rPr>
              <a:t>MFC 6</a:t>
            </a:r>
            <a:endParaRPr lang="en-US" sz="1400" dirty="0">
              <a:solidFill>
                <a:srgbClr val="FF0000"/>
              </a:solidFill>
            </a:endParaRPr>
          </a:p>
        </p:txBody>
      </p:sp>
      <p:sp>
        <p:nvSpPr>
          <p:cNvPr id="83" name="TextBox 82"/>
          <p:cNvSpPr txBox="1"/>
          <p:nvPr/>
        </p:nvSpPr>
        <p:spPr>
          <a:xfrm>
            <a:off x="3248464" y="3121223"/>
            <a:ext cx="685800" cy="276999"/>
          </a:xfrm>
          <a:prstGeom prst="rect">
            <a:avLst/>
          </a:prstGeom>
          <a:noFill/>
        </p:spPr>
        <p:txBody>
          <a:bodyPr wrap="square" rtlCol="0">
            <a:spAutoFit/>
          </a:bodyPr>
          <a:lstStyle/>
          <a:p>
            <a:r>
              <a:rPr lang="en-US" sz="1200" dirty="0" smtClean="0">
                <a:solidFill>
                  <a:srgbClr val="FF0000"/>
                </a:solidFill>
              </a:rPr>
              <a:t>MFC 5</a:t>
            </a:r>
            <a:endParaRPr lang="en-US" sz="1200" dirty="0">
              <a:solidFill>
                <a:srgbClr val="FF0000"/>
              </a:solidFill>
            </a:endParaRPr>
          </a:p>
        </p:txBody>
      </p:sp>
      <p:sp>
        <p:nvSpPr>
          <p:cNvPr id="84" name="TextBox 83"/>
          <p:cNvSpPr txBox="1"/>
          <p:nvPr/>
        </p:nvSpPr>
        <p:spPr>
          <a:xfrm>
            <a:off x="7529732" y="4769487"/>
            <a:ext cx="852268" cy="307777"/>
          </a:xfrm>
          <a:prstGeom prst="rect">
            <a:avLst/>
          </a:prstGeom>
          <a:noFill/>
        </p:spPr>
        <p:txBody>
          <a:bodyPr wrap="square" rtlCol="0">
            <a:spAutoFit/>
          </a:bodyPr>
          <a:lstStyle/>
          <a:p>
            <a:r>
              <a:rPr lang="en-US" sz="1400" dirty="0" smtClean="0"/>
              <a:t>Exhaust</a:t>
            </a:r>
            <a:endParaRPr lang="en-US" sz="1400" dirty="0"/>
          </a:p>
        </p:txBody>
      </p:sp>
      <p:sp>
        <p:nvSpPr>
          <p:cNvPr id="85" name="TextBox 84"/>
          <p:cNvSpPr txBox="1"/>
          <p:nvPr/>
        </p:nvSpPr>
        <p:spPr>
          <a:xfrm>
            <a:off x="3392656" y="2644095"/>
            <a:ext cx="852268" cy="307777"/>
          </a:xfrm>
          <a:prstGeom prst="rect">
            <a:avLst/>
          </a:prstGeom>
          <a:noFill/>
        </p:spPr>
        <p:txBody>
          <a:bodyPr wrap="square" rtlCol="0">
            <a:spAutoFit/>
          </a:bodyPr>
          <a:lstStyle/>
          <a:p>
            <a:r>
              <a:rPr lang="en-US" sz="1400" dirty="0" smtClean="0"/>
              <a:t>Exhaust</a:t>
            </a:r>
            <a:endParaRPr lang="en-US" sz="1400" dirty="0"/>
          </a:p>
        </p:txBody>
      </p:sp>
      <p:sp>
        <p:nvSpPr>
          <p:cNvPr id="86" name="TextBox 85"/>
          <p:cNvSpPr txBox="1"/>
          <p:nvPr/>
        </p:nvSpPr>
        <p:spPr>
          <a:xfrm>
            <a:off x="7569591" y="4114800"/>
            <a:ext cx="1422009" cy="523220"/>
          </a:xfrm>
          <a:prstGeom prst="rect">
            <a:avLst/>
          </a:prstGeom>
          <a:noFill/>
        </p:spPr>
        <p:txBody>
          <a:bodyPr wrap="square" rtlCol="0">
            <a:spAutoFit/>
          </a:bodyPr>
          <a:lstStyle/>
          <a:p>
            <a:r>
              <a:rPr lang="en-US" sz="1400" dirty="0" smtClean="0"/>
              <a:t>Vacuum </a:t>
            </a:r>
          </a:p>
          <a:p>
            <a:r>
              <a:rPr lang="en-US" sz="1400" dirty="0" smtClean="0"/>
              <a:t>Pump</a:t>
            </a:r>
            <a:endParaRPr lang="en-US" sz="1400" dirty="0"/>
          </a:p>
        </p:txBody>
      </p:sp>
      <p:sp>
        <p:nvSpPr>
          <p:cNvPr id="87" name="TextBox 86"/>
          <p:cNvSpPr txBox="1"/>
          <p:nvPr/>
        </p:nvSpPr>
        <p:spPr>
          <a:xfrm>
            <a:off x="7467600" y="3578423"/>
            <a:ext cx="838200" cy="307777"/>
          </a:xfrm>
          <a:prstGeom prst="rect">
            <a:avLst/>
          </a:prstGeom>
          <a:noFill/>
        </p:spPr>
        <p:txBody>
          <a:bodyPr wrap="square" rtlCol="0">
            <a:spAutoFit/>
          </a:bodyPr>
          <a:lstStyle/>
          <a:p>
            <a:r>
              <a:rPr lang="en-US" sz="1400" dirty="0" smtClean="0"/>
              <a:t>N</a:t>
            </a:r>
            <a:r>
              <a:rPr lang="en-US" sz="1400" baseline="-25000" dirty="0" smtClean="0"/>
              <a:t>2</a:t>
            </a:r>
            <a:r>
              <a:rPr lang="en-US" sz="1400" dirty="0" smtClean="0"/>
              <a:t> input</a:t>
            </a:r>
            <a:endParaRPr lang="en-US" sz="1400" dirty="0"/>
          </a:p>
        </p:txBody>
      </p:sp>
      <p:sp>
        <p:nvSpPr>
          <p:cNvPr id="88" name="TextBox 87"/>
          <p:cNvSpPr txBox="1"/>
          <p:nvPr/>
        </p:nvSpPr>
        <p:spPr>
          <a:xfrm rot="16200000">
            <a:off x="5058500" y="1723301"/>
            <a:ext cx="828000" cy="276999"/>
          </a:xfrm>
          <a:prstGeom prst="rect">
            <a:avLst/>
          </a:prstGeom>
          <a:noFill/>
        </p:spPr>
        <p:txBody>
          <a:bodyPr wrap="square" rtlCol="0">
            <a:spAutoFit/>
          </a:bodyPr>
          <a:lstStyle/>
          <a:p>
            <a:r>
              <a:rPr lang="en-US" sz="1200" dirty="0" smtClean="0"/>
              <a:t>Radical Remover</a:t>
            </a:r>
            <a:endParaRPr lang="en-US" sz="1200" dirty="0"/>
          </a:p>
        </p:txBody>
      </p:sp>
      <p:sp>
        <p:nvSpPr>
          <p:cNvPr id="89" name="TextBox 88"/>
          <p:cNvSpPr txBox="1"/>
          <p:nvPr/>
        </p:nvSpPr>
        <p:spPr>
          <a:xfrm>
            <a:off x="4454016" y="3320327"/>
            <a:ext cx="1143000" cy="307777"/>
          </a:xfrm>
          <a:prstGeom prst="rect">
            <a:avLst/>
          </a:prstGeom>
          <a:noFill/>
        </p:spPr>
        <p:txBody>
          <a:bodyPr wrap="square" rtlCol="0">
            <a:spAutoFit/>
          </a:bodyPr>
          <a:lstStyle/>
          <a:p>
            <a:r>
              <a:rPr lang="en-US" sz="1400" dirty="0" smtClean="0"/>
              <a:t>Hygrometer</a:t>
            </a:r>
            <a:endParaRPr lang="en-US" sz="1400" dirty="0"/>
          </a:p>
        </p:txBody>
      </p:sp>
      <p:sp>
        <p:nvSpPr>
          <p:cNvPr id="90" name="TextBox 89"/>
          <p:cNvSpPr txBox="1"/>
          <p:nvPr/>
        </p:nvSpPr>
        <p:spPr>
          <a:xfrm>
            <a:off x="4253132" y="1488999"/>
            <a:ext cx="553998" cy="830997"/>
          </a:xfrm>
          <a:prstGeom prst="rect">
            <a:avLst/>
          </a:prstGeom>
          <a:noFill/>
        </p:spPr>
        <p:txBody>
          <a:bodyPr vert="vert270" wrap="square" rtlCol="0">
            <a:spAutoFit/>
          </a:bodyPr>
          <a:lstStyle/>
          <a:p>
            <a:pPr algn="ctr"/>
            <a:r>
              <a:rPr lang="en-US" sz="1200" dirty="0" smtClean="0"/>
              <a:t>Molecular Sieves</a:t>
            </a:r>
            <a:endParaRPr lang="en-US" sz="1200" dirty="0"/>
          </a:p>
        </p:txBody>
      </p:sp>
      <p:sp>
        <p:nvSpPr>
          <p:cNvPr id="91" name="Action Button: Forward or Next 90">
            <a:hlinkClick r:id="" action="ppaction://noaction" highlightClick="1"/>
          </p:cNvPr>
          <p:cNvSpPr/>
          <p:nvPr/>
        </p:nvSpPr>
        <p:spPr>
          <a:xfrm>
            <a:off x="5981108" y="3443068"/>
            <a:ext cx="152400" cy="152400"/>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2" name="Straight Arrow Connector 91"/>
          <p:cNvCxnSpPr/>
          <p:nvPr/>
        </p:nvCxnSpPr>
        <p:spPr>
          <a:xfrm>
            <a:off x="3329400" y="4605996"/>
            <a:ext cx="25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3329400" y="4876800"/>
            <a:ext cx="25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329400" y="5181600"/>
            <a:ext cx="25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2923736" y="5042933"/>
            <a:ext cx="533400" cy="276999"/>
          </a:xfrm>
          <a:prstGeom prst="rect">
            <a:avLst/>
          </a:prstGeom>
          <a:noFill/>
        </p:spPr>
        <p:txBody>
          <a:bodyPr wrap="square" rtlCol="0">
            <a:spAutoFit/>
          </a:bodyPr>
          <a:lstStyle/>
          <a:p>
            <a:r>
              <a:rPr lang="en-US" sz="1200" dirty="0" smtClean="0"/>
              <a:t>PT 4</a:t>
            </a:r>
            <a:endParaRPr lang="en-US" sz="1200" dirty="0"/>
          </a:p>
        </p:txBody>
      </p:sp>
      <p:sp>
        <p:nvSpPr>
          <p:cNvPr id="96" name="TextBox 95"/>
          <p:cNvSpPr txBox="1"/>
          <p:nvPr/>
        </p:nvSpPr>
        <p:spPr>
          <a:xfrm>
            <a:off x="2899112" y="4738133"/>
            <a:ext cx="533400" cy="276999"/>
          </a:xfrm>
          <a:prstGeom prst="rect">
            <a:avLst/>
          </a:prstGeom>
          <a:noFill/>
        </p:spPr>
        <p:txBody>
          <a:bodyPr wrap="square" rtlCol="0">
            <a:spAutoFit/>
          </a:bodyPr>
          <a:lstStyle/>
          <a:p>
            <a:r>
              <a:rPr lang="en-US" sz="1200" dirty="0" smtClean="0">
                <a:solidFill>
                  <a:srgbClr val="FF0000"/>
                </a:solidFill>
              </a:rPr>
              <a:t>PT 5</a:t>
            </a:r>
            <a:endParaRPr lang="en-US" sz="1200" dirty="0">
              <a:solidFill>
                <a:srgbClr val="FF0000"/>
              </a:solidFill>
            </a:endParaRPr>
          </a:p>
        </p:txBody>
      </p:sp>
      <p:sp>
        <p:nvSpPr>
          <p:cNvPr id="97" name="TextBox 96"/>
          <p:cNvSpPr txBox="1"/>
          <p:nvPr/>
        </p:nvSpPr>
        <p:spPr>
          <a:xfrm>
            <a:off x="2909668" y="4464687"/>
            <a:ext cx="576000" cy="276999"/>
          </a:xfrm>
          <a:prstGeom prst="rect">
            <a:avLst/>
          </a:prstGeom>
          <a:noFill/>
        </p:spPr>
        <p:txBody>
          <a:bodyPr wrap="square" rtlCol="0">
            <a:spAutoFit/>
          </a:bodyPr>
          <a:lstStyle/>
          <a:p>
            <a:r>
              <a:rPr lang="en-US" sz="1200" dirty="0" smtClean="0"/>
              <a:t>PT 6</a:t>
            </a:r>
            <a:endParaRPr lang="en-US" sz="1200" dirty="0"/>
          </a:p>
        </p:txBody>
      </p:sp>
      <p:cxnSp>
        <p:nvCxnSpPr>
          <p:cNvPr id="98" name="Straight Arrow Connector 97"/>
          <p:cNvCxnSpPr/>
          <p:nvPr/>
        </p:nvCxnSpPr>
        <p:spPr>
          <a:xfrm>
            <a:off x="762000" y="2590800"/>
            <a:ext cx="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457200" y="2286000"/>
            <a:ext cx="612000" cy="307777"/>
          </a:xfrm>
          <a:prstGeom prst="rect">
            <a:avLst/>
          </a:prstGeom>
          <a:noFill/>
        </p:spPr>
        <p:txBody>
          <a:bodyPr wrap="square" rtlCol="0">
            <a:spAutoFit/>
          </a:bodyPr>
          <a:lstStyle/>
          <a:p>
            <a:r>
              <a:rPr lang="en-US" dirty="0" smtClean="0">
                <a:solidFill>
                  <a:srgbClr val="FF0000"/>
                </a:solidFill>
              </a:rPr>
              <a:t>PT 1</a:t>
            </a:r>
            <a:endParaRPr lang="en-US" dirty="0">
              <a:solidFill>
                <a:srgbClr val="FF0000"/>
              </a:solidFill>
            </a:endParaRPr>
          </a:p>
        </p:txBody>
      </p:sp>
      <p:sp>
        <p:nvSpPr>
          <p:cNvPr id="100" name="TextBox 99"/>
          <p:cNvSpPr txBox="1"/>
          <p:nvPr/>
        </p:nvSpPr>
        <p:spPr>
          <a:xfrm rot="16200000">
            <a:off x="8067049" y="2151585"/>
            <a:ext cx="1422009" cy="523220"/>
          </a:xfrm>
          <a:prstGeom prst="rect">
            <a:avLst/>
          </a:prstGeom>
          <a:noFill/>
        </p:spPr>
        <p:txBody>
          <a:bodyPr wrap="square" rtlCol="0">
            <a:spAutoFit/>
          </a:bodyPr>
          <a:lstStyle/>
          <a:p>
            <a:pPr algn="ctr"/>
            <a:r>
              <a:rPr lang="en-US" sz="1400" dirty="0" smtClean="0"/>
              <a:t>Diaphragm </a:t>
            </a:r>
          </a:p>
          <a:p>
            <a:pPr algn="ctr"/>
            <a:r>
              <a:rPr lang="en-US" sz="1400" dirty="0" smtClean="0"/>
              <a:t>Pump</a:t>
            </a:r>
            <a:endParaRPr lang="en-US" sz="1400" dirty="0"/>
          </a:p>
        </p:txBody>
      </p:sp>
      <p:cxnSp>
        <p:nvCxnSpPr>
          <p:cNvPr id="101" name="Straight Arrow Connector 100"/>
          <p:cNvCxnSpPr/>
          <p:nvPr/>
        </p:nvCxnSpPr>
        <p:spPr>
          <a:xfrm>
            <a:off x="7086600" y="3200400"/>
            <a:ext cx="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6835328" y="2937804"/>
            <a:ext cx="576000" cy="307777"/>
          </a:xfrm>
          <a:prstGeom prst="rect">
            <a:avLst/>
          </a:prstGeom>
          <a:noFill/>
        </p:spPr>
        <p:txBody>
          <a:bodyPr wrap="square" rtlCol="0">
            <a:spAutoFit/>
          </a:bodyPr>
          <a:lstStyle/>
          <a:p>
            <a:r>
              <a:rPr lang="en-US" sz="1400" dirty="0" smtClean="0"/>
              <a:t>PT 3</a:t>
            </a:r>
            <a:endParaRPr lang="en-US" sz="1400" dirty="0"/>
          </a:p>
        </p:txBody>
      </p:sp>
      <p:cxnSp>
        <p:nvCxnSpPr>
          <p:cNvPr id="103" name="Elbow Connector 102"/>
          <p:cNvCxnSpPr/>
          <p:nvPr/>
        </p:nvCxnSpPr>
        <p:spPr>
          <a:xfrm rot="5400000">
            <a:off x="1730914" y="805960"/>
            <a:ext cx="980049" cy="58732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1927274" y="1603714"/>
            <a:ext cx="1327052" cy="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Rounded Rectangle 104"/>
          <p:cNvSpPr/>
          <p:nvPr/>
        </p:nvSpPr>
        <p:spPr>
          <a:xfrm>
            <a:off x="2085536" y="1704536"/>
            <a:ext cx="228600" cy="381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6" name="Straight Connector 105"/>
          <p:cNvCxnSpPr/>
          <p:nvPr/>
        </p:nvCxnSpPr>
        <p:spPr>
          <a:xfrm>
            <a:off x="1947204" y="1371600"/>
            <a:ext cx="368105" cy="23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Rounded Rectangle 106"/>
          <p:cNvSpPr/>
          <p:nvPr/>
        </p:nvSpPr>
        <p:spPr>
          <a:xfrm>
            <a:off x="2085536" y="1157068"/>
            <a:ext cx="228600" cy="381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273292" y="1658444"/>
            <a:ext cx="991772" cy="461665"/>
          </a:xfrm>
          <a:prstGeom prst="rect">
            <a:avLst/>
          </a:prstGeom>
          <a:noFill/>
        </p:spPr>
        <p:txBody>
          <a:bodyPr wrap="square" rtlCol="0">
            <a:spAutoFit/>
          </a:bodyPr>
          <a:lstStyle/>
          <a:p>
            <a:r>
              <a:rPr lang="en-US" sz="1200" dirty="0" smtClean="0"/>
              <a:t>Pneumatic Cylinders</a:t>
            </a:r>
            <a:endParaRPr lang="en-US" sz="1200" dirty="0"/>
          </a:p>
        </p:txBody>
      </p:sp>
      <p:sp>
        <p:nvSpPr>
          <p:cNvPr id="109" name="TextBox 108"/>
          <p:cNvSpPr txBox="1"/>
          <p:nvPr/>
        </p:nvSpPr>
        <p:spPr>
          <a:xfrm>
            <a:off x="2287360" y="1182227"/>
            <a:ext cx="991772" cy="276999"/>
          </a:xfrm>
          <a:prstGeom prst="rect">
            <a:avLst/>
          </a:prstGeom>
          <a:noFill/>
        </p:spPr>
        <p:txBody>
          <a:bodyPr wrap="square" rtlCol="0">
            <a:spAutoFit/>
          </a:bodyPr>
          <a:lstStyle/>
          <a:p>
            <a:r>
              <a:rPr lang="en-US" sz="1200" dirty="0" smtClean="0"/>
              <a:t>Displacers</a:t>
            </a:r>
            <a:endParaRPr lang="en-US" sz="1200" dirty="0"/>
          </a:p>
        </p:txBody>
      </p:sp>
      <p:cxnSp>
        <p:nvCxnSpPr>
          <p:cNvPr id="110" name="Straight Arrow Connector 109"/>
          <p:cNvCxnSpPr/>
          <p:nvPr/>
        </p:nvCxnSpPr>
        <p:spPr>
          <a:xfrm>
            <a:off x="3429000" y="1295400"/>
            <a:ext cx="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3157800" y="1049755"/>
            <a:ext cx="576000" cy="307777"/>
          </a:xfrm>
          <a:prstGeom prst="rect">
            <a:avLst/>
          </a:prstGeom>
          <a:noFill/>
        </p:spPr>
        <p:txBody>
          <a:bodyPr wrap="square" rtlCol="0">
            <a:spAutoFit/>
          </a:bodyPr>
          <a:lstStyle/>
          <a:p>
            <a:r>
              <a:rPr lang="en-US" sz="1400" dirty="0" smtClean="0"/>
              <a:t>PT 2</a:t>
            </a:r>
            <a:endParaRPr lang="en-US" sz="1400" dirty="0"/>
          </a:p>
        </p:txBody>
      </p:sp>
      <p:sp>
        <p:nvSpPr>
          <p:cNvPr id="112" name="TextBox 111"/>
          <p:cNvSpPr txBox="1"/>
          <p:nvPr/>
        </p:nvSpPr>
        <p:spPr>
          <a:xfrm>
            <a:off x="4800600" y="2565547"/>
            <a:ext cx="1580269" cy="338554"/>
          </a:xfrm>
          <a:prstGeom prst="rect">
            <a:avLst/>
          </a:prstGeom>
          <a:noFill/>
        </p:spPr>
        <p:txBody>
          <a:bodyPr wrap="square" rtlCol="0">
            <a:spAutoFit/>
          </a:bodyPr>
          <a:lstStyle/>
          <a:p>
            <a:r>
              <a:rPr lang="en-US" sz="1600" dirty="0" smtClean="0"/>
              <a:t>Gas purifiers</a:t>
            </a:r>
            <a:endParaRPr lang="en-US" sz="1600" dirty="0"/>
          </a:p>
        </p:txBody>
      </p:sp>
      <p:sp>
        <p:nvSpPr>
          <p:cNvPr id="113" name="TextBox 112"/>
          <p:cNvSpPr txBox="1"/>
          <p:nvPr/>
        </p:nvSpPr>
        <p:spPr>
          <a:xfrm>
            <a:off x="6324600" y="1524000"/>
            <a:ext cx="553998" cy="830997"/>
          </a:xfrm>
          <a:prstGeom prst="rect">
            <a:avLst/>
          </a:prstGeom>
          <a:noFill/>
        </p:spPr>
        <p:txBody>
          <a:bodyPr vert="vert270" wrap="square" rtlCol="0">
            <a:spAutoFit/>
          </a:bodyPr>
          <a:lstStyle/>
          <a:p>
            <a:pPr algn="ctr"/>
            <a:r>
              <a:rPr lang="en-US" sz="1200" dirty="0" smtClean="0"/>
              <a:t>Molecular Sieves</a:t>
            </a:r>
            <a:endParaRPr lang="en-US" sz="1200" dirty="0"/>
          </a:p>
        </p:txBody>
      </p:sp>
      <p:sp>
        <p:nvSpPr>
          <p:cNvPr id="118" name="TextBox 117"/>
          <p:cNvSpPr txBox="1"/>
          <p:nvPr/>
        </p:nvSpPr>
        <p:spPr>
          <a:xfrm>
            <a:off x="2057400" y="3883223"/>
            <a:ext cx="852268" cy="307777"/>
          </a:xfrm>
          <a:prstGeom prst="rect">
            <a:avLst/>
          </a:prstGeom>
          <a:noFill/>
        </p:spPr>
        <p:txBody>
          <a:bodyPr wrap="square" rtlCol="0">
            <a:spAutoFit/>
          </a:bodyPr>
          <a:lstStyle/>
          <a:p>
            <a:r>
              <a:rPr lang="en-US" sz="1400" dirty="0" smtClean="0"/>
              <a:t>Bypass</a:t>
            </a:r>
            <a:endParaRPr lang="en-US" sz="1400" dirty="0"/>
          </a:p>
        </p:txBody>
      </p:sp>
      <p:sp>
        <p:nvSpPr>
          <p:cNvPr id="119" name="Rectangle 118"/>
          <p:cNvSpPr/>
          <p:nvPr/>
        </p:nvSpPr>
        <p:spPr>
          <a:xfrm>
            <a:off x="824821" y="140098"/>
            <a:ext cx="7963719" cy="276999"/>
          </a:xfrm>
          <a:prstGeom prst="rect">
            <a:avLst/>
          </a:prstGeom>
          <a:solidFill>
            <a:srgbClr val="FFFF00"/>
          </a:solidFill>
        </p:spPr>
        <p:txBody>
          <a:bodyPr wrap="none" lIns="0" tIns="0" rIns="0" bIns="0" anchor="ctr" anchorCtr="1">
            <a:spAutoFit/>
          </a:bodyPr>
          <a:lstStyle/>
          <a:p>
            <a:r>
              <a:rPr lang="en-US" sz="1800" b="1" dirty="0" smtClean="0">
                <a:solidFill>
                  <a:srgbClr val="FF0000"/>
                </a:solidFill>
              </a:rPr>
              <a:t>Line diagram of the close loop gas recirculation and purification system </a:t>
            </a:r>
            <a:endParaRPr lang="en-IN" sz="1800" b="1" dirty="0">
              <a:solidFill>
                <a:srgbClr val="FF0000"/>
              </a:solidFill>
            </a:endParaRPr>
          </a:p>
        </p:txBody>
      </p:sp>
      <p:sp>
        <p:nvSpPr>
          <p:cNvPr id="120" name="Rectangle 119"/>
          <p:cNvSpPr/>
          <p:nvPr/>
        </p:nvSpPr>
        <p:spPr>
          <a:xfrm>
            <a:off x="5791200" y="5410200"/>
            <a:ext cx="3352800" cy="1200329"/>
          </a:xfrm>
          <a:prstGeom prst="rect">
            <a:avLst/>
          </a:prstGeom>
          <a:solidFill>
            <a:schemeClr val="accent1">
              <a:lumMod val="20000"/>
              <a:lumOff val="80000"/>
            </a:schemeClr>
          </a:solidFill>
        </p:spPr>
        <p:txBody>
          <a:bodyPr wrap="square">
            <a:spAutoFit/>
          </a:bodyPr>
          <a:lstStyle/>
          <a:p>
            <a:pPr lvl="0" indent="-108000" eaLnBrk="1" fontAlgn="auto" hangingPunct="1">
              <a:spcAft>
                <a:spcPts val="0"/>
              </a:spcAft>
              <a:buClr>
                <a:srgbClr val="D34817"/>
              </a:buClr>
              <a:buFont typeface="Arial" pitchFamily="34" charset="0"/>
              <a:buChar char="•"/>
              <a:defRPr/>
            </a:pPr>
            <a:r>
              <a:rPr lang="en-US" kern="0" dirty="0" smtClean="0">
                <a:solidFill>
                  <a:prstClr val="black"/>
                </a:solidFill>
              </a:rPr>
              <a:t>Gas Mixing  (On-line)</a:t>
            </a:r>
          </a:p>
          <a:p>
            <a:pPr lvl="0" indent="-108000" eaLnBrk="1" fontAlgn="auto" hangingPunct="1">
              <a:spcAft>
                <a:spcPts val="0"/>
              </a:spcAft>
              <a:buClr>
                <a:srgbClr val="D34817"/>
              </a:buClr>
              <a:buFont typeface="Arial" pitchFamily="34" charset="0"/>
              <a:buChar char="•"/>
              <a:defRPr/>
            </a:pPr>
            <a:r>
              <a:rPr lang="en-US" kern="0" dirty="0" smtClean="0">
                <a:solidFill>
                  <a:prstClr val="black"/>
                </a:solidFill>
              </a:rPr>
              <a:t>Gas Recirculation </a:t>
            </a:r>
          </a:p>
          <a:p>
            <a:pPr lvl="0" indent="-108000" eaLnBrk="1" fontAlgn="auto" hangingPunct="1">
              <a:spcAft>
                <a:spcPts val="0"/>
              </a:spcAft>
              <a:buClr>
                <a:srgbClr val="D34817"/>
              </a:buClr>
              <a:buFont typeface="Arial" pitchFamily="34" charset="0"/>
              <a:buChar char="•"/>
              <a:defRPr/>
            </a:pPr>
            <a:r>
              <a:rPr lang="en-US" kern="0" dirty="0" smtClean="0">
                <a:solidFill>
                  <a:prstClr val="black"/>
                </a:solidFill>
              </a:rPr>
              <a:t>Gas Purification system</a:t>
            </a:r>
          </a:p>
          <a:p>
            <a:pPr lvl="0" indent="-108000" eaLnBrk="1" fontAlgn="auto" hangingPunct="1">
              <a:spcAft>
                <a:spcPts val="0"/>
              </a:spcAft>
              <a:buClr>
                <a:srgbClr val="D34817"/>
              </a:buClr>
              <a:buFont typeface="Arial" pitchFamily="34" charset="0"/>
              <a:buChar char="•"/>
              <a:defRPr/>
            </a:pPr>
            <a:r>
              <a:rPr lang="en-US" kern="0" dirty="0" smtClean="0">
                <a:solidFill>
                  <a:prstClr val="black"/>
                </a:solidFill>
              </a:rPr>
              <a:t>Control System (PLC)</a:t>
            </a:r>
          </a:p>
        </p:txBody>
      </p:sp>
      <p:pic>
        <p:nvPicPr>
          <p:cNvPr id="121" name="Picture 120" descr="SEP_3406.JPG"/>
          <p:cNvPicPr>
            <a:picLocks noChangeAspect="1"/>
          </p:cNvPicPr>
          <p:nvPr/>
        </p:nvPicPr>
        <p:blipFill>
          <a:blip r:embed="rId2" cstate="print">
            <a:lum bright="20000"/>
          </a:blip>
          <a:srcRect l="15833" t="47544" r="23333" b="3754"/>
          <a:stretch>
            <a:fillRect/>
          </a:stretch>
        </p:blipFill>
        <p:spPr>
          <a:xfrm rot="-60000">
            <a:off x="708034" y="4681686"/>
            <a:ext cx="1874196" cy="998443"/>
          </a:xfrm>
          <a:prstGeom prst="rect">
            <a:avLst/>
          </a:prstGeom>
        </p:spPr>
      </p:pic>
      <p:sp>
        <p:nvSpPr>
          <p:cNvPr id="122" name="Rectangle 121"/>
          <p:cNvSpPr/>
          <p:nvPr/>
        </p:nvSpPr>
        <p:spPr>
          <a:xfrm>
            <a:off x="553068" y="4766556"/>
            <a:ext cx="2196000" cy="923330"/>
          </a:xfrm>
          <a:prstGeom prst="rect">
            <a:avLst/>
          </a:prstGeom>
          <a:noFill/>
        </p:spPr>
        <p:txBody>
          <a:bodyPr wrap="square">
            <a:spAutoFit/>
          </a:bodyPr>
          <a:lstStyle/>
          <a:p>
            <a:pPr algn="ctr"/>
            <a:r>
              <a:rPr lang="en-US" sz="1800" b="1" dirty="0" smtClean="0">
                <a:solidFill>
                  <a:srgbClr val="002060"/>
                </a:solidFill>
              </a:rPr>
              <a:t>RPC stack (this part is outside the gas unit cabinet)</a:t>
            </a:r>
            <a:endParaRPr lang="en-US" sz="1800" b="1" dirty="0">
              <a:solidFill>
                <a:srgbClr val="002060"/>
              </a:solidFill>
            </a:endParaRPr>
          </a:p>
        </p:txBody>
      </p:sp>
      <p:sp>
        <p:nvSpPr>
          <p:cNvPr id="123" name="TextBox 122"/>
          <p:cNvSpPr txBox="1"/>
          <p:nvPr/>
        </p:nvSpPr>
        <p:spPr>
          <a:xfrm rot="16200000">
            <a:off x="6410593" y="1789512"/>
            <a:ext cx="1296000" cy="307777"/>
          </a:xfrm>
          <a:prstGeom prst="rect">
            <a:avLst/>
          </a:prstGeom>
          <a:noFill/>
        </p:spPr>
        <p:txBody>
          <a:bodyPr wrap="square" rtlCol="0">
            <a:spAutoFit/>
          </a:bodyPr>
          <a:lstStyle/>
          <a:p>
            <a:pPr algn="ctr"/>
            <a:r>
              <a:rPr lang="en-US" sz="1400" dirty="0" smtClean="0"/>
              <a:t>High pressure</a:t>
            </a:r>
            <a:endParaRPr lang="en-US" sz="1400" dirty="0"/>
          </a:p>
        </p:txBody>
      </p:sp>
      <p:sp>
        <p:nvSpPr>
          <p:cNvPr id="124" name="TextBox 123"/>
          <p:cNvSpPr txBox="1"/>
          <p:nvPr/>
        </p:nvSpPr>
        <p:spPr>
          <a:xfrm rot="16200000">
            <a:off x="3483038" y="1789511"/>
            <a:ext cx="1296000" cy="307777"/>
          </a:xfrm>
          <a:prstGeom prst="rect">
            <a:avLst/>
          </a:prstGeom>
          <a:noFill/>
        </p:spPr>
        <p:txBody>
          <a:bodyPr wrap="square" rtlCol="0">
            <a:spAutoFit/>
          </a:bodyPr>
          <a:lstStyle/>
          <a:p>
            <a:pPr algn="ctr"/>
            <a:r>
              <a:rPr lang="en-US" sz="1400" dirty="0" smtClean="0"/>
              <a:t>Low  pressure</a:t>
            </a:r>
            <a:endParaRPr lang="en-US" sz="1400" dirty="0"/>
          </a:p>
        </p:txBody>
      </p:sp>
      <p:sp>
        <p:nvSpPr>
          <p:cNvPr id="125" name="TextBox 124"/>
          <p:cNvSpPr txBox="1"/>
          <p:nvPr/>
        </p:nvSpPr>
        <p:spPr>
          <a:xfrm>
            <a:off x="5638800" y="3581400"/>
            <a:ext cx="1512000" cy="307777"/>
          </a:xfrm>
          <a:prstGeom prst="rect">
            <a:avLst/>
          </a:prstGeom>
          <a:noFill/>
        </p:spPr>
        <p:txBody>
          <a:bodyPr wrap="square" rtlCol="0">
            <a:spAutoFit/>
          </a:bodyPr>
          <a:lstStyle/>
          <a:p>
            <a:r>
              <a:rPr lang="en-US" sz="1400" dirty="0" smtClean="0"/>
              <a:t>Non-return valve</a:t>
            </a:r>
            <a:endParaRPr lang="en-US"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IN" dirty="0" smtClean="0"/>
              <a:t>Gas purification process</a:t>
            </a:r>
            <a:endParaRPr lang="en-IN" dirty="0"/>
          </a:p>
        </p:txBody>
      </p:sp>
      <p:sp>
        <p:nvSpPr>
          <p:cNvPr id="18435" name="Content Placeholder 2"/>
          <p:cNvSpPr>
            <a:spLocks noGrp="1"/>
          </p:cNvSpPr>
          <p:nvPr>
            <p:ph sz="quarter" idx="1"/>
          </p:nvPr>
        </p:nvSpPr>
        <p:spPr/>
        <p:txBody>
          <a:bodyPr>
            <a:normAutofit fontScale="77500" lnSpcReduction="20000"/>
          </a:bodyPr>
          <a:lstStyle/>
          <a:p>
            <a:r>
              <a:rPr lang="en-US" dirty="0" smtClean="0"/>
              <a:t>Gas mixture quality: Presence of impurities in the return gas from the RPCs</a:t>
            </a:r>
          </a:p>
          <a:p>
            <a:r>
              <a:rPr lang="en-US" dirty="0" smtClean="0"/>
              <a:t>Possible worsening of RPC performance due to impurities</a:t>
            </a:r>
          </a:p>
          <a:p>
            <a:r>
              <a:rPr lang="en-US" dirty="0" smtClean="0"/>
              <a:t>Removal of water vapour by combination of 3A and 5A molecular sieves continuous duty purifier.</a:t>
            </a:r>
          </a:p>
          <a:p>
            <a:r>
              <a:rPr lang="en-US" dirty="0" smtClean="0"/>
              <a:t>Removal of oil vapours by 3X molecular sieves</a:t>
            </a:r>
            <a:endParaRPr lang="en-US" sz="2000" dirty="0" smtClean="0"/>
          </a:p>
          <a:p>
            <a:r>
              <a:rPr lang="en-US" dirty="0" smtClean="0"/>
              <a:t>Removal of radicals (F</a:t>
            </a:r>
            <a:r>
              <a:rPr lang="en-US" baseline="30000" dirty="0" smtClean="0"/>
              <a:t>-</a:t>
            </a:r>
            <a:r>
              <a:rPr lang="en-US" dirty="0" smtClean="0"/>
              <a:t>, HF etc.) by disposable activated Alumina</a:t>
            </a:r>
          </a:p>
          <a:p>
            <a:r>
              <a:rPr lang="en-US" dirty="0" smtClean="0"/>
              <a:t>Removal of Oxygen by CuZn and Ni-NiO on activated Alumina/Silica by continuous duty purifier using standard cartridges</a:t>
            </a:r>
          </a:p>
          <a:p>
            <a:r>
              <a:rPr lang="en-US" dirty="0" smtClean="0"/>
              <a:t>Final goal was to achieve the moisture and Oxygen levels to less than 2 ppm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sz="quarter" idx="1"/>
          </p:nvPr>
        </p:nvSpPr>
        <p:spPr>
          <a:xfrm>
            <a:off x="533400" y="381000"/>
            <a:ext cx="7620000" cy="5867400"/>
          </a:xfrm>
        </p:spPr>
        <p:txBody>
          <a:bodyPr>
            <a:normAutofit fontScale="62500" lnSpcReduction="20000"/>
          </a:bodyPr>
          <a:lstStyle/>
          <a:p>
            <a:pPr algn="ctr" eaLnBrk="1" hangingPunct="1">
              <a:buFont typeface="Wingdings 2" pitchFamily="18" charset="2"/>
              <a:buNone/>
            </a:pPr>
            <a:r>
              <a:rPr lang="en-IN" sz="4500" b="1" dirty="0" smtClean="0">
                <a:solidFill>
                  <a:srgbClr val="9E3611"/>
                </a:solidFill>
                <a:latin typeface="Franklin Gothic Book" pitchFamily="34" charset="0"/>
              </a:rPr>
              <a:t>Basic Components</a:t>
            </a:r>
          </a:p>
          <a:p>
            <a:pPr eaLnBrk="1" hangingPunct="1"/>
            <a:r>
              <a:rPr lang="en-IN" sz="4800" dirty="0" smtClean="0"/>
              <a:t>Moisture sensor, Pan metrics </a:t>
            </a:r>
          </a:p>
          <a:p>
            <a:pPr eaLnBrk="1" hangingPunct="1"/>
            <a:r>
              <a:rPr lang="en-IN" sz="4800" dirty="0" smtClean="0"/>
              <a:t>Oxygen </a:t>
            </a:r>
            <a:r>
              <a:rPr lang="en-IN" sz="4800" dirty="0" smtClean="0"/>
              <a:t>sensor, </a:t>
            </a:r>
            <a:r>
              <a:rPr lang="en-IN" sz="4800" dirty="0" smtClean="0"/>
              <a:t>GE sensing</a:t>
            </a:r>
          </a:p>
          <a:p>
            <a:r>
              <a:rPr lang="en-IN" sz="4800" dirty="0" smtClean="0"/>
              <a:t>Siemens PLC</a:t>
            </a:r>
            <a:endParaRPr lang="en-IN" sz="4800" dirty="0" smtClean="0"/>
          </a:p>
          <a:p>
            <a:pPr eaLnBrk="1" hangingPunct="1"/>
            <a:r>
              <a:rPr lang="en-IN" sz="4800" dirty="0" smtClean="0"/>
              <a:t>Sequence controller</a:t>
            </a:r>
          </a:p>
          <a:p>
            <a:pPr eaLnBrk="1" hangingPunct="1"/>
            <a:r>
              <a:rPr lang="en-IN" sz="4800" dirty="0" smtClean="0"/>
              <a:t>Completely Automated</a:t>
            </a:r>
          </a:p>
          <a:p>
            <a:pPr eaLnBrk="1" hangingPunct="1">
              <a:buNone/>
            </a:pPr>
            <a:endParaRPr lang="en-IN" sz="4800" dirty="0" smtClean="0"/>
          </a:p>
          <a:p>
            <a:pPr algn="ctr">
              <a:buNone/>
            </a:pPr>
            <a:r>
              <a:rPr lang="en-IN" sz="4500" b="1" dirty="0" smtClean="0">
                <a:solidFill>
                  <a:srgbClr val="9E3611"/>
                </a:solidFill>
                <a:latin typeface="Franklin Gothic Book" pitchFamily="34" charset="0"/>
              </a:rPr>
              <a:t>Some Parameters </a:t>
            </a:r>
          </a:p>
          <a:p>
            <a:r>
              <a:rPr lang="en-US" sz="4800" dirty="0" smtClean="0"/>
              <a:t>Auto-refill starts at 1.150bar (set value)</a:t>
            </a:r>
          </a:p>
          <a:p>
            <a:r>
              <a:rPr lang="en-US" sz="4800" dirty="0" smtClean="0"/>
              <a:t>Filled pressure (Pt5) is 1.450 bar (set value)</a:t>
            </a:r>
          </a:p>
          <a:p>
            <a:r>
              <a:rPr lang="en-US" sz="4800" dirty="0" smtClean="0"/>
              <a:t>Manual refill after evacuation (Fast refilling)</a:t>
            </a:r>
          </a:p>
          <a:p>
            <a:r>
              <a:rPr lang="en-US" sz="4800" dirty="0" smtClean="0"/>
              <a:t>Provision for exhaust through </a:t>
            </a:r>
            <a:r>
              <a:rPr lang="en-US" sz="4800" dirty="0" smtClean="0"/>
              <a:t>a MFC (#5)</a:t>
            </a:r>
            <a:endParaRPr lang="en-US" sz="4800" dirty="0" smtClean="0"/>
          </a:p>
          <a:p>
            <a:pPr eaLnBrk="1" hangingPunct="1"/>
            <a:endParaRPr lang="en-IN" sz="4800" dirty="0" smtClean="0"/>
          </a:p>
          <a:p>
            <a:pPr eaLnBrk="1" hangingPunct="1">
              <a:buFont typeface="Wingdings 2" pitchFamily="18" charset="2"/>
              <a:buNone/>
            </a:pPr>
            <a:endParaRPr lang="en-US" sz="4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914400" y="274638"/>
            <a:ext cx="7086600" cy="639762"/>
          </a:xfrm>
        </p:spPr>
        <p:txBody>
          <a:bodyPr>
            <a:normAutofit fontScale="90000"/>
          </a:bodyPr>
          <a:lstStyle/>
          <a:p>
            <a:pPr algn="ctr"/>
            <a:r>
              <a:rPr lang="en-US" sz="3600" b="1" dirty="0" smtClean="0">
                <a:solidFill>
                  <a:srgbClr val="9E3611"/>
                </a:solidFill>
                <a:cs typeface="Arial" charset="0"/>
              </a:rPr>
              <a:t>Dual </a:t>
            </a:r>
            <a:r>
              <a:rPr lang="en-US" sz="3600" b="1" dirty="0" smtClean="0">
                <a:solidFill>
                  <a:srgbClr val="9E3611"/>
                </a:solidFill>
                <a:cs typeface="Arial" charset="0"/>
              </a:rPr>
              <a:t>p</a:t>
            </a:r>
            <a:r>
              <a:rPr lang="en-US" sz="3600" b="1" dirty="0" smtClean="0">
                <a:solidFill>
                  <a:srgbClr val="9E3611"/>
                </a:solidFill>
                <a:cs typeface="Arial" charset="0"/>
              </a:rPr>
              <a:t>urifier </a:t>
            </a:r>
            <a:r>
              <a:rPr lang="en-US" sz="3600" b="1" dirty="0" smtClean="0">
                <a:solidFill>
                  <a:srgbClr val="9E3611"/>
                </a:solidFill>
                <a:cs typeface="Arial" charset="0"/>
              </a:rPr>
              <a:t>section</a:t>
            </a:r>
          </a:p>
        </p:txBody>
      </p:sp>
      <p:pic>
        <p:nvPicPr>
          <p:cNvPr id="17411" name="Picture 2"/>
          <p:cNvPicPr>
            <a:picLocks noGrp="1" noChangeAspect="1" noChangeArrowheads="1"/>
          </p:cNvPicPr>
          <p:nvPr>
            <p:ph sz="quarter" idx="1"/>
          </p:nvPr>
        </p:nvPicPr>
        <p:blipFill>
          <a:blip r:embed="rId2" cstate="print"/>
          <a:srcRect l="25183" t="10417" r="24451" b="5413"/>
          <a:stretch>
            <a:fillRect/>
          </a:stretch>
        </p:blipFill>
        <p:spPr>
          <a:xfrm>
            <a:off x="1143000" y="838200"/>
            <a:ext cx="7367588" cy="5695465"/>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a:r>
              <a:rPr lang="en-US" sz="3600" b="1" smtClean="0">
                <a:solidFill>
                  <a:srgbClr val="9E3611"/>
                </a:solidFill>
                <a:cs typeface="Arial" charset="0"/>
              </a:rPr>
              <a:t>MIXING UNIT</a:t>
            </a:r>
          </a:p>
        </p:txBody>
      </p:sp>
      <p:sp>
        <p:nvSpPr>
          <p:cNvPr id="16387" name="Content Placeholder 2"/>
          <p:cNvSpPr>
            <a:spLocks noGrp="1"/>
          </p:cNvSpPr>
          <p:nvPr>
            <p:ph sz="quarter" idx="1"/>
          </p:nvPr>
        </p:nvSpPr>
        <p:spPr/>
        <p:txBody>
          <a:bodyPr>
            <a:normAutofit/>
          </a:bodyPr>
          <a:lstStyle/>
          <a:p>
            <a:r>
              <a:rPr lang="en-US" sz="3200" dirty="0" smtClean="0"/>
              <a:t>This system will have dual supply  of mixed </a:t>
            </a:r>
            <a:r>
              <a:rPr lang="en-US" sz="3200" dirty="0" smtClean="0"/>
              <a:t>gas.</a:t>
            </a:r>
          </a:p>
          <a:p>
            <a:r>
              <a:rPr lang="en-US" dirty="0" smtClean="0"/>
              <a:t>O</a:t>
            </a:r>
            <a:r>
              <a:rPr lang="en-US" sz="3200" dirty="0" smtClean="0"/>
              <a:t>ne </a:t>
            </a:r>
            <a:r>
              <a:rPr lang="en-US" sz="3200" dirty="0" smtClean="0"/>
              <a:t>for fast </a:t>
            </a:r>
            <a:r>
              <a:rPr lang="en-US" sz="3200" dirty="0" smtClean="0"/>
              <a:t>filling </a:t>
            </a:r>
            <a:r>
              <a:rPr lang="en-US" sz="3200" dirty="0" smtClean="0"/>
              <a:t>of the gas in the closed loop system say about </a:t>
            </a:r>
            <a:r>
              <a:rPr lang="en-US" sz="3200" b="1" dirty="0" smtClean="0">
                <a:solidFill>
                  <a:srgbClr val="FF0000"/>
                </a:solidFill>
              </a:rPr>
              <a:t>90LPM </a:t>
            </a:r>
            <a:r>
              <a:rPr lang="en-US" sz="3200" dirty="0" smtClean="0"/>
              <a:t>to fill</a:t>
            </a:r>
            <a:r>
              <a:rPr lang="en-US" sz="3200" b="1" dirty="0" smtClean="0">
                <a:solidFill>
                  <a:srgbClr val="FF0000"/>
                </a:solidFill>
              </a:rPr>
              <a:t> </a:t>
            </a:r>
            <a:r>
              <a:rPr lang="en-US" sz="3200" dirty="0" smtClean="0"/>
              <a:t>the gas in </a:t>
            </a:r>
            <a:r>
              <a:rPr lang="en-US" sz="3200" dirty="0" smtClean="0"/>
              <a:t>the loop</a:t>
            </a:r>
            <a:r>
              <a:rPr lang="en-US" sz="3200" dirty="0" smtClean="0"/>
              <a:t>, which is about </a:t>
            </a:r>
            <a:r>
              <a:rPr lang="en-US" sz="3200" dirty="0" smtClean="0"/>
              <a:t>180Liters.</a:t>
            </a:r>
          </a:p>
          <a:p>
            <a:r>
              <a:rPr lang="en-US" sz="3200" dirty="0" smtClean="0"/>
              <a:t>Second </a:t>
            </a:r>
            <a:r>
              <a:rPr lang="en-US" sz="3200" dirty="0" smtClean="0"/>
              <a:t>one with </a:t>
            </a:r>
            <a:r>
              <a:rPr lang="en-US" sz="3200" b="1" dirty="0" smtClean="0">
                <a:solidFill>
                  <a:srgbClr val="FF0000"/>
                </a:solidFill>
              </a:rPr>
              <a:t>50 to 100 SCCM</a:t>
            </a:r>
            <a:r>
              <a:rPr lang="en-US" sz="3200" dirty="0" smtClean="0"/>
              <a:t> </a:t>
            </a:r>
            <a:r>
              <a:rPr lang="en-US" sz="3200" dirty="0" smtClean="0"/>
              <a:t>to </a:t>
            </a:r>
            <a:r>
              <a:rPr lang="en-US" sz="3200" dirty="0" smtClean="0"/>
              <a:t>replenish the exhaust gas which will be on-line</a:t>
            </a:r>
            <a:r>
              <a:rPr lang="en-US" sz="3200" dirty="0" smtClean="0"/>
              <a:t>.</a:t>
            </a:r>
            <a:endParaRPr lang="en-US" sz="3200" dirty="0" smtClean="0"/>
          </a:p>
          <a:p>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Some pictures of close loop gas system</a:t>
            </a:r>
            <a:endParaRPr lang="en-US" sz="4000" dirty="0"/>
          </a:p>
        </p:txBody>
      </p:sp>
      <p:sp>
        <p:nvSpPr>
          <p:cNvPr id="21507" name="AutoShape 2" descr="Ino_004.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sp>
        <p:nvSpPr>
          <p:cNvPr id="21508" name="AutoShape 4" descr="Ino_004.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p>
        </p:txBody>
      </p:sp>
      <p:pic>
        <p:nvPicPr>
          <p:cNvPr id="21509" name="Picture 5"/>
          <p:cNvPicPr>
            <a:picLocks noChangeAspect="1" noChangeArrowheads="1"/>
          </p:cNvPicPr>
          <p:nvPr/>
        </p:nvPicPr>
        <p:blipFill>
          <a:blip r:embed="rId2" cstate="print"/>
          <a:srcRect/>
          <a:stretch>
            <a:fillRect/>
          </a:stretch>
        </p:blipFill>
        <p:spPr bwMode="auto">
          <a:xfrm>
            <a:off x="179512" y="1908000"/>
            <a:ext cx="2869157" cy="4320000"/>
          </a:xfrm>
          <a:prstGeom prst="rect">
            <a:avLst/>
          </a:prstGeom>
          <a:noFill/>
          <a:ln w="9525">
            <a:noFill/>
            <a:miter lim="800000"/>
            <a:headEnd/>
            <a:tailEnd/>
          </a:ln>
        </p:spPr>
      </p:pic>
      <p:pic>
        <p:nvPicPr>
          <p:cNvPr id="21510" name="Picture 6"/>
          <p:cNvPicPr>
            <a:picLocks noChangeAspect="1" noChangeArrowheads="1"/>
          </p:cNvPicPr>
          <p:nvPr/>
        </p:nvPicPr>
        <p:blipFill>
          <a:blip r:embed="rId3" cstate="print"/>
          <a:srcRect/>
          <a:stretch>
            <a:fillRect/>
          </a:stretch>
        </p:blipFill>
        <p:spPr bwMode="auto">
          <a:xfrm>
            <a:off x="3106439" y="1908000"/>
            <a:ext cx="2868648" cy="4320000"/>
          </a:xfrm>
          <a:prstGeom prst="rect">
            <a:avLst/>
          </a:prstGeom>
          <a:noFill/>
          <a:ln w="9525">
            <a:noFill/>
            <a:miter lim="800000"/>
            <a:headEnd/>
            <a:tailEnd/>
          </a:ln>
        </p:spPr>
      </p:pic>
      <p:pic>
        <p:nvPicPr>
          <p:cNvPr id="21511" name="Picture 7"/>
          <p:cNvPicPr>
            <a:picLocks noChangeAspect="1" noChangeArrowheads="1"/>
          </p:cNvPicPr>
          <p:nvPr/>
        </p:nvPicPr>
        <p:blipFill>
          <a:blip r:embed="rId4" cstate="print"/>
          <a:srcRect/>
          <a:stretch>
            <a:fillRect/>
          </a:stretch>
        </p:blipFill>
        <p:spPr bwMode="auto">
          <a:xfrm>
            <a:off x="6033368" y="1908000"/>
            <a:ext cx="2869642" cy="4320000"/>
          </a:xfrm>
          <a:prstGeom prst="rect">
            <a:avLst/>
          </a:prstGeom>
          <a:noFill/>
          <a:ln w="9525">
            <a:noFill/>
            <a:miter lim="800000"/>
            <a:headEnd/>
            <a:tailEnd/>
          </a:ln>
        </p:spPr>
      </p:pic>
      <p:sp>
        <p:nvSpPr>
          <p:cNvPr id="11" name="TextBox 10"/>
          <p:cNvSpPr txBox="1"/>
          <p:nvPr/>
        </p:nvSpPr>
        <p:spPr>
          <a:xfrm>
            <a:off x="1143000" y="1447800"/>
            <a:ext cx="990600" cy="400110"/>
          </a:xfrm>
          <a:prstGeom prst="rect">
            <a:avLst/>
          </a:prstGeom>
          <a:noFill/>
        </p:spPr>
        <p:txBody>
          <a:bodyPr wrap="square" rtlCol="0">
            <a:spAutoFit/>
          </a:bodyPr>
          <a:lstStyle/>
          <a:p>
            <a:pPr algn="ctr"/>
            <a:r>
              <a:rPr lang="en-IN" sz="2000" dirty="0" smtClean="0"/>
              <a:t>Rear</a:t>
            </a:r>
            <a:endParaRPr lang="en-IN" sz="2000" dirty="0"/>
          </a:p>
        </p:txBody>
      </p:sp>
      <p:sp>
        <p:nvSpPr>
          <p:cNvPr id="12" name="TextBox 11"/>
          <p:cNvSpPr txBox="1"/>
          <p:nvPr/>
        </p:nvSpPr>
        <p:spPr>
          <a:xfrm>
            <a:off x="6934200" y="1504890"/>
            <a:ext cx="990600" cy="400110"/>
          </a:xfrm>
          <a:prstGeom prst="rect">
            <a:avLst/>
          </a:prstGeom>
          <a:noFill/>
        </p:spPr>
        <p:txBody>
          <a:bodyPr wrap="square" rtlCol="0">
            <a:spAutoFit/>
          </a:bodyPr>
          <a:lstStyle/>
          <a:p>
            <a:pPr algn="ctr"/>
            <a:r>
              <a:rPr lang="en-IN" sz="2000" dirty="0" smtClean="0"/>
              <a:t>Front</a:t>
            </a:r>
            <a:endParaRPr lang="en-IN" sz="2000" dirty="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2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3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TotalTime>
  <Words>1131</Words>
  <Application>Microsoft Office PowerPoint</Application>
  <PresentationFormat>On-screen Show (4:3)</PresentationFormat>
  <Paragraphs>146</Paragraphs>
  <Slides>27</Slides>
  <Notes>1</Notes>
  <HiddenSlides>0</HiddenSlides>
  <MMClips>0</MMClips>
  <ScaleCrop>false</ScaleCrop>
  <HeadingPairs>
    <vt:vector size="4" baseType="variant">
      <vt:variant>
        <vt:lpstr>Theme</vt:lpstr>
      </vt:variant>
      <vt:variant>
        <vt:i4>4</vt:i4>
      </vt:variant>
      <vt:variant>
        <vt:lpstr>Slide Titles</vt:lpstr>
      </vt:variant>
      <vt:variant>
        <vt:i4>27</vt:i4>
      </vt:variant>
    </vt:vector>
  </HeadingPairs>
  <TitlesOfParts>
    <vt:vector size="31" baseType="lpstr">
      <vt:lpstr>Office Theme</vt:lpstr>
      <vt:lpstr>1_Equity</vt:lpstr>
      <vt:lpstr>2_Equity</vt:lpstr>
      <vt:lpstr>3_Equity</vt:lpstr>
      <vt:lpstr>Closed Loop Gas System </vt:lpstr>
      <vt:lpstr> Status of Closed Loop gas system and some results </vt:lpstr>
      <vt:lpstr>Slide 3</vt:lpstr>
      <vt:lpstr>Slide 4</vt:lpstr>
      <vt:lpstr>Gas purification process</vt:lpstr>
      <vt:lpstr>Slide 6</vt:lpstr>
      <vt:lpstr>Dual purifier section</vt:lpstr>
      <vt:lpstr>MIXING UNIT</vt:lpstr>
      <vt:lpstr>Some pictures of close loop gas system</vt:lpstr>
      <vt:lpstr>Design parameters of the pilot system</vt:lpstr>
      <vt:lpstr>Performance of close loop system</vt:lpstr>
      <vt:lpstr>Slide 12</vt:lpstr>
      <vt:lpstr>Slide 13</vt:lpstr>
      <vt:lpstr>Slide 14</vt:lpstr>
      <vt:lpstr>Slide 15</vt:lpstr>
      <vt:lpstr>Slide 16</vt:lpstr>
      <vt:lpstr>Slide 17</vt:lpstr>
      <vt:lpstr>        AL11 Noise rate monitoring</vt:lpstr>
      <vt:lpstr>Slide 19</vt:lpstr>
      <vt:lpstr>Slide 20</vt:lpstr>
      <vt:lpstr>Slide 21</vt:lpstr>
      <vt:lpstr>Slide 22</vt:lpstr>
      <vt:lpstr>Slide 23</vt:lpstr>
      <vt:lpstr>VI of 1m x1m RPCs in cascade Mode</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51</cp:revision>
  <dcterms:created xsi:type="dcterms:W3CDTF">2013-09-08T08:46:17Z</dcterms:created>
  <dcterms:modified xsi:type="dcterms:W3CDTF">2013-09-13T07:14:41Z</dcterms:modified>
</cp:coreProperties>
</file>