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4"/>
  </p:notesMasterIdLst>
  <p:sldIdLst>
    <p:sldId id="424" r:id="rId2"/>
    <p:sldId id="398" r:id="rId3"/>
    <p:sldId id="400" r:id="rId4"/>
    <p:sldId id="425" r:id="rId5"/>
    <p:sldId id="426" r:id="rId6"/>
    <p:sldId id="348" r:id="rId7"/>
    <p:sldId id="401" r:id="rId8"/>
    <p:sldId id="455" r:id="rId9"/>
    <p:sldId id="442" r:id="rId10"/>
    <p:sldId id="454" r:id="rId11"/>
    <p:sldId id="453" r:id="rId12"/>
    <p:sldId id="347" r:id="rId13"/>
    <p:sldId id="340" r:id="rId14"/>
    <p:sldId id="346" r:id="rId15"/>
    <p:sldId id="280" r:id="rId16"/>
    <p:sldId id="371" r:id="rId17"/>
    <p:sldId id="354" r:id="rId18"/>
    <p:sldId id="314" r:id="rId19"/>
    <p:sldId id="311" r:id="rId20"/>
    <p:sldId id="458" r:id="rId21"/>
    <p:sldId id="460" r:id="rId22"/>
    <p:sldId id="463" r:id="rId23"/>
    <p:sldId id="457" r:id="rId24"/>
    <p:sldId id="273" r:id="rId25"/>
    <p:sldId id="462" r:id="rId26"/>
    <p:sldId id="367" r:id="rId27"/>
    <p:sldId id="419" r:id="rId28"/>
    <p:sldId id="287" r:id="rId29"/>
    <p:sldId id="331" r:id="rId30"/>
    <p:sldId id="307" r:id="rId31"/>
    <p:sldId id="456" r:id="rId32"/>
    <p:sldId id="272" r:id="rId33"/>
    <p:sldId id="336" r:id="rId34"/>
    <p:sldId id="344" r:id="rId35"/>
    <p:sldId id="429" r:id="rId36"/>
    <p:sldId id="427" r:id="rId37"/>
    <p:sldId id="428" r:id="rId38"/>
    <p:sldId id="430" r:id="rId39"/>
    <p:sldId id="431" r:id="rId40"/>
    <p:sldId id="432" r:id="rId41"/>
    <p:sldId id="434" r:id="rId42"/>
    <p:sldId id="438" r:id="rId43"/>
    <p:sldId id="436" r:id="rId44"/>
    <p:sldId id="433" r:id="rId45"/>
    <p:sldId id="435" r:id="rId46"/>
    <p:sldId id="439" r:id="rId47"/>
    <p:sldId id="437" r:id="rId48"/>
    <p:sldId id="450" r:id="rId49"/>
    <p:sldId id="440" r:id="rId50"/>
    <p:sldId id="441" r:id="rId51"/>
    <p:sldId id="461" r:id="rId52"/>
    <p:sldId id="45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FF99FF"/>
    <a:srgbClr val="006600"/>
    <a:srgbClr val="FFCCFF"/>
    <a:srgbClr val="CCECFF"/>
    <a:srgbClr val="6600CC"/>
    <a:srgbClr val="0000FF"/>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5" autoAdjust="0"/>
    <p:restoredTop sz="94724" autoAdjust="0"/>
  </p:normalViewPr>
  <p:slideViewPr>
    <p:cSldViewPr>
      <p:cViewPr varScale="1">
        <p:scale>
          <a:sx n="75" d="100"/>
          <a:sy n="75" d="100"/>
        </p:scale>
        <p:origin x="-420" y="-84"/>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75" d="100"/>
        <a:sy n="75" d="100"/>
      </p:scale>
      <p:origin x="0" y="1962"/>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BA124A-0AEE-4734-9665-210C592E90DC}" type="doc">
      <dgm:prSet loTypeId="urn:microsoft.com/office/officeart/2005/8/layout/matrix1" loCatId="matrix" qsTypeId="urn:microsoft.com/office/officeart/2005/8/quickstyle/simple3" qsCatId="simple" csTypeId="urn:microsoft.com/office/officeart/2005/8/colors/colorful2" csCatId="colorful" phldr="1"/>
      <dgm:spPr/>
      <dgm:t>
        <a:bodyPr/>
        <a:lstStyle/>
        <a:p>
          <a:endParaRPr lang="en-SG"/>
        </a:p>
      </dgm:t>
    </dgm:pt>
    <dgm:pt modelId="{747B73B5-5458-4DBB-ACA5-B998D3C086C0}">
      <dgm:prSet phldrT="[Text]" custT="1"/>
      <dgm:spPr/>
      <dgm:t>
        <a:bodyPr/>
        <a:lstStyle/>
        <a:p>
          <a:pPr>
            <a:lnSpc>
              <a:spcPct val="100000"/>
            </a:lnSpc>
          </a:pPr>
          <a:r>
            <a:rPr lang="en-US" sz="1400" b="1" dirty="0" smtClean="0">
              <a:solidFill>
                <a:srgbClr val="FF0000"/>
              </a:solidFill>
            </a:rPr>
            <a:t>Aided by rapid, concurrent  developments in detector readout technologies</a:t>
          </a:r>
          <a:endParaRPr lang="en-SG" sz="1400" b="1" dirty="0">
            <a:solidFill>
              <a:srgbClr val="FF0000"/>
            </a:solidFill>
          </a:endParaRPr>
        </a:p>
      </dgm:t>
    </dgm:pt>
    <dgm:pt modelId="{5E033841-CD65-49B4-A204-E760DFB7E434}" type="parTrans" cxnId="{C6C43914-8396-48C8-8D6B-2D6344CF3653}">
      <dgm:prSet/>
      <dgm:spPr/>
      <dgm:t>
        <a:bodyPr/>
        <a:lstStyle/>
        <a:p>
          <a:endParaRPr lang="en-SG" sz="1600" b="1">
            <a:solidFill>
              <a:srgbClr val="002060"/>
            </a:solidFill>
          </a:endParaRPr>
        </a:p>
      </dgm:t>
    </dgm:pt>
    <dgm:pt modelId="{592591D0-E86B-4C57-8DB9-1946D99F32F3}" type="sibTrans" cxnId="{C6C43914-8396-48C8-8D6B-2D6344CF3653}">
      <dgm:prSet/>
      <dgm:spPr/>
      <dgm:t>
        <a:bodyPr/>
        <a:lstStyle/>
        <a:p>
          <a:endParaRPr lang="en-SG" sz="1600" b="1">
            <a:solidFill>
              <a:srgbClr val="002060"/>
            </a:solidFill>
          </a:endParaRPr>
        </a:p>
      </dgm:t>
    </dgm:pt>
    <dgm:pt modelId="{7B3CD7C7-0EB9-4521-9B7B-228B33A8143A}">
      <dgm:prSet phldrT="[Text]" custT="1"/>
      <dgm:spPr/>
      <dgm:t>
        <a:bodyPr/>
        <a:lstStyle/>
        <a:p>
          <a:pPr>
            <a:lnSpc>
              <a:spcPct val="100000"/>
            </a:lnSpc>
          </a:pPr>
          <a:r>
            <a:rPr lang="en-US" sz="1400" b="1" dirty="0" smtClean="0">
              <a:solidFill>
                <a:srgbClr val="002060"/>
              </a:solidFill>
            </a:rPr>
            <a:t>On-detector,  high-speed, ultra low-noise front-end ASICs</a:t>
          </a:r>
          <a:endParaRPr lang="en-SG" sz="1400" b="1" dirty="0">
            <a:solidFill>
              <a:srgbClr val="002060"/>
            </a:solidFill>
          </a:endParaRPr>
        </a:p>
      </dgm:t>
    </dgm:pt>
    <dgm:pt modelId="{082DA313-E5CF-4C90-AA21-A25588935199}" type="parTrans" cxnId="{847B4F9F-F5E4-4DB2-883C-A11F6CAC3A5A}">
      <dgm:prSet/>
      <dgm:spPr/>
      <dgm:t>
        <a:bodyPr/>
        <a:lstStyle/>
        <a:p>
          <a:endParaRPr lang="en-SG" sz="1600" b="1">
            <a:solidFill>
              <a:srgbClr val="002060"/>
            </a:solidFill>
          </a:endParaRPr>
        </a:p>
      </dgm:t>
    </dgm:pt>
    <dgm:pt modelId="{CE9A98C4-D671-4EEF-A71F-D18A4605CD41}" type="sibTrans" cxnId="{847B4F9F-F5E4-4DB2-883C-A11F6CAC3A5A}">
      <dgm:prSet/>
      <dgm:spPr/>
      <dgm:t>
        <a:bodyPr/>
        <a:lstStyle/>
        <a:p>
          <a:endParaRPr lang="en-SG" sz="1600" b="1">
            <a:solidFill>
              <a:srgbClr val="002060"/>
            </a:solidFill>
          </a:endParaRPr>
        </a:p>
      </dgm:t>
    </dgm:pt>
    <dgm:pt modelId="{C2B634EE-B34C-4913-8F01-63777D27FFBA}">
      <dgm:prSet phldrT="[Text]" custT="1"/>
      <dgm:spPr/>
      <dgm:t>
        <a:bodyPr/>
        <a:lstStyle/>
        <a:p>
          <a:pPr>
            <a:lnSpc>
              <a:spcPct val="100000"/>
            </a:lnSpc>
          </a:pPr>
          <a:r>
            <a:rPr lang="en-US" sz="1400" b="1" dirty="0" smtClean="0">
              <a:solidFill>
                <a:srgbClr val="002060"/>
              </a:solidFill>
            </a:rPr>
            <a:t>Novel data acquisition system architectures, pipelines and data links</a:t>
          </a:r>
          <a:endParaRPr lang="en-SG" sz="1400" b="1" dirty="0">
            <a:solidFill>
              <a:srgbClr val="002060"/>
            </a:solidFill>
          </a:endParaRPr>
        </a:p>
      </dgm:t>
    </dgm:pt>
    <dgm:pt modelId="{2CE490D2-AF4F-48FE-AE43-C1A7EF5C24F8}" type="parTrans" cxnId="{BCD6E682-E6DE-4A6C-A51B-5308D010698B}">
      <dgm:prSet/>
      <dgm:spPr/>
      <dgm:t>
        <a:bodyPr/>
        <a:lstStyle/>
        <a:p>
          <a:endParaRPr lang="en-SG" sz="1600" b="1">
            <a:solidFill>
              <a:srgbClr val="002060"/>
            </a:solidFill>
          </a:endParaRPr>
        </a:p>
      </dgm:t>
    </dgm:pt>
    <dgm:pt modelId="{23BF2F9E-5978-4E70-A213-2AD0EAFAC908}" type="sibTrans" cxnId="{BCD6E682-E6DE-4A6C-A51B-5308D010698B}">
      <dgm:prSet/>
      <dgm:spPr/>
      <dgm:t>
        <a:bodyPr/>
        <a:lstStyle/>
        <a:p>
          <a:endParaRPr lang="en-SG" sz="1600" b="1">
            <a:solidFill>
              <a:srgbClr val="002060"/>
            </a:solidFill>
          </a:endParaRPr>
        </a:p>
      </dgm:t>
    </dgm:pt>
    <dgm:pt modelId="{5D3EA5B0-5910-4612-B098-3C12599B352D}">
      <dgm:prSet phldrT="[Text]" custT="1"/>
      <dgm:spPr/>
      <dgm:t>
        <a:bodyPr/>
        <a:lstStyle/>
        <a:p>
          <a:pPr>
            <a:lnSpc>
              <a:spcPct val="100000"/>
            </a:lnSpc>
          </a:pPr>
          <a:r>
            <a:rPr lang="en-US" sz="1400" b="1" dirty="0" smtClean="0">
              <a:solidFill>
                <a:srgbClr val="002060"/>
              </a:solidFill>
            </a:rPr>
            <a:t>High performance flash ADCs, multi-hit TDCs, DSPs, FPGAs</a:t>
          </a:r>
          <a:endParaRPr lang="en-SG" sz="1400" b="1" dirty="0">
            <a:solidFill>
              <a:srgbClr val="002060"/>
            </a:solidFill>
          </a:endParaRPr>
        </a:p>
      </dgm:t>
    </dgm:pt>
    <dgm:pt modelId="{87CCD710-3C75-4A98-B8C0-E171C224FB16}" type="parTrans" cxnId="{415410E2-612E-4556-BB45-AB6850173CBA}">
      <dgm:prSet/>
      <dgm:spPr/>
      <dgm:t>
        <a:bodyPr/>
        <a:lstStyle/>
        <a:p>
          <a:endParaRPr lang="en-SG" sz="1600" b="1">
            <a:solidFill>
              <a:srgbClr val="002060"/>
            </a:solidFill>
          </a:endParaRPr>
        </a:p>
      </dgm:t>
    </dgm:pt>
    <dgm:pt modelId="{EB4F67C0-02FB-415D-8077-DB28CE987C36}" type="sibTrans" cxnId="{415410E2-612E-4556-BB45-AB6850173CBA}">
      <dgm:prSet/>
      <dgm:spPr/>
      <dgm:t>
        <a:bodyPr/>
        <a:lstStyle/>
        <a:p>
          <a:endParaRPr lang="en-SG" sz="1600" b="1">
            <a:solidFill>
              <a:srgbClr val="002060"/>
            </a:solidFill>
          </a:endParaRPr>
        </a:p>
      </dgm:t>
    </dgm:pt>
    <dgm:pt modelId="{1CA8E58D-39B8-4722-BB2B-A76E541DFE19}">
      <dgm:prSet phldrT="[Text]" custT="1"/>
      <dgm:spPr/>
      <dgm:t>
        <a:bodyPr/>
        <a:lstStyle/>
        <a:p>
          <a:pPr>
            <a:lnSpc>
              <a:spcPct val="100000"/>
            </a:lnSpc>
          </a:pPr>
          <a:r>
            <a:rPr lang="en-US" sz="1400" b="1" dirty="0" smtClean="0">
              <a:solidFill>
                <a:srgbClr val="002060"/>
              </a:solidFill>
            </a:rPr>
            <a:t>Field programmable, complex, multi-level, trigger schemes</a:t>
          </a:r>
          <a:endParaRPr lang="en-SG" sz="1400" b="1" dirty="0">
            <a:solidFill>
              <a:srgbClr val="002060"/>
            </a:solidFill>
          </a:endParaRPr>
        </a:p>
      </dgm:t>
    </dgm:pt>
    <dgm:pt modelId="{68DCA8EF-BE8B-4328-82B8-37CDDBC37538}" type="parTrans" cxnId="{FE5ABC59-CBE3-4E17-BB56-33D4EB5D1722}">
      <dgm:prSet/>
      <dgm:spPr/>
      <dgm:t>
        <a:bodyPr/>
        <a:lstStyle/>
        <a:p>
          <a:endParaRPr lang="en-SG" sz="1600" b="1">
            <a:solidFill>
              <a:srgbClr val="002060"/>
            </a:solidFill>
          </a:endParaRPr>
        </a:p>
      </dgm:t>
    </dgm:pt>
    <dgm:pt modelId="{DFB1CFEE-4720-4D73-B1A9-225973FEB596}" type="sibTrans" cxnId="{FE5ABC59-CBE3-4E17-BB56-33D4EB5D1722}">
      <dgm:prSet/>
      <dgm:spPr/>
      <dgm:t>
        <a:bodyPr/>
        <a:lstStyle/>
        <a:p>
          <a:endParaRPr lang="en-SG" sz="1600" b="1">
            <a:solidFill>
              <a:srgbClr val="002060"/>
            </a:solidFill>
          </a:endParaRPr>
        </a:p>
      </dgm:t>
    </dgm:pt>
    <dgm:pt modelId="{E1D01248-4B78-44E7-BBF0-0B50035DE403}" type="pres">
      <dgm:prSet presAssocID="{8ABA124A-0AEE-4734-9665-210C592E90DC}" presName="diagram" presStyleCnt="0">
        <dgm:presLayoutVars>
          <dgm:chMax val="1"/>
          <dgm:dir/>
          <dgm:animLvl val="ctr"/>
          <dgm:resizeHandles val="exact"/>
        </dgm:presLayoutVars>
      </dgm:prSet>
      <dgm:spPr/>
      <dgm:t>
        <a:bodyPr/>
        <a:lstStyle/>
        <a:p>
          <a:endParaRPr lang="en-SG"/>
        </a:p>
      </dgm:t>
    </dgm:pt>
    <dgm:pt modelId="{4B5886C9-974D-4A2C-8F35-019335D6CB27}" type="pres">
      <dgm:prSet presAssocID="{8ABA124A-0AEE-4734-9665-210C592E90DC}" presName="matrix" presStyleCnt="0"/>
      <dgm:spPr/>
    </dgm:pt>
    <dgm:pt modelId="{38FC3CAD-A87D-49C7-8352-FEBD4B2D8452}" type="pres">
      <dgm:prSet presAssocID="{8ABA124A-0AEE-4734-9665-210C592E90DC}" presName="tile1" presStyleLbl="node1" presStyleIdx="0" presStyleCnt="4"/>
      <dgm:spPr/>
      <dgm:t>
        <a:bodyPr/>
        <a:lstStyle/>
        <a:p>
          <a:endParaRPr lang="en-SG"/>
        </a:p>
      </dgm:t>
    </dgm:pt>
    <dgm:pt modelId="{06EF45C6-0DB9-4DCA-8E96-38D46BCDBE6E}" type="pres">
      <dgm:prSet presAssocID="{8ABA124A-0AEE-4734-9665-210C592E90DC}" presName="tile1text" presStyleLbl="node1" presStyleIdx="0" presStyleCnt="4">
        <dgm:presLayoutVars>
          <dgm:chMax val="0"/>
          <dgm:chPref val="0"/>
          <dgm:bulletEnabled val="1"/>
        </dgm:presLayoutVars>
      </dgm:prSet>
      <dgm:spPr/>
      <dgm:t>
        <a:bodyPr/>
        <a:lstStyle/>
        <a:p>
          <a:endParaRPr lang="en-SG"/>
        </a:p>
      </dgm:t>
    </dgm:pt>
    <dgm:pt modelId="{36C0770F-13A2-4DE6-A4AC-C91F2E10CD60}" type="pres">
      <dgm:prSet presAssocID="{8ABA124A-0AEE-4734-9665-210C592E90DC}" presName="tile2" presStyleLbl="node1" presStyleIdx="1" presStyleCnt="4"/>
      <dgm:spPr/>
      <dgm:t>
        <a:bodyPr/>
        <a:lstStyle/>
        <a:p>
          <a:endParaRPr lang="en-SG"/>
        </a:p>
      </dgm:t>
    </dgm:pt>
    <dgm:pt modelId="{90BB8C4F-873E-4246-B7B8-8C002C96237F}" type="pres">
      <dgm:prSet presAssocID="{8ABA124A-0AEE-4734-9665-210C592E90DC}" presName="tile2text" presStyleLbl="node1" presStyleIdx="1" presStyleCnt="4">
        <dgm:presLayoutVars>
          <dgm:chMax val="0"/>
          <dgm:chPref val="0"/>
          <dgm:bulletEnabled val="1"/>
        </dgm:presLayoutVars>
      </dgm:prSet>
      <dgm:spPr/>
      <dgm:t>
        <a:bodyPr/>
        <a:lstStyle/>
        <a:p>
          <a:endParaRPr lang="en-SG"/>
        </a:p>
      </dgm:t>
    </dgm:pt>
    <dgm:pt modelId="{E0B5B459-2254-4A1E-A141-B04BC1144655}" type="pres">
      <dgm:prSet presAssocID="{8ABA124A-0AEE-4734-9665-210C592E90DC}" presName="tile3" presStyleLbl="node1" presStyleIdx="2" presStyleCnt="4"/>
      <dgm:spPr/>
      <dgm:t>
        <a:bodyPr/>
        <a:lstStyle/>
        <a:p>
          <a:endParaRPr lang="en-SG"/>
        </a:p>
      </dgm:t>
    </dgm:pt>
    <dgm:pt modelId="{CEBDEDB6-AF67-4A47-B626-869642596A19}" type="pres">
      <dgm:prSet presAssocID="{8ABA124A-0AEE-4734-9665-210C592E90DC}" presName="tile3text" presStyleLbl="node1" presStyleIdx="2" presStyleCnt="4">
        <dgm:presLayoutVars>
          <dgm:chMax val="0"/>
          <dgm:chPref val="0"/>
          <dgm:bulletEnabled val="1"/>
        </dgm:presLayoutVars>
      </dgm:prSet>
      <dgm:spPr/>
      <dgm:t>
        <a:bodyPr/>
        <a:lstStyle/>
        <a:p>
          <a:endParaRPr lang="en-SG"/>
        </a:p>
      </dgm:t>
    </dgm:pt>
    <dgm:pt modelId="{EB00A286-0B76-430B-9559-0A6135E92183}" type="pres">
      <dgm:prSet presAssocID="{8ABA124A-0AEE-4734-9665-210C592E90DC}" presName="tile4" presStyleLbl="node1" presStyleIdx="3" presStyleCnt="4"/>
      <dgm:spPr/>
      <dgm:t>
        <a:bodyPr/>
        <a:lstStyle/>
        <a:p>
          <a:endParaRPr lang="en-SG"/>
        </a:p>
      </dgm:t>
    </dgm:pt>
    <dgm:pt modelId="{DEB22FCF-A0D1-4032-8F5E-B0724C8314E6}" type="pres">
      <dgm:prSet presAssocID="{8ABA124A-0AEE-4734-9665-210C592E90DC}" presName="tile4text" presStyleLbl="node1" presStyleIdx="3" presStyleCnt="4">
        <dgm:presLayoutVars>
          <dgm:chMax val="0"/>
          <dgm:chPref val="0"/>
          <dgm:bulletEnabled val="1"/>
        </dgm:presLayoutVars>
      </dgm:prSet>
      <dgm:spPr/>
      <dgm:t>
        <a:bodyPr/>
        <a:lstStyle/>
        <a:p>
          <a:endParaRPr lang="en-SG"/>
        </a:p>
      </dgm:t>
    </dgm:pt>
    <dgm:pt modelId="{EF8FA5A6-2A8B-49A4-8E50-4ED0FCDA9F05}" type="pres">
      <dgm:prSet presAssocID="{8ABA124A-0AEE-4734-9665-210C592E90DC}" presName="centerTile" presStyleLbl="fgShp" presStyleIdx="0" presStyleCnt="1" custScaleX="228758" custScaleY="127420">
        <dgm:presLayoutVars>
          <dgm:chMax val="0"/>
          <dgm:chPref val="0"/>
        </dgm:presLayoutVars>
      </dgm:prSet>
      <dgm:spPr/>
      <dgm:t>
        <a:bodyPr/>
        <a:lstStyle/>
        <a:p>
          <a:endParaRPr lang="en-SG"/>
        </a:p>
      </dgm:t>
    </dgm:pt>
  </dgm:ptLst>
  <dgm:cxnLst>
    <dgm:cxn modelId="{9937EEF9-E839-4C30-B972-5851763DA665}" type="presOf" srcId="{7B3CD7C7-0EB9-4521-9B7B-228B33A8143A}" destId="{38FC3CAD-A87D-49C7-8352-FEBD4B2D8452}" srcOrd="0" destOrd="0" presId="urn:microsoft.com/office/officeart/2005/8/layout/matrix1"/>
    <dgm:cxn modelId="{BCD6E682-E6DE-4A6C-A51B-5308D010698B}" srcId="{747B73B5-5458-4DBB-ACA5-B998D3C086C0}" destId="{C2B634EE-B34C-4913-8F01-63777D27FFBA}" srcOrd="1" destOrd="0" parTransId="{2CE490D2-AF4F-48FE-AE43-C1A7EF5C24F8}" sibTransId="{23BF2F9E-5978-4E70-A213-2AD0EAFAC908}"/>
    <dgm:cxn modelId="{415410E2-612E-4556-BB45-AB6850173CBA}" srcId="{747B73B5-5458-4DBB-ACA5-B998D3C086C0}" destId="{5D3EA5B0-5910-4612-B098-3C12599B352D}" srcOrd="2" destOrd="0" parTransId="{87CCD710-3C75-4A98-B8C0-E171C224FB16}" sibTransId="{EB4F67C0-02FB-415D-8077-DB28CE987C36}"/>
    <dgm:cxn modelId="{14D8F463-2E39-4924-9C36-EF134F8B7704}" type="presOf" srcId="{8ABA124A-0AEE-4734-9665-210C592E90DC}" destId="{E1D01248-4B78-44E7-BBF0-0B50035DE403}" srcOrd="0" destOrd="0" presId="urn:microsoft.com/office/officeart/2005/8/layout/matrix1"/>
    <dgm:cxn modelId="{3CF65DEE-CE63-4B90-8F7D-2F50D4F82D27}" type="presOf" srcId="{7B3CD7C7-0EB9-4521-9B7B-228B33A8143A}" destId="{06EF45C6-0DB9-4DCA-8E96-38D46BCDBE6E}" srcOrd="1" destOrd="0" presId="urn:microsoft.com/office/officeart/2005/8/layout/matrix1"/>
    <dgm:cxn modelId="{847B4F9F-F5E4-4DB2-883C-A11F6CAC3A5A}" srcId="{747B73B5-5458-4DBB-ACA5-B998D3C086C0}" destId="{7B3CD7C7-0EB9-4521-9B7B-228B33A8143A}" srcOrd="0" destOrd="0" parTransId="{082DA313-E5CF-4C90-AA21-A25588935199}" sibTransId="{CE9A98C4-D671-4EEF-A71F-D18A4605CD41}"/>
    <dgm:cxn modelId="{F6D9FFD8-036B-4865-A9A5-DA6BD2AA9343}" type="presOf" srcId="{C2B634EE-B34C-4913-8F01-63777D27FFBA}" destId="{90BB8C4F-873E-4246-B7B8-8C002C96237F}" srcOrd="1" destOrd="0" presId="urn:microsoft.com/office/officeart/2005/8/layout/matrix1"/>
    <dgm:cxn modelId="{105A24DF-344B-4D25-B6E2-5F18281A6CF3}" type="presOf" srcId="{1CA8E58D-39B8-4722-BB2B-A76E541DFE19}" destId="{DEB22FCF-A0D1-4032-8F5E-B0724C8314E6}" srcOrd="1" destOrd="0" presId="urn:microsoft.com/office/officeart/2005/8/layout/matrix1"/>
    <dgm:cxn modelId="{C6C43914-8396-48C8-8D6B-2D6344CF3653}" srcId="{8ABA124A-0AEE-4734-9665-210C592E90DC}" destId="{747B73B5-5458-4DBB-ACA5-B998D3C086C0}" srcOrd="0" destOrd="0" parTransId="{5E033841-CD65-49B4-A204-E760DFB7E434}" sibTransId="{592591D0-E86B-4C57-8DB9-1946D99F32F3}"/>
    <dgm:cxn modelId="{86C89F04-346C-4D8F-9733-1F74947784F2}" type="presOf" srcId="{C2B634EE-B34C-4913-8F01-63777D27FFBA}" destId="{36C0770F-13A2-4DE6-A4AC-C91F2E10CD60}" srcOrd="0" destOrd="0" presId="urn:microsoft.com/office/officeart/2005/8/layout/matrix1"/>
    <dgm:cxn modelId="{94975510-1607-4E28-80CE-96C358432144}" type="presOf" srcId="{747B73B5-5458-4DBB-ACA5-B998D3C086C0}" destId="{EF8FA5A6-2A8B-49A4-8E50-4ED0FCDA9F05}" srcOrd="0" destOrd="0" presId="urn:microsoft.com/office/officeart/2005/8/layout/matrix1"/>
    <dgm:cxn modelId="{0CB326C5-C470-468F-97BC-D6A2B9999D1C}" type="presOf" srcId="{1CA8E58D-39B8-4722-BB2B-A76E541DFE19}" destId="{EB00A286-0B76-430B-9559-0A6135E92183}" srcOrd="0" destOrd="0" presId="urn:microsoft.com/office/officeart/2005/8/layout/matrix1"/>
    <dgm:cxn modelId="{FE5ABC59-CBE3-4E17-BB56-33D4EB5D1722}" srcId="{747B73B5-5458-4DBB-ACA5-B998D3C086C0}" destId="{1CA8E58D-39B8-4722-BB2B-A76E541DFE19}" srcOrd="3" destOrd="0" parTransId="{68DCA8EF-BE8B-4328-82B8-37CDDBC37538}" sibTransId="{DFB1CFEE-4720-4D73-B1A9-225973FEB596}"/>
    <dgm:cxn modelId="{BD41AB61-E01A-479F-8977-4A8D9442133C}" type="presOf" srcId="{5D3EA5B0-5910-4612-B098-3C12599B352D}" destId="{E0B5B459-2254-4A1E-A141-B04BC1144655}" srcOrd="0" destOrd="0" presId="urn:microsoft.com/office/officeart/2005/8/layout/matrix1"/>
    <dgm:cxn modelId="{E95B6791-C1EA-4671-BF76-DD6125D37683}" type="presOf" srcId="{5D3EA5B0-5910-4612-B098-3C12599B352D}" destId="{CEBDEDB6-AF67-4A47-B626-869642596A19}" srcOrd="1" destOrd="0" presId="urn:microsoft.com/office/officeart/2005/8/layout/matrix1"/>
    <dgm:cxn modelId="{DFF627E2-9763-44CE-8948-8875ED20B027}" type="presParOf" srcId="{E1D01248-4B78-44E7-BBF0-0B50035DE403}" destId="{4B5886C9-974D-4A2C-8F35-019335D6CB27}" srcOrd="0" destOrd="0" presId="urn:microsoft.com/office/officeart/2005/8/layout/matrix1"/>
    <dgm:cxn modelId="{A1326288-3D2C-4C93-832F-FD284C94E636}" type="presParOf" srcId="{4B5886C9-974D-4A2C-8F35-019335D6CB27}" destId="{38FC3CAD-A87D-49C7-8352-FEBD4B2D8452}" srcOrd="0" destOrd="0" presId="urn:microsoft.com/office/officeart/2005/8/layout/matrix1"/>
    <dgm:cxn modelId="{195D3959-2BDD-423F-9C19-F28D84B40135}" type="presParOf" srcId="{4B5886C9-974D-4A2C-8F35-019335D6CB27}" destId="{06EF45C6-0DB9-4DCA-8E96-38D46BCDBE6E}" srcOrd="1" destOrd="0" presId="urn:microsoft.com/office/officeart/2005/8/layout/matrix1"/>
    <dgm:cxn modelId="{31B654AE-1872-498B-A4C1-655652755176}" type="presParOf" srcId="{4B5886C9-974D-4A2C-8F35-019335D6CB27}" destId="{36C0770F-13A2-4DE6-A4AC-C91F2E10CD60}" srcOrd="2" destOrd="0" presId="urn:microsoft.com/office/officeart/2005/8/layout/matrix1"/>
    <dgm:cxn modelId="{24022342-4B36-4F7C-863B-3E48D13413D2}" type="presParOf" srcId="{4B5886C9-974D-4A2C-8F35-019335D6CB27}" destId="{90BB8C4F-873E-4246-B7B8-8C002C96237F}" srcOrd="3" destOrd="0" presId="urn:microsoft.com/office/officeart/2005/8/layout/matrix1"/>
    <dgm:cxn modelId="{1F8DC0D5-E4C9-491A-A1DF-4198CE35B0EB}" type="presParOf" srcId="{4B5886C9-974D-4A2C-8F35-019335D6CB27}" destId="{E0B5B459-2254-4A1E-A141-B04BC1144655}" srcOrd="4" destOrd="0" presId="urn:microsoft.com/office/officeart/2005/8/layout/matrix1"/>
    <dgm:cxn modelId="{6664CFE1-5D74-4E76-8E14-7070FC32C059}" type="presParOf" srcId="{4B5886C9-974D-4A2C-8F35-019335D6CB27}" destId="{CEBDEDB6-AF67-4A47-B626-869642596A19}" srcOrd="5" destOrd="0" presId="urn:microsoft.com/office/officeart/2005/8/layout/matrix1"/>
    <dgm:cxn modelId="{594AAE06-EC92-4FF1-93A5-3439FABF2987}" type="presParOf" srcId="{4B5886C9-974D-4A2C-8F35-019335D6CB27}" destId="{EB00A286-0B76-430B-9559-0A6135E92183}" srcOrd="6" destOrd="0" presId="urn:microsoft.com/office/officeart/2005/8/layout/matrix1"/>
    <dgm:cxn modelId="{84934ECB-DF49-4408-AEA0-496AC0A816A3}" type="presParOf" srcId="{4B5886C9-974D-4A2C-8F35-019335D6CB27}" destId="{DEB22FCF-A0D1-4032-8F5E-B0724C8314E6}" srcOrd="7" destOrd="0" presId="urn:microsoft.com/office/officeart/2005/8/layout/matrix1"/>
    <dgm:cxn modelId="{BE3BFD9E-79BD-4023-8BF4-B0226F604AD3}" type="presParOf" srcId="{E1D01248-4B78-44E7-BBF0-0B50035DE403}" destId="{EF8FA5A6-2A8B-49A4-8E50-4ED0FCDA9F05}"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FC3CAD-A87D-49C7-8352-FEBD4B2D8452}">
      <dsp:nvSpPr>
        <dsp:cNvPr id="0" name=""/>
        <dsp:cNvSpPr/>
      </dsp:nvSpPr>
      <dsp:spPr>
        <a:xfrm rot="16200000">
          <a:off x="410102" y="-410102"/>
          <a:ext cx="1268028" cy="2088232"/>
        </a:xfrm>
        <a:prstGeom prst="round1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100000"/>
            </a:lnSpc>
            <a:spcBef>
              <a:spcPct val="0"/>
            </a:spcBef>
            <a:spcAft>
              <a:spcPct val="35000"/>
            </a:spcAft>
          </a:pPr>
          <a:r>
            <a:rPr lang="en-US" sz="1400" b="1" kern="1200" dirty="0" smtClean="0">
              <a:solidFill>
                <a:srgbClr val="002060"/>
              </a:solidFill>
            </a:rPr>
            <a:t>On-detector,  high-speed, ultra low-noise front-end ASICs</a:t>
          </a:r>
          <a:endParaRPr lang="en-SG" sz="1400" b="1" kern="1200" dirty="0">
            <a:solidFill>
              <a:srgbClr val="002060"/>
            </a:solidFill>
          </a:endParaRPr>
        </a:p>
      </dsp:txBody>
      <dsp:txXfrm rot="16200000">
        <a:off x="568605" y="-568605"/>
        <a:ext cx="951021" cy="2088232"/>
      </dsp:txXfrm>
    </dsp:sp>
    <dsp:sp modelId="{36C0770F-13A2-4DE6-A4AC-C91F2E10CD60}">
      <dsp:nvSpPr>
        <dsp:cNvPr id="0" name=""/>
        <dsp:cNvSpPr/>
      </dsp:nvSpPr>
      <dsp:spPr>
        <a:xfrm>
          <a:off x="2088232" y="0"/>
          <a:ext cx="2088232" cy="1268028"/>
        </a:xfrm>
        <a:prstGeom prst="round1Rect">
          <a:avLst/>
        </a:prstGeom>
        <a:gradFill rotWithShape="0">
          <a:gsLst>
            <a:gs pos="0">
              <a:schemeClr val="accent2">
                <a:hueOff val="3177232"/>
                <a:satOff val="6500"/>
                <a:lumOff val="2484"/>
                <a:alphaOff val="0"/>
                <a:tint val="50000"/>
                <a:satMod val="300000"/>
              </a:schemeClr>
            </a:gs>
            <a:gs pos="35000">
              <a:schemeClr val="accent2">
                <a:hueOff val="3177232"/>
                <a:satOff val="6500"/>
                <a:lumOff val="2484"/>
                <a:alphaOff val="0"/>
                <a:tint val="37000"/>
                <a:satMod val="300000"/>
              </a:schemeClr>
            </a:gs>
            <a:gs pos="100000">
              <a:schemeClr val="accent2">
                <a:hueOff val="3177232"/>
                <a:satOff val="6500"/>
                <a:lumOff val="2484"/>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100000"/>
            </a:lnSpc>
            <a:spcBef>
              <a:spcPct val="0"/>
            </a:spcBef>
            <a:spcAft>
              <a:spcPct val="35000"/>
            </a:spcAft>
          </a:pPr>
          <a:r>
            <a:rPr lang="en-US" sz="1400" b="1" kern="1200" dirty="0" smtClean="0">
              <a:solidFill>
                <a:srgbClr val="002060"/>
              </a:solidFill>
            </a:rPr>
            <a:t>Novel data acquisition system architectures, pipelines and data links</a:t>
          </a:r>
          <a:endParaRPr lang="en-SG" sz="1400" b="1" kern="1200" dirty="0">
            <a:solidFill>
              <a:srgbClr val="002060"/>
            </a:solidFill>
          </a:endParaRPr>
        </a:p>
      </dsp:txBody>
      <dsp:txXfrm>
        <a:off x="2088232" y="0"/>
        <a:ext cx="2088232" cy="951021"/>
      </dsp:txXfrm>
    </dsp:sp>
    <dsp:sp modelId="{E0B5B459-2254-4A1E-A141-B04BC1144655}">
      <dsp:nvSpPr>
        <dsp:cNvPr id="0" name=""/>
        <dsp:cNvSpPr/>
      </dsp:nvSpPr>
      <dsp:spPr>
        <a:xfrm rot="10800000">
          <a:off x="0" y="1268028"/>
          <a:ext cx="2088232" cy="1268028"/>
        </a:xfrm>
        <a:prstGeom prst="round1Rect">
          <a:avLst/>
        </a:prstGeom>
        <a:gradFill rotWithShape="0">
          <a:gsLst>
            <a:gs pos="0">
              <a:schemeClr val="accent2">
                <a:hueOff val="6354464"/>
                <a:satOff val="13001"/>
                <a:lumOff val="4967"/>
                <a:alphaOff val="0"/>
                <a:tint val="50000"/>
                <a:satMod val="300000"/>
              </a:schemeClr>
            </a:gs>
            <a:gs pos="35000">
              <a:schemeClr val="accent2">
                <a:hueOff val="6354464"/>
                <a:satOff val="13001"/>
                <a:lumOff val="4967"/>
                <a:alphaOff val="0"/>
                <a:tint val="37000"/>
                <a:satMod val="300000"/>
              </a:schemeClr>
            </a:gs>
            <a:gs pos="100000">
              <a:schemeClr val="accent2">
                <a:hueOff val="6354464"/>
                <a:satOff val="13001"/>
                <a:lumOff val="4967"/>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100000"/>
            </a:lnSpc>
            <a:spcBef>
              <a:spcPct val="0"/>
            </a:spcBef>
            <a:spcAft>
              <a:spcPct val="35000"/>
            </a:spcAft>
          </a:pPr>
          <a:r>
            <a:rPr lang="en-US" sz="1400" b="1" kern="1200" dirty="0" smtClean="0">
              <a:solidFill>
                <a:srgbClr val="002060"/>
              </a:solidFill>
            </a:rPr>
            <a:t>High performance flash ADCs, multi-hit TDCs, DSPs, FPGAs</a:t>
          </a:r>
          <a:endParaRPr lang="en-SG" sz="1400" b="1" kern="1200" dirty="0">
            <a:solidFill>
              <a:srgbClr val="002060"/>
            </a:solidFill>
          </a:endParaRPr>
        </a:p>
      </dsp:txBody>
      <dsp:txXfrm rot="10800000">
        <a:off x="0" y="1585034"/>
        <a:ext cx="2088232" cy="951021"/>
      </dsp:txXfrm>
    </dsp:sp>
    <dsp:sp modelId="{EB00A286-0B76-430B-9559-0A6135E92183}">
      <dsp:nvSpPr>
        <dsp:cNvPr id="0" name=""/>
        <dsp:cNvSpPr/>
      </dsp:nvSpPr>
      <dsp:spPr>
        <a:xfrm rot="5400000">
          <a:off x="2498334" y="857925"/>
          <a:ext cx="1268028" cy="2088232"/>
        </a:xfrm>
        <a:prstGeom prst="round1Rect">
          <a:avLst/>
        </a:prstGeom>
        <a:gradFill rotWithShape="0">
          <a:gsLst>
            <a:gs pos="0">
              <a:schemeClr val="accent2">
                <a:hueOff val="9531695"/>
                <a:satOff val="19501"/>
                <a:lumOff val="7451"/>
                <a:alphaOff val="0"/>
                <a:tint val="50000"/>
                <a:satMod val="300000"/>
              </a:schemeClr>
            </a:gs>
            <a:gs pos="35000">
              <a:schemeClr val="accent2">
                <a:hueOff val="9531695"/>
                <a:satOff val="19501"/>
                <a:lumOff val="7451"/>
                <a:alphaOff val="0"/>
                <a:tint val="37000"/>
                <a:satMod val="300000"/>
              </a:schemeClr>
            </a:gs>
            <a:gs pos="100000">
              <a:schemeClr val="accent2">
                <a:hueOff val="9531695"/>
                <a:satOff val="19501"/>
                <a:lumOff val="7451"/>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100000"/>
            </a:lnSpc>
            <a:spcBef>
              <a:spcPct val="0"/>
            </a:spcBef>
            <a:spcAft>
              <a:spcPct val="35000"/>
            </a:spcAft>
          </a:pPr>
          <a:r>
            <a:rPr lang="en-US" sz="1400" b="1" kern="1200" dirty="0" smtClean="0">
              <a:solidFill>
                <a:srgbClr val="002060"/>
              </a:solidFill>
            </a:rPr>
            <a:t>Field programmable, complex, multi-level, trigger schemes</a:t>
          </a:r>
          <a:endParaRPr lang="en-SG" sz="1400" b="1" kern="1200" dirty="0">
            <a:solidFill>
              <a:srgbClr val="002060"/>
            </a:solidFill>
          </a:endParaRPr>
        </a:p>
      </dsp:txBody>
      <dsp:txXfrm rot="5400000">
        <a:off x="2656837" y="1016429"/>
        <a:ext cx="951021" cy="2088232"/>
      </dsp:txXfrm>
    </dsp:sp>
    <dsp:sp modelId="{EF8FA5A6-2A8B-49A4-8E50-4ED0FCDA9F05}">
      <dsp:nvSpPr>
        <dsp:cNvPr id="0" name=""/>
        <dsp:cNvSpPr/>
      </dsp:nvSpPr>
      <dsp:spPr>
        <a:xfrm>
          <a:off x="655132" y="864097"/>
          <a:ext cx="2866198" cy="807860"/>
        </a:xfrm>
        <a:prstGeom prst="roundRect">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6350" cap="rnd" cmpd="sng" algn="ctr">
          <a:solidFill>
            <a:schemeClr val="lt1">
              <a:hueOff val="0"/>
              <a:satOff val="0"/>
              <a:lumOff val="0"/>
              <a:alphaOff val="0"/>
            </a:schemeClr>
          </a:solidFill>
          <a:prstDash val="solid"/>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ct val="35000"/>
            </a:spcAft>
          </a:pPr>
          <a:r>
            <a:rPr lang="en-US" sz="1400" b="1" kern="1200" dirty="0" smtClean="0">
              <a:solidFill>
                <a:srgbClr val="FF0000"/>
              </a:solidFill>
            </a:rPr>
            <a:t>Aided by rapid, concurrent  developments in detector readout technologies</a:t>
          </a:r>
          <a:endParaRPr lang="en-SG" sz="1400" b="1" kern="1200" dirty="0">
            <a:solidFill>
              <a:srgbClr val="FF0000"/>
            </a:solidFill>
          </a:endParaRPr>
        </a:p>
      </dsp:txBody>
      <dsp:txXfrm>
        <a:off x="655132" y="864097"/>
        <a:ext cx="2866198" cy="80786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3/21/2012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64F6D16-ACA5-43BD-B4F1-A22F497317BA}"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64F6D16-ACA5-43BD-B4F1-A22F497317BA}"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6</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33</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t>B.Satyanarayana                    National Symposium on Particles, Detectors an Instrumentation, TIFR, Mumbai                    March 21-24, 2012</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968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36000" y="6561376"/>
            <a:ext cx="8640000" cy="252000"/>
          </a:xfrm>
        </p:spPr>
        <p:txBody>
          <a:bodyPr anchor="ctr" anchorCtr="1"/>
          <a:lstStyle/>
          <a:p>
            <a:r>
              <a:rPr lang="en-US" smtClean="0"/>
              <a:t>B.Satyanarayana                    National Symposium on Particles, Detectors an Instrumentation, TIFR, Mumbai                    March 21-24, 2012</a:t>
            </a:r>
            <a:endParaRPr lang="en-US" dirty="0"/>
          </a:p>
        </p:txBody>
      </p:sp>
      <p:sp>
        <p:nvSpPr>
          <p:cNvPr id="10" name="Slide Number Placeholder 6"/>
          <p:cNvSpPr>
            <a:spLocks noGrp="1"/>
          </p:cNvSpPr>
          <p:nvPr>
            <p:ph type="sldNum" sz="quarter" idx="12"/>
          </p:nvPr>
        </p:nvSpPr>
        <p:spPr>
          <a:xfrm>
            <a:off x="8676000" y="6561376"/>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t>B.Satyanarayana                    National Symposium on Particles, Detectors an Instrumentation, TIFR, Mumbai                    March 21-24, 2012</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buClr>
                <a:srgbClr val="FF0000"/>
              </a:buClr>
              <a:defRPr sz="2400">
                <a:solidFill>
                  <a:srgbClr val="FF0000"/>
                </a:solidFill>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buClr>
                <a:srgbClr val="FF0000"/>
              </a:buClr>
              <a:defRPr sz="2400">
                <a:solidFill>
                  <a:srgbClr val="FF0000"/>
                </a:solidFill>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36000" y="6480000"/>
            <a:ext cx="8640000" cy="252000"/>
          </a:xfrm>
        </p:spPr>
        <p:txBody>
          <a:bodyPr anchor="ctr" anchorCtr="1"/>
          <a:lstStyle/>
          <a:p>
            <a:r>
              <a:rPr lang="en-US" smtClean="0"/>
              <a:t>B.Satyanarayana                    National Symposium on Particles, Detectors an Instrumentation, TIFR, Mumbai                    March 21-24, 2012</a:t>
            </a:r>
            <a:endParaRPr lang="en-US" dirty="0"/>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t>B.Satyanarayana                    National Symposium on Particles, Detectors an Instrumentation, TIFR, Mumbai                    March 21-24, 2012</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US" smtClean="0"/>
              <a:t>B.Satyanarayana                    National Symposium on Particles, Detectors an Instrumentation, TIFR, Mumbai                    March 21-24, 2012</a:t>
            </a:r>
            <a:endParaRPr lang="en-US" dirty="0"/>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t>B.Satyanarayana                    National Symposium on Particles, Detectors an Instrumentation, TIFR, Mumbai                    March 21-24, 2012</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B.Satyanarayana                    National Symposium on Particles, Detectors an Instrumentation, TIFR, Mumbai                    March 21-24, 2012</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file:///C:\Users\bsn\Documents\Meetings\nspdi\Invited%20Talk\atlas_1D.avi"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wmf"/><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8000" y="3355848"/>
            <a:ext cx="9108000" cy="1673352"/>
          </a:xfrm>
        </p:spPr>
        <p:txBody>
          <a:bodyPr>
            <a:normAutofit/>
          </a:bodyPr>
          <a:lstStyle/>
          <a:p>
            <a:r>
              <a:rPr lang="en-US" sz="5400" dirty="0" smtClean="0"/>
              <a:t>RPCs: Performance and </a:t>
            </a:r>
            <a:br>
              <a:rPr lang="en-US" sz="5400" dirty="0" smtClean="0"/>
            </a:br>
            <a:r>
              <a:rPr lang="en-US" sz="5400" dirty="0" smtClean="0"/>
              <a:t>future directions</a:t>
            </a:r>
            <a:endParaRPr lang="en-SG" sz="5400" dirty="0"/>
          </a:p>
        </p:txBody>
      </p:sp>
      <p:sp>
        <p:nvSpPr>
          <p:cNvPr id="7" name="Subtitle 6"/>
          <p:cNvSpPr>
            <a:spLocks noGrp="1"/>
          </p:cNvSpPr>
          <p:nvPr>
            <p:ph type="subTitle" idx="1"/>
          </p:nvPr>
        </p:nvSpPr>
        <p:spPr>
          <a:xfrm>
            <a:off x="18000" y="1828800"/>
            <a:ext cx="9108000" cy="1499616"/>
          </a:xfrm>
        </p:spPr>
        <p:txBody>
          <a:bodyPr/>
          <a:lstStyle/>
          <a:p>
            <a:r>
              <a:rPr lang="en-US" dirty="0" smtClean="0"/>
              <a:t>B.Satyanarayana, Department of High Energy </a:t>
            </a:r>
            <a:r>
              <a:rPr lang="en-US" dirty="0" smtClean="0"/>
              <a:t>Physics</a:t>
            </a:r>
            <a:endParaRPr lang="en-SG" dirty="0" smtClean="0"/>
          </a:p>
          <a:p>
            <a:r>
              <a:rPr lang="en-US" dirty="0" smtClean="0"/>
              <a:t>Tata Institute of Fundamental Research, Mumbai, INDIA</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modes of RPC operation</a:t>
            </a:r>
            <a:endParaRPr lang="en-US" dirty="0"/>
          </a:p>
        </p:txBody>
      </p:sp>
      <p:sp>
        <p:nvSpPr>
          <p:cNvPr id="5" name="Footer Placeholder 4"/>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10</a:t>
            </a:fld>
            <a:endParaRPr lang="en-US" dirty="0"/>
          </a:p>
        </p:txBody>
      </p:sp>
      <p:pic>
        <p:nvPicPr>
          <p:cNvPr id="227332" name="Picture 4"/>
          <p:cNvPicPr>
            <a:picLocks noGrp="1" noChangeAspect="1" noChangeArrowheads="1"/>
          </p:cNvPicPr>
          <p:nvPr>
            <p:ph sz="half" idx="2"/>
          </p:nvPr>
        </p:nvPicPr>
        <p:blipFill>
          <a:blip r:embed="rId3" cstate="print"/>
          <a:srcRect/>
          <a:stretch>
            <a:fillRect/>
          </a:stretch>
        </p:blipFill>
        <p:spPr bwMode="auto">
          <a:xfrm>
            <a:off x="4723566" y="1751577"/>
            <a:ext cx="4320000" cy="2677555"/>
          </a:xfrm>
          <a:prstGeom prst="rect">
            <a:avLst/>
          </a:prstGeom>
          <a:noFill/>
          <a:ln w="9525">
            <a:noFill/>
            <a:miter lim="800000"/>
            <a:headEnd/>
            <a:tailEnd/>
          </a:ln>
          <a:effectLst/>
        </p:spPr>
      </p:pic>
      <p:pic>
        <p:nvPicPr>
          <p:cNvPr id="227333" name="Picture 5"/>
          <p:cNvPicPr>
            <a:picLocks noGrp="1" noChangeAspect="1" noChangeArrowheads="1"/>
          </p:cNvPicPr>
          <p:nvPr>
            <p:ph sz="half" idx="1"/>
          </p:nvPr>
        </p:nvPicPr>
        <p:blipFill>
          <a:blip r:embed="rId4" cstate="print"/>
          <a:srcRect/>
          <a:stretch>
            <a:fillRect/>
          </a:stretch>
        </p:blipFill>
        <p:spPr bwMode="auto">
          <a:xfrm>
            <a:off x="93478" y="1571816"/>
            <a:ext cx="4320000" cy="2899726"/>
          </a:xfrm>
          <a:prstGeom prst="rect">
            <a:avLst/>
          </a:prstGeom>
          <a:noFill/>
          <a:ln w="9525">
            <a:noFill/>
            <a:miter lim="800000"/>
            <a:headEnd/>
            <a:tailEnd/>
          </a:ln>
          <a:effectLst/>
        </p:spPr>
      </p:pic>
      <p:sp>
        <p:nvSpPr>
          <p:cNvPr id="16" name="TextBox 15"/>
          <p:cNvSpPr txBox="1"/>
          <p:nvPr/>
        </p:nvSpPr>
        <p:spPr>
          <a:xfrm>
            <a:off x="127198" y="4455191"/>
            <a:ext cx="4214842" cy="2059025"/>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a:lnSpc>
                <a:spcPct val="110000"/>
              </a:lnSpc>
              <a:buFont typeface="Arial" pitchFamily="34" charset="0"/>
              <a:buChar char="•"/>
            </a:pPr>
            <a:r>
              <a:rPr lang="en-US" dirty="0" smtClean="0">
                <a:sym typeface="Symbol" pitchFamily="18" charset="2"/>
              </a:rPr>
              <a:t>  Gain of the detector  &lt;&lt; 10</a:t>
            </a:r>
            <a:r>
              <a:rPr lang="en-US" baseline="30000" dirty="0" smtClean="0">
                <a:sym typeface="Symbol" pitchFamily="18" charset="2"/>
              </a:rPr>
              <a:t>8</a:t>
            </a:r>
          </a:p>
          <a:p>
            <a:pPr>
              <a:lnSpc>
                <a:spcPct val="50000"/>
              </a:lnSpc>
              <a:spcBef>
                <a:spcPct val="50000"/>
              </a:spcBef>
              <a:buFont typeface="Arial" pitchFamily="34" charset="0"/>
              <a:buChar char="•"/>
            </a:pPr>
            <a:r>
              <a:rPr lang="en-US" dirty="0" smtClean="0"/>
              <a:t>  Charge developed  ~1pC</a:t>
            </a:r>
          </a:p>
          <a:p>
            <a:pPr>
              <a:lnSpc>
                <a:spcPct val="50000"/>
              </a:lnSpc>
              <a:spcBef>
                <a:spcPct val="50000"/>
              </a:spcBef>
              <a:buFont typeface="Arial" pitchFamily="34" charset="0"/>
              <a:buChar char="•"/>
            </a:pPr>
            <a:r>
              <a:rPr lang="en-US" dirty="0" smtClean="0"/>
              <a:t>  Needs a preamplifier</a:t>
            </a:r>
          </a:p>
          <a:p>
            <a:pPr>
              <a:lnSpc>
                <a:spcPct val="50000"/>
              </a:lnSpc>
              <a:spcBef>
                <a:spcPct val="50000"/>
              </a:spcBef>
              <a:buFont typeface="Arial" pitchFamily="34" charset="0"/>
              <a:buChar char="•"/>
            </a:pPr>
            <a:r>
              <a:rPr lang="en-US" dirty="0" smtClean="0"/>
              <a:t>  Longer life</a:t>
            </a:r>
          </a:p>
          <a:p>
            <a:pPr>
              <a:buFont typeface="Arial" pitchFamily="34" charset="0"/>
              <a:buChar char="•"/>
            </a:pPr>
            <a:r>
              <a:rPr lang="en-US" dirty="0" smtClean="0"/>
              <a:t>  Typical gas mixture Fr:iB:SF</a:t>
            </a:r>
            <a:r>
              <a:rPr lang="en-US" baseline="-25000" dirty="0" smtClean="0"/>
              <a:t>6</a:t>
            </a:r>
            <a:r>
              <a:rPr lang="en-US" dirty="0" smtClean="0"/>
              <a:t>::94.5:4:0.5</a:t>
            </a:r>
          </a:p>
          <a:p>
            <a:pPr>
              <a:buFont typeface="Arial" pitchFamily="34" charset="0"/>
              <a:buChar char="•"/>
            </a:pPr>
            <a:r>
              <a:rPr lang="en-US" dirty="0" smtClean="0"/>
              <a:t>  Moderate purity of gases</a:t>
            </a:r>
          </a:p>
          <a:p>
            <a:pPr>
              <a:buFont typeface="Arial" pitchFamily="34" charset="0"/>
              <a:buChar char="•"/>
            </a:pPr>
            <a:r>
              <a:rPr lang="en-US" dirty="0" smtClean="0"/>
              <a:t>  Higher counting rate capability</a:t>
            </a:r>
          </a:p>
        </p:txBody>
      </p:sp>
      <p:sp>
        <p:nvSpPr>
          <p:cNvPr id="17" name="TextBox 16"/>
          <p:cNvSpPr txBox="1"/>
          <p:nvPr/>
        </p:nvSpPr>
        <p:spPr>
          <a:xfrm>
            <a:off x="4787446" y="4400104"/>
            <a:ext cx="4214842" cy="2059025"/>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a:lnSpc>
                <a:spcPct val="110000"/>
              </a:lnSpc>
              <a:buFont typeface="Arial" pitchFamily="34" charset="0"/>
              <a:buChar char="•"/>
            </a:pPr>
            <a:r>
              <a:rPr lang="en-US" dirty="0" smtClean="0">
                <a:sym typeface="Symbol" pitchFamily="18" charset="2"/>
              </a:rPr>
              <a:t>  Gain of the detector  &gt;  10</a:t>
            </a:r>
            <a:r>
              <a:rPr lang="en-US" baseline="30000" dirty="0" smtClean="0">
                <a:sym typeface="Symbol" pitchFamily="18" charset="2"/>
              </a:rPr>
              <a:t>8</a:t>
            </a:r>
          </a:p>
          <a:p>
            <a:pPr>
              <a:lnSpc>
                <a:spcPct val="50000"/>
              </a:lnSpc>
              <a:spcBef>
                <a:spcPct val="50000"/>
              </a:spcBef>
              <a:buFont typeface="Arial" pitchFamily="34" charset="0"/>
              <a:buChar char="•"/>
            </a:pPr>
            <a:r>
              <a:rPr lang="en-US" dirty="0" smtClean="0"/>
              <a:t>  Charge developed ~ 100pC</a:t>
            </a:r>
          </a:p>
          <a:p>
            <a:pPr>
              <a:lnSpc>
                <a:spcPct val="50000"/>
              </a:lnSpc>
              <a:spcBef>
                <a:spcPct val="50000"/>
              </a:spcBef>
              <a:buFont typeface="Arial" pitchFamily="34" charset="0"/>
              <a:buChar char="•"/>
            </a:pPr>
            <a:r>
              <a:rPr lang="en-US" dirty="0" smtClean="0">
                <a:sym typeface="Symbol" pitchFamily="18" charset="2"/>
              </a:rPr>
              <a:t>  No need for a preamplier</a:t>
            </a:r>
          </a:p>
          <a:p>
            <a:pPr>
              <a:lnSpc>
                <a:spcPct val="50000"/>
              </a:lnSpc>
              <a:spcBef>
                <a:spcPct val="50000"/>
              </a:spcBef>
              <a:buFont typeface="Arial" pitchFamily="34" charset="0"/>
              <a:buChar char="•"/>
            </a:pPr>
            <a:r>
              <a:rPr lang="en-US" dirty="0" smtClean="0">
                <a:sym typeface="Symbol" pitchFamily="18" charset="2"/>
              </a:rPr>
              <a:t>  Relatively shorter  life</a:t>
            </a:r>
          </a:p>
          <a:p>
            <a:pPr>
              <a:lnSpc>
                <a:spcPct val="50000"/>
              </a:lnSpc>
              <a:spcBef>
                <a:spcPct val="50000"/>
              </a:spcBef>
              <a:buFont typeface="Arial" pitchFamily="34" charset="0"/>
              <a:buChar char="•"/>
            </a:pPr>
            <a:r>
              <a:rPr lang="en-US" dirty="0" smtClean="0">
                <a:sym typeface="Symbol" pitchFamily="18" charset="2"/>
              </a:rPr>
              <a:t>  Typical gas mixture </a:t>
            </a:r>
            <a:r>
              <a:rPr lang="en-US" dirty="0" smtClean="0"/>
              <a:t>Fr:iB:Ar::62.8:30</a:t>
            </a:r>
          </a:p>
          <a:p>
            <a:pPr>
              <a:lnSpc>
                <a:spcPct val="50000"/>
              </a:lnSpc>
              <a:spcBef>
                <a:spcPct val="50000"/>
              </a:spcBef>
              <a:buFont typeface="Arial" pitchFamily="34" charset="0"/>
              <a:buChar char="•"/>
            </a:pPr>
            <a:r>
              <a:rPr lang="en-US" dirty="0" smtClean="0">
                <a:sym typeface="Symbol" pitchFamily="18" charset="2"/>
              </a:rPr>
              <a:t>  High purity of gases</a:t>
            </a:r>
          </a:p>
          <a:p>
            <a:pPr>
              <a:lnSpc>
                <a:spcPct val="50000"/>
              </a:lnSpc>
              <a:spcBef>
                <a:spcPct val="50000"/>
              </a:spcBef>
              <a:buFont typeface="Arial" pitchFamily="34" charset="0"/>
              <a:buChar char="•"/>
            </a:pPr>
            <a:r>
              <a:rPr lang="en-US" dirty="0" smtClean="0">
                <a:sym typeface="Symbol" pitchFamily="18" charset="2"/>
              </a:rPr>
              <a:t>  Low counting rate capability</a:t>
            </a:r>
          </a:p>
        </p:txBody>
      </p:sp>
      <p:sp>
        <p:nvSpPr>
          <p:cNvPr id="18" name="TextBox 17"/>
          <p:cNvSpPr txBox="1"/>
          <p:nvPr/>
        </p:nvSpPr>
        <p:spPr>
          <a:xfrm>
            <a:off x="141712" y="1500174"/>
            <a:ext cx="4214842" cy="252000"/>
          </a:xfrm>
          <a:prstGeom prst="rect">
            <a:avLst/>
          </a:prstGeom>
          <a:noFill/>
        </p:spPr>
        <p:txBody>
          <a:bodyPr wrap="square" rtlCol="0" anchor="ctr" anchorCtr="1">
            <a:spAutoFit/>
          </a:bodyPr>
          <a:lstStyle/>
          <a:p>
            <a:pPr algn="ctr">
              <a:lnSpc>
                <a:spcPct val="110000"/>
              </a:lnSpc>
            </a:pPr>
            <a:r>
              <a:rPr lang="en-US" b="1" dirty="0" smtClean="0">
                <a:solidFill>
                  <a:srgbClr val="FF0000"/>
                </a:solidFill>
                <a:sym typeface="Symbol" pitchFamily="18" charset="2"/>
              </a:rPr>
              <a:t>Avalanche mode</a:t>
            </a:r>
            <a:endParaRPr lang="en-US" b="1" dirty="0">
              <a:solidFill>
                <a:srgbClr val="FF0000"/>
              </a:solidFill>
            </a:endParaRPr>
          </a:p>
        </p:txBody>
      </p:sp>
      <p:sp>
        <p:nvSpPr>
          <p:cNvPr id="19" name="TextBox 18"/>
          <p:cNvSpPr txBox="1"/>
          <p:nvPr/>
        </p:nvSpPr>
        <p:spPr>
          <a:xfrm>
            <a:off x="4772932" y="1500174"/>
            <a:ext cx="4214842" cy="252000"/>
          </a:xfrm>
          <a:prstGeom prst="rect">
            <a:avLst/>
          </a:prstGeom>
          <a:noFill/>
        </p:spPr>
        <p:txBody>
          <a:bodyPr wrap="square" rtlCol="0" anchor="ctr" anchorCtr="1">
            <a:spAutoFit/>
          </a:bodyPr>
          <a:lstStyle/>
          <a:p>
            <a:pPr algn="ctr">
              <a:lnSpc>
                <a:spcPct val="110000"/>
              </a:lnSpc>
            </a:pPr>
            <a:r>
              <a:rPr lang="en-US" b="1" dirty="0" smtClean="0">
                <a:solidFill>
                  <a:srgbClr val="FF0000"/>
                </a:solidFill>
                <a:sym typeface="Symbol" pitchFamily="18" charset="2"/>
              </a:rPr>
              <a:t>Streamer  mode</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7333"/>
                                        </p:tgtEl>
                                        <p:attrNameLst>
                                          <p:attrName>style.visibility</p:attrName>
                                        </p:attrNameLst>
                                      </p:cBhvr>
                                      <p:to>
                                        <p:strVal val="visible"/>
                                      </p:to>
                                    </p:set>
                                    <p:anim calcmode="lin" valueType="num">
                                      <p:cBhvr additive="base">
                                        <p:cTn id="7" dur="500" fill="hold"/>
                                        <p:tgtEl>
                                          <p:spTgt spid="227333"/>
                                        </p:tgtEl>
                                        <p:attrNameLst>
                                          <p:attrName>ppt_x</p:attrName>
                                        </p:attrNameLst>
                                      </p:cBhvr>
                                      <p:tavLst>
                                        <p:tav tm="0">
                                          <p:val>
                                            <p:strVal val="0-#ppt_w/2"/>
                                          </p:val>
                                        </p:tav>
                                        <p:tav tm="100000">
                                          <p:val>
                                            <p:strVal val="#ppt_x"/>
                                          </p:val>
                                        </p:tav>
                                      </p:tavLst>
                                    </p:anim>
                                    <p:anim calcmode="lin" valueType="num">
                                      <p:cBhvr additive="base">
                                        <p:cTn id="8" dur="500" fill="hold"/>
                                        <p:tgtEl>
                                          <p:spTgt spid="22733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27332"/>
                                        </p:tgtEl>
                                        <p:attrNameLst>
                                          <p:attrName>style.visibility</p:attrName>
                                        </p:attrNameLst>
                                      </p:cBhvr>
                                      <p:to>
                                        <p:strVal val="visible"/>
                                      </p:to>
                                    </p:set>
                                    <p:anim calcmode="lin" valueType="num">
                                      <p:cBhvr additive="base">
                                        <p:cTn id="21" dur="500" fill="hold"/>
                                        <p:tgtEl>
                                          <p:spTgt spid="227332"/>
                                        </p:tgtEl>
                                        <p:attrNameLst>
                                          <p:attrName>ppt_x</p:attrName>
                                        </p:attrNameLst>
                                      </p:cBhvr>
                                      <p:tavLst>
                                        <p:tav tm="0">
                                          <p:val>
                                            <p:strVal val="1+#ppt_w/2"/>
                                          </p:val>
                                        </p:tav>
                                        <p:tav tm="100000">
                                          <p:val>
                                            <p:strVal val="#ppt_x"/>
                                          </p:val>
                                        </p:tav>
                                      </p:tavLst>
                                    </p:anim>
                                    <p:anim calcmode="lin" valueType="num">
                                      <p:cBhvr additive="base">
                                        <p:cTn id="22" dur="500" fill="hold"/>
                                        <p:tgtEl>
                                          <p:spTgt spid="2273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Avalanche development in RPC</a:t>
            </a:r>
            <a:endParaRPr lang="en-US" dirty="0"/>
          </a:p>
        </p:txBody>
      </p:sp>
      <p:sp>
        <p:nvSpPr>
          <p:cNvPr id="2" name="Footer Placeholder 1"/>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11</a:t>
            </a:fld>
            <a:endParaRPr lang="en-US" dirty="0"/>
          </a:p>
        </p:txBody>
      </p:sp>
      <p:sp>
        <p:nvSpPr>
          <p:cNvPr id="9" name="Content Placeholder 8"/>
          <p:cNvSpPr>
            <a:spLocks noGrp="1"/>
          </p:cNvSpPr>
          <p:nvPr>
            <p:ph sz="half" idx="1"/>
          </p:nvPr>
        </p:nvSpPr>
        <p:spPr>
          <a:xfrm>
            <a:off x="457200" y="1548000"/>
            <a:ext cx="3384000" cy="2916000"/>
          </a:xfrm>
        </p:spPr>
        <p:style>
          <a:lnRef idx="0">
            <a:scrgbClr r="0" g="0" b="0"/>
          </a:lnRef>
          <a:fillRef idx="1002">
            <a:schemeClr val="lt1"/>
          </a:fillRef>
          <a:effectRef idx="0">
            <a:scrgbClr r="0" g="0" b="0"/>
          </a:effectRef>
          <a:fontRef idx="major"/>
        </p:style>
        <p:txBody>
          <a:bodyPr>
            <a:noAutofit/>
          </a:bodyPr>
          <a:lstStyle/>
          <a:p>
            <a:r>
              <a:rPr lang="en-US" sz="2000" dirty="0" smtClean="0">
                <a:solidFill>
                  <a:srgbClr val="FF0000"/>
                </a:solidFill>
              </a:rPr>
              <a:t>RPC  volume</a:t>
            </a:r>
          </a:p>
          <a:p>
            <a:pPr lvl="1"/>
            <a:r>
              <a:rPr lang="en-US" sz="1600" dirty="0" smtClean="0">
                <a:solidFill>
                  <a:srgbClr val="FF0000"/>
                </a:solidFill>
              </a:rPr>
              <a:t>2mm glass resistive plates</a:t>
            </a:r>
          </a:p>
          <a:p>
            <a:pPr lvl="1"/>
            <a:r>
              <a:rPr lang="en-US" sz="1600" dirty="0" smtClean="0">
                <a:solidFill>
                  <a:srgbClr val="FF0000"/>
                </a:solidFill>
              </a:rPr>
              <a:t>2mm gap</a:t>
            </a:r>
          </a:p>
          <a:p>
            <a:r>
              <a:rPr lang="en-US" sz="2000" dirty="0" smtClean="0">
                <a:solidFill>
                  <a:srgbClr val="FF0000"/>
                </a:solidFill>
              </a:rPr>
              <a:t> Gas mixture</a:t>
            </a:r>
          </a:p>
          <a:p>
            <a:pPr lvl="1"/>
            <a:r>
              <a:rPr lang="en-US" sz="1600" dirty="0" smtClean="0">
                <a:solidFill>
                  <a:srgbClr val="FF0000"/>
                </a:solidFill>
              </a:rPr>
              <a:t>C</a:t>
            </a:r>
            <a:r>
              <a:rPr lang="en-US" sz="1600" baseline="-25000" dirty="0" smtClean="0">
                <a:solidFill>
                  <a:srgbClr val="FF0000"/>
                </a:solidFill>
              </a:rPr>
              <a:t>2</a:t>
            </a:r>
            <a:r>
              <a:rPr lang="en-US" sz="1600" dirty="0" smtClean="0">
                <a:solidFill>
                  <a:srgbClr val="FF0000"/>
                </a:solidFill>
              </a:rPr>
              <a:t>F</a:t>
            </a:r>
            <a:r>
              <a:rPr lang="en-US" sz="1600" baseline="-25000" dirty="0" smtClean="0">
                <a:solidFill>
                  <a:srgbClr val="FF0000"/>
                </a:solidFill>
              </a:rPr>
              <a:t>4</a:t>
            </a:r>
            <a:r>
              <a:rPr lang="en-US" sz="1600" dirty="0" smtClean="0">
                <a:solidFill>
                  <a:srgbClr val="FF0000"/>
                </a:solidFill>
              </a:rPr>
              <a:t>H</a:t>
            </a:r>
            <a:r>
              <a:rPr lang="en-US" sz="1600" baseline="-25000" dirty="0" smtClean="0">
                <a:solidFill>
                  <a:srgbClr val="FF0000"/>
                </a:solidFill>
              </a:rPr>
              <a:t>2</a:t>
            </a:r>
            <a:r>
              <a:rPr lang="en-US" sz="1600" dirty="0" smtClean="0">
                <a:solidFill>
                  <a:srgbClr val="FF0000"/>
                </a:solidFill>
              </a:rPr>
              <a:t> (97%)</a:t>
            </a:r>
          </a:p>
          <a:p>
            <a:pPr lvl="1"/>
            <a:r>
              <a:rPr lang="en-US" sz="1600" dirty="0" smtClean="0">
                <a:solidFill>
                  <a:srgbClr val="FF0000"/>
                </a:solidFill>
              </a:rPr>
              <a:t>iC</a:t>
            </a:r>
            <a:r>
              <a:rPr lang="en-US" sz="1600" baseline="-25000" dirty="0" smtClean="0">
                <a:solidFill>
                  <a:srgbClr val="FF0000"/>
                </a:solidFill>
              </a:rPr>
              <a:t>4</a:t>
            </a:r>
            <a:r>
              <a:rPr lang="en-US" sz="1600" dirty="0" smtClean="0">
                <a:solidFill>
                  <a:srgbClr val="FF0000"/>
                </a:solidFill>
              </a:rPr>
              <a:t>H</a:t>
            </a:r>
            <a:r>
              <a:rPr lang="en-US" sz="1600" baseline="-25000" dirty="0" smtClean="0">
                <a:solidFill>
                  <a:srgbClr val="FF0000"/>
                </a:solidFill>
              </a:rPr>
              <a:t>10</a:t>
            </a:r>
            <a:r>
              <a:rPr lang="en-US" sz="1600" dirty="0" smtClean="0">
                <a:solidFill>
                  <a:srgbClr val="FF0000"/>
                </a:solidFill>
              </a:rPr>
              <a:t> (2.5%) </a:t>
            </a:r>
          </a:p>
          <a:p>
            <a:pPr lvl="1"/>
            <a:r>
              <a:rPr lang="en-US" sz="1600" dirty="0" smtClean="0">
                <a:solidFill>
                  <a:srgbClr val="FF0000"/>
                </a:solidFill>
              </a:rPr>
              <a:t>SF</a:t>
            </a:r>
            <a:r>
              <a:rPr lang="en-US" sz="1600" baseline="-25000" dirty="0" smtClean="0">
                <a:solidFill>
                  <a:srgbClr val="FF0000"/>
                </a:solidFill>
              </a:rPr>
              <a:t>6</a:t>
            </a:r>
            <a:r>
              <a:rPr lang="en-US" sz="1600" dirty="0" smtClean="0">
                <a:solidFill>
                  <a:srgbClr val="FF0000"/>
                </a:solidFill>
              </a:rPr>
              <a:t> (0.5%)</a:t>
            </a:r>
          </a:p>
          <a:p>
            <a:r>
              <a:rPr lang="en-US" sz="2000" dirty="0" smtClean="0">
                <a:solidFill>
                  <a:srgbClr val="FF0000"/>
                </a:solidFill>
              </a:rPr>
              <a:t> HV applied</a:t>
            </a:r>
          </a:p>
          <a:p>
            <a:pPr lvl="1"/>
            <a:r>
              <a:rPr lang="en-US" sz="1600" dirty="0" smtClean="0">
                <a:solidFill>
                  <a:srgbClr val="FF0000"/>
                </a:solidFill>
              </a:rPr>
              <a:t>10.0kV </a:t>
            </a:r>
            <a:endParaRPr lang="en-US" sz="1400" dirty="0" smtClean="0">
              <a:solidFill>
                <a:srgbClr val="FF0000"/>
              </a:solidFill>
            </a:endParaRPr>
          </a:p>
          <a:p>
            <a:pPr lvl="1">
              <a:buNone/>
            </a:pPr>
            <a:endParaRPr lang="en-US" sz="1600" dirty="0" smtClean="0">
              <a:solidFill>
                <a:srgbClr val="FF0000"/>
              </a:solidFill>
            </a:endParaRPr>
          </a:p>
          <a:p>
            <a:endParaRPr lang="en-US" sz="1400" dirty="0" smtClean="0">
              <a:solidFill>
                <a:srgbClr val="FF0000"/>
              </a:solidFill>
            </a:endParaRPr>
          </a:p>
          <a:p>
            <a:endParaRPr lang="en-US" sz="1400" dirty="0" smtClean="0">
              <a:solidFill>
                <a:srgbClr val="FF0000"/>
              </a:solidFill>
            </a:endParaRPr>
          </a:p>
          <a:p>
            <a:endParaRPr lang="en-US" sz="1400" dirty="0">
              <a:solidFill>
                <a:srgbClr val="FF0000"/>
              </a:solidFill>
            </a:endParaRPr>
          </a:p>
        </p:txBody>
      </p:sp>
      <p:sp>
        <p:nvSpPr>
          <p:cNvPr id="12" name="TextBox 11"/>
          <p:cNvSpPr txBox="1">
            <a:spLocks noChangeAspect="1"/>
          </p:cNvSpPr>
          <p:nvPr/>
        </p:nvSpPr>
        <p:spPr>
          <a:xfrm>
            <a:off x="647896" y="5796000"/>
            <a:ext cx="2988000" cy="684205"/>
          </a:xfrm>
          <a:prstGeom prst="stripedRightArrow">
            <a:avLst/>
          </a:prstGeom>
        </p:spPr>
        <p:style>
          <a:lnRef idx="0">
            <a:scrgbClr r="0" g="0" b="0"/>
          </a:lnRef>
          <a:fillRef idx="1002">
            <a:schemeClr val="lt2"/>
          </a:fillRef>
          <a:effectRef idx="0">
            <a:scrgbClr r="0" g="0" b="0"/>
          </a:effectRef>
          <a:fontRef idx="major"/>
        </p:style>
        <p:txBody>
          <a:bodyPr wrap="square" rtlCol="0" anchor="ctr" anchorCtr="1">
            <a:spAutoFit/>
          </a:bodyPr>
          <a:lstStyle/>
          <a:p>
            <a:pPr algn="ctr"/>
            <a:r>
              <a:rPr lang="en-US" dirty="0" smtClean="0">
                <a:solidFill>
                  <a:srgbClr val="6600CC"/>
                </a:solidFill>
              </a:rPr>
              <a:t>Credit: Christian Lippmann</a:t>
            </a:r>
            <a:endParaRPr lang="en-US" dirty="0">
              <a:solidFill>
                <a:srgbClr val="6600CC"/>
              </a:solidFill>
            </a:endParaRPr>
          </a:p>
        </p:txBody>
      </p:sp>
      <p:sp>
        <p:nvSpPr>
          <p:cNvPr id="17" name="TextBox 16"/>
          <p:cNvSpPr txBox="1"/>
          <p:nvPr/>
        </p:nvSpPr>
        <p:spPr>
          <a:xfrm>
            <a:off x="447913" y="4500000"/>
            <a:ext cx="3384000" cy="1292662"/>
          </a:xfrm>
          <a:prstGeom prst="rect">
            <a:avLst/>
          </a:prstGeom>
        </p:spPr>
        <p:style>
          <a:lnRef idx="0">
            <a:scrgbClr r="0" g="0" b="0"/>
          </a:lnRef>
          <a:fillRef idx="1002">
            <a:schemeClr val="lt1"/>
          </a:fillRef>
          <a:effectRef idx="0">
            <a:scrgbClr r="0" g="0" b="0"/>
          </a:effectRef>
          <a:fontRef idx="major"/>
        </p:style>
        <p:txBody>
          <a:bodyPr wrap="square" rtlCol="0">
            <a:spAutoFit/>
          </a:bodyPr>
          <a:lstStyle/>
          <a:p>
            <a:pPr algn="ctr"/>
            <a:r>
              <a:rPr lang="en-US" sz="2400" b="1" dirty="0" smtClean="0">
                <a:solidFill>
                  <a:srgbClr val="00B050"/>
                </a:solidFill>
              </a:rPr>
              <a:t>Particle legend</a:t>
            </a:r>
          </a:p>
          <a:p>
            <a:pPr algn="ctr"/>
            <a:r>
              <a:rPr lang="en-US" dirty="0" smtClean="0">
                <a:solidFill>
                  <a:srgbClr val="FF0000"/>
                </a:solidFill>
              </a:rPr>
              <a:t>Red: Positive ions</a:t>
            </a:r>
          </a:p>
          <a:p>
            <a:pPr algn="ctr"/>
            <a:r>
              <a:rPr lang="en-US" dirty="0" smtClean="0">
                <a:solidFill>
                  <a:srgbClr val="0000FF"/>
                </a:solidFill>
              </a:rPr>
              <a:t>Blue: Negative ions</a:t>
            </a:r>
          </a:p>
          <a:p>
            <a:pPr algn="ctr"/>
            <a:r>
              <a:rPr lang="en-US" dirty="0" smtClean="0"/>
              <a:t>Black: Electrons</a:t>
            </a:r>
            <a:endParaRPr lang="en-US" sz="1400" dirty="0" smtClean="0"/>
          </a:p>
        </p:txBody>
      </p:sp>
      <p:pic>
        <p:nvPicPr>
          <p:cNvPr id="14" name="atlas_1D.avi">
            <a:hlinkClick r:id="" action="ppaction://media"/>
          </p:cNvPr>
          <p:cNvPicPr>
            <a:picLocks noGrp="1" noRot="1" noChangeAspect="1"/>
          </p:cNvPicPr>
          <p:nvPr>
            <p:ph sz="half" idx="2"/>
            <a:videoFile r:link="rId1"/>
          </p:nvPr>
        </p:nvPicPr>
        <p:blipFill>
          <a:blip r:embed="rId4" cstate="print"/>
          <a:stretch>
            <a:fillRect/>
          </a:stretch>
        </p:blipFill>
        <p:spPr>
          <a:xfrm>
            <a:off x="3959671" y="1554163"/>
            <a:ext cx="5076825" cy="48482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12</a:t>
            </a:fld>
            <a:endParaRPr lang="en-US" dirty="0"/>
          </a:p>
        </p:txBody>
      </p:sp>
      <p:sp>
        <p:nvSpPr>
          <p:cNvPr id="2" name="Title 1"/>
          <p:cNvSpPr>
            <a:spLocks noGrp="1"/>
          </p:cNvSpPr>
          <p:nvPr>
            <p:ph type="title"/>
          </p:nvPr>
        </p:nvSpPr>
        <p:spPr/>
        <p:txBody>
          <a:bodyPr>
            <a:normAutofit/>
          </a:bodyPr>
          <a:lstStyle/>
          <a:p>
            <a:r>
              <a:rPr lang="en-US" dirty="0" smtClean="0"/>
              <a:t>Application driven RPC designs</a:t>
            </a:r>
            <a:endParaRPr lang="en-US" dirty="0"/>
          </a:p>
        </p:txBody>
      </p:sp>
      <p:pic>
        <p:nvPicPr>
          <p:cNvPr id="68615" name="Picture 7"/>
          <p:cNvPicPr>
            <a:picLocks noChangeAspect="1" noChangeArrowheads="1"/>
          </p:cNvPicPr>
          <p:nvPr/>
        </p:nvPicPr>
        <p:blipFill>
          <a:blip r:embed="rId3" cstate="print"/>
          <a:srcRect/>
          <a:stretch>
            <a:fillRect/>
          </a:stretch>
        </p:blipFill>
        <p:spPr bwMode="auto">
          <a:xfrm>
            <a:off x="269308" y="1571612"/>
            <a:ext cx="4159816" cy="1980000"/>
          </a:xfrm>
          <a:prstGeom prst="rect">
            <a:avLst/>
          </a:prstGeom>
          <a:noFill/>
          <a:ln w="9525">
            <a:noFill/>
            <a:miter lim="800000"/>
            <a:headEnd/>
            <a:tailEnd/>
          </a:ln>
          <a:effectLst/>
        </p:spPr>
      </p:pic>
      <p:pic>
        <p:nvPicPr>
          <p:cNvPr id="68616" name="Picture 8"/>
          <p:cNvPicPr>
            <a:picLocks noChangeAspect="1" noChangeArrowheads="1"/>
          </p:cNvPicPr>
          <p:nvPr/>
        </p:nvPicPr>
        <p:blipFill>
          <a:blip r:embed="rId4" cstate="print"/>
          <a:srcRect/>
          <a:stretch>
            <a:fillRect/>
          </a:stretch>
        </p:blipFill>
        <p:spPr bwMode="auto">
          <a:xfrm>
            <a:off x="4453073" y="1571612"/>
            <a:ext cx="4405207" cy="1980000"/>
          </a:xfrm>
          <a:prstGeom prst="rect">
            <a:avLst/>
          </a:prstGeom>
          <a:noFill/>
          <a:ln w="9525">
            <a:noFill/>
            <a:miter lim="800000"/>
            <a:headEnd/>
            <a:tailEnd/>
          </a:ln>
          <a:effectLst/>
        </p:spPr>
      </p:pic>
      <p:pic>
        <p:nvPicPr>
          <p:cNvPr id="68617" name="Picture 9"/>
          <p:cNvPicPr>
            <a:picLocks noChangeAspect="1" noChangeArrowheads="1"/>
          </p:cNvPicPr>
          <p:nvPr/>
        </p:nvPicPr>
        <p:blipFill>
          <a:blip r:embed="rId5" cstate="print"/>
          <a:srcRect/>
          <a:stretch>
            <a:fillRect/>
          </a:stretch>
        </p:blipFill>
        <p:spPr bwMode="auto">
          <a:xfrm>
            <a:off x="214282" y="4086000"/>
            <a:ext cx="2247882" cy="1980000"/>
          </a:xfrm>
          <a:prstGeom prst="rect">
            <a:avLst/>
          </a:prstGeom>
          <a:noFill/>
          <a:ln w="9525">
            <a:noFill/>
            <a:miter lim="800000"/>
            <a:headEnd/>
            <a:tailEnd/>
          </a:ln>
          <a:effectLst/>
        </p:spPr>
      </p:pic>
      <p:pic>
        <p:nvPicPr>
          <p:cNvPr id="68618" name="Picture 10"/>
          <p:cNvPicPr>
            <a:picLocks noChangeAspect="1" noChangeArrowheads="1"/>
          </p:cNvPicPr>
          <p:nvPr/>
        </p:nvPicPr>
        <p:blipFill>
          <a:blip r:embed="rId6" cstate="print"/>
          <a:srcRect/>
          <a:stretch>
            <a:fillRect/>
          </a:stretch>
        </p:blipFill>
        <p:spPr bwMode="auto">
          <a:xfrm>
            <a:off x="2643174" y="4086000"/>
            <a:ext cx="3960000" cy="1980000"/>
          </a:xfrm>
          <a:prstGeom prst="rect">
            <a:avLst/>
          </a:prstGeom>
          <a:noFill/>
          <a:ln w="9525">
            <a:noFill/>
            <a:miter lim="800000"/>
            <a:headEnd/>
            <a:tailEnd/>
          </a:ln>
          <a:effectLst/>
        </p:spPr>
      </p:pic>
      <p:pic>
        <p:nvPicPr>
          <p:cNvPr id="68619" name="Picture 11"/>
          <p:cNvPicPr>
            <a:picLocks noChangeAspect="1" noChangeArrowheads="1"/>
          </p:cNvPicPr>
          <p:nvPr/>
        </p:nvPicPr>
        <p:blipFill>
          <a:blip r:embed="rId7" cstate="print"/>
          <a:srcRect/>
          <a:stretch>
            <a:fillRect/>
          </a:stretch>
        </p:blipFill>
        <p:spPr bwMode="auto">
          <a:xfrm>
            <a:off x="6715140" y="4086000"/>
            <a:ext cx="2196393" cy="1980000"/>
          </a:xfrm>
          <a:prstGeom prst="rect">
            <a:avLst/>
          </a:prstGeom>
          <a:noFill/>
          <a:ln w="9525">
            <a:noFill/>
            <a:miter lim="800000"/>
            <a:headEnd/>
            <a:tailEnd/>
          </a:ln>
          <a:effectLst/>
        </p:spPr>
      </p:pic>
      <p:sp>
        <p:nvSpPr>
          <p:cNvPr id="15" name="TextBox 14"/>
          <p:cNvSpPr txBox="1"/>
          <p:nvPr/>
        </p:nvSpPr>
        <p:spPr>
          <a:xfrm>
            <a:off x="723470" y="6028064"/>
            <a:ext cx="1548000" cy="369332"/>
          </a:xfrm>
          <a:prstGeom prst="rect">
            <a:avLst/>
          </a:prstGeom>
          <a:solidFill>
            <a:srgbClr val="FFFF00"/>
          </a:solidFill>
        </p:spPr>
        <p:txBody>
          <a:bodyPr wrap="square" rtlCol="0" anchor="ctr" anchorCtr="1">
            <a:spAutoFit/>
          </a:bodyPr>
          <a:lstStyle/>
          <a:p>
            <a:r>
              <a:rPr lang="en-US" dirty="0" smtClean="0">
                <a:solidFill>
                  <a:srgbClr val="FF0000"/>
                </a:solidFill>
              </a:rPr>
              <a:t>Multi gap RPC</a:t>
            </a:r>
            <a:endParaRPr lang="en-US" dirty="0">
              <a:solidFill>
                <a:srgbClr val="FF0000"/>
              </a:solidFill>
            </a:endParaRPr>
          </a:p>
        </p:txBody>
      </p:sp>
      <p:sp>
        <p:nvSpPr>
          <p:cNvPr id="16" name="TextBox 15"/>
          <p:cNvSpPr txBox="1"/>
          <p:nvPr/>
        </p:nvSpPr>
        <p:spPr>
          <a:xfrm>
            <a:off x="5786446" y="3559734"/>
            <a:ext cx="1728000" cy="369332"/>
          </a:xfrm>
          <a:prstGeom prst="rect">
            <a:avLst/>
          </a:prstGeom>
          <a:solidFill>
            <a:srgbClr val="FFFF00"/>
          </a:solidFill>
        </p:spPr>
        <p:txBody>
          <a:bodyPr wrap="square" rtlCol="0" anchor="ctr" anchorCtr="1">
            <a:spAutoFit/>
          </a:bodyPr>
          <a:lstStyle/>
          <a:p>
            <a:r>
              <a:rPr lang="en-US" dirty="0" smtClean="0">
                <a:solidFill>
                  <a:srgbClr val="FF0000"/>
                </a:solidFill>
              </a:rPr>
              <a:t>Double gap RPC</a:t>
            </a:r>
            <a:endParaRPr lang="en-US" dirty="0">
              <a:solidFill>
                <a:srgbClr val="FF0000"/>
              </a:solidFill>
            </a:endParaRPr>
          </a:p>
        </p:txBody>
      </p:sp>
      <p:sp>
        <p:nvSpPr>
          <p:cNvPr id="17" name="TextBox 16"/>
          <p:cNvSpPr txBox="1"/>
          <p:nvPr/>
        </p:nvSpPr>
        <p:spPr>
          <a:xfrm>
            <a:off x="7229720" y="6030000"/>
            <a:ext cx="1188000" cy="369332"/>
          </a:xfrm>
          <a:prstGeom prst="rect">
            <a:avLst/>
          </a:prstGeom>
          <a:solidFill>
            <a:srgbClr val="FFFF00"/>
          </a:solidFill>
        </p:spPr>
        <p:txBody>
          <a:bodyPr wrap="square" rtlCol="0">
            <a:spAutoFit/>
          </a:bodyPr>
          <a:lstStyle/>
          <a:p>
            <a:r>
              <a:rPr lang="en-US" dirty="0" smtClean="0">
                <a:solidFill>
                  <a:srgbClr val="FF0000"/>
                </a:solidFill>
              </a:rPr>
              <a:t>Micro RPC</a:t>
            </a:r>
            <a:endParaRPr lang="en-US" dirty="0">
              <a:solidFill>
                <a:srgbClr val="FF0000"/>
              </a:solidFill>
            </a:endParaRPr>
          </a:p>
        </p:txBody>
      </p:sp>
      <p:sp>
        <p:nvSpPr>
          <p:cNvPr id="18" name="TextBox 17"/>
          <p:cNvSpPr txBox="1"/>
          <p:nvPr/>
        </p:nvSpPr>
        <p:spPr>
          <a:xfrm>
            <a:off x="3786182" y="6030000"/>
            <a:ext cx="1296000" cy="369332"/>
          </a:xfrm>
          <a:prstGeom prst="rect">
            <a:avLst/>
          </a:prstGeom>
          <a:solidFill>
            <a:srgbClr val="FFFF00"/>
          </a:solidFill>
        </p:spPr>
        <p:txBody>
          <a:bodyPr wrap="square" rtlCol="0">
            <a:spAutoFit/>
          </a:bodyPr>
          <a:lstStyle/>
          <a:p>
            <a:r>
              <a:rPr lang="en-US" dirty="0" smtClean="0">
                <a:solidFill>
                  <a:srgbClr val="FF0000"/>
                </a:solidFill>
              </a:rPr>
              <a:t>Hybrid RPC</a:t>
            </a:r>
            <a:endParaRPr lang="en-US" dirty="0">
              <a:solidFill>
                <a:srgbClr val="FF0000"/>
              </a:solidFill>
            </a:endParaRPr>
          </a:p>
        </p:txBody>
      </p:sp>
      <p:sp>
        <p:nvSpPr>
          <p:cNvPr id="19" name="TextBox 18"/>
          <p:cNvSpPr txBox="1"/>
          <p:nvPr/>
        </p:nvSpPr>
        <p:spPr>
          <a:xfrm>
            <a:off x="1785918" y="3560400"/>
            <a:ext cx="1620000" cy="369332"/>
          </a:xfrm>
          <a:prstGeom prst="rect">
            <a:avLst/>
          </a:prstGeom>
          <a:solidFill>
            <a:srgbClr val="FFFF00"/>
          </a:solidFill>
        </p:spPr>
        <p:txBody>
          <a:bodyPr wrap="square" rtlCol="0" anchor="ctr" anchorCtr="1">
            <a:spAutoFit/>
          </a:bodyPr>
          <a:lstStyle/>
          <a:p>
            <a:r>
              <a:rPr lang="en-US" dirty="0" smtClean="0">
                <a:solidFill>
                  <a:srgbClr val="FF0000"/>
                </a:solidFill>
              </a:rPr>
              <a:t>Single gap RPC</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6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86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6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Merits of </a:t>
            </a:r>
            <a:r>
              <a:rPr lang="en-US" dirty="0" smtClean="0"/>
              <a:t>RPC detectors</a:t>
            </a:r>
            <a:endParaRPr lang="en-US" dirty="0"/>
          </a:p>
        </p:txBody>
      </p:sp>
      <p:sp>
        <p:nvSpPr>
          <p:cNvPr id="7" name="Content Placeholder 6"/>
          <p:cNvSpPr>
            <a:spLocks noGrp="1"/>
          </p:cNvSpPr>
          <p:nvPr>
            <p:ph sz="half" idx="1"/>
          </p:nvPr>
        </p:nvSpPr>
        <p:spPr/>
        <p:txBody>
          <a:bodyPr>
            <a:normAutofit fontScale="92500"/>
          </a:bodyPr>
          <a:lstStyle/>
          <a:p>
            <a:r>
              <a:rPr lang="en-US" sz="2300" dirty="0" smtClean="0"/>
              <a:t>Large detector area coverage, thin (~10mm), small mass thickness</a:t>
            </a:r>
          </a:p>
          <a:p>
            <a:r>
              <a:rPr lang="en-US" sz="2300" dirty="0" smtClean="0"/>
              <a:t>Flexible detector and readout geometry designs </a:t>
            </a:r>
          </a:p>
          <a:p>
            <a:r>
              <a:rPr lang="en-US" sz="2300" dirty="0" smtClean="0"/>
              <a:t>Solution for tracking, calorimeter, muon detectors</a:t>
            </a:r>
          </a:p>
          <a:p>
            <a:r>
              <a:rPr lang="en-US" sz="2300" dirty="0" smtClean="0"/>
              <a:t>Trigger, timing and special purpose design versions</a:t>
            </a:r>
          </a:p>
          <a:p>
            <a:r>
              <a:rPr lang="en-US" sz="2300" dirty="0" smtClean="0"/>
              <a:t>Built from simple/common materials; low fabrication cost</a:t>
            </a:r>
          </a:p>
          <a:p>
            <a:r>
              <a:rPr lang="en-US" sz="2300" dirty="0" smtClean="0"/>
              <a:t>Ease of construction and operation</a:t>
            </a:r>
          </a:p>
          <a:p>
            <a:r>
              <a:rPr lang="en-US" sz="2300" dirty="0" smtClean="0"/>
              <a:t>Highly suitable for industrial production</a:t>
            </a:r>
          </a:p>
          <a:p>
            <a:r>
              <a:rPr lang="en-US" sz="2300" dirty="0" smtClean="0"/>
              <a:t>Detector bias and signal pickup isolation</a:t>
            </a:r>
          </a:p>
          <a:p>
            <a:r>
              <a:rPr lang="en-US" sz="2300" dirty="0" smtClean="0"/>
              <a:t>Simple signal pickup and front-end electronics; digital information acquisition</a:t>
            </a:r>
          </a:p>
          <a:p>
            <a:r>
              <a:rPr lang="en-US" sz="2300" dirty="0" smtClean="0"/>
              <a:t>High single particle efficiency (&gt;95%) and time resolution (~1nSec)</a:t>
            </a:r>
          </a:p>
          <a:p>
            <a:r>
              <a:rPr lang="en-US" sz="2300" dirty="0" smtClean="0"/>
              <a:t>Particle tracking capability; 2-dimensional readout from the same chamber</a:t>
            </a:r>
          </a:p>
          <a:p>
            <a:r>
              <a:rPr lang="en-US" sz="2300" dirty="0" smtClean="0"/>
              <a:t>Scalable rate capability (Low to very high); Cosmic ray to collider detectors</a:t>
            </a:r>
          </a:p>
          <a:p>
            <a:r>
              <a:rPr lang="en-US" sz="2300" dirty="0" smtClean="0"/>
              <a:t>Good reliability, long term stability</a:t>
            </a:r>
          </a:p>
          <a:p>
            <a:r>
              <a:rPr lang="en-US" sz="2300" dirty="0" smtClean="0"/>
              <a:t>Under laying Physics mostly understood!</a:t>
            </a:r>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p:cBhvr override="childStyle">
                                        <p:cTn dur="1" fill="hold" display="0" masterRel="nextClick" afterEffect="1"/>
                                        <p:tgtEl>
                                          <p:spTgt spid="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p:cBhvr override="childStyle">
                                        <p:cTn dur="1" fill="hold" display="0" masterRel="nextClick" afterEffect="1"/>
                                        <p:tgtEl>
                                          <p:spTgt spid="7">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p:cBhvr override="childStyle">
                                        <p:cTn dur="1" fill="hold" display="0" masterRel="nextClick" afterEffect="1"/>
                                        <p:tgtEl>
                                          <p:spTgt spid="7">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p:cBhvr override="childStyle">
                                        <p:cTn dur="1" fill="hold" display="0" masterRel="nextClick" afterEffect="1"/>
                                        <p:tgtEl>
                                          <p:spTgt spid="7">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p:cBhvr override="childStyle">
                                        <p:cTn dur="1" fill="hold" display="0" masterRel="nextClick" afterEffect="1"/>
                                        <p:tgtEl>
                                          <p:spTgt spid="7">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subTnLst>
                                    <p:animClr>
                                      <p:cBhvr override="childStyle">
                                        <p:cTn dur="1" fill="hold" display="0" masterRel="nextClick" afterEffect="1"/>
                                        <p:tgtEl>
                                          <p:spTgt spid="7">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subTnLst>
                                    <p:animClr>
                                      <p:cBhvr override="childStyle">
                                        <p:cTn dur="1" fill="hold" display="0" masterRel="nextClick" afterEffect="1"/>
                                        <p:tgtEl>
                                          <p:spTgt spid="7">
                                            <p:txEl>
                                              <p:pRg st="6" end="6"/>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subTnLst>
                                    <p:animClr>
                                      <p:cBhvr override="childStyle">
                                        <p:cTn dur="1" fill="hold" display="0" masterRel="nextClick" afterEffect="1"/>
                                        <p:tgtEl>
                                          <p:spTgt spid="7">
                                            <p:txEl>
                                              <p:pRg st="7" end="7"/>
                                            </p:txEl>
                                          </p:spTgt>
                                        </p:tgtEl>
                                        <p:attrNameLst>
                                          <p:attrName>ppt_c</p:attrName>
                                        </p:attrNameLst>
                                      </p:cBhvr>
                                      <p:to>
                                        <a:schemeClr val="bg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subTnLst>
                                    <p:animClr>
                                      <p:cBhvr override="childStyle">
                                        <p:cTn dur="1" fill="hold" display="0" masterRel="nextClick" afterEffect="1"/>
                                        <p:tgtEl>
                                          <p:spTgt spid="7">
                                            <p:txEl>
                                              <p:pRg st="8" end="8"/>
                                            </p:txEl>
                                          </p:spTgt>
                                        </p:tgtEl>
                                        <p:attrNameLst>
                                          <p:attrName>ppt_c</p:attrName>
                                        </p:attrNameLst>
                                      </p:cBhvr>
                                      <p:to>
                                        <a:schemeClr val="bg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subTnLst>
                                    <p:animClr>
                                      <p:cBhvr override="childStyle">
                                        <p:cTn dur="1" fill="hold" display="0" masterRel="nextClick" afterEffect="1"/>
                                        <p:tgtEl>
                                          <p:spTgt spid="7">
                                            <p:txEl>
                                              <p:pRg st="9" end="9"/>
                                            </p:txEl>
                                          </p:spTgt>
                                        </p:tgtEl>
                                        <p:attrNameLst>
                                          <p:attrName>ppt_c</p:attrName>
                                        </p:attrNameLst>
                                      </p:cBhvr>
                                      <p:to>
                                        <a:schemeClr val="bg2"/>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subTnLst>
                                    <p:animClr>
                                      <p:cBhvr override="childStyle">
                                        <p:cTn dur="1" fill="hold" display="0" masterRel="nextClick" afterEffect="1"/>
                                        <p:tgtEl>
                                          <p:spTgt spid="7">
                                            <p:txEl>
                                              <p:pRg st="10" end="10"/>
                                            </p:txEl>
                                          </p:spTgt>
                                        </p:tgtEl>
                                        <p:attrNameLst>
                                          <p:attrName>ppt_c</p:attrName>
                                        </p:attrNameLst>
                                      </p:cBhvr>
                                      <p:to>
                                        <a:schemeClr val="bg2"/>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subTnLst>
                                    <p:animClr>
                                      <p:cBhvr override="childStyle">
                                        <p:cTn dur="1" fill="hold" display="0" masterRel="nextClick" afterEffect="1"/>
                                        <p:tgtEl>
                                          <p:spTgt spid="7">
                                            <p:txEl>
                                              <p:pRg st="11" end="11"/>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subTnLst>
                                    <p:animClr>
                                      <p:cBhvr override="childStyle">
                                        <p:cTn dur="1" fill="hold" display="0" masterRel="nextClick" afterEffect="1"/>
                                        <p:tgtEl>
                                          <p:spTgt spid="7">
                                            <p:txEl>
                                              <p:pRg st="12" end="12"/>
                                            </p:txEl>
                                          </p:spTgt>
                                        </p:tgtEl>
                                        <p:attrNameLst>
                                          <p:attrName>ppt_c</p:attrName>
                                        </p:attrNameLst>
                                      </p:cBhvr>
                                      <p:to>
                                        <a:schemeClr val="bg2"/>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14</a:t>
            </a:fld>
            <a:endParaRPr lang="en-US" dirty="0"/>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15</a:t>
            </a:fld>
            <a:endParaRPr lang="en-US" dirty="0"/>
          </a:p>
        </p:txBody>
      </p:sp>
      <p:sp>
        <p:nvSpPr>
          <p:cNvPr id="2" name="Title 1"/>
          <p:cNvSpPr>
            <a:spLocks noGrp="1"/>
          </p:cNvSpPr>
          <p:nvPr>
            <p:ph type="title"/>
          </p:nvPr>
        </p:nvSpPr>
        <p:spPr/>
        <p:txBody>
          <a:bodyPr>
            <a:normAutofit fontScale="90000"/>
          </a:bodyPr>
          <a:lstStyle/>
          <a:p>
            <a:r>
              <a:rPr lang="en-US" dirty="0" smtClean="0"/>
              <a:t>Materials for gas volume 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Electrode coating techniques</a:t>
            </a:r>
            <a:endParaRPr lang="en-US" dirty="0"/>
          </a:p>
        </p:txBody>
      </p:sp>
      <p:sp>
        <p:nvSpPr>
          <p:cNvPr id="3" name="Content Placeholder 2"/>
          <p:cNvSpPr>
            <a:spLocks noGrp="1"/>
          </p:cNvSpPr>
          <p:nvPr>
            <p:ph sz="half" idx="1"/>
          </p:nvPr>
        </p:nvSpPr>
        <p:spPr>
          <a:xfrm>
            <a:off x="457200" y="1573200"/>
            <a:ext cx="4038600" cy="4932000"/>
          </a:xfrm>
          <a:solidFill>
            <a:schemeClr val="accent1">
              <a:lumMod val="20000"/>
              <a:lumOff val="80000"/>
            </a:schemeClr>
          </a:solidFill>
        </p:spPr>
        <p:txBody>
          <a:bodyPr>
            <a:normAutofit fontScale="92500" lnSpcReduction="10000"/>
          </a:bodyPr>
          <a:lstStyle/>
          <a:p>
            <a:pPr marL="360000"/>
            <a:r>
              <a:rPr lang="en-US" dirty="0" smtClean="0">
                <a:solidFill>
                  <a:srgbClr val="0070C0"/>
                </a:solidFill>
              </a:rPr>
              <a:t>Graphite paint prepared using colloidal grade graphite powder(3.4gm), lacquer(25gm) and thinner(40ml)</a:t>
            </a:r>
          </a:p>
          <a:p>
            <a:pPr marL="360000"/>
            <a:r>
              <a:rPr lang="en-US" dirty="0" smtClean="0">
                <a:solidFill>
                  <a:srgbClr val="0070C0"/>
                </a:solidFill>
              </a:rPr>
              <a:t>Sprayed on the glass electrodes using an automobile spray gun.</a:t>
            </a:r>
          </a:p>
          <a:p>
            <a:pPr marL="360000"/>
            <a:r>
              <a:rPr lang="en-US" dirty="0" smtClean="0">
                <a:solidFill>
                  <a:srgbClr val="0070C0"/>
                </a:solidFill>
              </a:rPr>
              <a:t>A uniform and stable graphite coat of desired surface resistivity (1M</a:t>
            </a:r>
            <a:r>
              <a:rPr lang="en-US" dirty="0" smtClean="0">
                <a:solidFill>
                  <a:srgbClr val="0070C0"/>
                </a:solidFill>
                <a:sym typeface="Symbol" pitchFamily="18" charset="2"/>
              </a:rPr>
              <a:t>/</a:t>
            </a:r>
            <a:r>
              <a:rPr lang="en-US" dirty="0" smtClean="0">
                <a:solidFill>
                  <a:srgbClr val="0070C0"/>
                </a:solidFill>
                <a:sym typeface="Wingdings" pitchFamily="2" charset="2"/>
              </a:rPr>
              <a:t>) was </a:t>
            </a:r>
            <a:r>
              <a:rPr lang="en-US" dirty="0" smtClean="0">
                <a:solidFill>
                  <a:srgbClr val="0070C0"/>
                </a:solidFill>
              </a:rPr>
              <a:t>obtained by this method.</a:t>
            </a:r>
            <a:r>
              <a:rPr lang="en-US" sz="3200" dirty="0" smtClean="0">
                <a:solidFill>
                  <a:srgbClr val="0070C0"/>
                </a:solidFill>
              </a:rPr>
              <a:t> </a:t>
            </a:r>
          </a:p>
          <a:p>
            <a:endParaRPr lang="en-US" dirty="0"/>
          </a:p>
        </p:txBody>
      </p:sp>
      <p:pic>
        <p:nvPicPr>
          <p:cNvPr id="7" name="Content Placeholder 6" descr="painting.PNG"/>
          <p:cNvPicPr>
            <a:picLocks noGrp="1" noChangeAspect="1"/>
          </p:cNvPicPr>
          <p:nvPr>
            <p:ph sz="half" idx="2"/>
          </p:nvPr>
        </p:nvPicPr>
        <p:blipFill>
          <a:blip r:embed="rId3" cstate="print"/>
          <a:srcRect r="32301" b="6116"/>
          <a:stretch>
            <a:fillRect/>
          </a:stretch>
        </p:blipFill>
        <p:spPr>
          <a:xfrm>
            <a:off x="4786314" y="1571612"/>
            <a:ext cx="4238111" cy="4932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17</a:t>
            </a:fld>
            <a:endParaRPr lang="en-US" dirty="0"/>
          </a:p>
        </p:txBody>
      </p:sp>
      <p:sp>
        <p:nvSpPr>
          <p:cNvPr id="6" name="Title 5"/>
          <p:cNvSpPr>
            <a:spLocks noGrp="1"/>
          </p:cNvSpPr>
          <p:nvPr>
            <p:ph type="title"/>
          </p:nvPr>
        </p:nvSpPr>
        <p:spPr/>
        <p:txBody>
          <a:bodyPr>
            <a:normAutofit/>
          </a:bodyPr>
          <a:lstStyle/>
          <a:p>
            <a:r>
              <a:rPr lang="en-US" dirty="0" smtClean="0"/>
              <a:t>Screen printing techniques</a:t>
            </a:r>
            <a:endParaRPr lang="en-US" dirty="0"/>
          </a:p>
        </p:txBody>
      </p:sp>
      <p:pic>
        <p:nvPicPr>
          <p:cNvPr id="159745" name="Picture 1"/>
          <p:cNvPicPr>
            <a:picLocks noChangeAspect="1" noChangeArrowheads="1"/>
          </p:cNvPicPr>
          <p:nvPr/>
        </p:nvPicPr>
        <p:blipFill>
          <a:blip r:embed="rId3" cstate="print"/>
          <a:srcRect t="1968"/>
          <a:stretch>
            <a:fillRect/>
          </a:stretch>
        </p:blipFill>
        <p:spPr bwMode="auto">
          <a:xfrm>
            <a:off x="285753" y="1571612"/>
            <a:ext cx="8786841" cy="2819872"/>
          </a:xfrm>
          <a:prstGeom prst="rect">
            <a:avLst/>
          </a:prstGeom>
          <a:noFill/>
          <a:ln w="9525">
            <a:noFill/>
            <a:miter lim="800000"/>
            <a:headEnd/>
            <a:tailEnd/>
          </a:ln>
          <a:effectLst/>
        </p:spPr>
      </p:pic>
      <p:pic>
        <p:nvPicPr>
          <p:cNvPr id="159749" name="Picture 5"/>
          <p:cNvPicPr>
            <a:picLocks noChangeAspect="1" noChangeArrowheads="1"/>
          </p:cNvPicPr>
          <p:nvPr/>
        </p:nvPicPr>
        <p:blipFill>
          <a:blip r:embed="rId4" cstate="print"/>
          <a:srcRect l="4532" t="1828" b="914"/>
          <a:stretch>
            <a:fillRect/>
          </a:stretch>
        </p:blipFill>
        <p:spPr bwMode="auto">
          <a:xfrm rot="-4740000">
            <a:off x="1585624" y="2060289"/>
            <a:ext cx="2659334" cy="5372977"/>
          </a:xfrm>
          <a:prstGeom prst="rect">
            <a:avLst/>
          </a:prstGeom>
          <a:noFill/>
          <a:ln w="9525">
            <a:noFill/>
            <a:miter lim="800000"/>
            <a:headEnd/>
            <a:tailEnd/>
          </a:ln>
          <a:effectLst/>
        </p:spPr>
      </p:pic>
      <p:sp>
        <p:nvSpPr>
          <p:cNvPr id="11" name="TextBox 10"/>
          <p:cNvSpPr txBox="1"/>
          <p:nvPr/>
        </p:nvSpPr>
        <p:spPr>
          <a:xfrm rot="-2160000">
            <a:off x="4281473" y="5560782"/>
            <a:ext cx="1080000" cy="360000"/>
          </a:xfrm>
          <a:prstGeom prst="rect">
            <a:avLst/>
          </a:prstGeom>
          <a:solidFill>
            <a:srgbClr val="FFFF00"/>
          </a:solidFill>
        </p:spPr>
        <p:txBody>
          <a:bodyPr wrap="square" rtlCol="0">
            <a:spAutoFit/>
          </a:bodyPr>
          <a:lstStyle/>
          <a:p>
            <a:r>
              <a:rPr lang="en-US" dirty="0" smtClean="0"/>
              <a:t>On  films</a:t>
            </a:r>
            <a:endParaRPr lang="en-US" dirty="0"/>
          </a:p>
        </p:txBody>
      </p:sp>
      <p:sp>
        <p:nvSpPr>
          <p:cNvPr id="10" name="TextBox 9"/>
          <p:cNvSpPr txBox="1"/>
          <p:nvPr/>
        </p:nvSpPr>
        <p:spPr>
          <a:xfrm rot="600000">
            <a:off x="6707809" y="4088414"/>
            <a:ext cx="1044000" cy="360000"/>
          </a:xfrm>
          <a:prstGeom prst="rect">
            <a:avLst/>
          </a:prstGeom>
          <a:solidFill>
            <a:srgbClr val="FFFF00"/>
          </a:solidFill>
        </p:spPr>
        <p:txBody>
          <a:bodyPr wrap="square" rtlCol="0">
            <a:spAutoFit/>
          </a:bodyPr>
          <a:lstStyle/>
          <a:p>
            <a:r>
              <a:rPr lang="en-US" dirty="0" smtClean="0"/>
              <a:t>On  glass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9745"/>
                                        </p:tgtEl>
                                        <p:attrNameLst>
                                          <p:attrName>style.visibility</p:attrName>
                                        </p:attrNameLst>
                                      </p:cBhvr>
                                      <p:to>
                                        <p:strVal val="visible"/>
                                      </p:to>
                                    </p:set>
                                    <p:anim calcmode="lin" valueType="num">
                                      <p:cBhvr additive="base">
                                        <p:cTn id="7" dur="500" fill="hold"/>
                                        <p:tgtEl>
                                          <p:spTgt spid="159745"/>
                                        </p:tgtEl>
                                        <p:attrNameLst>
                                          <p:attrName>ppt_x</p:attrName>
                                        </p:attrNameLst>
                                      </p:cBhvr>
                                      <p:tavLst>
                                        <p:tav tm="0">
                                          <p:val>
                                            <p:strVal val="1+#ppt_w/2"/>
                                          </p:val>
                                        </p:tav>
                                        <p:tav tm="100000">
                                          <p:val>
                                            <p:strVal val="#ppt_x"/>
                                          </p:val>
                                        </p:tav>
                                      </p:tavLst>
                                    </p:anim>
                                    <p:anim calcmode="lin" valueType="num">
                                      <p:cBhvr additive="base">
                                        <p:cTn id="8" dur="500" fill="hold"/>
                                        <p:tgtEl>
                                          <p:spTgt spid="15974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9749"/>
                                        </p:tgtEl>
                                        <p:attrNameLst>
                                          <p:attrName>style.visibility</p:attrName>
                                        </p:attrNameLst>
                                      </p:cBhvr>
                                      <p:to>
                                        <p:strVal val="visible"/>
                                      </p:to>
                                    </p:set>
                                    <p:anim calcmode="lin" valueType="num">
                                      <p:cBhvr additive="base">
                                        <p:cTn id="17" dur="500" fill="hold"/>
                                        <p:tgtEl>
                                          <p:spTgt spid="159749"/>
                                        </p:tgtEl>
                                        <p:attrNameLst>
                                          <p:attrName>ppt_x</p:attrName>
                                        </p:attrNameLst>
                                      </p:cBhvr>
                                      <p:tavLst>
                                        <p:tav tm="0">
                                          <p:val>
                                            <p:strVal val="0-#ppt_w/2"/>
                                          </p:val>
                                        </p:tav>
                                        <p:tav tm="100000">
                                          <p:val>
                                            <p:strVal val="#ppt_x"/>
                                          </p:val>
                                        </p:tav>
                                      </p:tavLst>
                                    </p:anim>
                                    <p:anim calcmode="lin" valueType="num">
                                      <p:cBhvr additive="base">
                                        <p:cTn id="18" dur="500" fill="hold"/>
                                        <p:tgtEl>
                                          <p:spTgt spid="15974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RPC assembly jig</a:t>
            </a:r>
            <a:endParaRPr lang="en-US" dirty="0"/>
          </a:p>
        </p:txBody>
      </p:sp>
      <p:pic>
        <p:nvPicPr>
          <p:cNvPr id="6" name="Picture 8" descr="vacchuck"/>
          <p:cNvPicPr>
            <a:picLocks noGrp="1" noChangeAspect="1" noChangeArrowheads="1"/>
          </p:cNvPicPr>
          <p:nvPr>
            <p:ph sz="half" idx="1"/>
          </p:nvPr>
        </p:nvPicPr>
        <p:blipFill>
          <a:blip r:embed="rId3" cstate="print"/>
          <a:srcRect l="15223" t="13585" r="14698" b="2717"/>
          <a:stretch>
            <a:fillRect/>
          </a:stretch>
        </p:blipFill>
        <p:spPr>
          <a:xfrm>
            <a:off x="1062064" y="1548000"/>
            <a:ext cx="7019873" cy="486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19</a:t>
            </a:fld>
            <a:endParaRPr lang="en-US" dirty="0"/>
          </a:p>
        </p:txBody>
      </p:sp>
      <p:sp>
        <p:nvSpPr>
          <p:cNvPr id="2" name="Title 1"/>
          <p:cNvSpPr>
            <a:spLocks noGrp="1"/>
          </p:cNvSpPr>
          <p:nvPr>
            <p:ph type="title"/>
          </p:nvPr>
        </p:nvSpPr>
        <p:spPr/>
        <p:txBody>
          <a:bodyPr>
            <a:normAutofit fontScale="90000"/>
          </a:bodyPr>
          <a:lstStyle/>
          <a:p>
            <a:r>
              <a:rPr lang="en-US" dirty="0" smtClean="0"/>
              <a:t>Development and characterisation of signal pickup panels</a:t>
            </a:r>
            <a:endParaRPr lang="en-US"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chemeClr val="hlink"/>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914"/>
                                        </p:tgtEl>
                                        <p:attrNameLst>
                                          <p:attrName>style.visibility</p:attrName>
                                        </p:attrNameLst>
                                      </p:cBhvr>
                                      <p:to>
                                        <p:strVal val="visible"/>
                                      </p:to>
                                    </p:set>
                                    <p:anim calcmode="lin" valueType="num">
                                      <p:cBhvr additive="base">
                                        <p:cTn id="27" dur="500" fill="hold"/>
                                        <p:tgtEl>
                                          <p:spTgt spid="38914"/>
                                        </p:tgtEl>
                                        <p:attrNameLst>
                                          <p:attrName>ppt_x</p:attrName>
                                        </p:attrNameLst>
                                      </p:cBhvr>
                                      <p:tavLst>
                                        <p:tav tm="0">
                                          <p:val>
                                            <p:strVal val="#ppt_x"/>
                                          </p:val>
                                        </p:tav>
                                        <p:tav tm="100000">
                                          <p:val>
                                            <p:strVal val="#ppt_x"/>
                                          </p:val>
                                        </p:tav>
                                      </p:tavLst>
                                    </p:anim>
                                    <p:anim calcmode="lin" valueType="num">
                                      <p:cBhvr additive="base">
                                        <p:cTn id="28" dur="500" fill="hold"/>
                                        <p:tgtEl>
                                          <p:spTgt spid="389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P spid="23" grpId="0"/>
      <p:bldP spid="24" grpId="0"/>
      <p:bldP spid="25"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2</a:t>
            </a:fld>
            <a:endParaRPr lang="en-US" dirty="0"/>
          </a:p>
        </p:txBody>
      </p:sp>
      <p:sp>
        <p:nvSpPr>
          <p:cNvPr id="4" name="Title 3"/>
          <p:cNvSpPr>
            <a:spLocks noGrp="1"/>
          </p:cNvSpPr>
          <p:nvPr>
            <p:ph type="title"/>
          </p:nvPr>
        </p:nvSpPr>
        <p:spPr/>
        <p:txBody>
          <a:bodyPr/>
          <a:lstStyle/>
          <a:p>
            <a:r>
              <a:rPr lang="en-US" dirty="0" smtClean="0"/>
              <a:t>Science and Instrumentation</a:t>
            </a:r>
            <a:endParaRPr lang="en-SG" dirty="0"/>
          </a:p>
        </p:txBody>
      </p:sp>
      <p:pic>
        <p:nvPicPr>
          <p:cNvPr id="5" name="Picture 4" descr="CCnew2_0910.jpg"/>
          <p:cNvPicPr>
            <a:picLocks noChangeAspect="1"/>
          </p:cNvPicPr>
          <p:nvPr/>
        </p:nvPicPr>
        <p:blipFill>
          <a:blip r:embed="rId2" cstate="print"/>
          <a:stretch>
            <a:fillRect/>
          </a:stretch>
        </p:blipFill>
        <p:spPr>
          <a:xfrm>
            <a:off x="663424" y="2088192"/>
            <a:ext cx="2367276" cy="3348000"/>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5"/>
          <p:cNvSpPr/>
          <p:nvPr/>
        </p:nvSpPr>
        <p:spPr>
          <a:xfrm>
            <a:off x="453912" y="5661296"/>
            <a:ext cx="2772000" cy="432000"/>
          </a:xfrm>
          <a:prstGeom prst="rect">
            <a:avLst/>
          </a:prstGeom>
        </p:spPr>
        <p:txBody>
          <a:bodyPr wrap="square">
            <a:spAutoFit/>
          </a:bodyPr>
          <a:lstStyle/>
          <a:p>
            <a:pPr algn="ctr"/>
            <a:r>
              <a:rPr lang="en-SG" dirty="0" smtClean="0">
                <a:solidFill>
                  <a:srgbClr val="FF0000"/>
                </a:solidFill>
                <a:latin typeface="Narkisim" pitchFamily="34" charset="-79"/>
                <a:cs typeface="Narkisim" pitchFamily="34" charset="-79"/>
              </a:rPr>
              <a:t>Georges Charpak (1924–2010)</a:t>
            </a:r>
            <a:endParaRPr lang="en-SG" dirty="0">
              <a:solidFill>
                <a:srgbClr val="FF0000"/>
              </a:solidFill>
              <a:latin typeface="Narkisim" pitchFamily="34" charset="-79"/>
              <a:cs typeface="Narkisim" pitchFamily="34" charset="-79"/>
            </a:endParaRPr>
          </a:p>
        </p:txBody>
      </p:sp>
      <p:sp>
        <p:nvSpPr>
          <p:cNvPr id="7" name="Rectangle 6"/>
          <p:cNvSpPr/>
          <p:nvPr/>
        </p:nvSpPr>
        <p:spPr>
          <a:xfrm>
            <a:off x="3348504" y="2048148"/>
            <a:ext cx="5327952" cy="3477875"/>
          </a:xfrm>
          <a:prstGeom prst="rect">
            <a:avLst/>
          </a:prstGeom>
        </p:spPr>
        <p:txBody>
          <a:bodyPr wrap="square">
            <a:spAutoFit/>
          </a:bodyPr>
          <a:lstStyle/>
          <a:p>
            <a:r>
              <a:rPr lang="en-SG" sz="2000" dirty="0" smtClean="0">
                <a:latin typeface="Narkisim" pitchFamily="34" charset="-79"/>
                <a:cs typeface="Narkisim" pitchFamily="34" charset="-79"/>
              </a:rPr>
              <a:t>The Nobel Prize in Physics 1992 was awarded to Georges Charpak "for his invention and development of particle detectors, in particular the multi-wire proportional chamber".</a:t>
            </a:r>
          </a:p>
          <a:p>
            <a:endParaRPr lang="en-SG" sz="2000" dirty="0" smtClean="0">
              <a:solidFill>
                <a:srgbClr val="FFC000"/>
              </a:solidFill>
              <a:latin typeface="Narkisim" pitchFamily="34" charset="-79"/>
              <a:cs typeface="Narkisim" pitchFamily="34" charset="-79"/>
            </a:endParaRPr>
          </a:p>
          <a:p>
            <a:r>
              <a:rPr lang="en-SG" sz="2000" dirty="0" smtClean="0">
                <a:solidFill>
                  <a:srgbClr val="FF0000"/>
                </a:solidFill>
                <a:latin typeface="Narkisim" pitchFamily="34" charset="-79"/>
                <a:cs typeface="Narkisim" pitchFamily="34" charset="-79"/>
              </a:rPr>
              <a:t>“The discoveries of the W and Z bosons at CERN, the charm quark at SLAC and Brookhaven and the top quark at Fermilab would not have been possible without this type of detector, and current research in high energy physics continues to depend on these devices”.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Initial infrastructure for RPC R&amp;D</a:t>
            </a:r>
            <a:endParaRPr lang="en-US" dirty="0"/>
          </a:p>
        </p:txBody>
      </p:sp>
      <p:pic>
        <p:nvPicPr>
          <p:cNvPr id="6" name="Content Placeholder 5" descr="init-infra.png"/>
          <p:cNvPicPr>
            <a:picLocks noGrp="1" noChangeAspect="1"/>
          </p:cNvPicPr>
          <p:nvPr>
            <p:ph idx="1"/>
          </p:nvPr>
        </p:nvPicPr>
        <p:blipFill>
          <a:blip r:embed="rId3" cstate="print"/>
          <a:stretch>
            <a:fillRect/>
          </a:stretch>
        </p:blipFill>
        <p:spPr>
          <a:xfrm>
            <a:off x="586395" y="1533396"/>
            <a:ext cx="7971210" cy="4932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Aging: Efficiency drop of a RPC</a:t>
            </a:r>
            <a:endParaRPr lang="en-US" dirty="0"/>
          </a:p>
        </p:txBody>
      </p:sp>
      <p:sp>
        <p:nvSpPr>
          <p:cNvPr id="3" name="Footer Placeholder 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21</a:t>
            </a:fld>
            <a:endParaRPr lang="en-US" dirty="0"/>
          </a:p>
        </p:txBody>
      </p:sp>
      <p:graphicFrame>
        <p:nvGraphicFramePr>
          <p:cNvPr id="230402" name="Object 2"/>
          <p:cNvGraphicFramePr>
            <a:graphicFrameLocks noChangeAspect="1"/>
          </p:cNvGraphicFramePr>
          <p:nvPr/>
        </p:nvGraphicFramePr>
        <p:xfrm>
          <a:off x="116012" y="1500174"/>
          <a:ext cx="8909129" cy="5072098"/>
        </p:xfrm>
        <a:graphic>
          <a:graphicData uri="http://schemas.openxmlformats.org/presentationml/2006/ole">
            <p:oleObj spid="_x0000_s250882" name="Chart" r:id="rId4" imgW="4667250" imgH="2657475" progId="Excel.Sheet.8">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Aging: AFM and SEM scans</a:t>
            </a:r>
            <a:endParaRPr lang="en-US" dirty="0"/>
          </a:p>
        </p:txBody>
      </p:sp>
      <p:sp>
        <p:nvSpPr>
          <p:cNvPr id="3" name="Footer Placeholder 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22</a:t>
            </a:fld>
            <a:endParaRPr lang="en-US" dirty="0"/>
          </a:p>
        </p:txBody>
      </p:sp>
      <p:pic>
        <p:nvPicPr>
          <p:cNvPr id="5" name="Picture 3"/>
          <p:cNvPicPr>
            <a:picLocks noChangeAspect="1" noChangeArrowheads="1"/>
          </p:cNvPicPr>
          <p:nvPr/>
        </p:nvPicPr>
        <p:blipFill>
          <a:blip r:embed="rId3" cstate="print"/>
          <a:srcRect/>
          <a:stretch>
            <a:fillRect/>
          </a:stretch>
        </p:blipFill>
        <p:spPr bwMode="auto">
          <a:xfrm>
            <a:off x="1295400" y="1524000"/>
            <a:ext cx="6705600" cy="2162175"/>
          </a:xfrm>
          <a:prstGeom prst="rect">
            <a:avLst/>
          </a:prstGeom>
          <a:noFill/>
        </p:spPr>
      </p:pic>
      <p:pic>
        <p:nvPicPr>
          <p:cNvPr id="6" name="Picture 4"/>
          <p:cNvPicPr>
            <a:picLocks noChangeAspect="1" noChangeArrowheads="1"/>
          </p:cNvPicPr>
          <p:nvPr/>
        </p:nvPicPr>
        <p:blipFill>
          <a:blip r:embed="rId4" cstate="print"/>
          <a:srcRect/>
          <a:stretch>
            <a:fillRect/>
          </a:stretch>
        </p:blipFill>
        <p:spPr bwMode="auto">
          <a:xfrm>
            <a:off x="1295400" y="3760788"/>
            <a:ext cx="2895600" cy="2411412"/>
          </a:xfrm>
          <a:prstGeom prst="rect">
            <a:avLst/>
          </a:prstGeom>
          <a:noFill/>
        </p:spPr>
      </p:pic>
      <p:pic>
        <p:nvPicPr>
          <p:cNvPr id="7" name="Picture 5"/>
          <p:cNvPicPr>
            <a:picLocks noChangeAspect="1" noChangeArrowheads="1"/>
          </p:cNvPicPr>
          <p:nvPr/>
        </p:nvPicPr>
        <p:blipFill>
          <a:blip r:embed="rId5" cstate="print"/>
          <a:srcRect/>
          <a:stretch>
            <a:fillRect/>
          </a:stretch>
        </p:blipFill>
        <p:spPr bwMode="auto">
          <a:xfrm>
            <a:off x="4876800" y="3733800"/>
            <a:ext cx="3048000" cy="2538413"/>
          </a:xfrm>
          <a:prstGeom prst="rect">
            <a:avLst/>
          </a:prstGeom>
          <a:noFill/>
        </p:spPr>
      </p:pic>
      <p:sp>
        <p:nvSpPr>
          <p:cNvPr id="8" name="Text Box 6"/>
          <p:cNvSpPr txBox="1">
            <a:spLocks noChangeArrowheads="1"/>
          </p:cNvSpPr>
          <p:nvPr/>
        </p:nvSpPr>
        <p:spPr bwMode="auto">
          <a:xfrm rot="13500000">
            <a:off x="2674143" y="1669257"/>
            <a:ext cx="671513" cy="3581400"/>
          </a:xfrm>
          <a:prstGeom prst="rect">
            <a:avLst/>
          </a:prstGeom>
          <a:noFill/>
          <a:ln w="9525">
            <a:noFill/>
            <a:miter lim="800000"/>
            <a:headEnd/>
            <a:tailEnd/>
          </a:ln>
          <a:effectLst/>
        </p:spPr>
        <p:txBody>
          <a:bodyPr vert="eaVert">
            <a:spAutoFit/>
          </a:bodyPr>
          <a:lstStyle/>
          <a:p>
            <a:pPr>
              <a:spcBef>
                <a:spcPct val="50000"/>
              </a:spcBef>
            </a:pPr>
            <a:r>
              <a:rPr lang="en-US" sz="3200">
                <a:solidFill>
                  <a:srgbClr val="00FF00"/>
                </a:solidFill>
              </a:rPr>
              <a:t>Damaged surfaces</a:t>
            </a:r>
          </a:p>
        </p:txBody>
      </p:sp>
      <p:sp>
        <p:nvSpPr>
          <p:cNvPr id="9" name="Text Box 7"/>
          <p:cNvSpPr txBox="1">
            <a:spLocks noChangeArrowheads="1"/>
          </p:cNvSpPr>
          <p:nvPr/>
        </p:nvSpPr>
        <p:spPr bwMode="auto">
          <a:xfrm rot="13200000">
            <a:off x="6096000" y="2819400"/>
            <a:ext cx="671513" cy="2667000"/>
          </a:xfrm>
          <a:prstGeom prst="rect">
            <a:avLst/>
          </a:prstGeom>
          <a:noFill/>
          <a:ln w="9525">
            <a:noFill/>
            <a:miter lim="800000"/>
            <a:headEnd/>
            <a:tailEnd/>
          </a:ln>
          <a:effectLst/>
        </p:spPr>
        <p:txBody>
          <a:bodyPr vert="eaVert">
            <a:spAutoFit/>
          </a:bodyPr>
          <a:lstStyle/>
          <a:p>
            <a:pPr>
              <a:spcBef>
                <a:spcPct val="50000"/>
              </a:spcBef>
            </a:pPr>
            <a:r>
              <a:rPr lang="en-US" sz="3200">
                <a:solidFill>
                  <a:srgbClr val="00FF00"/>
                </a:solidFill>
              </a:rPr>
              <a:t>Raw surfaces</a:t>
            </a:r>
          </a:p>
        </p:txBody>
      </p:sp>
      <p:sp>
        <p:nvSpPr>
          <p:cNvPr id="10" name="Text Box 8"/>
          <p:cNvSpPr txBox="1">
            <a:spLocks noChangeArrowheads="1"/>
          </p:cNvSpPr>
          <p:nvPr/>
        </p:nvSpPr>
        <p:spPr bwMode="auto">
          <a:xfrm>
            <a:off x="685800" y="2286000"/>
            <a:ext cx="611188" cy="1143000"/>
          </a:xfrm>
          <a:prstGeom prst="rect">
            <a:avLst/>
          </a:prstGeom>
          <a:noFill/>
          <a:ln w="9525">
            <a:noFill/>
            <a:miter lim="800000"/>
            <a:headEnd/>
            <a:tailEnd/>
          </a:ln>
          <a:effectLst/>
        </p:spPr>
        <p:txBody>
          <a:bodyPr vert="eaVert">
            <a:spAutoFit/>
          </a:bodyPr>
          <a:lstStyle/>
          <a:p>
            <a:pPr>
              <a:spcBef>
                <a:spcPct val="50000"/>
              </a:spcBef>
            </a:pPr>
            <a:r>
              <a:rPr lang="en-US" sz="2800">
                <a:solidFill>
                  <a:schemeClr val="accent2"/>
                </a:solidFill>
              </a:rPr>
              <a:t>AFM</a:t>
            </a:r>
          </a:p>
        </p:txBody>
      </p:sp>
      <p:sp>
        <p:nvSpPr>
          <p:cNvPr id="11" name="Text Box 9"/>
          <p:cNvSpPr txBox="1">
            <a:spLocks noChangeArrowheads="1"/>
          </p:cNvSpPr>
          <p:nvPr/>
        </p:nvSpPr>
        <p:spPr bwMode="auto">
          <a:xfrm>
            <a:off x="762000" y="4495800"/>
            <a:ext cx="611188" cy="1295400"/>
          </a:xfrm>
          <a:prstGeom prst="rect">
            <a:avLst/>
          </a:prstGeom>
          <a:noFill/>
          <a:ln w="9525">
            <a:noFill/>
            <a:miter lim="800000"/>
            <a:headEnd/>
            <a:tailEnd/>
          </a:ln>
          <a:effectLst/>
        </p:spPr>
        <p:txBody>
          <a:bodyPr vert="eaVert">
            <a:spAutoFit/>
          </a:bodyPr>
          <a:lstStyle/>
          <a:p>
            <a:pPr>
              <a:spcBef>
                <a:spcPct val="50000"/>
              </a:spcBef>
            </a:pPr>
            <a:r>
              <a:rPr lang="en-US" sz="2800">
                <a:solidFill>
                  <a:schemeClr val="accent2"/>
                </a:solidFill>
              </a:rPr>
              <a:t>SEM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9"/>
          <p:cNvPicPr>
            <a:picLocks noChangeAspect="1" noChangeArrowheads="1"/>
          </p:cNvPicPr>
          <p:nvPr/>
        </p:nvPicPr>
        <p:blipFill>
          <a:blip r:embed="rId3" cstate="print"/>
          <a:srcRect l="2364" t="8432" r="6619" b="2915"/>
          <a:stretch>
            <a:fillRect/>
          </a:stretch>
        </p:blipFill>
        <p:spPr bwMode="auto">
          <a:xfrm>
            <a:off x="6271080" y="3911612"/>
            <a:ext cx="2587200" cy="2520000"/>
          </a:xfrm>
          <a:prstGeom prst="rect">
            <a:avLst/>
          </a:prstGeom>
          <a:ln>
            <a:noFill/>
          </a:ln>
          <a:effectLst>
            <a:outerShdw blurRad="292100" dist="139700" dir="2700000" algn="tl" rotWithShape="0">
              <a:srgbClr val="333333">
                <a:alpha val="65000"/>
              </a:srgbClr>
            </a:outerShdw>
          </a:effectLst>
        </p:spPr>
      </p:pic>
      <p:pic>
        <p:nvPicPr>
          <p:cNvPr id="44036" name="Picture 4"/>
          <p:cNvPicPr>
            <a:picLocks noChangeAspect="1" noChangeArrowheads="1"/>
          </p:cNvPicPr>
          <p:nvPr/>
        </p:nvPicPr>
        <p:blipFill>
          <a:blip r:embed="rId4" cstate="print"/>
          <a:srcRect/>
          <a:stretch>
            <a:fillRect/>
          </a:stretch>
        </p:blipFill>
        <p:spPr bwMode="auto">
          <a:xfrm>
            <a:off x="6286512" y="1517628"/>
            <a:ext cx="2536423" cy="2340000"/>
          </a:xfrm>
          <a:prstGeom prst="rect">
            <a:avLst/>
          </a:prstGeom>
          <a:ln>
            <a:noFill/>
          </a:ln>
          <a:effectLst>
            <a:outerShdw blurRad="292100" dist="139700" dir="2700000" algn="tl" rotWithShape="0">
              <a:srgbClr val="333333">
                <a:alpha val="65000"/>
              </a:srgbClr>
            </a:outerShdw>
          </a:effectLst>
        </p:spPr>
      </p:pic>
      <p:pic>
        <p:nvPicPr>
          <p:cNvPr id="44037" name="Picture 5"/>
          <p:cNvPicPr>
            <a:picLocks noChangeAspect="1" noChangeArrowheads="1"/>
          </p:cNvPicPr>
          <p:nvPr/>
        </p:nvPicPr>
        <p:blipFill>
          <a:blip r:embed="rId5" cstate="print"/>
          <a:srcRect/>
          <a:stretch>
            <a:fillRect/>
          </a:stretch>
        </p:blipFill>
        <p:spPr bwMode="auto">
          <a:xfrm>
            <a:off x="3641313" y="3857628"/>
            <a:ext cx="2464615" cy="2520000"/>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6" cstate="print"/>
          <a:srcRect l="2491" t="8693" r="6818" b="4376"/>
          <a:stretch>
            <a:fillRect/>
          </a:stretch>
        </p:blipFill>
        <p:spPr bwMode="auto">
          <a:xfrm>
            <a:off x="3407074" y="1498708"/>
            <a:ext cx="2808000" cy="23400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Some early </a:t>
            </a:r>
            <a:r>
              <a:rPr lang="en-US" i="1" dirty="0" smtClean="0"/>
              <a:t>encouraging</a:t>
            </a:r>
            <a:r>
              <a:rPr lang="en-US" dirty="0" smtClean="0"/>
              <a:t> results</a:t>
            </a:r>
            <a:endParaRPr lang="en-US" dirty="0"/>
          </a:p>
        </p:txBody>
      </p:sp>
      <p:sp>
        <p:nvSpPr>
          <p:cNvPr id="3" name="Footer Placeholder 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23</a:t>
            </a:fld>
            <a:endParaRPr lang="en-US" dirty="0"/>
          </a:p>
        </p:txBody>
      </p:sp>
      <p:pic>
        <p:nvPicPr>
          <p:cNvPr id="7" name="Picture 4" descr="comb4_rpc_fit"/>
          <p:cNvPicPr>
            <a:picLocks noChangeAspect="1" noChangeArrowheads="1"/>
          </p:cNvPicPr>
          <p:nvPr/>
        </p:nvPicPr>
        <p:blipFill>
          <a:blip r:embed="rId7" cstate="print"/>
          <a:srcRect t="6986" r="7140"/>
          <a:stretch>
            <a:fillRect/>
          </a:stretch>
        </p:blipFill>
        <p:spPr bwMode="auto">
          <a:xfrm>
            <a:off x="214282" y="1500174"/>
            <a:ext cx="3138823" cy="23400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noChangeArrowheads="1"/>
          </p:cNvPicPr>
          <p:nvPr/>
        </p:nvPicPr>
        <p:blipFill>
          <a:blip r:embed="rId8" cstate="print"/>
          <a:srcRect l="3571" t="3860" r="3372" b="6083"/>
          <a:stretch>
            <a:fillRect/>
          </a:stretch>
        </p:blipFill>
        <p:spPr bwMode="auto">
          <a:xfrm>
            <a:off x="214282" y="3911612"/>
            <a:ext cx="3309429" cy="234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0-#ppt_w/2"/>
                                          </p:val>
                                        </p:tav>
                                        <p:tav tm="100000">
                                          <p:val>
                                            <p:strVal val="#ppt_x"/>
                                          </p:val>
                                        </p:tav>
                                      </p:tavLst>
                                    </p:anim>
                                    <p:anim calcmode="lin" valueType="num">
                                      <p:cBhvr additive="base">
                                        <p:cTn id="20" dur="500" fill="hold"/>
                                        <p:tgtEl>
                                          <p:spTgt spid="4403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4037"/>
                                        </p:tgtEl>
                                        <p:attrNameLst>
                                          <p:attrName>style.visibility</p:attrName>
                                        </p:attrNameLst>
                                      </p:cBhvr>
                                      <p:to>
                                        <p:strVal val="visible"/>
                                      </p:to>
                                    </p:set>
                                    <p:anim calcmode="lin" valueType="num">
                                      <p:cBhvr additive="base">
                                        <p:cTn id="31" dur="500" fill="hold"/>
                                        <p:tgtEl>
                                          <p:spTgt spid="44037"/>
                                        </p:tgtEl>
                                        <p:attrNameLst>
                                          <p:attrName>ppt_x</p:attrName>
                                        </p:attrNameLst>
                                      </p:cBhvr>
                                      <p:tavLst>
                                        <p:tav tm="0">
                                          <p:val>
                                            <p:strVal val="0-#ppt_w/2"/>
                                          </p:val>
                                        </p:tav>
                                        <p:tav tm="100000">
                                          <p:val>
                                            <p:strVal val="#ppt_x"/>
                                          </p:val>
                                        </p:tav>
                                      </p:tavLst>
                                    </p:anim>
                                    <p:anim calcmode="lin" valueType="num">
                                      <p:cBhvr additive="base">
                                        <p:cTn id="32" dur="500" fill="hold"/>
                                        <p:tgtEl>
                                          <p:spTgt spid="440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24</a:t>
            </a:fld>
            <a:endParaRPr lang="en-US" dirty="0"/>
          </a:p>
        </p:txBody>
      </p:sp>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idx="4294967295"/>
          </p:nvPr>
        </p:nvPicPr>
        <p:blipFill>
          <a:blip r:embed="rId3" cstate="print"/>
          <a:stretch>
            <a:fillRect/>
          </a:stretch>
        </p:blipFill>
        <p:spPr>
          <a:xfrm>
            <a:off x="792167" y="1548000"/>
            <a:ext cx="7182903" cy="4860000"/>
          </a:xfrm>
          <a:prstGeom prst="rect">
            <a:avLst/>
          </a:prstGeom>
          <a:ln>
            <a:noFill/>
          </a:ln>
          <a:effectLst>
            <a:softEdge rad="112500"/>
          </a:effectLst>
        </p:spPr>
      </p:pic>
      <p:sp>
        <p:nvSpPr>
          <p:cNvPr id="6" name="TextBox 5"/>
          <p:cNvSpPr txBox="1"/>
          <p:nvPr/>
        </p:nvSpPr>
        <p:spPr>
          <a:xfrm>
            <a:off x="3924048"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25</a:t>
            </a:fld>
            <a:endParaRPr lang="en-US" dirty="0"/>
          </a:p>
        </p:txBody>
      </p:sp>
      <p:sp>
        <p:nvSpPr>
          <p:cNvPr id="4" name="Title 3"/>
          <p:cNvSpPr>
            <a:spLocks noGrp="1"/>
          </p:cNvSpPr>
          <p:nvPr>
            <p:ph type="title"/>
          </p:nvPr>
        </p:nvSpPr>
        <p:spPr/>
        <p:txBody>
          <a:bodyPr/>
          <a:lstStyle/>
          <a:p>
            <a:r>
              <a:rPr lang="en-US" dirty="0" smtClean="0"/>
              <a:t>Stack of 2m × 2m RPCs</a:t>
            </a:r>
            <a:endParaRPr lang="en-SG"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26</a:t>
            </a:fld>
            <a:endParaRPr lang="en-US" dirty="0"/>
          </a:p>
        </p:txBody>
      </p:sp>
      <p:sp>
        <p:nvSpPr>
          <p:cNvPr id="2" name="Title 1"/>
          <p:cNvSpPr>
            <a:spLocks noGrp="1"/>
          </p:cNvSpPr>
          <p:nvPr>
            <p:ph type="title"/>
          </p:nvPr>
        </p:nvSpPr>
        <p:spPr/>
        <p:txBody>
          <a:bodyPr>
            <a:normAutofit/>
          </a:bodyPr>
          <a:lstStyle/>
          <a:p>
            <a:r>
              <a:rPr lang="en-US" dirty="0" smtClean="0"/>
              <a:t>RPC parameter characterisation</a:t>
            </a:r>
            <a:endParaRPr lang="en-US" dirty="0"/>
          </a:p>
        </p:txBody>
      </p:sp>
      <p:pic>
        <p:nvPicPr>
          <p:cNvPr id="6" name="Picture 8" descr="pulse_ht_78"/>
          <p:cNvPicPr>
            <a:picLocks noChangeAspect="1" noChangeArrowheads="1"/>
          </p:cNvPicPr>
          <p:nvPr/>
        </p:nvPicPr>
        <p:blipFill>
          <a:blip r:embed="rId3" cstate="print"/>
          <a:srcRect/>
          <a:stretch>
            <a:fillRect/>
          </a:stretch>
        </p:blipFill>
        <p:spPr bwMode="auto">
          <a:xfrm>
            <a:off x="4929190" y="1548000"/>
            <a:ext cx="3504547" cy="2376000"/>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4" cstate="print"/>
          <a:srcRect/>
          <a:stretch>
            <a:fillRect/>
          </a:stretch>
        </p:blipFill>
        <p:spPr bwMode="auto">
          <a:xfrm>
            <a:off x="4929190" y="4068000"/>
            <a:ext cx="3506400" cy="2381431"/>
          </a:xfrm>
          <a:prstGeom prst="rect">
            <a:avLst/>
          </a:prstGeom>
          <a:ln>
            <a:noFill/>
          </a:ln>
          <a:effectLst>
            <a:outerShdw blurRad="292100" dist="139700" dir="2700000" algn="tl" rotWithShape="0">
              <a:srgbClr val="333333">
                <a:alpha val="65000"/>
              </a:srgbClr>
            </a:outerShdw>
          </a:effectLst>
        </p:spPr>
      </p:pic>
      <p:pic>
        <p:nvPicPr>
          <p:cNvPr id="9" name="Picture 6" descr="crotrace2"/>
          <p:cNvPicPr>
            <a:picLocks noChangeAspect="1" noChangeArrowheads="1"/>
          </p:cNvPicPr>
          <p:nvPr/>
        </p:nvPicPr>
        <p:blipFill>
          <a:blip r:embed="rId5" cstate="print"/>
          <a:srcRect/>
          <a:stretch>
            <a:fillRect/>
          </a:stretch>
        </p:blipFill>
        <p:spPr bwMode="auto">
          <a:xfrm rot="10800000" flipH="1" flipV="1">
            <a:off x="517870" y="1547430"/>
            <a:ext cx="3625503" cy="2376000"/>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6" cstate="print"/>
          <a:srcRect l="4984" t="10976" r="2805" b="5532"/>
          <a:stretch>
            <a:fillRect/>
          </a:stretch>
        </p:blipFill>
        <p:spPr bwMode="auto">
          <a:xfrm>
            <a:off x="500034" y="4068001"/>
            <a:ext cx="3625200" cy="22359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7457"/>
                                        </p:tgtEl>
                                        <p:attrNameLst>
                                          <p:attrName>style.visibility</p:attrName>
                                        </p:attrNameLst>
                                      </p:cBhvr>
                                      <p:to>
                                        <p:strVal val="visible"/>
                                      </p:to>
                                    </p:set>
                                    <p:anim calcmode="lin" valueType="num">
                                      <p:cBhvr additive="base">
                                        <p:cTn id="25" dur="500" fill="hold"/>
                                        <p:tgtEl>
                                          <p:spTgt spid="147457"/>
                                        </p:tgtEl>
                                        <p:attrNameLst>
                                          <p:attrName>ppt_x</p:attrName>
                                        </p:attrNameLst>
                                      </p:cBhvr>
                                      <p:tavLst>
                                        <p:tav tm="0">
                                          <p:val>
                                            <p:strVal val="0-#ppt_w/2"/>
                                          </p:val>
                                        </p:tav>
                                        <p:tav tm="100000">
                                          <p:val>
                                            <p:strVal val="#ppt_x"/>
                                          </p:val>
                                        </p:tav>
                                      </p:tavLst>
                                    </p:anim>
                                    <p:anim calcmode="lin" valueType="num">
                                      <p:cBhvr additive="base">
                                        <p:cTn id="26" dur="500" fill="hold"/>
                                        <p:tgtEl>
                                          <p:spTgt spid="147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RPC </a:t>
            </a:r>
            <a:r>
              <a:rPr lang="en-US" i="1" dirty="0" smtClean="0"/>
              <a:t>tomography </a:t>
            </a:r>
            <a:r>
              <a:rPr lang="en-US" dirty="0" smtClean="0"/>
              <a:t>using </a:t>
            </a:r>
            <a:br>
              <a:rPr lang="en-US" dirty="0" smtClean="0"/>
            </a:br>
            <a:r>
              <a:rPr lang="en-US" dirty="0" smtClean="0"/>
              <a:t>cosmic ray muons</a:t>
            </a:r>
            <a:endParaRPr lang="en-SG" dirty="0"/>
          </a:p>
        </p:txBody>
      </p:sp>
      <p:sp>
        <p:nvSpPr>
          <p:cNvPr id="2" name="Footer Placeholder 1"/>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27</a:t>
            </a:fld>
            <a:endParaRPr lang="en-US" dirty="0"/>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j2j3 001"/>
          <p:cNvPicPr>
            <a:picLocks noChangeAspect="1" noChangeArrowheads="1"/>
          </p:cNvPicPr>
          <p:nvPr/>
        </p:nvPicPr>
        <p:blipFill>
          <a:blip r:embed="rId3" cstate="print"/>
          <a:srcRect/>
          <a:stretch>
            <a:fillRect/>
          </a:stretch>
        </p:blipFill>
        <p:spPr>
          <a:xfrm>
            <a:off x="5438280" y="3871276"/>
            <a:ext cx="3420000" cy="2564668"/>
          </a:xfrm>
          <a:prstGeom prst="rect">
            <a:avLst/>
          </a:prstGeom>
          <a:noFill/>
          <a:ln/>
        </p:spPr>
      </p:pic>
      <p:pic>
        <p:nvPicPr>
          <p:cNvPr id="11" name="Picture 7" descr="img_1013"/>
          <p:cNvPicPr>
            <a:picLocks noChangeAspect="1" noChangeArrowheads="1"/>
          </p:cNvPicPr>
          <p:nvPr/>
        </p:nvPicPr>
        <p:blipFill>
          <a:blip r:embed="rId4" cstate="print"/>
          <a:srcRect l="1560" t="5379" r="3458" b="9323"/>
          <a:stretch>
            <a:fillRect/>
          </a:stretch>
        </p:blipFill>
        <p:spPr>
          <a:xfrm>
            <a:off x="5438280" y="1537201"/>
            <a:ext cx="3420000" cy="2303133"/>
          </a:xfrm>
          <a:prstGeom prst="rect">
            <a:avLst/>
          </a:prstGeom>
          <a:noFill/>
          <a:ln/>
        </p:spPr>
      </p:pic>
      <p:sp>
        <p:nvSpPr>
          <p:cNvPr id="2" name="Title 1"/>
          <p:cNvSpPr>
            <a:spLocks noGrp="1"/>
          </p:cNvSpPr>
          <p:nvPr>
            <p:ph type="title"/>
          </p:nvPr>
        </p:nvSpPr>
        <p:spPr/>
        <p:txBody>
          <a:bodyPr>
            <a:normAutofit/>
          </a:bodyPr>
          <a:lstStyle/>
          <a:p>
            <a:r>
              <a:rPr lang="en-US" dirty="0" smtClean="0"/>
              <a:t>Long-term stability study of RPC</a:t>
            </a:r>
            <a:endParaRPr lang="en-US" dirty="0"/>
          </a:p>
        </p:txBody>
      </p:sp>
      <p:sp>
        <p:nvSpPr>
          <p:cNvPr id="3" name="Content Placeholder 2"/>
          <p:cNvSpPr>
            <a:spLocks noGrp="1"/>
          </p:cNvSpPr>
          <p:nvPr>
            <p:ph sz="half" idx="1"/>
          </p:nvPr>
        </p:nvSpPr>
        <p:spPr>
          <a:xfrm>
            <a:off x="457200" y="1643050"/>
            <a:ext cx="4757742" cy="4824000"/>
          </a:xfrm>
        </p:spPr>
        <p:style>
          <a:lnRef idx="0">
            <a:scrgbClr r="0" g="0" b="0"/>
          </a:lnRef>
          <a:fillRef idx="1002">
            <a:schemeClr val="lt1"/>
          </a:fillRef>
          <a:effectRef idx="0">
            <a:scrgbClr r="0" g="0" b="0"/>
          </a:effectRef>
          <a:fontRef idx="major"/>
        </p:style>
        <p:txBody>
          <a:bodyPr>
            <a:noAutofit/>
          </a:bodyPr>
          <a:lstStyle/>
          <a:p>
            <a:pPr>
              <a:lnSpc>
                <a:spcPct val="80000"/>
              </a:lnSpc>
            </a:pPr>
            <a:r>
              <a:rPr lang="en-US" sz="2050" dirty="0" smtClean="0"/>
              <a:t>Two RPCs of 40cm × 30cm in size were built using 2mm glass for electrodes</a:t>
            </a:r>
          </a:p>
          <a:p>
            <a:pPr>
              <a:lnSpc>
                <a:spcPct val="80000"/>
              </a:lnSpc>
            </a:pPr>
            <a:r>
              <a:rPr lang="en-US" sz="2050" dirty="0" smtClean="0"/>
              <a:t>Readout by a common G-10 based signal pickup panel sandwiched between the RPCs</a:t>
            </a:r>
          </a:p>
          <a:p>
            <a:pPr>
              <a:lnSpc>
                <a:spcPct val="80000"/>
              </a:lnSpc>
            </a:pPr>
            <a:r>
              <a:rPr lang="en-US" sz="2050" dirty="0" smtClean="0"/>
              <a:t>Operated in avalanche mode (R134a: 95.5% and the rest Isobutane) at a high voltage of 9.3KV</a:t>
            </a:r>
          </a:p>
          <a:p>
            <a:pPr>
              <a:lnSpc>
                <a:spcPct val="80000"/>
              </a:lnSpc>
            </a:pPr>
            <a:r>
              <a:rPr lang="en-US" sz="2050" dirty="0" smtClean="0"/>
              <a:t>Round the clock monitoring of RPC and ambient parameters  – temperature, relative humidity and barometric pressure</a:t>
            </a:r>
          </a:p>
          <a:p>
            <a:pPr>
              <a:lnSpc>
                <a:spcPct val="80000"/>
              </a:lnSpc>
            </a:pPr>
            <a:r>
              <a:rPr lang="en-US" sz="2050" dirty="0" smtClean="0"/>
              <a:t>Were under continuous operation for more than three years</a:t>
            </a:r>
          </a:p>
          <a:p>
            <a:pPr>
              <a:lnSpc>
                <a:spcPct val="80000"/>
              </a:lnSpc>
            </a:pPr>
            <a:r>
              <a:rPr lang="en-US" sz="2050" dirty="0" smtClean="0"/>
              <a:t>Chamber currents, noise rate, combined efficiencies etc. were stable</a:t>
            </a:r>
          </a:p>
          <a:p>
            <a:pPr>
              <a:lnSpc>
                <a:spcPct val="80000"/>
              </a:lnSpc>
            </a:pPr>
            <a:r>
              <a:rPr lang="en-US" sz="2050" dirty="0" smtClean="0"/>
              <a:t>Long-term stability of RPCs is thus established</a:t>
            </a:r>
          </a:p>
        </p:txBody>
      </p:sp>
      <p:sp>
        <p:nvSpPr>
          <p:cNvPr id="5" name="Footer Placeholder 4"/>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28</a:t>
            </a:fld>
            <a:endParaRPr lang="en-US" dirty="0"/>
          </a:p>
        </p:txBody>
      </p:sp>
      <p:pic>
        <p:nvPicPr>
          <p:cNvPr id="29698" name="Picture 2"/>
          <p:cNvPicPr>
            <a:picLocks noGrp="1" noChangeAspect="1" noChangeArrowheads="1"/>
          </p:cNvPicPr>
          <p:nvPr>
            <p:ph sz="half" idx="2"/>
          </p:nvPr>
        </p:nvPicPr>
        <p:blipFill>
          <a:blip r:embed="rId5" cstate="print"/>
          <a:srcRect/>
          <a:stretch>
            <a:fillRect/>
          </a:stretch>
        </p:blipFill>
        <p:spPr bwMode="auto">
          <a:xfrm>
            <a:off x="5292725" y="1535573"/>
            <a:ext cx="3708400" cy="5036216"/>
          </a:xfrm>
          <a:prstGeom prst="rect">
            <a:avLst/>
          </a:prstGeom>
          <a:noFill/>
          <a:ln w="9525">
            <a:noFill/>
            <a:miter lim="800000"/>
            <a:headEnd/>
            <a:tailEnd/>
          </a:ln>
          <a:effectLst/>
        </p:spPr>
      </p:pic>
      <p:sp>
        <p:nvSpPr>
          <p:cNvPr id="8" name="TextBox 7"/>
          <p:cNvSpPr txBox="1"/>
          <p:nvPr/>
        </p:nvSpPr>
        <p:spPr>
          <a:xfrm>
            <a:off x="6429388" y="2549719"/>
            <a:ext cx="1643074" cy="307777"/>
          </a:xfrm>
          <a:prstGeom prst="rect">
            <a:avLst/>
          </a:prstGeom>
          <a:noFill/>
        </p:spPr>
        <p:txBody>
          <a:bodyPr wrap="square" rtlCol="0">
            <a:spAutoFit/>
          </a:bodyPr>
          <a:lstStyle/>
          <a:p>
            <a:pPr algn="ctr"/>
            <a:r>
              <a:rPr lang="en-US" sz="1400" dirty="0" smtClean="0">
                <a:solidFill>
                  <a:srgbClr val="FF0000"/>
                </a:solidFill>
              </a:rPr>
              <a:t>Relative humidity</a:t>
            </a:r>
            <a:endParaRPr lang="en-US" sz="1400" dirty="0">
              <a:solidFill>
                <a:srgbClr val="FF0000"/>
              </a:solidFill>
            </a:endParaRPr>
          </a:p>
        </p:txBody>
      </p:sp>
      <p:sp>
        <p:nvSpPr>
          <p:cNvPr id="9" name="TextBox 8"/>
          <p:cNvSpPr txBox="1"/>
          <p:nvPr/>
        </p:nvSpPr>
        <p:spPr>
          <a:xfrm>
            <a:off x="6357950" y="4225835"/>
            <a:ext cx="1643074" cy="307777"/>
          </a:xfrm>
          <a:prstGeom prst="rect">
            <a:avLst/>
          </a:prstGeom>
          <a:noFill/>
        </p:spPr>
        <p:txBody>
          <a:bodyPr wrap="square" rtlCol="0">
            <a:spAutoFit/>
          </a:bodyPr>
          <a:lstStyle/>
          <a:p>
            <a:pPr algn="ctr"/>
            <a:r>
              <a:rPr lang="en-US" sz="1400" dirty="0" smtClean="0">
                <a:solidFill>
                  <a:srgbClr val="FF0000"/>
                </a:solidFill>
              </a:rPr>
              <a:t>Pressure</a:t>
            </a:r>
            <a:endParaRPr lang="en-US" sz="1400" dirty="0">
              <a:solidFill>
                <a:srgbClr val="FF0000"/>
              </a:solidFill>
            </a:endParaRPr>
          </a:p>
        </p:txBody>
      </p:sp>
      <p:sp>
        <p:nvSpPr>
          <p:cNvPr id="10" name="TextBox 9"/>
          <p:cNvSpPr txBox="1"/>
          <p:nvPr/>
        </p:nvSpPr>
        <p:spPr>
          <a:xfrm>
            <a:off x="6429388" y="5967726"/>
            <a:ext cx="1643074" cy="307777"/>
          </a:xfrm>
          <a:prstGeom prst="rect">
            <a:avLst/>
          </a:prstGeom>
          <a:noFill/>
        </p:spPr>
        <p:txBody>
          <a:bodyPr wrap="square" rtlCol="0">
            <a:spAutoFit/>
          </a:bodyPr>
          <a:lstStyle/>
          <a:p>
            <a:pPr algn="ctr"/>
            <a:r>
              <a:rPr lang="en-US" sz="1400" dirty="0" smtClean="0">
                <a:solidFill>
                  <a:srgbClr val="FF0000"/>
                </a:solidFill>
              </a:rPr>
              <a:t>Temperature</a:t>
            </a:r>
            <a:endParaRPr lang="en-US" sz="1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hlink"/>
                                      </p:to>
                                    </p:animClr>
                                  </p:subTnLst>
                                </p:cTn>
                              </p:par>
                              <p:par>
                                <p:cTn id="11" presetID="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hlink"/>
                                      </p:to>
                                    </p:animClr>
                                  </p:sub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hlink"/>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hlink"/>
                                      </p:to>
                                    </p:animClr>
                                  </p:sub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9698"/>
                                        </p:tgtEl>
                                        <p:attrNameLst>
                                          <p:attrName>style.visibility</p:attrName>
                                        </p:attrNameLst>
                                      </p:cBhvr>
                                      <p:to>
                                        <p:strVal val="visible"/>
                                      </p:to>
                                    </p:set>
                                    <p:animEffect transition="in" filter="strips(downLeft)">
                                      <p:cBhvr>
                                        <p:cTn id="43" dur="500"/>
                                        <p:tgtEl>
                                          <p:spTgt spid="29698"/>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downLeft)">
                                      <p:cBhvr>
                                        <p:cTn id="46" dur="500"/>
                                        <p:tgtEl>
                                          <p:spTgt spid="8"/>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strips(downLeft)">
                                      <p:cBhvr>
                                        <p:cTn id="49" dur="500"/>
                                        <p:tgtEl>
                                          <p:spTgt spid="9"/>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strips(downLeft)">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29</a:t>
            </a:fld>
            <a:endParaRPr lang="en-US" dirty="0"/>
          </a:p>
        </p:txBody>
      </p:sp>
      <p:sp>
        <p:nvSpPr>
          <p:cNvPr id="6" name="Title 5"/>
          <p:cNvSpPr>
            <a:spLocks noGrp="1"/>
          </p:cNvSpPr>
          <p:nvPr>
            <p:ph type="title"/>
          </p:nvPr>
        </p:nvSpPr>
        <p:spPr/>
        <p:txBody>
          <a:bodyPr>
            <a:normAutofit/>
          </a:bodyPr>
          <a:lstStyle/>
          <a:p>
            <a:r>
              <a:rPr lang="en-US" dirty="0" smtClean="0"/>
              <a:t>Requirement of gases in ICAL</a:t>
            </a:r>
            <a:endParaRPr lang="en-US" dirty="0"/>
          </a:p>
        </p:txBody>
      </p:sp>
      <p:graphicFrame>
        <p:nvGraphicFramePr>
          <p:cNvPr id="7" name="Table 6"/>
          <p:cNvGraphicFramePr>
            <a:graphicFrameLocks noGrp="1"/>
          </p:cNvGraphicFramePr>
          <p:nvPr/>
        </p:nvGraphicFramePr>
        <p:xfrm>
          <a:off x="170140" y="3214686"/>
          <a:ext cx="8786874" cy="3171842"/>
        </p:xfrm>
        <a:graphic>
          <a:graphicData uri="http://schemas.openxmlformats.org/drawingml/2006/table">
            <a:tbl>
              <a:tblPr firstRow="1" firstCol="1">
                <a:effectLst>
                  <a:innerShdw blurRad="63500" dist="50800" dir="13500000">
                    <a:prstClr val="black">
                      <a:alpha val="50000"/>
                    </a:prstClr>
                  </a:innerShdw>
                </a:effectLst>
                <a:tableStyleId>{00A15C55-8517-42AA-B614-E9B94910E393}</a:tableStyleId>
              </a:tblPr>
              <a:tblGrid>
                <a:gridCol w="969629"/>
                <a:gridCol w="1216617"/>
                <a:gridCol w="1110141"/>
                <a:gridCol w="1197417"/>
                <a:gridCol w="1029848"/>
                <a:gridCol w="1147670"/>
                <a:gridCol w="1057776"/>
                <a:gridCol w="1057776"/>
              </a:tblGrid>
              <a:tr h="1057282">
                <a:tc>
                  <a:txBody>
                    <a:bodyPr/>
                    <a:lstStyle/>
                    <a:p>
                      <a:pPr algn="ctr">
                        <a:spcAft>
                          <a:spcPts val="0"/>
                        </a:spcAft>
                      </a:pPr>
                      <a:r>
                        <a:rPr lang="en-US" sz="1500" dirty="0"/>
                        <a:t>Gas</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Avalanche</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Streamer</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Maximum</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Volume</a:t>
                      </a:r>
                    </a:p>
                    <a:p>
                      <a:pPr algn="ctr">
                        <a:spcAft>
                          <a:spcPts val="0"/>
                        </a:spcAft>
                      </a:pPr>
                      <a:r>
                        <a:rPr lang="en-US" sz="1500" dirty="0" smtClean="0"/>
                        <a:t>(</a:t>
                      </a:r>
                      <a:r>
                        <a:rPr lang="en-US" sz="1500" dirty="0"/>
                        <a:t>L)</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Density</a:t>
                      </a:r>
                    </a:p>
                    <a:p>
                      <a:pPr algn="ctr">
                        <a:spcAft>
                          <a:spcPts val="0"/>
                        </a:spcAft>
                      </a:pPr>
                      <a:r>
                        <a:rPr lang="en-US" sz="1500" dirty="0" smtClean="0"/>
                        <a:t>(g/L</a:t>
                      </a:r>
                      <a:r>
                        <a:rPr lang="en-US" sz="1500" dirty="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Weight</a:t>
                      </a:r>
                    </a:p>
                    <a:p>
                      <a:pPr algn="ctr">
                        <a:spcAft>
                          <a:spcPts val="0"/>
                        </a:spcAft>
                      </a:pPr>
                      <a:r>
                        <a:rPr lang="en-US" sz="1500" dirty="0" smtClean="0"/>
                        <a:t>(</a:t>
                      </a:r>
                      <a:r>
                        <a:rPr lang="en-US" sz="1500" dirty="0"/>
                        <a:t>Kg)</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Cost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(Rs/Kg)</a:t>
                      </a: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tabLst>
                          <a:tab pos="457200" algn="l"/>
                        </a:tabLst>
                      </a:pPr>
                      <a:r>
                        <a:rPr lang="en-US" sz="1500" dirty="0"/>
                        <a:t>Argon</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58,503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1.784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104.4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R134a</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62.0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186,234.6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4.25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791.5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Isobutane</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15,600.8</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2.51</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latin typeface="+mn-lt"/>
                          <a:ea typeface="+mn-ea"/>
                        </a:rPr>
                        <a:t>39.16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SF</a:t>
                      </a:r>
                      <a:r>
                        <a:rPr lang="en-US" sz="1500" baseline="-25000" dirty="0"/>
                        <a:t>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390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6.164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2.40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9" name="TextBox 8"/>
          <p:cNvSpPr txBox="1"/>
          <p:nvPr/>
        </p:nvSpPr>
        <p:spPr>
          <a:xfrm>
            <a:off x="162000" y="1665369"/>
            <a:ext cx="8820000" cy="146423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0"/>
              </a:spcAft>
            </a:pPr>
            <a:r>
              <a:rPr lang="en-US" sz="2000" dirty="0" smtClean="0">
                <a:solidFill>
                  <a:srgbClr val="7030A0"/>
                </a:solidFill>
                <a:ea typeface="Times New Roman"/>
                <a:cs typeface="TTE27902D8t00"/>
              </a:rPr>
              <a:t>Total number of RPCs in ICAL = 3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150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64 = 28,800</a:t>
            </a:r>
            <a:endParaRPr lang="en-US" sz="2000" dirty="0" smtClean="0">
              <a:solidFill>
                <a:srgbClr val="7030A0"/>
              </a:solidFill>
              <a:ea typeface="Times New Roman"/>
            </a:endParaRPr>
          </a:p>
          <a:p>
            <a:r>
              <a:rPr lang="en-US" sz="2000" dirty="0" smtClean="0">
                <a:solidFill>
                  <a:srgbClr val="7030A0"/>
                </a:solidFill>
                <a:ea typeface="Times New Roman"/>
                <a:cs typeface="TTE27902D8t00"/>
              </a:rPr>
              <a:t>Total gas volume = 28,800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0.2cm = 195,010 litres</a:t>
            </a:r>
          </a:p>
          <a:p>
            <a:r>
              <a:rPr lang="en-US" sz="2000" dirty="0" smtClean="0">
                <a:solidFill>
                  <a:srgbClr val="7030A0"/>
                </a:solidFill>
              </a:rPr>
              <a:t>For ex: One volume change/day with 10% gas top-up in a re-circulating scheme</a:t>
            </a:r>
          </a:p>
          <a:p>
            <a:r>
              <a:rPr lang="en-US" sz="2000" dirty="0" smtClean="0">
                <a:solidFill>
                  <a:srgbClr val="7030A0"/>
                </a:solidFill>
              </a:rPr>
              <a:t>Approximate running gas cost = Rs  30,000/day (R134a from Mafron)</a:t>
            </a:r>
            <a:endParaRPr lang="en-US" sz="20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Detectors aided major discoveries</a:t>
            </a:r>
            <a:endParaRPr lang="en-SG" dirty="0"/>
          </a:p>
        </p:txBody>
      </p:sp>
      <p:sp>
        <p:nvSpPr>
          <p:cNvPr id="3" name="Footer Placeholder 2"/>
          <p:cNvSpPr>
            <a:spLocks noGrp="1"/>
          </p:cNvSpPr>
          <p:nvPr>
            <p:ph type="ftr" sz="quarter" idx="11"/>
          </p:nvPr>
        </p:nvSpPr>
        <p:spPr/>
        <p:txBody>
          <a:bodyPr/>
          <a:lstStyle/>
          <a:p>
            <a:r>
              <a:rPr lang="en-SG" smtClean="0"/>
              <a:t>B.Satyanarayana                    National Symposium on Particles, Detectors an Instrumentation, TIFR, Mumbai                    March 21-24, 2012</a:t>
            </a:r>
            <a:endParaRPr lang="en-SG" dirty="0"/>
          </a:p>
        </p:txBody>
      </p:sp>
      <p:sp>
        <p:nvSpPr>
          <p:cNvPr id="4" name="Slide Number Placeholder 3"/>
          <p:cNvSpPr>
            <a:spLocks noGrp="1"/>
          </p:cNvSpPr>
          <p:nvPr>
            <p:ph type="sldNum" sz="quarter" idx="12"/>
          </p:nvPr>
        </p:nvSpPr>
        <p:spPr/>
        <p:txBody>
          <a:bodyPr/>
          <a:lstStyle/>
          <a:p>
            <a:fld id="{2A982391-68F7-4582-A8CA-1B26768C4C8F}" type="slidenum">
              <a:rPr lang="en-SG" smtClean="0"/>
              <a:pPr/>
              <a:t>3</a:t>
            </a:fld>
            <a:endParaRPr lang="en-SG" dirty="0"/>
          </a:p>
        </p:txBody>
      </p:sp>
      <p:sp>
        <p:nvSpPr>
          <p:cNvPr id="6" name="Content Placeholder 5"/>
          <p:cNvSpPr>
            <a:spLocks noGrp="1"/>
          </p:cNvSpPr>
          <p:nvPr>
            <p:ph idx="4294967295"/>
          </p:nvPr>
        </p:nvSpPr>
        <p:spPr>
          <a:xfrm>
            <a:off x="0" y="1548000"/>
            <a:ext cx="9001125" cy="4860000"/>
          </a:xfrm>
        </p:spPr>
        <p:txBody>
          <a:bodyPr>
            <a:normAutofit lnSpcReduction="10000"/>
          </a:bodyPr>
          <a:lstStyle/>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Crookes Tubes: </a:t>
            </a:r>
            <a:r>
              <a:rPr lang="en-SG" sz="900" b="1" dirty="0" smtClean="0">
                <a:solidFill>
                  <a:srgbClr val="FF0000"/>
                </a:solidFill>
                <a:latin typeface="Narkisim" pitchFamily="34" charset="-79"/>
                <a:cs typeface="Narkisim" pitchFamily="34" charset="-79"/>
              </a:rPr>
              <a:t>Sir William Crookes (1869-75)</a:t>
            </a: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Cloud chamber: Charles Thomas Rees Wilson (1894), Nobel Prize in Physics (1927)</a:t>
            </a:r>
            <a:endParaRPr lang="en-US" sz="900" b="1" dirty="0" smtClean="0">
              <a:solidFill>
                <a:srgbClr val="FF0000"/>
              </a:solidFill>
              <a:latin typeface="Narkisim" pitchFamily="34" charset="-79"/>
              <a:cs typeface="Narkisim" pitchFamily="34" charset="-79"/>
            </a:endParaRPr>
          </a:p>
          <a:p>
            <a:pPr>
              <a:lnSpc>
                <a:spcPct val="110000"/>
              </a:lnSpc>
              <a:buClrTx/>
              <a:buFont typeface="Wingdings" pitchFamily="2" charset="2"/>
              <a:buChar char="v"/>
            </a:pPr>
            <a:r>
              <a:rPr lang="en-US" sz="900" b="1" dirty="0" smtClean="0">
                <a:latin typeface="Narkisim" pitchFamily="34" charset="-79"/>
                <a:cs typeface="Narkisim" pitchFamily="34" charset="-79"/>
              </a:rPr>
              <a:t>Electron: J.J.Thomson (1897) using Crookes Tubes</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“Gold foil apparatus”:  </a:t>
            </a:r>
            <a:r>
              <a:rPr lang="en-SG" sz="900" b="1" dirty="0" smtClean="0">
                <a:solidFill>
                  <a:srgbClr val="FF0000"/>
                </a:solidFill>
                <a:latin typeface="Narkisim" pitchFamily="34" charset="-79"/>
                <a:cs typeface="Narkisim" pitchFamily="34" charset="-79"/>
              </a:rPr>
              <a:t>Hans Geiger &amp; Ernest Marsden (1909)</a:t>
            </a:r>
          </a:p>
          <a:p>
            <a:pPr>
              <a:lnSpc>
                <a:spcPct val="110000"/>
              </a:lnSpc>
              <a:buClrTx/>
              <a:buFont typeface="Wingdings" pitchFamily="2" charset="2"/>
              <a:buChar char="v"/>
            </a:pPr>
            <a:r>
              <a:rPr lang="en-US" sz="900" b="1" dirty="0" smtClean="0">
                <a:latin typeface="Narkisim" pitchFamily="34" charset="-79"/>
                <a:cs typeface="Narkisim" pitchFamily="34" charset="-79"/>
              </a:rPr>
              <a:t>Proton: E.Rutherford (1911) using “Gold foil apparatus”</a:t>
            </a:r>
            <a:endParaRPr lang="en-SG" sz="900" b="1" dirty="0" smtClean="0">
              <a:latin typeface="Narkisim" pitchFamily="34" charset="-79"/>
              <a:cs typeface="Narkisim" pitchFamily="34" charset="-79"/>
            </a:endParaRPr>
          </a:p>
          <a:p>
            <a:pPr>
              <a:lnSpc>
                <a:spcPct val="110000"/>
              </a:lnSpc>
              <a:buClrTx/>
              <a:buFont typeface="Wingdings" pitchFamily="2" charset="2"/>
              <a:buChar char="v"/>
            </a:pPr>
            <a:r>
              <a:rPr lang="en-US" sz="900" b="1" dirty="0" smtClean="0">
                <a:latin typeface="Narkisim" pitchFamily="34" charset="-79"/>
                <a:cs typeface="Narkisim" pitchFamily="34" charset="-79"/>
              </a:rPr>
              <a:t>Photon: A.Compton (1923)</a:t>
            </a:r>
            <a:endParaRPr lang="en-SG" sz="900" b="1" dirty="0" smtClean="0">
              <a:latin typeface="Narkisim" pitchFamily="34" charset="-79"/>
              <a:cs typeface="Narkisim" pitchFamily="34" charset="-79"/>
            </a:endParaRPr>
          </a:p>
          <a:p>
            <a:pPr>
              <a:lnSpc>
                <a:spcPct val="110000"/>
              </a:lnSpc>
              <a:buClrTx/>
              <a:buFont typeface="Wingdings" pitchFamily="2" charset="2"/>
              <a:buChar char="v"/>
            </a:pPr>
            <a:r>
              <a:rPr lang="en-US" sz="900" b="1" dirty="0" smtClean="0">
                <a:latin typeface="Narkisim" pitchFamily="34" charset="-79"/>
                <a:cs typeface="Narkisim" pitchFamily="34" charset="-79"/>
              </a:rPr>
              <a:t>Neutron: J.Chadwick (1932)</a:t>
            </a:r>
          </a:p>
          <a:p>
            <a:pPr>
              <a:lnSpc>
                <a:spcPct val="110000"/>
              </a:lnSpc>
              <a:buClrTx/>
              <a:buFont typeface="Wingdings" pitchFamily="2" charset="2"/>
              <a:buChar char="v"/>
            </a:pPr>
            <a:r>
              <a:rPr lang="en-US" sz="900" b="1" dirty="0" smtClean="0">
                <a:latin typeface="Narkisim" pitchFamily="34" charset="-79"/>
                <a:cs typeface="Narkisim" pitchFamily="34" charset="-79"/>
              </a:rPr>
              <a:t>Positron: C.Anderson (1932)</a:t>
            </a:r>
          </a:p>
          <a:p>
            <a:pPr>
              <a:lnSpc>
                <a:spcPct val="110000"/>
              </a:lnSpc>
              <a:buClrTx/>
              <a:buFont typeface="Wingdings" pitchFamily="2" charset="2"/>
              <a:buChar char="v"/>
            </a:pPr>
            <a:r>
              <a:rPr lang="en-US" sz="900" b="1" dirty="0" smtClean="0">
                <a:latin typeface="Narkisim" pitchFamily="34" charset="-79"/>
                <a:cs typeface="Narkisim" pitchFamily="34" charset="-79"/>
              </a:rPr>
              <a:t>Muon: C.Anderson &amp; S.Neddermeyer (1937)</a:t>
            </a:r>
          </a:p>
          <a:p>
            <a:pPr>
              <a:lnSpc>
                <a:spcPct val="110000"/>
              </a:lnSpc>
              <a:buClrTx/>
              <a:buFont typeface="Wingdings" pitchFamily="2" charset="2"/>
              <a:buChar char="v"/>
            </a:pPr>
            <a:r>
              <a:rPr lang="en-US" sz="900" b="1" dirty="0" smtClean="0">
                <a:latin typeface="Narkisim" pitchFamily="34" charset="-79"/>
                <a:cs typeface="Narkisim" pitchFamily="34" charset="-79"/>
              </a:rPr>
              <a:t>Neutral Kaon: G.Rochester &amp; C.Butler (1947) using cloud chamber triggered by Geiger counters</a:t>
            </a:r>
          </a:p>
          <a:p>
            <a:pPr>
              <a:lnSpc>
                <a:spcPct val="110000"/>
              </a:lnSpc>
              <a:buClrTx/>
              <a:buFont typeface="Wingdings" pitchFamily="2" charset="2"/>
              <a:buChar char="v"/>
            </a:pPr>
            <a:r>
              <a:rPr lang="en-US" sz="900" b="1" dirty="0" smtClean="0">
                <a:latin typeface="Narkisim" pitchFamily="34" charset="-79"/>
                <a:cs typeface="Narkisim" pitchFamily="34" charset="-79"/>
              </a:rPr>
              <a:t>Charged Pion: C.Powell (1947) using photographic emulsions carried aloft by balloons</a:t>
            </a:r>
          </a:p>
          <a:p>
            <a:pPr>
              <a:lnSpc>
                <a:spcPct val="110000"/>
              </a:lnSpc>
              <a:buClrTx/>
              <a:buFont typeface="Wingdings" pitchFamily="2" charset="2"/>
              <a:buChar char="v"/>
            </a:pPr>
            <a:r>
              <a:rPr lang="en-US" sz="900" b="1" dirty="0" smtClean="0">
                <a:latin typeface="Narkisim" pitchFamily="34" charset="-79"/>
                <a:cs typeface="Narkisim" pitchFamily="34" charset="-79"/>
              </a:rPr>
              <a:t>Lambda: (1947)</a:t>
            </a:r>
          </a:p>
          <a:p>
            <a:pPr>
              <a:lnSpc>
                <a:spcPct val="110000"/>
              </a:lnSpc>
              <a:buClrTx/>
              <a:buFont typeface="Wingdings" pitchFamily="2" charset="2"/>
              <a:buChar char="v"/>
            </a:pPr>
            <a:r>
              <a:rPr lang="en-US" sz="900" b="1" dirty="0" smtClean="0">
                <a:latin typeface="Narkisim" pitchFamily="34" charset="-79"/>
                <a:cs typeface="Narkisim" pitchFamily="34" charset="-79"/>
              </a:rPr>
              <a:t>Neutral Pion: R.Bjorkland (1949)</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Bubble chamber : D.</a:t>
            </a:r>
            <a:r>
              <a:rPr lang="en-SG" sz="900" b="1" dirty="0" smtClean="0">
                <a:solidFill>
                  <a:srgbClr val="FF0000"/>
                </a:solidFill>
                <a:latin typeface="Narkisim" pitchFamily="34" charset="-79"/>
                <a:cs typeface="Narkisim" pitchFamily="34" charset="-79"/>
              </a:rPr>
              <a:t>Glaser (1952</a:t>
            </a:r>
            <a:r>
              <a:rPr lang="en-US" sz="900" b="1" dirty="0" smtClean="0">
                <a:solidFill>
                  <a:srgbClr val="FF0000"/>
                </a:solidFill>
                <a:latin typeface="Narkisim" pitchFamily="34" charset="-79"/>
                <a:cs typeface="Narkisim" pitchFamily="34" charset="-79"/>
              </a:rPr>
              <a:t>), </a:t>
            </a:r>
            <a:r>
              <a:rPr lang="en-SG" sz="900" b="1" dirty="0" smtClean="0">
                <a:solidFill>
                  <a:srgbClr val="FF0000"/>
                </a:solidFill>
                <a:latin typeface="Narkisim" pitchFamily="34" charset="-79"/>
                <a:cs typeface="Narkisim" pitchFamily="34" charset="-79"/>
              </a:rPr>
              <a:t>Nobel Prize in Physics (1960)</a:t>
            </a:r>
            <a:endParaRPr lang="en-US" sz="900" b="1" dirty="0" smtClean="0">
              <a:solidFill>
                <a:srgbClr val="FF0000"/>
              </a:solidFill>
              <a:latin typeface="Narkisim" pitchFamily="34" charset="-79"/>
              <a:cs typeface="Narkisim" pitchFamily="34" charset="-79"/>
            </a:endParaRP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Synchrotron: (1952)</a:t>
            </a:r>
          </a:p>
          <a:p>
            <a:pPr>
              <a:lnSpc>
                <a:spcPct val="110000"/>
              </a:lnSpc>
              <a:buClrTx/>
              <a:buFont typeface="Wingdings" pitchFamily="2" charset="2"/>
              <a:buChar char="v"/>
            </a:pPr>
            <a:r>
              <a:rPr lang="en-US" sz="900" b="1" dirty="0" smtClean="0">
                <a:latin typeface="Narkisim" pitchFamily="34" charset="-79"/>
                <a:cs typeface="Narkisim" pitchFamily="34" charset="-79"/>
              </a:rPr>
              <a:t>Xi minus: R.Armenteros (1952)</a:t>
            </a:r>
          </a:p>
          <a:p>
            <a:pPr>
              <a:lnSpc>
                <a:spcPct val="110000"/>
              </a:lnSpc>
              <a:buClrTx/>
              <a:buFont typeface="Wingdings" pitchFamily="2" charset="2"/>
              <a:buChar char="v"/>
            </a:pPr>
            <a:r>
              <a:rPr lang="en-US" sz="900" b="1" dirty="0" smtClean="0">
                <a:latin typeface="Narkisim" pitchFamily="34" charset="-79"/>
                <a:cs typeface="Narkisim" pitchFamily="34" charset="-79"/>
              </a:rPr>
              <a:t>Sigma plus: G.Tomasini (1953) using emulsion technique</a:t>
            </a:r>
          </a:p>
          <a:p>
            <a:pPr>
              <a:lnSpc>
                <a:spcPct val="110000"/>
              </a:lnSpc>
              <a:buClrTx/>
              <a:buFont typeface="Wingdings" pitchFamily="2" charset="2"/>
              <a:buChar char="v"/>
            </a:pPr>
            <a:r>
              <a:rPr lang="en-US" sz="900" b="1" dirty="0" smtClean="0">
                <a:latin typeface="Narkisim" pitchFamily="34" charset="-79"/>
                <a:cs typeface="Narkisim" pitchFamily="34" charset="-79"/>
              </a:rPr>
              <a:t>Sigma minus: W.Fowler (1953)</a:t>
            </a:r>
          </a:p>
          <a:p>
            <a:pPr>
              <a:lnSpc>
                <a:spcPct val="110000"/>
              </a:lnSpc>
              <a:buClrTx/>
              <a:buFont typeface="Wingdings" pitchFamily="2" charset="2"/>
              <a:buChar char="v"/>
            </a:pPr>
            <a:r>
              <a:rPr lang="en-US" sz="900" b="1" dirty="0" smtClean="0">
                <a:latin typeface="Narkisim" pitchFamily="34" charset="-79"/>
                <a:cs typeface="Narkisim" pitchFamily="34" charset="-79"/>
              </a:rPr>
              <a:t>Antiproton: W.Segrè (1955)</a:t>
            </a:r>
          </a:p>
          <a:p>
            <a:pPr>
              <a:lnSpc>
                <a:spcPct val="110000"/>
              </a:lnSpc>
              <a:buClrTx/>
              <a:buFont typeface="Wingdings" pitchFamily="2" charset="2"/>
              <a:buChar char="v"/>
            </a:pPr>
            <a:r>
              <a:rPr lang="en-US" sz="900" b="1" dirty="0" smtClean="0">
                <a:latin typeface="Narkisim" pitchFamily="34" charset="-79"/>
                <a:cs typeface="Narkisim" pitchFamily="34" charset="-79"/>
              </a:rPr>
              <a:t>Antineutron: B.Cork (1956) </a:t>
            </a: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MOS transistors: Kahng &amp; Atalla (1960), </a:t>
            </a:r>
            <a:r>
              <a:rPr lang="en-US" sz="900" b="1" dirty="0" smtClean="0">
                <a:solidFill>
                  <a:srgbClr val="FF0000"/>
                </a:solidFill>
                <a:latin typeface="Narkisim" pitchFamily="34" charset="-79"/>
                <a:cs typeface="Narkisim" pitchFamily="34" charset="-79"/>
              </a:rPr>
              <a:t>electronic counters</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Multi-Wire Proportional Counter:  G.Charpak (1968), </a:t>
            </a:r>
            <a:r>
              <a:rPr lang="en-SG" sz="900" b="1" dirty="0" smtClean="0">
                <a:solidFill>
                  <a:srgbClr val="FF0000"/>
                </a:solidFill>
                <a:latin typeface="Narkisim" pitchFamily="34" charset="-79"/>
                <a:cs typeface="Narkisim" pitchFamily="34" charset="-79"/>
              </a:rPr>
              <a:t>Nobel Prize in Physics (1992)</a:t>
            </a:r>
            <a:endParaRPr lang="en-US" sz="900" b="1" dirty="0" smtClean="0">
              <a:solidFill>
                <a:srgbClr val="FF0000"/>
              </a:solidFill>
              <a:latin typeface="Narkisim" pitchFamily="34" charset="-79"/>
              <a:cs typeface="Narkisim" pitchFamily="34" charset="-79"/>
            </a:endParaRP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Time Projection Chamber: D.R.Nygren  (1974)</a:t>
            </a:r>
          </a:p>
          <a:p>
            <a:pPr>
              <a:lnSpc>
                <a:spcPct val="110000"/>
              </a:lnSpc>
              <a:buClrTx/>
              <a:buFont typeface="Wingdings" pitchFamily="2" charset="2"/>
              <a:buChar char="v"/>
            </a:pPr>
            <a:r>
              <a:rPr lang="en-US" sz="900" b="1" dirty="0" smtClean="0">
                <a:latin typeface="Narkisim" pitchFamily="34" charset="-79"/>
                <a:cs typeface="Narkisim" pitchFamily="34" charset="-79"/>
              </a:rPr>
              <a:t>Charm quark: </a:t>
            </a:r>
            <a:r>
              <a:rPr lang="en-SG" sz="900" b="1" dirty="0" smtClean="0">
                <a:latin typeface="Narkisim" pitchFamily="34" charset="-79"/>
                <a:cs typeface="Narkisim" pitchFamily="34" charset="-79"/>
              </a:rPr>
              <a:t>SLAC &amp; BNL </a:t>
            </a:r>
            <a:r>
              <a:rPr lang="en-US" sz="900" b="1" dirty="0" smtClean="0">
                <a:latin typeface="Narkisim" pitchFamily="34" charset="-79"/>
                <a:cs typeface="Narkisim" pitchFamily="34" charset="-79"/>
              </a:rPr>
              <a:t>collaborations </a:t>
            </a:r>
            <a:r>
              <a:rPr lang="en-SG" sz="900" b="1" dirty="0" smtClean="0">
                <a:latin typeface="Narkisim" pitchFamily="34" charset="-79"/>
                <a:cs typeface="Narkisim" pitchFamily="34" charset="-79"/>
              </a:rPr>
              <a:t>(1974)</a:t>
            </a: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Super Proton  Synchrotron: John  Adams </a:t>
            </a:r>
            <a:r>
              <a:rPr lang="en-SG" sz="900" b="1" i="1" dirty="0" smtClean="0">
                <a:solidFill>
                  <a:srgbClr val="FF0000"/>
                </a:solidFill>
                <a:latin typeface="Narkisim" pitchFamily="34" charset="-79"/>
                <a:cs typeface="Narkisim" pitchFamily="34" charset="-79"/>
              </a:rPr>
              <a:t>et al</a:t>
            </a:r>
            <a:r>
              <a:rPr lang="en-SG" sz="900" b="1" dirty="0" smtClean="0">
                <a:solidFill>
                  <a:srgbClr val="FF0000"/>
                </a:solidFill>
                <a:latin typeface="Narkisim" pitchFamily="34" charset="-79"/>
                <a:cs typeface="Narkisim" pitchFamily="34" charset="-79"/>
              </a:rPr>
              <a:t> (1976)</a:t>
            </a: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Stochastic cooling: Van der Meer, Nobel Prize in Physics (1984)</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Large area (20”) PMT: Hamamatsu (1980)</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Resistive Plate Chamber: R.Santonico (1981)</a:t>
            </a:r>
            <a:endParaRPr lang="en-SG" sz="900" b="1" dirty="0" smtClean="0">
              <a:solidFill>
                <a:srgbClr val="FF0000"/>
              </a:solidFill>
              <a:latin typeface="Narkisim" pitchFamily="34" charset="-79"/>
              <a:cs typeface="Narkisim" pitchFamily="34" charset="-79"/>
            </a:endParaRPr>
          </a:p>
          <a:p>
            <a:pPr>
              <a:lnSpc>
                <a:spcPct val="110000"/>
              </a:lnSpc>
              <a:buClrTx/>
              <a:buFont typeface="Wingdings" pitchFamily="2" charset="2"/>
              <a:buChar char="v"/>
            </a:pPr>
            <a:r>
              <a:rPr lang="en-SG" sz="900" b="1" dirty="0" smtClean="0">
                <a:latin typeface="Narkisim" pitchFamily="34" charset="-79"/>
                <a:cs typeface="Narkisim" pitchFamily="34" charset="-79"/>
              </a:rPr>
              <a:t>W &amp; Z bosons: UA1 and UA2 collaborations (1983)</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Micro Strip Gas Chamber:  A.Oed (1988)</a:t>
            </a:r>
          </a:p>
          <a:p>
            <a:pPr>
              <a:lnSpc>
                <a:spcPct val="110000"/>
              </a:lnSpc>
              <a:buClrTx/>
              <a:buFont typeface="Wingdings" pitchFamily="2" charset="2"/>
              <a:buChar char="v"/>
            </a:pPr>
            <a:r>
              <a:rPr lang="en-US" sz="900" b="1" dirty="0" smtClean="0">
                <a:latin typeface="Narkisim" pitchFamily="34" charset="-79"/>
                <a:cs typeface="Narkisim" pitchFamily="34" charset="-79"/>
              </a:rPr>
              <a:t>Top quark: D0 &amp; CDF collaborations (1995)</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Gas Electron Multiplier: F.B.Sauli (1996)</a:t>
            </a:r>
          </a:p>
          <a:p>
            <a:pPr>
              <a:lnSpc>
                <a:spcPct val="110000"/>
              </a:lnSpc>
              <a:buClrTx/>
              <a:buFont typeface="Wingdings" pitchFamily="2" charset="2"/>
              <a:buChar char="v"/>
            </a:pPr>
            <a:r>
              <a:rPr lang="en-US" sz="900" b="1" dirty="0" smtClean="0">
                <a:latin typeface="Narkisim" pitchFamily="34" charset="-79"/>
                <a:cs typeface="Narkisim" pitchFamily="34" charset="-79"/>
              </a:rPr>
              <a:t>Neutrino oscillation: Super-Kamiokande Collaboration (1998)</a:t>
            </a:r>
          </a:p>
        </p:txBody>
      </p:sp>
      <p:pic>
        <p:nvPicPr>
          <p:cNvPr id="7" name="Picture 6" descr="crt.png"/>
          <p:cNvPicPr>
            <a:picLocks noChangeAspect="1"/>
          </p:cNvPicPr>
          <p:nvPr/>
        </p:nvPicPr>
        <p:blipFill>
          <a:blip r:embed="rId2" cstate="print"/>
          <a:stretch>
            <a:fillRect/>
          </a:stretch>
        </p:blipFill>
        <p:spPr>
          <a:xfrm>
            <a:off x="7378588" y="1548000"/>
            <a:ext cx="1153008"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gold-foil.jpg"/>
          <p:cNvPicPr>
            <a:picLocks noChangeAspect="1"/>
          </p:cNvPicPr>
          <p:nvPr/>
        </p:nvPicPr>
        <p:blipFill>
          <a:blip r:embed="rId3" cstate="print"/>
          <a:stretch>
            <a:fillRect/>
          </a:stretch>
        </p:blipFill>
        <p:spPr>
          <a:xfrm>
            <a:off x="5362364" y="1548000"/>
            <a:ext cx="1905230"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 descr="&#10;newpmt.jpg                                                     00024314Main                           B6778B42:"/>
          <p:cNvPicPr>
            <a:picLocks noChangeAspect="1" noChangeArrowheads="1"/>
          </p:cNvPicPr>
          <p:nvPr/>
        </p:nvPicPr>
        <p:blipFill>
          <a:blip r:embed="rId4" cstate="print"/>
          <a:srcRect l="10828" t="5885" r="6398" b="9155"/>
          <a:stretch>
            <a:fillRect/>
          </a:stretch>
        </p:blipFill>
        <p:spPr bwMode="auto">
          <a:xfrm rot="5400000">
            <a:off x="7380000" y="3258489"/>
            <a:ext cx="1440000" cy="1204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Users\bsn\Documents\Photos\newlab\DSC_8410.JPG"/>
          <p:cNvPicPr>
            <a:picLocks noChangeAspect="1" noChangeArrowheads="1"/>
          </p:cNvPicPr>
          <p:nvPr/>
        </p:nvPicPr>
        <p:blipFill>
          <a:blip r:embed="rId5" cstate="print"/>
          <a:srcRect l="24104" t="9113" r="19652" b="5468"/>
          <a:stretch>
            <a:fillRect/>
          </a:stretch>
        </p:blipFill>
        <p:spPr bwMode="auto">
          <a:xfrm>
            <a:off x="7378284" y="4696520"/>
            <a:ext cx="1586204" cy="161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6" cstate="print"/>
          <a:srcRect/>
          <a:stretch>
            <a:fillRect/>
          </a:stretch>
        </p:blipFill>
        <p:spPr bwMode="auto">
          <a:xfrm>
            <a:off x="4570276" y="4697538"/>
            <a:ext cx="2702526" cy="161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4" descr="C:\My Documents\Picture\dzero8.tif"/>
          <p:cNvPicPr>
            <a:picLocks noChangeAspect="1" noChangeArrowheads="1"/>
          </p:cNvPicPr>
          <p:nvPr/>
        </p:nvPicPr>
        <p:blipFill>
          <a:blip r:embed="rId7" cstate="print"/>
          <a:srcRect/>
          <a:stretch>
            <a:fillRect/>
          </a:stretch>
        </p:blipFill>
        <p:spPr bwMode="auto">
          <a:xfrm rot="16200000">
            <a:off x="5335445" y="2735841"/>
            <a:ext cx="1440000" cy="2250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xEl>
                                              <p:pRg st="13" end="13"/>
                                            </p:txEl>
                                          </p:spTgt>
                                        </p:tgtEl>
                                        <p:attrNameLst>
                                          <p:attrName>style.visibility</p:attrName>
                                        </p:attrNameLst>
                                      </p:cBhvr>
                                      <p:to>
                                        <p:strVal val="visible"/>
                                      </p:to>
                                    </p:set>
                                    <p:anim calcmode="lin" valueType="num">
                                      <p:cBhvr additive="base">
                                        <p:cTn id="19" dur="500" fill="hold"/>
                                        <p:tgtEl>
                                          <p:spTgt spid="6">
                                            <p:txEl>
                                              <p:pRg st="13" end="1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13" end="1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txEl>
                                              <p:pRg st="14" end="14"/>
                                            </p:txEl>
                                          </p:spTgt>
                                        </p:tgtEl>
                                        <p:attrNameLst>
                                          <p:attrName>style.visibility</p:attrName>
                                        </p:attrNameLst>
                                      </p:cBhvr>
                                      <p:to>
                                        <p:strVal val="visible"/>
                                      </p:to>
                                    </p:set>
                                    <p:anim calcmode="lin" valueType="num">
                                      <p:cBhvr additive="base">
                                        <p:cTn id="23" dur="500" fill="hold"/>
                                        <p:tgtEl>
                                          <p:spTgt spid="6">
                                            <p:txEl>
                                              <p:pRg st="14" end="1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14" end="1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xEl>
                                              <p:pRg st="20" end="20"/>
                                            </p:txEl>
                                          </p:spTgt>
                                        </p:tgtEl>
                                        <p:attrNameLst>
                                          <p:attrName>style.visibility</p:attrName>
                                        </p:attrNameLst>
                                      </p:cBhvr>
                                      <p:to>
                                        <p:strVal val="visible"/>
                                      </p:to>
                                    </p:set>
                                    <p:anim calcmode="lin" valueType="num">
                                      <p:cBhvr additive="base">
                                        <p:cTn id="27" dur="500" fill="hold"/>
                                        <p:tgtEl>
                                          <p:spTgt spid="6">
                                            <p:txEl>
                                              <p:pRg st="20" end="2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20" end="2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txEl>
                                              <p:pRg st="21" end="21"/>
                                            </p:txEl>
                                          </p:spTgt>
                                        </p:tgtEl>
                                        <p:attrNameLst>
                                          <p:attrName>style.visibility</p:attrName>
                                        </p:attrNameLst>
                                      </p:cBhvr>
                                      <p:to>
                                        <p:strVal val="visible"/>
                                      </p:to>
                                    </p:set>
                                    <p:anim calcmode="lin" valueType="num">
                                      <p:cBhvr additive="base">
                                        <p:cTn id="31" dur="500" fill="hold"/>
                                        <p:tgtEl>
                                          <p:spTgt spid="6">
                                            <p:txEl>
                                              <p:pRg st="21" end="2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21" end="2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22" end="22"/>
                                            </p:txEl>
                                          </p:spTgt>
                                        </p:tgtEl>
                                        <p:attrNameLst>
                                          <p:attrName>style.visibility</p:attrName>
                                        </p:attrNameLst>
                                      </p:cBhvr>
                                      <p:to>
                                        <p:strVal val="visible"/>
                                      </p:to>
                                    </p:set>
                                    <p:anim calcmode="lin" valueType="num">
                                      <p:cBhvr additive="base">
                                        <p:cTn id="35" dur="500" fill="hold"/>
                                        <p:tgtEl>
                                          <p:spTgt spid="6">
                                            <p:txEl>
                                              <p:pRg st="22" end="2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22" end="22"/>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24" end="24"/>
                                            </p:txEl>
                                          </p:spTgt>
                                        </p:tgtEl>
                                        <p:attrNameLst>
                                          <p:attrName>style.visibility</p:attrName>
                                        </p:attrNameLst>
                                      </p:cBhvr>
                                      <p:to>
                                        <p:strVal val="visible"/>
                                      </p:to>
                                    </p:set>
                                    <p:anim calcmode="lin" valueType="num">
                                      <p:cBhvr additive="base">
                                        <p:cTn id="39" dur="500" fill="hold"/>
                                        <p:tgtEl>
                                          <p:spTgt spid="6">
                                            <p:txEl>
                                              <p:pRg st="24" end="2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24" end="24"/>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xEl>
                                              <p:pRg st="25" end="25"/>
                                            </p:txEl>
                                          </p:spTgt>
                                        </p:tgtEl>
                                        <p:attrNameLst>
                                          <p:attrName>style.visibility</p:attrName>
                                        </p:attrNameLst>
                                      </p:cBhvr>
                                      <p:to>
                                        <p:strVal val="visible"/>
                                      </p:to>
                                    </p:set>
                                    <p:anim calcmode="lin" valueType="num">
                                      <p:cBhvr additive="base">
                                        <p:cTn id="43" dur="500" fill="hold"/>
                                        <p:tgtEl>
                                          <p:spTgt spid="6">
                                            <p:txEl>
                                              <p:pRg st="25" end="2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25" end="25"/>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xEl>
                                              <p:pRg st="26" end="26"/>
                                            </p:txEl>
                                          </p:spTgt>
                                        </p:tgtEl>
                                        <p:attrNameLst>
                                          <p:attrName>style.visibility</p:attrName>
                                        </p:attrNameLst>
                                      </p:cBhvr>
                                      <p:to>
                                        <p:strVal val="visible"/>
                                      </p:to>
                                    </p:set>
                                    <p:anim calcmode="lin" valueType="num">
                                      <p:cBhvr additive="base">
                                        <p:cTn id="47" dur="500" fill="hold"/>
                                        <p:tgtEl>
                                          <p:spTgt spid="6">
                                            <p:txEl>
                                              <p:pRg st="26" end="2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26" end="26"/>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6">
                                            <p:txEl>
                                              <p:pRg st="27" end="27"/>
                                            </p:txEl>
                                          </p:spTgt>
                                        </p:tgtEl>
                                        <p:attrNameLst>
                                          <p:attrName>style.visibility</p:attrName>
                                        </p:attrNameLst>
                                      </p:cBhvr>
                                      <p:to>
                                        <p:strVal val="visible"/>
                                      </p:to>
                                    </p:set>
                                    <p:anim calcmode="lin" valueType="num">
                                      <p:cBhvr additive="base">
                                        <p:cTn id="51" dur="500" fill="hold"/>
                                        <p:tgtEl>
                                          <p:spTgt spid="6">
                                            <p:txEl>
                                              <p:pRg st="27" end="27"/>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27" end="27"/>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6">
                                            <p:txEl>
                                              <p:pRg st="29" end="29"/>
                                            </p:txEl>
                                          </p:spTgt>
                                        </p:tgtEl>
                                        <p:attrNameLst>
                                          <p:attrName>style.visibility</p:attrName>
                                        </p:attrNameLst>
                                      </p:cBhvr>
                                      <p:to>
                                        <p:strVal val="visible"/>
                                      </p:to>
                                    </p:set>
                                    <p:anim calcmode="lin" valueType="num">
                                      <p:cBhvr additive="base">
                                        <p:cTn id="55" dur="500" fill="hold"/>
                                        <p:tgtEl>
                                          <p:spTgt spid="6">
                                            <p:txEl>
                                              <p:pRg st="29" end="2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29" end="29"/>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6">
                                            <p:txEl>
                                              <p:pRg st="31" end="31"/>
                                            </p:txEl>
                                          </p:spTgt>
                                        </p:tgtEl>
                                        <p:attrNameLst>
                                          <p:attrName>style.visibility</p:attrName>
                                        </p:attrNameLst>
                                      </p:cBhvr>
                                      <p:to>
                                        <p:strVal val="visible"/>
                                      </p:to>
                                    </p:set>
                                    <p:anim calcmode="lin" valueType="num">
                                      <p:cBhvr additive="base">
                                        <p:cTn id="59" dur="500" fill="hold"/>
                                        <p:tgtEl>
                                          <p:spTgt spid="6">
                                            <p:txEl>
                                              <p:pRg st="31" end="3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6">
                                            <p:txEl>
                                              <p:pRg st="31" end="31"/>
                                            </p:txEl>
                                          </p:spTgt>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par>
                                <p:cTn id="74" presetID="10" presetClass="entr" presetSubtype="0" fill="hold" nodeType="withEffect">
                                  <p:stCondLst>
                                    <p:cond delay="0"/>
                                  </p:stCondLst>
                                  <p:childTnLst>
                                    <p:set>
                                      <p:cBhvr>
                                        <p:cTn id="75" dur="1" fill="hold">
                                          <p:stCondLst>
                                            <p:cond delay="0"/>
                                          </p:stCondLst>
                                        </p:cTn>
                                        <p:tgtEl>
                                          <p:spTgt spid="1027"/>
                                        </p:tgtEl>
                                        <p:attrNameLst>
                                          <p:attrName>style.visibility</p:attrName>
                                        </p:attrNameLst>
                                      </p:cBhvr>
                                      <p:to>
                                        <p:strVal val="visible"/>
                                      </p:to>
                                    </p:set>
                                    <p:animEffect transition="in" filter="fade">
                                      <p:cBhvr>
                                        <p:cTn id="76" dur="500"/>
                                        <p:tgtEl>
                                          <p:spTgt spid="1027"/>
                                        </p:tgtEl>
                                      </p:cBhvr>
                                    </p:animEffect>
                                  </p:childTnLst>
                                </p:cTn>
                              </p:par>
                              <p:par>
                                <p:cTn id="77" presetID="10" presetClass="entr" presetSubtype="0" fill="hold" nodeType="withEffect">
                                  <p:stCondLst>
                                    <p:cond delay="0"/>
                                  </p:stCondLst>
                                  <p:childTnLst>
                                    <p:set>
                                      <p:cBhvr>
                                        <p:cTn id="78" dur="1" fill="hold">
                                          <p:stCondLst>
                                            <p:cond delay="0"/>
                                          </p:stCondLst>
                                        </p:cTn>
                                        <p:tgtEl>
                                          <p:spTgt spid="1026"/>
                                        </p:tgtEl>
                                        <p:attrNameLst>
                                          <p:attrName>style.visibility</p:attrName>
                                        </p:attrNameLst>
                                      </p:cBhvr>
                                      <p:to>
                                        <p:strVal val="visible"/>
                                      </p:to>
                                    </p:set>
                                    <p:animEffect transition="in" filter="fade">
                                      <p:cBhvr>
                                        <p:cTn id="79" dur="500"/>
                                        <p:tgtEl>
                                          <p:spTgt spid="102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grpId="0" nodeType="clickEffect">
                                  <p:stCondLst>
                                    <p:cond delay="0"/>
                                  </p:stCondLst>
                                  <p:childTnLst>
                                    <p:set>
                                      <p:cBhvr>
                                        <p:cTn id="83" dur="1" fill="hold">
                                          <p:stCondLst>
                                            <p:cond delay="0"/>
                                          </p:stCondLst>
                                        </p:cTn>
                                        <p:tgtEl>
                                          <p:spTgt spid="6">
                                            <p:txEl>
                                              <p:pRg st="2" end="2"/>
                                            </p:txEl>
                                          </p:spTgt>
                                        </p:tgtEl>
                                        <p:attrNameLst>
                                          <p:attrName>style.visibility</p:attrName>
                                        </p:attrNameLst>
                                      </p:cBhvr>
                                      <p:to>
                                        <p:strVal val="visible"/>
                                      </p:to>
                                    </p:set>
                                    <p:anim calcmode="lin" valueType="num">
                                      <p:cBhvr additive="base">
                                        <p:cTn id="84"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6">
                                            <p:txEl>
                                              <p:pRg st="2" end="2"/>
                                            </p:txEl>
                                          </p:spTgt>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6">
                                            <p:txEl>
                                              <p:pRg st="4" end="4"/>
                                            </p:txEl>
                                          </p:spTgt>
                                        </p:tgtEl>
                                        <p:attrNameLst>
                                          <p:attrName>style.visibility</p:attrName>
                                        </p:attrNameLst>
                                      </p:cBhvr>
                                      <p:to>
                                        <p:strVal val="visible"/>
                                      </p:to>
                                    </p:set>
                                    <p:anim calcmode="lin" valueType="num">
                                      <p:cBhvr additive="base">
                                        <p:cTn id="88"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89" dur="500" fill="hold"/>
                                        <p:tgtEl>
                                          <p:spTgt spid="6">
                                            <p:txEl>
                                              <p:pRg st="4" end="4"/>
                                            </p:txEl>
                                          </p:spTgt>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6">
                                            <p:txEl>
                                              <p:pRg st="5" end="5"/>
                                            </p:txEl>
                                          </p:spTgt>
                                        </p:tgtEl>
                                        <p:attrNameLst>
                                          <p:attrName>style.visibility</p:attrName>
                                        </p:attrNameLst>
                                      </p:cBhvr>
                                      <p:to>
                                        <p:strVal val="visible"/>
                                      </p:to>
                                    </p:set>
                                    <p:anim calcmode="lin" valueType="num">
                                      <p:cBhvr additive="base">
                                        <p:cTn id="92"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6">
                                            <p:txEl>
                                              <p:pRg st="5" end="5"/>
                                            </p:txEl>
                                          </p:spTgt>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6">
                                            <p:txEl>
                                              <p:pRg st="6" end="6"/>
                                            </p:txEl>
                                          </p:spTgt>
                                        </p:tgtEl>
                                        <p:attrNameLst>
                                          <p:attrName>style.visibility</p:attrName>
                                        </p:attrNameLst>
                                      </p:cBhvr>
                                      <p:to>
                                        <p:strVal val="visible"/>
                                      </p:to>
                                    </p:set>
                                    <p:anim calcmode="lin" valueType="num">
                                      <p:cBhvr additive="base">
                                        <p:cTn id="96"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6">
                                            <p:txEl>
                                              <p:pRg st="6" end="6"/>
                                            </p:txEl>
                                          </p:spTgt>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6">
                                            <p:txEl>
                                              <p:pRg st="7" end="7"/>
                                            </p:txEl>
                                          </p:spTgt>
                                        </p:tgtEl>
                                        <p:attrNameLst>
                                          <p:attrName>style.visibility</p:attrName>
                                        </p:attrNameLst>
                                      </p:cBhvr>
                                      <p:to>
                                        <p:strVal val="visible"/>
                                      </p:to>
                                    </p:set>
                                    <p:anim calcmode="lin" valueType="num">
                                      <p:cBhvr additive="base">
                                        <p:cTn id="100"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6">
                                            <p:txEl>
                                              <p:pRg st="7" end="7"/>
                                            </p:txEl>
                                          </p:spTgt>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6">
                                            <p:txEl>
                                              <p:pRg st="8" end="8"/>
                                            </p:txEl>
                                          </p:spTgt>
                                        </p:tgtEl>
                                        <p:attrNameLst>
                                          <p:attrName>style.visibility</p:attrName>
                                        </p:attrNameLst>
                                      </p:cBhvr>
                                      <p:to>
                                        <p:strVal val="visible"/>
                                      </p:to>
                                    </p:set>
                                    <p:anim calcmode="lin" valueType="num">
                                      <p:cBhvr additive="base">
                                        <p:cTn id="104" dur="50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6">
                                            <p:txEl>
                                              <p:pRg st="8" end="8"/>
                                            </p:txEl>
                                          </p:spTgt>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6">
                                            <p:txEl>
                                              <p:pRg st="9" end="9"/>
                                            </p:txEl>
                                          </p:spTgt>
                                        </p:tgtEl>
                                        <p:attrNameLst>
                                          <p:attrName>style.visibility</p:attrName>
                                        </p:attrNameLst>
                                      </p:cBhvr>
                                      <p:to>
                                        <p:strVal val="visible"/>
                                      </p:to>
                                    </p:set>
                                    <p:anim calcmode="lin" valueType="num">
                                      <p:cBhvr additive="base">
                                        <p:cTn id="108" dur="500" fill="hold"/>
                                        <p:tgtEl>
                                          <p:spTgt spid="6">
                                            <p:txEl>
                                              <p:pRg st="9" end="9"/>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6">
                                            <p:txEl>
                                              <p:pRg st="9" end="9"/>
                                            </p:txEl>
                                          </p:spTgt>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6">
                                            <p:txEl>
                                              <p:pRg st="10" end="10"/>
                                            </p:txEl>
                                          </p:spTgt>
                                        </p:tgtEl>
                                        <p:attrNameLst>
                                          <p:attrName>style.visibility</p:attrName>
                                        </p:attrNameLst>
                                      </p:cBhvr>
                                      <p:to>
                                        <p:strVal val="visible"/>
                                      </p:to>
                                    </p:set>
                                    <p:anim calcmode="lin" valueType="num">
                                      <p:cBhvr additive="base">
                                        <p:cTn id="112" dur="500" fill="hold"/>
                                        <p:tgtEl>
                                          <p:spTgt spid="6">
                                            <p:txEl>
                                              <p:pRg st="10" end="10"/>
                                            </p:txEl>
                                          </p:spTgt>
                                        </p:tgtEl>
                                        <p:attrNameLst>
                                          <p:attrName>ppt_x</p:attrName>
                                        </p:attrNameLst>
                                      </p:cBhvr>
                                      <p:tavLst>
                                        <p:tav tm="0">
                                          <p:val>
                                            <p:strVal val="1+#ppt_w/2"/>
                                          </p:val>
                                        </p:tav>
                                        <p:tav tm="100000">
                                          <p:val>
                                            <p:strVal val="#ppt_x"/>
                                          </p:val>
                                        </p:tav>
                                      </p:tavLst>
                                    </p:anim>
                                    <p:anim calcmode="lin" valueType="num">
                                      <p:cBhvr additive="base">
                                        <p:cTn id="113" dur="500" fill="hold"/>
                                        <p:tgtEl>
                                          <p:spTgt spid="6">
                                            <p:txEl>
                                              <p:pRg st="10" end="10"/>
                                            </p:txEl>
                                          </p:spTgt>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6">
                                            <p:txEl>
                                              <p:pRg st="11" end="11"/>
                                            </p:txEl>
                                          </p:spTgt>
                                        </p:tgtEl>
                                        <p:attrNameLst>
                                          <p:attrName>style.visibility</p:attrName>
                                        </p:attrNameLst>
                                      </p:cBhvr>
                                      <p:to>
                                        <p:strVal val="visible"/>
                                      </p:to>
                                    </p:set>
                                    <p:anim calcmode="lin" valueType="num">
                                      <p:cBhvr additive="base">
                                        <p:cTn id="116" dur="500" fill="hold"/>
                                        <p:tgtEl>
                                          <p:spTgt spid="6">
                                            <p:txEl>
                                              <p:pRg st="11" end="11"/>
                                            </p:txEl>
                                          </p:spTgt>
                                        </p:tgtEl>
                                        <p:attrNameLst>
                                          <p:attrName>ppt_x</p:attrName>
                                        </p:attrNameLst>
                                      </p:cBhvr>
                                      <p:tavLst>
                                        <p:tav tm="0">
                                          <p:val>
                                            <p:strVal val="1+#ppt_w/2"/>
                                          </p:val>
                                        </p:tav>
                                        <p:tav tm="100000">
                                          <p:val>
                                            <p:strVal val="#ppt_x"/>
                                          </p:val>
                                        </p:tav>
                                      </p:tavLst>
                                    </p:anim>
                                    <p:anim calcmode="lin" valueType="num">
                                      <p:cBhvr additive="base">
                                        <p:cTn id="117" dur="500" fill="hold"/>
                                        <p:tgtEl>
                                          <p:spTgt spid="6">
                                            <p:txEl>
                                              <p:pRg st="11" end="11"/>
                                            </p:txEl>
                                          </p:spTgt>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6">
                                            <p:txEl>
                                              <p:pRg st="12" end="12"/>
                                            </p:txEl>
                                          </p:spTgt>
                                        </p:tgtEl>
                                        <p:attrNameLst>
                                          <p:attrName>style.visibility</p:attrName>
                                        </p:attrNameLst>
                                      </p:cBhvr>
                                      <p:to>
                                        <p:strVal val="visible"/>
                                      </p:to>
                                    </p:set>
                                    <p:anim calcmode="lin" valueType="num">
                                      <p:cBhvr additive="base">
                                        <p:cTn id="120" dur="500" fill="hold"/>
                                        <p:tgtEl>
                                          <p:spTgt spid="6">
                                            <p:txEl>
                                              <p:pRg st="12" end="12"/>
                                            </p:txEl>
                                          </p:spTgt>
                                        </p:tgtEl>
                                        <p:attrNameLst>
                                          <p:attrName>ppt_x</p:attrName>
                                        </p:attrNameLst>
                                      </p:cBhvr>
                                      <p:tavLst>
                                        <p:tav tm="0">
                                          <p:val>
                                            <p:strVal val="1+#ppt_w/2"/>
                                          </p:val>
                                        </p:tav>
                                        <p:tav tm="100000">
                                          <p:val>
                                            <p:strVal val="#ppt_x"/>
                                          </p:val>
                                        </p:tav>
                                      </p:tavLst>
                                    </p:anim>
                                    <p:anim calcmode="lin" valueType="num">
                                      <p:cBhvr additive="base">
                                        <p:cTn id="121" dur="500" fill="hold"/>
                                        <p:tgtEl>
                                          <p:spTgt spid="6">
                                            <p:txEl>
                                              <p:pRg st="12" end="12"/>
                                            </p:txEl>
                                          </p:spTgt>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6">
                                            <p:txEl>
                                              <p:pRg st="15" end="15"/>
                                            </p:txEl>
                                          </p:spTgt>
                                        </p:tgtEl>
                                        <p:attrNameLst>
                                          <p:attrName>style.visibility</p:attrName>
                                        </p:attrNameLst>
                                      </p:cBhvr>
                                      <p:to>
                                        <p:strVal val="visible"/>
                                      </p:to>
                                    </p:set>
                                    <p:anim calcmode="lin" valueType="num">
                                      <p:cBhvr additive="base">
                                        <p:cTn id="124" dur="500" fill="hold"/>
                                        <p:tgtEl>
                                          <p:spTgt spid="6">
                                            <p:txEl>
                                              <p:pRg st="15" end="15"/>
                                            </p:txEl>
                                          </p:spTgt>
                                        </p:tgtEl>
                                        <p:attrNameLst>
                                          <p:attrName>ppt_x</p:attrName>
                                        </p:attrNameLst>
                                      </p:cBhvr>
                                      <p:tavLst>
                                        <p:tav tm="0">
                                          <p:val>
                                            <p:strVal val="1+#ppt_w/2"/>
                                          </p:val>
                                        </p:tav>
                                        <p:tav tm="100000">
                                          <p:val>
                                            <p:strVal val="#ppt_x"/>
                                          </p:val>
                                        </p:tav>
                                      </p:tavLst>
                                    </p:anim>
                                    <p:anim calcmode="lin" valueType="num">
                                      <p:cBhvr additive="base">
                                        <p:cTn id="125" dur="500" fill="hold"/>
                                        <p:tgtEl>
                                          <p:spTgt spid="6">
                                            <p:txEl>
                                              <p:pRg st="15" end="15"/>
                                            </p:txEl>
                                          </p:spTgt>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6">
                                            <p:txEl>
                                              <p:pRg st="16" end="16"/>
                                            </p:txEl>
                                          </p:spTgt>
                                        </p:tgtEl>
                                        <p:attrNameLst>
                                          <p:attrName>style.visibility</p:attrName>
                                        </p:attrNameLst>
                                      </p:cBhvr>
                                      <p:to>
                                        <p:strVal val="visible"/>
                                      </p:to>
                                    </p:set>
                                    <p:anim calcmode="lin" valueType="num">
                                      <p:cBhvr additive="base">
                                        <p:cTn id="128" dur="500" fill="hold"/>
                                        <p:tgtEl>
                                          <p:spTgt spid="6">
                                            <p:txEl>
                                              <p:pRg st="16" end="16"/>
                                            </p:txEl>
                                          </p:spTgt>
                                        </p:tgtEl>
                                        <p:attrNameLst>
                                          <p:attrName>ppt_x</p:attrName>
                                        </p:attrNameLst>
                                      </p:cBhvr>
                                      <p:tavLst>
                                        <p:tav tm="0">
                                          <p:val>
                                            <p:strVal val="1+#ppt_w/2"/>
                                          </p:val>
                                        </p:tav>
                                        <p:tav tm="100000">
                                          <p:val>
                                            <p:strVal val="#ppt_x"/>
                                          </p:val>
                                        </p:tav>
                                      </p:tavLst>
                                    </p:anim>
                                    <p:anim calcmode="lin" valueType="num">
                                      <p:cBhvr additive="base">
                                        <p:cTn id="129" dur="500" fill="hold"/>
                                        <p:tgtEl>
                                          <p:spTgt spid="6">
                                            <p:txEl>
                                              <p:pRg st="16" end="16"/>
                                            </p:txEl>
                                          </p:spTgt>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6">
                                            <p:txEl>
                                              <p:pRg st="17" end="17"/>
                                            </p:txEl>
                                          </p:spTgt>
                                        </p:tgtEl>
                                        <p:attrNameLst>
                                          <p:attrName>style.visibility</p:attrName>
                                        </p:attrNameLst>
                                      </p:cBhvr>
                                      <p:to>
                                        <p:strVal val="visible"/>
                                      </p:to>
                                    </p:set>
                                    <p:anim calcmode="lin" valueType="num">
                                      <p:cBhvr additive="base">
                                        <p:cTn id="132" dur="500" fill="hold"/>
                                        <p:tgtEl>
                                          <p:spTgt spid="6">
                                            <p:txEl>
                                              <p:pRg st="17" end="17"/>
                                            </p:txEl>
                                          </p:spTgt>
                                        </p:tgtEl>
                                        <p:attrNameLst>
                                          <p:attrName>ppt_x</p:attrName>
                                        </p:attrNameLst>
                                      </p:cBhvr>
                                      <p:tavLst>
                                        <p:tav tm="0">
                                          <p:val>
                                            <p:strVal val="1+#ppt_w/2"/>
                                          </p:val>
                                        </p:tav>
                                        <p:tav tm="100000">
                                          <p:val>
                                            <p:strVal val="#ppt_x"/>
                                          </p:val>
                                        </p:tav>
                                      </p:tavLst>
                                    </p:anim>
                                    <p:anim calcmode="lin" valueType="num">
                                      <p:cBhvr additive="base">
                                        <p:cTn id="133" dur="500" fill="hold"/>
                                        <p:tgtEl>
                                          <p:spTgt spid="6">
                                            <p:txEl>
                                              <p:pRg st="17" end="17"/>
                                            </p:txEl>
                                          </p:spTgt>
                                        </p:tgtEl>
                                        <p:attrNameLst>
                                          <p:attrName>ppt_y</p:attrName>
                                        </p:attrNameLst>
                                      </p:cBhvr>
                                      <p:tavLst>
                                        <p:tav tm="0">
                                          <p:val>
                                            <p:strVal val="#ppt_y"/>
                                          </p:val>
                                        </p:tav>
                                        <p:tav tm="100000">
                                          <p:val>
                                            <p:strVal val="#ppt_y"/>
                                          </p:val>
                                        </p:tav>
                                      </p:tavLst>
                                    </p:anim>
                                  </p:childTnLst>
                                </p:cTn>
                              </p:par>
                              <p:par>
                                <p:cTn id="134" presetID="2" presetClass="entr" presetSubtype="2" fill="hold" grpId="0" nodeType="withEffect">
                                  <p:stCondLst>
                                    <p:cond delay="0"/>
                                  </p:stCondLst>
                                  <p:childTnLst>
                                    <p:set>
                                      <p:cBhvr>
                                        <p:cTn id="135" dur="1" fill="hold">
                                          <p:stCondLst>
                                            <p:cond delay="0"/>
                                          </p:stCondLst>
                                        </p:cTn>
                                        <p:tgtEl>
                                          <p:spTgt spid="6">
                                            <p:txEl>
                                              <p:pRg st="18" end="18"/>
                                            </p:txEl>
                                          </p:spTgt>
                                        </p:tgtEl>
                                        <p:attrNameLst>
                                          <p:attrName>style.visibility</p:attrName>
                                        </p:attrNameLst>
                                      </p:cBhvr>
                                      <p:to>
                                        <p:strVal val="visible"/>
                                      </p:to>
                                    </p:set>
                                    <p:anim calcmode="lin" valueType="num">
                                      <p:cBhvr additive="base">
                                        <p:cTn id="136" dur="500" fill="hold"/>
                                        <p:tgtEl>
                                          <p:spTgt spid="6">
                                            <p:txEl>
                                              <p:pRg st="18" end="18"/>
                                            </p:txEl>
                                          </p:spTgt>
                                        </p:tgtEl>
                                        <p:attrNameLst>
                                          <p:attrName>ppt_x</p:attrName>
                                        </p:attrNameLst>
                                      </p:cBhvr>
                                      <p:tavLst>
                                        <p:tav tm="0">
                                          <p:val>
                                            <p:strVal val="1+#ppt_w/2"/>
                                          </p:val>
                                        </p:tav>
                                        <p:tav tm="100000">
                                          <p:val>
                                            <p:strVal val="#ppt_x"/>
                                          </p:val>
                                        </p:tav>
                                      </p:tavLst>
                                    </p:anim>
                                    <p:anim calcmode="lin" valueType="num">
                                      <p:cBhvr additive="base">
                                        <p:cTn id="137" dur="500" fill="hold"/>
                                        <p:tgtEl>
                                          <p:spTgt spid="6">
                                            <p:txEl>
                                              <p:pRg st="18" end="18"/>
                                            </p:txEl>
                                          </p:spTgt>
                                        </p:tgtEl>
                                        <p:attrNameLst>
                                          <p:attrName>ppt_y</p:attrName>
                                        </p:attrNameLst>
                                      </p:cBhvr>
                                      <p:tavLst>
                                        <p:tav tm="0">
                                          <p:val>
                                            <p:strVal val="#ppt_y"/>
                                          </p:val>
                                        </p:tav>
                                        <p:tav tm="100000">
                                          <p:val>
                                            <p:strVal val="#ppt_y"/>
                                          </p:val>
                                        </p:tav>
                                      </p:tavLst>
                                    </p:anim>
                                  </p:childTnLst>
                                </p:cTn>
                              </p:par>
                              <p:par>
                                <p:cTn id="138" presetID="2" presetClass="entr" presetSubtype="2" fill="hold" grpId="0" nodeType="withEffect">
                                  <p:stCondLst>
                                    <p:cond delay="0"/>
                                  </p:stCondLst>
                                  <p:childTnLst>
                                    <p:set>
                                      <p:cBhvr>
                                        <p:cTn id="139" dur="1" fill="hold">
                                          <p:stCondLst>
                                            <p:cond delay="0"/>
                                          </p:stCondLst>
                                        </p:cTn>
                                        <p:tgtEl>
                                          <p:spTgt spid="6">
                                            <p:txEl>
                                              <p:pRg st="19" end="19"/>
                                            </p:txEl>
                                          </p:spTgt>
                                        </p:tgtEl>
                                        <p:attrNameLst>
                                          <p:attrName>style.visibility</p:attrName>
                                        </p:attrNameLst>
                                      </p:cBhvr>
                                      <p:to>
                                        <p:strVal val="visible"/>
                                      </p:to>
                                    </p:set>
                                    <p:anim calcmode="lin" valueType="num">
                                      <p:cBhvr additive="base">
                                        <p:cTn id="140" dur="500" fill="hold"/>
                                        <p:tgtEl>
                                          <p:spTgt spid="6">
                                            <p:txEl>
                                              <p:pRg st="19" end="19"/>
                                            </p:txEl>
                                          </p:spTgt>
                                        </p:tgtEl>
                                        <p:attrNameLst>
                                          <p:attrName>ppt_x</p:attrName>
                                        </p:attrNameLst>
                                      </p:cBhvr>
                                      <p:tavLst>
                                        <p:tav tm="0">
                                          <p:val>
                                            <p:strVal val="1+#ppt_w/2"/>
                                          </p:val>
                                        </p:tav>
                                        <p:tav tm="100000">
                                          <p:val>
                                            <p:strVal val="#ppt_x"/>
                                          </p:val>
                                        </p:tav>
                                      </p:tavLst>
                                    </p:anim>
                                    <p:anim calcmode="lin" valueType="num">
                                      <p:cBhvr additive="base">
                                        <p:cTn id="141" dur="500" fill="hold"/>
                                        <p:tgtEl>
                                          <p:spTgt spid="6">
                                            <p:txEl>
                                              <p:pRg st="19" end="19"/>
                                            </p:txEl>
                                          </p:spTgt>
                                        </p:tgtEl>
                                        <p:attrNameLst>
                                          <p:attrName>ppt_y</p:attrName>
                                        </p:attrNameLst>
                                      </p:cBhvr>
                                      <p:tavLst>
                                        <p:tav tm="0">
                                          <p:val>
                                            <p:strVal val="#ppt_y"/>
                                          </p:val>
                                        </p:tav>
                                        <p:tav tm="100000">
                                          <p:val>
                                            <p:strVal val="#ppt_y"/>
                                          </p:val>
                                        </p:tav>
                                      </p:tavLst>
                                    </p:anim>
                                  </p:childTnLst>
                                </p:cTn>
                              </p:par>
                              <p:par>
                                <p:cTn id="142" presetID="2" presetClass="entr" presetSubtype="2" fill="hold" grpId="0" nodeType="withEffect">
                                  <p:stCondLst>
                                    <p:cond delay="0"/>
                                  </p:stCondLst>
                                  <p:childTnLst>
                                    <p:set>
                                      <p:cBhvr>
                                        <p:cTn id="143" dur="1" fill="hold">
                                          <p:stCondLst>
                                            <p:cond delay="0"/>
                                          </p:stCondLst>
                                        </p:cTn>
                                        <p:tgtEl>
                                          <p:spTgt spid="6">
                                            <p:txEl>
                                              <p:pRg st="23" end="23"/>
                                            </p:txEl>
                                          </p:spTgt>
                                        </p:tgtEl>
                                        <p:attrNameLst>
                                          <p:attrName>style.visibility</p:attrName>
                                        </p:attrNameLst>
                                      </p:cBhvr>
                                      <p:to>
                                        <p:strVal val="visible"/>
                                      </p:to>
                                    </p:set>
                                    <p:anim calcmode="lin" valueType="num">
                                      <p:cBhvr additive="base">
                                        <p:cTn id="144" dur="500" fill="hold"/>
                                        <p:tgtEl>
                                          <p:spTgt spid="6">
                                            <p:txEl>
                                              <p:pRg st="23" end="23"/>
                                            </p:txEl>
                                          </p:spTgt>
                                        </p:tgtEl>
                                        <p:attrNameLst>
                                          <p:attrName>ppt_x</p:attrName>
                                        </p:attrNameLst>
                                      </p:cBhvr>
                                      <p:tavLst>
                                        <p:tav tm="0">
                                          <p:val>
                                            <p:strVal val="1+#ppt_w/2"/>
                                          </p:val>
                                        </p:tav>
                                        <p:tav tm="100000">
                                          <p:val>
                                            <p:strVal val="#ppt_x"/>
                                          </p:val>
                                        </p:tav>
                                      </p:tavLst>
                                    </p:anim>
                                    <p:anim calcmode="lin" valueType="num">
                                      <p:cBhvr additive="base">
                                        <p:cTn id="145" dur="500" fill="hold"/>
                                        <p:tgtEl>
                                          <p:spTgt spid="6">
                                            <p:txEl>
                                              <p:pRg st="23" end="23"/>
                                            </p:txEl>
                                          </p:spTgt>
                                        </p:tgtEl>
                                        <p:attrNameLst>
                                          <p:attrName>ppt_y</p:attrName>
                                        </p:attrNameLst>
                                      </p:cBhvr>
                                      <p:tavLst>
                                        <p:tav tm="0">
                                          <p:val>
                                            <p:strVal val="#ppt_y"/>
                                          </p:val>
                                        </p:tav>
                                        <p:tav tm="100000">
                                          <p:val>
                                            <p:strVal val="#ppt_y"/>
                                          </p:val>
                                        </p:tav>
                                      </p:tavLst>
                                    </p:anim>
                                  </p:childTnLst>
                                </p:cTn>
                              </p:par>
                              <p:par>
                                <p:cTn id="146" presetID="2" presetClass="entr" presetSubtype="2" fill="hold" grpId="0" nodeType="withEffect">
                                  <p:stCondLst>
                                    <p:cond delay="0"/>
                                  </p:stCondLst>
                                  <p:childTnLst>
                                    <p:set>
                                      <p:cBhvr>
                                        <p:cTn id="147" dur="1" fill="hold">
                                          <p:stCondLst>
                                            <p:cond delay="0"/>
                                          </p:stCondLst>
                                        </p:cTn>
                                        <p:tgtEl>
                                          <p:spTgt spid="6">
                                            <p:txEl>
                                              <p:pRg st="28" end="28"/>
                                            </p:txEl>
                                          </p:spTgt>
                                        </p:tgtEl>
                                        <p:attrNameLst>
                                          <p:attrName>style.visibility</p:attrName>
                                        </p:attrNameLst>
                                      </p:cBhvr>
                                      <p:to>
                                        <p:strVal val="visible"/>
                                      </p:to>
                                    </p:set>
                                    <p:anim calcmode="lin" valueType="num">
                                      <p:cBhvr additive="base">
                                        <p:cTn id="148" dur="500" fill="hold"/>
                                        <p:tgtEl>
                                          <p:spTgt spid="6">
                                            <p:txEl>
                                              <p:pRg st="28" end="28"/>
                                            </p:txEl>
                                          </p:spTgt>
                                        </p:tgtEl>
                                        <p:attrNameLst>
                                          <p:attrName>ppt_x</p:attrName>
                                        </p:attrNameLst>
                                      </p:cBhvr>
                                      <p:tavLst>
                                        <p:tav tm="0">
                                          <p:val>
                                            <p:strVal val="1+#ppt_w/2"/>
                                          </p:val>
                                        </p:tav>
                                        <p:tav tm="100000">
                                          <p:val>
                                            <p:strVal val="#ppt_x"/>
                                          </p:val>
                                        </p:tav>
                                      </p:tavLst>
                                    </p:anim>
                                    <p:anim calcmode="lin" valueType="num">
                                      <p:cBhvr additive="base">
                                        <p:cTn id="149" dur="500" fill="hold"/>
                                        <p:tgtEl>
                                          <p:spTgt spid="6">
                                            <p:txEl>
                                              <p:pRg st="28" end="28"/>
                                            </p:txEl>
                                          </p:spTgt>
                                        </p:tgtEl>
                                        <p:attrNameLst>
                                          <p:attrName>ppt_y</p:attrName>
                                        </p:attrNameLst>
                                      </p:cBhvr>
                                      <p:tavLst>
                                        <p:tav tm="0">
                                          <p:val>
                                            <p:strVal val="#ppt_y"/>
                                          </p:val>
                                        </p:tav>
                                        <p:tav tm="100000">
                                          <p:val>
                                            <p:strVal val="#ppt_y"/>
                                          </p:val>
                                        </p:tav>
                                      </p:tavLst>
                                    </p:anim>
                                  </p:childTnLst>
                                </p:cTn>
                              </p:par>
                              <p:par>
                                <p:cTn id="150" presetID="2" presetClass="entr" presetSubtype="2" fill="hold" grpId="0" nodeType="withEffect">
                                  <p:stCondLst>
                                    <p:cond delay="0"/>
                                  </p:stCondLst>
                                  <p:childTnLst>
                                    <p:set>
                                      <p:cBhvr>
                                        <p:cTn id="151" dur="1" fill="hold">
                                          <p:stCondLst>
                                            <p:cond delay="0"/>
                                          </p:stCondLst>
                                        </p:cTn>
                                        <p:tgtEl>
                                          <p:spTgt spid="6">
                                            <p:txEl>
                                              <p:pRg st="30" end="30"/>
                                            </p:txEl>
                                          </p:spTgt>
                                        </p:tgtEl>
                                        <p:attrNameLst>
                                          <p:attrName>style.visibility</p:attrName>
                                        </p:attrNameLst>
                                      </p:cBhvr>
                                      <p:to>
                                        <p:strVal val="visible"/>
                                      </p:to>
                                    </p:set>
                                    <p:anim calcmode="lin" valueType="num">
                                      <p:cBhvr additive="base">
                                        <p:cTn id="152" dur="500" fill="hold"/>
                                        <p:tgtEl>
                                          <p:spTgt spid="6">
                                            <p:txEl>
                                              <p:pRg st="30" end="30"/>
                                            </p:txEl>
                                          </p:spTgt>
                                        </p:tgtEl>
                                        <p:attrNameLst>
                                          <p:attrName>ppt_x</p:attrName>
                                        </p:attrNameLst>
                                      </p:cBhvr>
                                      <p:tavLst>
                                        <p:tav tm="0">
                                          <p:val>
                                            <p:strVal val="1+#ppt_w/2"/>
                                          </p:val>
                                        </p:tav>
                                        <p:tav tm="100000">
                                          <p:val>
                                            <p:strVal val="#ppt_x"/>
                                          </p:val>
                                        </p:tav>
                                      </p:tavLst>
                                    </p:anim>
                                    <p:anim calcmode="lin" valueType="num">
                                      <p:cBhvr additive="base">
                                        <p:cTn id="153" dur="500" fill="hold"/>
                                        <p:tgtEl>
                                          <p:spTgt spid="6">
                                            <p:txEl>
                                              <p:pRg st="30" end="30"/>
                                            </p:txEl>
                                          </p:spTgt>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0"/>
                                  </p:stCondLst>
                                  <p:childTnLst>
                                    <p:set>
                                      <p:cBhvr>
                                        <p:cTn id="155" dur="1" fill="hold">
                                          <p:stCondLst>
                                            <p:cond delay="0"/>
                                          </p:stCondLst>
                                        </p:cTn>
                                        <p:tgtEl>
                                          <p:spTgt spid="6">
                                            <p:txEl>
                                              <p:pRg st="32" end="32"/>
                                            </p:txEl>
                                          </p:spTgt>
                                        </p:tgtEl>
                                        <p:attrNameLst>
                                          <p:attrName>style.visibility</p:attrName>
                                        </p:attrNameLst>
                                      </p:cBhvr>
                                      <p:to>
                                        <p:strVal val="visible"/>
                                      </p:to>
                                    </p:set>
                                    <p:anim calcmode="lin" valueType="num">
                                      <p:cBhvr additive="base">
                                        <p:cTn id="156" dur="500" fill="hold"/>
                                        <p:tgtEl>
                                          <p:spTgt spid="6">
                                            <p:txEl>
                                              <p:pRg st="32" end="32"/>
                                            </p:txEl>
                                          </p:spTgt>
                                        </p:tgtEl>
                                        <p:attrNameLst>
                                          <p:attrName>ppt_x</p:attrName>
                                        </p:attrNameLst>
                                      </p:cBhvr>
                                      <p:tavLst>
                                        <p:tav tm="0">
                                          <p:val>
                                            <p:strVal val="1+#ppt_w/2"/>
                                          </p:val>
                                        </p:tav>
                                        <p:tav tm="100000">
                                          <p:val>
                                            <p:strVal val="#ppt_x"/>
                                          </p:val>
                                        </p:tav>
                                      </p:tavLst>
                                    </p:anim>
                                    <p:anim calcmode="lin" valueType="num">
                                      <p:cBhvr additive="base">
                                        <p:cTn id="157" dur="500" fill="hold"/>
                                        <p:tgtEl>
                                          <p:spTgt spid="6">
                                            <p:txEl>
                                              <p:pRg st="32" end="3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30</a:t>
            </a:fld>
            <a:endParaRPr lang="en-US" dirty="0"/>
          </a:p>
        </p:txBody>
      </p:sp>
      <p:sp>
        <p:nvSpPr>
          <p:cNvPr id="2" name="Title 1"/>
          <p:cNvSpPr>
            <a:spLocks noGrp="1"/>
          </p:cNvSpPr>
          <p:nvPr>
            <p:ph type="title"/>
          </p:nvPr>
        </p:nvSpPr>
        <p:spPr/>
        <p:txBody>
          <a:bodyPr>
            <a:normAutofit fontScale="90000"/>
          </a:bodyPr>
          <a:lstStyle/>
          <a:p>
            <a:r>
              <a:rPr lang="en-US" dirty="0" smtClean="0"/>
              <a:t>Constructional details of</a:t>
            </a:r>
            <a:br>
              <a:rPr lang="en-US" dirty="0" smtClean="0"/>
            </a:br>
            <a:r>
              <a:rPr lang="en-US" dirty="0" smtClean="0"/>
              <a:t>the gas system</a:t>
            </a:r>
            <a:endParaRPr lang="en-US" dirty="0"/>
          </a:p>
        </p:txBody>
      </p:sp>
      <p:pic>
        <p:nvPicPr>
          <p:cNvPr id="38914" name="Picture 2" descr="E:\Thesis\Gas\c217gas\IMG_1158.jpg"/>
          <p:cNvPicPr>
            <a:picLocks noChangeAspect="1" noChangeArrowheads="1"/>
          </p:cNvPicPr>
          <p:nvPr/>
        </p:nvPicPr>
        <p:blipFill>
          <a:blip r:embed="rId3" cstate="print"/>
          <a:srcRect/>
          <a:stretch>
            <a:fillRect/>
          </a:stretch>
        </p:blipFill>
        <p:spPr bwMode="auto">
          <a:xfrm>
            <a:off x="1171550" y="1502292"/>
            <a:ext cx="2400318" cy="5040000"/>
          </a:xfrm>
          <a:prstGeom prst="rect">
            <a:avLst/>
          </a:prstGeom>
          <a:noFill/>
        </p:spPr>
      </p:pic>
      <p:grpSp>
        <p:nvGrpSpPr>
          <p:cNvPr id="14" name="Group 13"/>
          <p:cNvGrpSpPr/>
          <p:nvPr/>
        </p:nvGrpSpPr>
        <p:grpSpPr>
          <a:xfrm>
            <a:off x="4105263" y="1501200"/>
            <a:ext cx="1681183" cy="5032768"/>
            <a:chOff x="3974220" y="1501200"/>
            <a:chExt cx="1681183" cy="5032768"/>
          </a:xfrm>
        </p:grpSpPr>
        <p:pic>
          <p:nvPicPr>
            <p:cNvPr id="38916" name="Picture 4" descr="E:\Thesis\Gas\c217gas\IMG_1163.jpg"/>
            <p:cNvPicPr>
              <a:picLocks noChangeAspect="1" noChangeArrowheads="1"/>
            </p:cNvPicPr>
            <p:nvPr/>
          </p:nvPicPr>
          <p:blipFill>
            <a:blip r:embed="rId4" cstate="print"/>
            <a:srcRect/>
            <a:stretch>
              <a:fillRect/>
            </a:stretch>
          </p:blipFill>
          <p:spPr bwMode="auto">
            <a:xfrm>
              <a:off x="3975556" y="2756078"/>
              <a:ext cx="1679846" cy="1260000"/>
            </a:xfrm>
            <a:prstGeom prst="rect">
              <a:avLst/>
            </a:prstGeom>
            <a:noFill/>
          </p:spPr>
        </p:pic>
        <p:pic>
          <p:nvPicPr>
            <p:cNvPr id="38918" name="Picture 6" descr="E:\Thesis\Gas\c217gas\IMG_1165.jpg"/>
            <p:cNvPicPr>
              <a:picLocks noChangeAspect="1" noChangeArrowheads="1"/>
            </p:cNvPicPr>
            <p:nvPr/>
          </p:nvPicPr>
          <p:blipFill>
            <a:blip r:embed="rId5" cstate="print"/>
            <a:srcRect/>
            <a:stretch>
              <a:fillRect/>
            </a:stretch>
          </p:blipFill>
          <p:spPr bwMode="auto">
            <a:xfrm>
              <a:off x="3974220" y="5273968"/>
              <a:ext cx="1679846" cy="1260000"/>
            </a:xfrm>
            <a:prstGeom prst="rect">
              <a:avLst/>
            </a:prstGeom>
            <a:noFill/>
          </p:spPr>
        </p:pic>
        <p:pic>
          <p:nvPicPr>
            <p:cNvPr id="38915" name="Picture 3" descr="E:\Thesis\Gas\c217gas\IMG_1162.jpg"/>
            <p:cNvPicPr>
              <a:picLocks noChangeAspect="1" noChangeArrowheads="1"/>
            </p:cNvPicPr>
            <p:nvPr/>
          </p:nvPicPr>
          <p:blipFill>
            <a:blip r:embed="rId6" cstate="print"/>
            <a:srcRect/>
            <a:stretch>
              <a:fillRect/>
            </a:stretch>
          </p:blipFill>
          <p:spPr bwMode="auto">
            <a:xfrm>
              <a:off x="3975556" y="1501200"/>
              <a:ext cx="1679847" cy="1260000"/>
            </a:xfrm>
            <a:prstGeom prst="rect">
              <a:avLst/>
            </a:prstGeom>
            <a:noFill/>
          </p:spPr>
        </p:pic>
        <p:pic>
          <p:nvPicPr>
            <p:cNvPr id="38917" name="Picture 5" descr="E:\Thesis\Gas\c217gas\IMG_1164.jpg"/>
            <p:cNvPicPr>
              <a:picLocks noChangeAspect="1" noChangeArrowheads="1"/>
            </p:cNvPicPr>
            <p:nvPr/>
          </p:nvPicPr>
          <p:blipFill>
            <a:blip r:embed="rId7" cstate="print"/>
            <a:srcRect/>
            <a:stretch>
              <a:fillRect/>
            </a:stretch>
          </p:blipFill>
          <p:spPr bwMode="auto">
            <a:xfrm>
              <a:off x="3974220" y="4023460"/>
              <a:ext cx="1679846" cy="1260000"/>
            </a:xfrm>
            <a:prstGeom prst="rect">
              <a:avLst/>
            </a:prstGeom>
            <a:noFill/>
          </p:spPr>
        </p:pic>
      </p:grpSp>
      <p:grpSp>
        <p:nvGrpSpPr>
          <p:cNvPr id="15" name="Group 14"/>
          <p:cNvGrpSpPr/>
          <p:nvPr/>
        </p:nvGrpSpPr>
        <p:grpSpPr>
          <a:xfrm>
            <a:off x="6324157" y="1501200"/>
            <a:ext cx="1891181" cy="5019304"/>
            <a:chOff x="5749020" y="1501200"/>
            <a:chExt cx="1891181" cy="5019304"/>
          </a:xfrm>
        </p:grpSpPr>
        <p:pic>
          <p:nvPicPr>
            <p:cNvPr id="38919" name="Picture 7" descr="E:\Photos\c217gas\IMG_1166.jpg"/>
            <p:cNvPicPr>
              <a:picLocks noChangeAspect="1" noChangeArrowheads="1"/>
            </p:cNvPicPr>
            <p:nvPr/>
          </p:nvPicPr>
          <p:blipFill>
            <a:blip r:embed="rId8" cstate="print"/>
            <a:srcRect/>
            <a:stretch>
              <a:fillRect/>
            </a:stretch>
          </p:blipFill>
          <p:spPr bwMode="auto">
            <a:xfrm>
              <a:off x="5750028" y="1501200"/>
              <a:ext cx="1890173" cy="2520000"/>
            </a:xfrm>
            <a:prstGeom prst="rect">
              <a:avLst/>
            </a:prstGeom>
            <a:noFill/>
          </p:spPr>
        </p:pic>
        <p:pic>
          <p:nvPicPr>
            <p:cNvPr id="38920" name="Picture 8" descr="E:\Photos\c217gas\IMG_1245.jpg"/>
            <p:cNvPicPr>
              <a:picLocks noChangeAspect="1" noChangeArrowheads="1"/>
            </p:cNvPicPr>
            <p:nvPr/>
          </p:nvPicPr>
          <p:blipFill>
            <a:blip r:embed="rId9" cstate="print"/>
            <a:srcRect/>
            <a:stretch>
              <a:fillRect/>
            </a:stretch>
          </p:blipFill>
          <p:spPr bwMode="auto">
            <a:xfrm>
              <a:off x="5749020" y="4000504"/>
              <a:ext cx="1890173" cy="2520000"/>
            </a:xfrm>
            <a:prstGeom prst="rect">
              <a:avLst/>
            </a:prstGeom>
            <a:noFill/>
          </p:spPr>
        </p:pic>
      </p:grpSp>
      <p:sp>
        <p:nvSpPr>
          <p:cNvPr id="16" name="TextBox 15"/>
          <p:cNvSpPr txBox="1"/>
          <p:nvPr/>
        </p:nvSpPr>
        <p:spPr>
          <a:xfrm>
            <a:off x="666250" y="3346322"/>
            <a:ext cx="476726"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800" dirty="0" smtClean="0">
                <a:solidFill>
                  <a:srgbClr val="FF0000"/>
                </a:solidFill>
              </a:rPr>
              <a:t>F</a:t>
            </a:r>
            <a:r>
              <a:rPr lang="en-US" sz="2400" dirty="0" smtClean="0">
                <a:solidFill>
                  <a:srgbClr val="FF0000"/>
                </a:solidFill>
              </a:rPr>
              <a:t>ront view</a:t>
            </a:r>
            <a:endParaRPr lang="en-US" sz="2400" dirty="0">
              <a:solidFill>
                <a:srgbClr val="FF0000"/>
              </a:solidFill>
            </a:endParaRPr>
          </a:p>
        </p:txBody>
      </p:sp>
      <p:sp>
        <p:nvSpPr>
          <p:cNvPr id="18" name="TextBox 17"/>
          <p:cNvSpPr txBox="1"/>
          <p:nvPr/>
        </p:nvSpPr>
        <p:spPr>
          <a:xfrm>
            <a:off x="3663311" y="3132008"/>
            <a:ext cx="408623" cy="179719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Internal  view</a:t>
            </a:r>
            <a:endParaRPr lang="en-US" sz="2400" dirty="0">
              <a:solidFill>
                <a:srgbClr val="FF0000"/>
              </a:solidFill>
            </a:endParaRPr>
          </a:p>
        </p:txBody>
      </p:sp>
      <p:sp>
        <p:nvSpPr>
          <p:cNvPr id="19" name="TextBox 18"/>
          <p:cNvSpPr txBox="1"/>
          <p:nvPr/>
        </p:nvSpPr>
        <p:spPr>
          <a:xfrm>
            <a:off x="5877889" y="3346322"/>
            <a:ext cx="408623"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Rear view</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8914"/>
                                        </p:tgtEl>
                                        <p:attrNameLst>
                                          <p:attrName>style.visibility</p:attrName>
                                        </p:attrNameLst>
                                      </p:cBhvr>
                                      <p:to>
                                        <p:strVal val="visible"/>
                                      </p:to>
                                    </p:set>
                                    <p:anim calcmode="lin" valueType="num">
                                      <p:cBhvr additive="base">
                                        <p:cTn id="11" dur="500" fill="hold"/>
                                        <p:tgtEl>
                                          <p:spTgt spid="38914"/>
                                        </p:tgtEl>
                                        <p:attrNameLst>
                                          <p:attrName>ppt_x</p:attrName>
                                        </p:attrNameLst>
                                      </p:cBhvr>
                                      <p:tavLst>
                                        <p:tav tm="0">
                                          <p:val>
                                            <p:strVal val="0-#ppt_w/2"/>
                                          </p:val>
                                        </p:tav>
                                        <p:tav tm="100000">
                                          <p:val>
                                            <p:strVal val="#ppt_x"/>
                                          </p:val>
                                        </p:tav>
                                      </p:tavLst>
                                    </p:anim>
                                    <p:anim calcmode="lin" valueType="num">
                                      <p:cBhvr additive="base">
                                        <p:cTn id="12"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SG" sz="4400" dirty="0" smtClean="0"/>
              <a:t>Optimization of </a:t>
            </a:r>
            <a:r>
              <a:rPr lang="en-SG" sz="4400" dirty="0" smtClean="0"/>
              <a:t>gas flow rate for RPCs</a:t>
            </a:r>
            <a:endParaRPr lang="en-SG" sz="4400" dirty="0"/>
          </a:p>
        </p:txBody>
      </p:sp>
      <p:pic>
        <p:nvPicPr>
          <p:cNvPr id="4" name="Content Placeholder 3" descr="Fig07"/>
          <p:cNvPicPr>
            <a:picLocks noGrp="1" noChangeAspect="1" noChangeArrowheads="1"/>
          </p:cNvPicPr>
          <p:nvPr>
            <p:ph sz="half" idx="1"/>
          </p:nvPr>
        </p:nvPicPr>
        <p:blipFill>
          <a:blip r:embed="rId2" cstate="print"/>
          <a:stretch>
            <a:fillRect/>
          </a:stretch>
        </p:blipFill>
        <p:spPr bwMode="auto">
          <a:xfrm>
            <a:off x="179512" y="1547813"/>
            <a:ext cx="6374671" cy="4968875"/>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31</a:t>
            </a:fld>
            <a:endParaRPr lang="en-US" dirty="0"/>
          </a:p>
        </p:txBody>
      </p:sp>
      <p:sp>
        <p:nvSpPr>
          <p:cNvPr id="6" name="Content Placeholder 2"/>
          <p:cNvSpPr txBox="1">
            <a:spLocks/>
          </p:cNvSpPr>
          <p:nvPr/>
        </p:nvSpPr>
        <p:spPr>
          <a:xfrm>
            <a:off x="6384900" y="1548000"/>
            <a:ext cx="2699792" cy="4655121"/>
          </a:xfrm>
          <a:prstGeom prst="rect">
            <a:avLst/>
          </a:prstGeom>
        </p:spPr>
        <p:txBody>
          <a:bodyPr vert="horz" wrap="square">
            <a:spAutoFit/>
          </a:bodyPr>
          <a:lstStyle/>
          <a:p>
            <a:pPr marL="365760" marR="0" lvl="0" indent="-256032" defTabSz="914400" rtl="0" eaLnBrk="1" fontAlgn="auto" latinLnBrk="0" hangingPunct="1">
              <a:lnSpc>
                <a:spcPct val="100000"/>
              </a:lnSpc>
              <a:spcBef>
                <a:spcPts val="300"/>
              </a:spcBef>
              <a:spcAft>
                <a:spcPts val="0"/>
              </a:spcAft>
              <a:buClr>
                <a:srgbClr val="FF0000"/>
              </a:buClr>
              <a:buSzPct val="80000"/>
              <a:buFont typeface="Wingdings" pitchFamily="2" charset="2"/>
              <a:buChar char="v"/>
              <a:tabLst/>
              <a:defRPr/>
            </a:pPr>
            <a:r>
              <a:rPr kumimoji="0" lang="en-US" sz="2100" b="0" i="0" u="none" strike="noStrike" kern="1200" cap="none" spc="0" normalizeH="0" baseline="0" noProof="0" dirty="0" smtClean="0">
                <a:ln>
                  <a:noFill/>
                </a:ln>
                <a:solidFill>
                  <a:srgbClr val="FF0000"/>
                </a:solidFill>
                <a:effectLst/>
                <a:uLnTx/>
                <a:uFillTx/>
                <a:latin typeface="Narkisim" pitchFamily="34" charset="-79"/>
                <a:cs typeface="Narkisim" pitchFamily="34" charset="-79"/>
              </a:rPr>
              <a:t>Variation in Noise rate and Dark current attributed to different leak rates</a:t>
            </a:r>
          </a:p>
          <a:p>
            <a:pPr marL="365760" marR="0" lvl="0" indent="-256032" defTabSz="914400" rtl="0" eaLnBrk="1" fontAlgn="auto" latinLnBrk="0" hangingPunct="1">
              <a:lnSpc>
                <a:spcPct val="100000"/>
              </a:lnSpc>
              <a:spcBef>
                <a:spcPts val="300"/>
              </a:spcBef>
              <a:spcAft>
                <a:spcPts val="0"/>
              </a:spcAft>
              <a:buClr>
                <a:srgbClr val="FF0000"/>
              </a:buClr>
              <a:buSzPct val="80000"/>
              <a:buFont typeface="Wingdings" pitchFamily="2" charset="2"/>
              <a:buChar char="v"/>
              <a:tabLst/>
              <a:defRPr/>
            </a:pPr>
            <a:r>
              <a:rPr kumimoji="0" lang="en-US" sz="2100" b="0" i="0" u="none" strike="noStrike" kern="1200" cap="none" spc="0" normalizeH="0" baseline="0" noProof="0" dirty="0" smtClean="0">
                <a:ln>
                  <a:noFill/>
                </a:ln>
                <a:solidFill>
                  <a:srgbClr val="FF0000"/>
                </a:solidFill>
                <a:effectLst/>
                <a:uLnTx/>
                <a:uFillTx/>
                <a:latin typeface="Narkisim" pitchFamily="34" charset="-79"/>
                <a:cs typeface="Narkisim" pitchFamily="34" charset="-79"/>
              </a:rPr>
              <a:t>If proper sealing, as part of QC is done, then the detectors can operate satisfactorily for more than a month with single gas fill and hence reduce the cost of replenishing gas! </a:t>
            </a:r>
            <a:endParaRPr kumimoji="0" lang="en-US" sz="2100" b="0" i="0" u="none" strike="noStrike" kern="1200" cap="none" spc="0" normalizeH="0" baseline="0" noProof="0" dirty="0">
              <a:ln>
                <a:noFill/>
              </a:ln>
              <a:solidFill>
                <a:srgbClr val="FF0000"/>
              </a:solidFill>
              <a:effectLst/>
              <a:uLnTx/>
              <a:uFillTx/>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Prototype RPC stack</a:t>
            </a:r>
            <a:endParaRPr lang="en-US"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48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sp>
        <p:nvSpPr>
          <p:cNvPr id="7" name="Footer Placeholder 6"/>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33</a:t>
            </a:fld>
            <a:endParaRPr lang="en-US" dirty="0"/>
          </a:p>
        </p:txBody>
      </p:sp>
      <p:pic>
        <p:nvPicPr>
          <p:cNvPr id="19" name="Content Placeholder 18" descr="R540_1759.png">
            <a:hlinkClick r:id="rId3"/>
          </p:cNvPr>
          <p:cNvPicPr>
            <a:picLocks noGrp="1" noChangeAspect="1"/>
          </p:cNvPicPr>
          <p:nvPr>
            <p:ph sz="half" idx="2"/>
          </p:nvPr>
        </p:nvPicPr>
        <p:blipFill>
          <a:blip r:embed="rId4" cstate="print"/>
          <a:stretch>
            <a:fillRect/>
          </a:stretch>
        </p:blipFill>
        <p:spPr>
          <a:xfrm>
            <a:off x="4572000" y="1520328"/>
            <a:ext cx="4038600" cy="4611582"/>
          </a:xfrm>
          <a:prstGeom prst="rect">
            <a:avLst/>
          </a:prstGeom>
          <a:ln>
            <a:noFill/>
          </a:ln>
          <a:effectLst>
            <a:outerShdw blurRad="292100" dist="139700" dir="2700000" algn="tl" rotWithShape="0">
              <a:srgbClr val="333333">
                <a:alpha val="65000"/>
              </a:srgbClr>
            </a:outerShdw>
          </a:effectLst>
        </p:spPr>
      </p:pic>
      <p:pic>
        <p:nvPicPr>
          <p:cNvPr id="11" name="Content Placeholder 10" descr="R540_58.png">
            <a:hlinkClick r:id="rId3"/>
          </p:cNvPr>
          <p:cNvPicPr>
            <a:picLocks noGrp="1" noChangeAspect="1"/>
          </p:cNvPicPr>
          <p:nvPr>
            <p:ph sz="half" idx="1"/>
          </p:nvPr>
        </p:nvPicPr>
        <p:blipFill>
          <a:blip r:embed="rId5" cstate="print"/>
          <a:stretch>
            <a:fillRect/>
          </a:stretch>
        </p:blipFill>
        <p:spPr>
          <a:xfrm>
            <a:off x="457200" y="1519200"/>
            <a:ext cx="4038600" cy="461158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oise-rate.png"/>
          <p:cNvPicPr>
            <a:picLocks noGrp="1" noChangeAspect="1"/>
          </p:cNvPicPr>
          <p:nvPr>
            <p:ph sz="half" idx="1"/>
          </p:nvPr>
        </p:nvPicPr>
        <p:blipFill>
          <a:blip r:embed="rId3" cstate="print"/>
          <a:stretch>
            <a:fillRect/>
          </a:stretch>
        </p:blipFill>
        <p:spPr>
          <a:xfrm>
            <a:off x="1220787" y="1730375"/>
            <a:ext cx="6629400" cy="4495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dirty="0" smtClean="0"/>
              <a:t>RPC strip rate time profile</a:t>
            </a:r>
            <a:endParaRPr lang="en-US" sz="6000"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34</a:t>
            </a:fld>
            <a:endParaRPr lang="en-US" dirty="0"/>
          </a:p>
        </p:txBody>
      </p:sp>
      <p:pic>
        <p:nvPicPr>
          <p:cNvPr id="124929" name="Picture 1"/>
          <p:cNvPicPr>
            <a:picLocks noChangeAspect="1" noChangeArrowheads="1"/>
          </p:cNvPicPr>
          <p:nvPr/>
        </p:nvPicPr>
        <p:blipFill>
          <a:blip r:embed="rId4" cstate="print">
            <a:lum/>
          </a:blip>
          <a:srcRect b="4724"/>
          <a:stretch>
            <a:fillRect/>
          </a:stretch>
        </p:blipFill>
        <p:spPr bwMode="auto">
          <a:xfrm>
            <a:off x="1522264" y="4271888"/>
            <a:ext cx="6244134" cy="1497380"/>
          </a:xfrm>
          <a:prstGeom prst="rect">
            <a:avLst/>
          </a:prstGeom>
          <a:noFill/>
          <a:ln w="9525">
            <a:noFill/>
            <a:miter lim="800000"/>
            <a:headEnd/>
            <a:tailEnd/>
          </a:ln>
          <a:effectLst/>
        </p:spPr>
      </p:pic>
      <p:sp>
        <p:nvSpPr>
          <p:cNvPr id="11" name="TextBox 10"/>
          <p:cNvSpPr txBox="1"/>
          <p:nvPr/>
        </p:nvSpPr>
        <p:spPr>
          <a:xfrm>
            <a:off x="3143240" y="4857760"/>
            <a:ext cx="1440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24929"/>
                                        </p:tgtEl>
                                        <p:attrNameLst>
                                          <p:attrName>style.visibility</p:attrName>
                                        </p:attrNameLst>
                                      </p:cBhvr>
                                      <p:to>
                                        <p:strVal val="visible"/>
                                      </p:to>
                                    </p:set>
                                    <p:anim calcmode="lin" valueType="num">
                                      <p:cBhvr>
                                        <p:cTn id="12" dur="500" fill="hold"/>
                                        <p:tgtEl>
                                          <p:spTgt spid="124929"/>
                                        </p:tgtEl>
                                        <p:attrNameLst>
                                          <p:attrName>ppt_w</p:attrName>
                                        </p:attrNameLst>
                                      </p:cBhvr>
                                      <p:tavLst>
                                        <p:tav tm="0">
                                          <p:val>
                                            <p:fltVal val="0"/>
                                          </p:val>
                                        </p:tav>
                                        <p:tav tm="100000">
                                          <p:val>
                                            <p:strVal val="#ppt_w"/>
                                          </p:val>
                                        </p:tav>
                                      </p:tavLst>
                                    </p:anim>
                                    <p:anim calcmode="lin" valueType="num">
                                      <p:cBhvr>
                                        <p:cTn id="13" dur="500" fill="hold"/>
                                        <p:tgtEl>
                                          <p:spTgt spid="124929"/>
                                        </p:tgtEl>
                                        <p:attrNameLst>
                                          <p:attrName>ppt_h</p:attrName>
                                        </p:attrNameLst>
                                      </p:cBhvr>
                                      <p:tavLst>
                                        <p:tav tm="0">
                                          <p:val>
                                            <p:fltVal val="0"/>
                                          </p:val>
                                        </p:tav>
                                        <p:tav tm="100000">
                                          <p:val>
                                            <p:strVal val="#ppt_h"/>
                                          </p:val>
                                        </p:tav>
                                      </p:tavLst>
                                    </p:anim>
                                    <p:animEffect transition="in" filter="fade">
                                      <p:cBhvr>
                                        <p:cTn id="14" dur="500"/>
                                        <p:tgtEl>
                                          <p:spTgt spid="1249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SG" sz="4800" dirty="0" smtClean="0"/>
              <a:t>Calibration of </a:t>
            </a:r>
            <a:r>
              <a:rPr lang="en-SG" sz="4800" dirty="0" smtClean="0"/>
              <a:t>RPC working voltage</a:t>
            </a:r>
            <a:endParaRPr lang="en-SG" sz="4800"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35</a:t>
            </a:fld>
            <a:endParaRPr lang="en-US" dirty="0"/>
          </a:p>
        </p:txBody>
      </p:sp>
      <p:pic>
        <p:nvPicPr>
          <p:cNvPr id="246786" name="Picture 2"/>
          <p:cNvPicPr>
            <a:picLocks noChangeAspect="1" noChangeArrowheads="1"/>
          </p:cNvPicPr>
          <p:nvPr/>
        </p:nvPicPr>
        <p:blipFill>
          <a:blip r:embed="rId2" cstate="print"/>
          <a:srcRect l="9395" t="23795" r="5552" b="17155"/>
          <a:stretch>
            <a:fillRect/>
          </a:stretch>
        </p:blipFill>
        <p:spPr bwMode="auto">
          <a:xfrm>
            <a:off x="61695" y="1548000"/>
            <a:ext cx="9020611" cy="4833328"/>
          </a:xfrm>
          <a:prstGeom prst="rect">
            <a:avLst/>
          </a:prstGeom>
          <a:noFill/>
          <a:ln w="9525">
            <a:noFill/>
            <a:miter lim="800000"/>
            <a:headEnd/>
            <a:tailEnd/>
          </a:ln>
        </p:spPr>
      </p:pic>
      <p:sp>
        <p:nvSpPr>
          <p:cNvPr id="7" name="Rectangle 6"/>
          <p:cNvSpPr/>
          <p:nvPr/>
        </p:nvSpPr>
        <p:spPr>
          <a:xfrm>
            <a:off x="69706" y="6165304"/>
            <a:ext cx="2198038" cy="369332"/>
          </a:xfrm>
          <a:prstGeom prst="rect">
            <a:avLst/>
          </a:prstGeom>
          <a:solidFill>
            <a:srgbClr val="FFFF99"/>
          </a:solidFill>
        </p:spPr>
        <p:txBody>
          <a:bodyPr wrap="none">
            <a:spAutoFit/>
          </a:bodyPr>
          <a:lstStyle/>
          <a:p>
            <a:r>
              <a:rPr lang="en-SG" dirty="0" smtClean="0">
                <a:solidFill>
                  <a:srgbClr val="00B050"/>
                </a:solidFill>
                <a:latin typeface="Narkisim" pitchFamily="34" charset="-79"/>
                <a:cs typeface="Narkisim" pitchFamily="34" charset="-79"/>
              </a:rPr>
              <a:t>(COSTANTINI, Silvia)</a:t>
            </a:r>
            <a:endParaRPr lang="en-SG" dirty="0">
              <a:solidFill>
                <a:srgbClr val="00B05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SG" sz="4800" dirty="0" smtClean="0"/>
              <a:t>Performance of the </a:t>
            </a:r>
            <a:r>
              <a:rPr lang="en-SG" sz="4800" dirty="0" smtClean="0"/>
              <a:t/>
            </a:r>
            <a:br>
              <a:rPr lang="en-SG" sz="4800" dirty="0" smtClean="0"/>
            </a:br>
            <a:r>
              <a:rPr lang="en-SG" sz="4800" dirty="0" smtClean="0"/>
              <a:t>ALICE muon </a:t>
            </a:r>
            <a:r>
              <a:rPr lang="en-SG" sz="4800" dirty="0" smtClean="0"/>
              <a:t>trigger </a:t>
            </a:r>
            <a:r>
              <a:rPr lang="en-SG" sz="4800" dirty="0" smtClean="0"/>
              <a:t>system</a:t>
            </a:r>
            <a:endParaRPr lang="en-SG" sz="4800" dirty="0"/>
          </a:p>
        </p:txBody>
      </p:sp>
      <p:pic>
        <p:nvPicPr>
          <p:cNvPr id="5" name="Picture 9" descr="pbpbRvsL.png"/>
          <p:cNvPicPr>
            <a:picLocks noChangeAspect="1"/>
          </p:cNvPicPr>
          <p:nvPr/>
        </p:nvPicPr>
        <p:blipFill>
          <a:blip r:embed="rId2" cstate="print"/>
          <a:srcRect l="1462" t="1022" b="4086"/>
          <a:stretch>
            <a:fillRect/>
          </a:stretch>
        </p:blipFill>
        <p:spPr bwMode="auto">
          <a:xfrm>
            <a:off x="3131840" y="1548000"/>
            <a:ext cx="5986231" cy="3420000"/>
          </a:xfrm>
          <a:prstGeom prst="rect">
            <a:avLst/>
          </a:prstGeom>
          <a:noFill/>
          <a:ln w="9525">
            <a:noFill/>
            <a:miter lim="800000"/>
            <a:headEnd/>
            <a:tailEnd/>
          </a:ln>
        </p:spPr>
      </p:pic>
      <p:pic>
        <p:nvPicPr>
          <p:cNvPr id="7" name="Picture 17" descr="pp_I_vs_R.png"/>
          <p:cNvPicPr>
            <a:picLocks noChangeAspect="1"/>
          </p:cNvPicPr>
          <p:nvPr/>
        </p:nvPicPr>
        <p:blipFill>
          <a:blip r:embed="rId3" cstate="print"/>
          <a:srcRect l="2869" t="1036" b="2071"/>
          <a:stretch>
            <a:fillRect/>
          </a:stretch>
        </p:blipFill>
        <p:spPr bwMode="auto">
          <a:xfrm>
            <a:off x="36000" y="3933449"/>
            <a:ext cx="2735800" cy="2709407"/>
          </a:xfrm>
          <a:prstGeom prst="rect">
            <a:avLst/>
          </a:prstGeom>
          <a:noFill/>
          <a:ln w="9525">
            <a:noFill/>
            <a:miter lim="800000"/>
            <a:headEnd/>
            <a:tailEnd/>
          </a:ln>
        </p:spPr>
      </p:pic>
      <p:pic>
        <p:nvPicPr>
          <p:cNvPr id="14" name="Picture 11" descr="efficiency_map2D.png"/>
          <p:cNvPicPr>
            <a:picLocks noChangeAspect="1"/>
          </p:cNvPicPr>
          <p:nvPr/>
        </p:nvPicPr>
        <p:blipFill>
          <a:blip r:embed="rId4" cstate="print"/>
          <a:srcRect l="642" t="2658" r="642" b="1595"/>
          <a:stretch>
            <a:fillRect/>
          </a:stretch>
        </p:blipFill>
        <p:spPr bwMode="auto">
          <a:xfrm>
            <a:off x="36000" y="1548000"/>
            <a:ext cx="3032421" cy="2393975"/>
          </a:xfrm>
          <a:prstGeom prst="rect">
            <a:avLst/>
          </a:prstGeom>
          <a:noFill/>
          <a:ln w="9525">
            <a:noFill/>
            <a:miter lim="800000"/>
            <a:headEnd/>
            <a:tailEnd/>
          </a:ln>
        </p:spPr>
      </p:pic>
      <p:sp>
        <p:nvSpPr>
          <p:cNvPr id="15" name="TextBox 14"/>
          <p:cNvSpPr txBox="1"/>
          <p:nvPr/>
        </p:nvSpPr>
        <p:spPr>
          <a:xfrm>
            <a:off x="3348496" y="4974267"/>
            <a:ext cx="5688000" cy="830997"/>
          </a:xfrm>
          <a:prstGeom prst="rect">
            <a:avLst/>
          </a:prstGeom>
          <a:noFill/>
        </p:spPr>
        <p:txBody>
          <a:bodyPr wrap="square">
            <a:normAutofit/>
          </a:bodyPr>
          <a:lstStyle/>
          <a:p>
            <a:pPr>
              <a:defRPr/>
            </a:pPr>
            <a:r>
              <a:rPr lang="it-IT" sz="2400" dirty="0">
                <a:solidFill>
                  <a:srgbClr val="FF0000"/>
                </a:solidFill>
                <a:latin typeface="Narkisim" pitchFamily="34" charset="-79"/>
                <a:cs typeface="Narkisim" pitchFamily="34" charset="-79"/>
              </a:rPr>
              <a:t>Average efficiency </a:t>
            </a:r>
            <a:r>
              <a:rPr lang="it-IT" sz="2400" dirty="0" smtClean="0">
                <a:solidFill>
                  <a:srgbClr val="FF0000"/>
                </a:solidFill>
                <a:latin typeface="Narkisim" pitchFamily="34" charset="-79"/>
                <a:cs typeface="Narkisim" pitchFamily="34" charset="-79"/>
              </a:rPr>
              <a:t>(~</a:t>
            </a:r>
            <a:r>
              <a:rPr lang="it-IT" sz="2400" dirty="0">
                <a:solidFill>
                  <a:srgbClr val="FF0000"/>
                </a:solidFill>
                <a:latin typeface="Narkisim" pitchFamily="34" charset="-79"/>
                <a:cs typeface="Narkisim" pitchFamily="34" charset="-79"/>
              </a:rPr>
              <a:t>95%) is stable within ~0.5% after two </a:t>
            </a:r>
            <a:r>
              <a:rPr lang="it-IT" sz="2400" dirty="0" smtClean="0">
                <a:solidFill>
                  <a:srgbClr val="FF0000"/>
                </a:solidFill>
                <a:latin typeface="Narkisim" pitchFamily="34" charset="-79"/>
                <a:cs typeface="Narkisim" pitchFamily="34" charset="-79"/>
              </a:rPr>
              <a:t>years of continuous operation.</a:t>
            </a:r>
            <a:endParaRPr lang="it-IT" sz="2400" dirty="0">
              <a:solidFill>
                <a:srgbClr val="FF0000"/>
              </a:solidFill>
              <a:latin typeface="Narkisim" pitchFamily="34" charset="-79"/>
              <a:cs typeface="Narkisim" pitchFamily="34" charset="-79"/>
            </a:endParaRPr>
          </a:p>
        </p:txBody>
      </p:sp>
      <p:sp>
        <p:nvSpPr>
          <p:cNvPr id="19" name="Slide Number Placeholder 18"/>
          <p:cNvSpPr>
            <a:spLocks noGrp="1"/>
          </p:cNvSpPr>
          <p:nvPr>
            <p:ph type="sldNum" sz="quarter" idx="12"/>
          </p:nvPr>
        </p:nvSpPr>
        <p:spPr/>
        <p:txBody>
          <a:bodyPr/>
          <a:lstStyle/>
          <a:p>
            <a:fld id="{5D0D82D1-030A-4AF5-855D-82A44DD93AEE}" type="slidenum">
              <a:rPr lang="en-US" smtClean="0"/>
              <a:pPr/>
              <a:t>36</a:t>
            </a:fld>
            <a:endParaRPr lang="en-US" dirty="0"/>
          </a:p>
        </p:txBody>
      </p:sp>
      <p:sp>
        <p:nvSpPr>
          <p:cNvPr id="20" name="Footer Placeholder 19"/>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21" name="Rectangle 20"/>
          <p:cNvSpPr/>
          <p:nvPr/>
        </p:nvSpPr>
        <p:spPr>
          <a:xfrm>
            <a:off x="4057600" y="6237312"/>
            <a:ext cx="4114800" cy="252000"/>
          </a:xfrm>
          <a:prstGeom prst="rect">
            <a:avLst/>
          </a:prstGeom>
          <a:solidFill>
            <a:srgbClr val="FFFF99"/>
          </a:solidFill>
        </p:spPr>
        <p:txBody>
          <a:bodyPr wrap="square" lIns="0" tIns="0" rIns="0" bIns="0" anchor="ctr" anchorCtr="1">
            <a:normAutofit/>
          </a:bodyPr>
          <a:lstStyle/>
          <a:p>
            <a:r>
              <a:rPr lang="en-SG" sz="1600" dirty="0" smtClean="0">
                <a:latin typeface="Narkisim" pitchFamily="34" charset="-79"/>
                <a:cs typeface="Narkisim" pitchFamily="34" charset="-79"/>
              </a:rPr>
              <a:t>GAGLIARDI, Martino </a:t>
            </a:r>
            <a:r>
              <a:rPr lang="en-SG" sz="1600" dirty="0" err="1" smtClean="0">
                <a:latin typeface="Narkisim" pitchFamily="34" charset="-79"/>
                <a:cs typeface="Narkisim" pitchFamily="34" charset="-79"/>
              </a:rPr>
              <a:t>BOSSù</a:t>
            </a:r>
            <a:r>
              <a:rPr lang="en-SG" sz="1600" dirty="0" smtClean="0">
                <a:latin typeface="Narkisim" pitchFamily="34" charset="-79"/>
                <a:cs typeface="Narkisim" pitchFamily="34" charset="-79"/>
              </a:rPr>
              <a:t>, Francesco</a:t>
            </a:r>
            <a:endParaRPr lang="en-SG" sz="1600" dirty="0">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4800" dirty="0" smtClean="0"/>
              <a:t>RPC </a:t>
            </a:r>
            <a:r>
              <a:rPr lang="en-SG" sz="4800" dirty="0" smtClean="0"/>
              <a:t>based muon trigger of the CMS</a:t>
            </a:r>
            <a:endParaRPr lang="en-SG" sz="4800" dirty="0"/>
          </a:p>
        </p:txBody>
      </p:sp>
      <p:sp>
        <p:nvSpPr>
          <p:cNvPr id="9" name="Footer Placeholder 8"/>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37</a:t>
            </a:fld>
            <a:endParaRPr lang="en-US" dirty="0"/>
          </a:p>
        </p:txBody>
      </p:sp>
      <p:pic>
        <p:nvPicPr>
          <p:cNvPr id="229378" name="Picture 2"/>
          <p:cNvPicPr>
            <a:picLocks noChangeAspect="1" noChangeArrowheads="1"/>
          </p:cNvPicPr>
          <p:nvPr/>
        </p:nvPicPr>
        <p:blipFill>
          <a:blip r:embed="rId2" cstate="print"/>
          <a:srcRect t="1708" r="2079"/>
          <a:stretch>
            <a:fillRect/>
          </a:stretch>
        </p:blipFill>
        <p:spPr bwMode="auto">
          <a:xfrm>
            <a:off x="46300" y="1548000"/>
            <a:ext cx="6591804" cy="4833328"/>
          </a:xfrm>
          <a:prstGeom prst="rect">
            <a:avLst/>
          </a:prstGeom>
          <a:noFill/>
          <a:ln w="9525">
            <a:noFill/>
            <a:miter lim="800000"/>
            <a:headEnd/>
            <a:tailEnd/>
          </a:ln>
        </p:spPr>
      </p:pic>
      <p:pic>
        <p:nvPicPr>
          <p:cNvPr id="6" name="Picture 3" descr="C:\Users\Karol Bunkowski\Pictures\IMGP5529-2.jpg"/>
          <p:cNvPicPr>
            <a:picLocks noChangeAspect="1" noChangeArrowheads="1"/>
          </p:cNvPicPr>
          <p:nvPr/>
        </p:nvPicPr>
        <p:blipFill>
          <a:blip r:embed="rId3" cstate="print"/>
          <a:srcRect/>
          <a:stretch>
            <a:fillRect/>
          </a:stretch>
        </p:blipFill>
        <p:spPr bwMode="auto">
          <a:xfrm>
            <a:off x="6680873" y="1548000"/>
            <a:ext cx="2355623" cy="1998711"/>
          </a:xfrm>
          <a:prstGeom prst="rect">
            <a:avLst/>
          </a:prstGeom>
          <a:noFill/>
        </p:spPr>
      </p:pic>
      <p:sp>
        <p:nvSpPr>
          <p:cNvPr id="7" name="Prostokąt 7"/>
          <p:cNvSpPr/>
          <p:nvPr/>
        </p:nvSpPr>
        <p:spPr>
          <a:xfrm>
            <a:off x="6681600" y="3645024"/>
            <a:ext cx="2354400" cy="2862322"/>
          </a:xfrm>
          <a:prstGeom prst="rect">
            <a:avLst/>
          </a:prstGeom>
        </p:spPr>
        <p:txBody>
          <a:bodyPr wrap="square">
            <a:spAutoFit/>
          </a:bodyPr>
          <a:lstStyle/>
          <a:p>
            <a:pPr lvl="0" defTabSz="914400" hangingPunct="1">
              <a:lnSpc>
                <a:spcPct val="100000"/>
              </a:lnSpc>
              <a:spcBef>
                <a:spcPct val="20000"/>
              </a:spcBef>
              <a:buClrTx/>
              <a:buSzTx/>
            </a:pPr>
            <a:r>
              <a:rPr lang="en-US" sz="2000" kern="0" dirty="0" smtClean="0">
                <a:solidFill>
                  <a:srgbClr val="006600"/>
                </a:solidFill>
                <a:latin typeface="Narkisim" pitchFamily="34" charset="-79"/>
                <a:cs typeface="Narkisim" pitchFamily="34" charset="-79"/>
              </a:rPr>
              <a:t>As the PAC algorithm is implemented in the reprogrammable FPGAs, it can be easily changed, e.g. to correct bugs, improve performance, or implement new features.</a:t>
            </a:r>
            <a:endParaRPr lang="pl-PL" sz="2000" kern="0" dirty="0" smtClean="0">
              <a:solidFill>
                <a:srgbClr val="006600"/>
              </a:solidFill>
              <a:latin typeface="Narkisim" pitchFamily="34" charset="-79"/>
              <a:cs typeface="Narkisim" pitchFamily="34" charset="-79"/>
            </a:endParaRPr>
          </a:p>
        </p:txBody>
      </p:sp>
      <p:sp>
        <p:nvSpPr>
          <p:cNvPr id="11" name="Rectangle 10"/>
          <p:cNvSpPr/>
          <p:nvPr/>
        </p:nvSpPr>
        <p:spPr>
          <a:xfrm>
            <a:off x="4139952" y="6156012"/>
            <a:ext cx="2069797" cy="369332"/>
          </a:xfrm>
          <a:prstGeom prst="rect">
            <a:avLst/>
          </a:prstGeom>
          <a:solidFill>
            <a:srgbClr val="FFFF99"/>
          </a:solidFill>
        </p:spPr>
        <p:txBody>
          <a:bodyPr wrap="none" anchor="ctr" anchorCtr="0">
            <a:spAutoFit/>
          </a:bodyPr>
          <a:lstStyle/>
          <a:p>
            <a:r>
              <a:rPr lang="en-SG" dirty="0" smtClean="0">
                <a:latin typeface="Narkisim" pitchFamily="34" charset="-79"/>
                <a:cs typeface="Narkisim" pitchFamily="34" charset="-79"/>
              </a:rPr>
              <a:t>BUNKOWSKI, Karol</a:t>
            </a:r>
            <a:endParaRPr lang="en-SG" dirty="0">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Performance of the MRPC based TOF at ALICE</a:t>
            </a:r>
            <a:endParaRPr lang="en-SG"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38</a:t>
            </a:fld>
            <a:endParaRPr lang="en-US" dirty="0"/>
          </a:p>
        </p:txBody>
      </p:sp>
      <p:pic>
        <p:nvPicPr>
          <p:cNvPr id="6" name="Picture 2"/>
          <p:cNvPicPr>
            <a:picLocks noChangeAspect="1" noChangeArrowheads="1"/>
          </p:cNvPicPr>
          <p:nvPr/>
        </p:nvPicPr>
        <p:blipFill>
          <a:blip r:embed="rId2" cstate="print"/>
          <a:srcRect t="8301" r="830" b="4980"/>
          <a:stretch>
            <a:fillRect/>
          </a:stretch>
        </p:blipFill>
        <p:spPr bwMode="auto">
          <a:xfrm>
            <a:off x="810000" y="1556792"/>
            <a:ext cx="7524000" cy="4932490"/>
          </a:xfrm>
          <a:prstGeom prst="rect">
            <a:avLst/>
          </a:prstGeom>
          <a:noFill/>
          <a:ln w="9525">
            <a:noFill/>
            <a:miter lim="800000"/>
            <a:headEnd/>
            <a:tailEnd/>
          </a:ln>
        </p:spPr>
      </p:pic>
      <p:sp>
        <p:nvSpPr>
          <p:cNvPr id="7" name="Rectangle 6"/>
          <p:cNvSpPr/>
          <p:nvPr/>
        </p:nvSpPr>
        <p:spPr>
          <a:xfrm>
            <a:off x="7375464" y="5549170"/>
            <a:ext cx="1661032" cy="400110"/>
          </a:xfrm>
          <a:prstGeom prst="rect">
            <a:avLst/>
          </a:prstGeom>
          <a:solidFill>
            <a:srgbClr val="FFFF99"/>
          </a:solidFill>
        </p:spPr>
        <p:txBody>
          <a:bodyPr wrap="none">
            <a:spAutoFit/>
          </a:bodyPr>
          <a:lstStyle/>
          <a:p>
            <a:r>
              <a:rPr lang="en-SG" sz="2000" dirty="0" smtClean="0">
                <a:solidFill>
                  <a:srgbClr val="00B050"/>
                </a:solidFill>
                <a:latin typeface="Narkisim" pitchFamily="34" charset="-79"/>
                <a:cs typeface="Narkisim" pitchFamily="34" charset="-79"/>
              </a:rPr>
              <a:t>ALICI, Andrea</a:t>
            </a:r>
            <a:endParaRPr lang="en-SG" sz="2000" dirty="0">
              <a:solidFill>
                <a:srgbClr val="00B05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Performance of ARGO-YBJ RPCs</a:t>
            </a:r>
            <a:endParaRPr lang="en-SG"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39</a:t>
            </a:fld>
            <a:endParaRPr lang="en-US" dirty="0"/>
          </a:p>
        </p:txBody>
      </p:sp>
      <p:pic>
        <p:nvPicPr>
          <p:cNvPr id="8" name="Picture 4"/>
          <p:cNvPicPr>
            <a:picLocks noChangeAspect="1" noChangeArrowheads="1"/>
          </p:cNvPicPr>
          <p:nvPr/>
        </p:nvPicPr>
        <p:blipFill>
          <a:blip r:embed="rId2" cstate="print"/>
          <a:srcRect l="1660" t="6640" r="415" b="3320"/>
          <a:stretch>
            <a:fillRect/>
          </a:stretch>
        </p:blipFill>
        <p:spPr bwMode="auto">
          <a:xfrm>
            <a:off x="4644008" y="1548000"/>
            <a:ext cx="3564000" cy="2456742"/>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l="2489" t="11621" r="3734" b="2767"/>
          <a:stretch>
            <a:fillRect/>
          </a:stretch>
        </p:blipFill>
        <p:spPr bwMode="auto">
          <a:xfrm>
            <a:off x="4644008" y="4038605"/>
            <a:ext cx="3600000" cy="2463931"/>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l="3734" t="9407" r="3319" b="2767"/>
          <a:stretch>
            <a:fillRect/>
          </a:stretch>
        </p:blipFill>
        <p:spPr bwMode="auto">
          <a:xfrm>
            <a:off x="612000" y="3720058"/>
            <a:ext cx="3960000" cy="2805286"/>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l="2904" t="18815" r="2489" b="14388"/>
          <a:stretch>
            <a:fillRect/>
          </a:stretch>
        </p:blipFill>
        <p:spPr bwMode="auto">
          <a:xfrm>
            <a:off x="611560" y="1548000"/>
            <a:ext cx="3960000" cy="2096105"/>
          </a:xfrm>
          <a:prstGeom prst="rect">
            <a:avLst/>
          </a:prstGeom>
          <a:noFill/>
          <a:ln w="9525">
            <a:noFill/>
            <a:miter lim="800000"/>
            <a:headEnd/>
            <a:tailEnd/>
          </a:ln>
        </p:spPr>
      </p:pic>
      <p:sp>
        <p:nvSpPr>
          <p:cNvPr id="6" name="Rectangle 5"/>
          <p:cNvSpPr/>
          <p:nvPr/>
        </p:nvSpPr>
        <p:spPr>
          <a:xfrm rot="16200000">
            <a:off x="7676502" y="5211750"/>
            <a:ext cx="1630575" cy="369332"/>
          </a:xfrm>
          <a:prstGeom prst="rect">
            <a:avLst/>
          </a:prstGeom>
          <a:solidFill>
            <a:srgbClr val="FFFF99"/>
          </a:solidFill>
        </p:spPr>
        <p:txBody>
          <a:bodyPr wrap="none">
            <a:spAutoFit/>
          </a:bodyPr>
          <a:lstStyle/>
          <a:p>
            <a:r>
              <a:rPr lang="en-SG" dirty="0" smtClean="0">
                <a:solidFill>
                  <a:srgbClr val="00B050"/>
                </a:solidFill>
                <a:latin typeface="Narkisim" pitchFamily="34" charset="-79"/>
                <a:cs typeface="Narkisim" pitchFamily="34" charset="-79"/>
              </a:rPr>
              <a:t>IUPPA, Roberto</a:t>
            </a:r>
            <a:endParaRPr lang="en-SG" dirty="0">
              <a:solidFill>
                <a:srgbClr val="00B05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Tasks of HEP detectors</a:t>
            </a:r>
            <a:endParaRPr lang="en-SG" dirty="0"/>
          </a:p>
        </p:txBody>
      </p:sp>
      <p:sp>
        <p:nvSpPr>
          <p:cNvPr id="3" name="Content Placeholder 2"/>
          <p:cNvSpPr>
            <a:spLocks noGrp="1"/>
          </p:cNvSpPr>
          <p:nvPr>
            <p:ph sz="half" idx="1"/>
          </p:nvPr>
        </p:nvSpPr>
        <p:spPr/>
        <p:txBody>
          <a:bodyPr>
            <a:normAutofit fontScale="55000" lnSpcReduction="20000"/>
          </a:bodyPr>
          <a:lstStyle/>
          <a:p>
            <a:pPr>
              <a:lnSpc>
                <a:spcPct val="120000"/>
              </a:lnSpc>
              <a:buClr>
                <a:srgbClr val="FF0000"/>
              </a:buClr>
            </a:pPr>
            <a:r>
              <a:rPr lang="en-US" dirty="0" smtClean="0">
                <a:solidFill>
                  <a:srgbClr val="FF0000"/>
                </a:solidFill>
              </a:rPr>
              <a:t>Tracking detector: </a:t>
            </a:r>
            <a:r>
              <a:rPr lang="en-US" dirty="0" smtClean="0"/>
              <a:t>Direction, sign and momenta of the particles. Often aided by magnetic field.</a:t>
            </a:r>
          </a:p>
          <a:p>
            <a:pPr>
              <a:lnSpc>
                <a:spcPct val="120000"/>
              </a:lnSpc>
              <a:buClr>
                <a:srgbClr val="FF0000"/>
              </a:buClr>
            </a:pPr>
            <a:r>
              <a:rPr lang="en-US" dirty="0" smtClean="0">
                <a:solidFill>
                  <a:srgbClr val="FF0000"/>
                </a:solidFill>
              </a:rPr>
              <a:t>Electromagnetic calorimeter: </a:t>
            </a:r>
            <a:r>
              <a:rPr lang="en-US" dirty="0" smtClean="0"/>
              <a:t>Energy carried by electrons and photons. Signals proportional to the energy of the incident particles.</a:t>
            </a:r>
          </a:p>
          <a:p>
            <a:pPr>
              <a:lnSpc>
                <a:spcPct val="120000"/>
              </a:lnSpc>
              <a:buClr>
                <a:srgbClr val="FF0000"/>
              </a:buClr>
            </a:pPr>
            <a:r>
              <a:rPr lang="en-US" dirty="0" smtClean="0">
                <a:solidFill>
                  <a:srgbClr val="FF0000"/>
                </a:solidFill>
              </a:rPr>
              <a:t>Hadronic calorimeter: </a:t>
            </a:r>
            <a:r>
              <a:rPr lang="en-US" dirty="0" smtClean="0"/>
              <a:t>Energy carried by hadrons (protons, pions and neutrons).</a:t>
            </a:r>
          </a:p>
          <a:p>
            <a:pPr>
              <a:lnSpc>
                <a:spcPct val="120000"/>
              </a:lnSpc>
              <a:buClr>
                <a:srgbClr val="FF0000"/>
              </a:buClr>
            </a:pPr>
            <a:r>
              <a:rPr lang="en-US" dirty="0" smtClean="0">
                <a:solidFill>
                  <a:srgbClr val="FF0000"/>
                </a:solidFill>
              </a:rPr>
              <a:t>Muon system: </a:t>
            </a:r>
            <a:r>
              <a:rPr lang="en-US" dirty="0" smtClean="0"/>
              <a:t>Muons are charged particles that penetrate large amounts of matter, loosing little of their energy. Essentially made of tracking detectors.</a:t>
            </a:r>
          </a:p>
          <a:p>
            <a:pPr>
              <a:lnSpc>
                <a:spcPct val="120000"/>
              </a:lnSpc>
              <a:buClr>
                <a:srgbClr val="FF0000"/>
              </a:buClr>
            </a:pPr>
            <a:r>
              <a:rPr lang="en-US" dirty="0" smtClean="0">
                <a:solidFill>
                  <a:srgbClr val="FF0000"/>
                </a:solidFill>
              </a:rPr>
              <a:t>Particle identification: </a:t>
            </a:r>
            <a:r>
              <a:rPr lang="en-US" dirty="0" smtClean="0"/>
              <a:t>Identification of charged and neutral particles. Charged particles are identified by combining momentum information with Time-Of-Flight, energy loss </a:t>
            </a:r>
            <a:r>
              <a:rPr lang="en-US" i="1" dirty="0" smtClean="0"/>
              <a:t>dE/dx</a:t>
            </a:r>
            <a:r>
              <a:rPr lang="en-US" dirty="0" smtClean="0"/>
              <a:t>, </a:t>
            </a:r>
            <a:r>
              <a:rPr lang="en-US" dirty="0" err="1" smtClean="0"/>
              <a:t>Čherenkov</a:t>
            </a:r>
            <a:r>
              <a:rPr lang="en-US" dirty="0" smtClean="0"/>
              <a:t> or transition radiation.</a:t>
            </a:r>
          </a:p>
          <a:p>
            <a:pPr>
              <a:lnSpc>
                <a:spcPct val="120000"/>
              </a:lnSpc>
              <a:buClr>
                <a:srgbClr val="FF0000"/>
              </a:buClr>
            </a:pPr>
            <a:r>
              <a:rPr lang="en-US" dirty="0" smtClean="0">
                <a:solidFill>
                  <a:srgbClr val="FF0000"/>
                </a:solidFill>
              </a:rPr>
              <a:t>Displaced vertex: </a:t>
            </a:r>
            <a:r>
              <a:rPr lang="en-US" dirty="0" smtClean="0"/>
              <a:t>B-, D- or </a:t>
            </a:r>
            <a:r>
              <a:rPr lang="en-US" dirty="0" smtClean="0">
                <a:sym typeface="Symbol"/>
              </a:rPr>
              <a:t>-tagging achieved with high spatial resolution detectors.</a:t>
            </a:r>
          </a:p>
          <a:p>
            <a:pPr>
              <a:lnSpc>
                <a:spcPct val="120000"/>
              </a:lnSpc>
              <a:buClr>
                <a:srgbClr val="FF0000"/>
              </a:buClr>
            </a:pPr>
            <a:r>
              <a:rPr lang="en-SG" dirty="0" smtClean="0">
                <a:solidFill>
                  <a:srgbClr val="FF0000"/>
                </a:solidFill>
              </a:rPr>
              <a:t>RICH detector: </a:t>
            </a:r>
            <a:r>
              <a:rPr lang="en-SG" dirty="0" smtClean="0"/>
              <a:t>Determines the velocity of a charged particle</a:t>
            </a:r>
          </a:p>
          <a:p>
            <a:pPr>
              <a:lnSpc>
                <a:spcPct val="120000"/>
              </a:lnSpc>
              <a:buClr>
                <a:srgbClr val="FF0000"/>
              </a:buClr>
            </a:pPr>
            <a:r>
              <a:rPr lang="en-SG" dirty="0" smtClean="0">
                <a:solidFill>
                  <a:srgbClr val="FF0000"/>
                </a:solidFill>
              </a:rPr>
              <a:t>Transition radiation detector: </a:t>
            </a:r>
            <a:r>
              <a:rPr lang="en-SG" dirty="0" smtClean="0"/>
              <a:t>Uses the γ-dependent threshold of transition radiation in a stratified material</a:t>
            </a:r>
          </a:p>
          <a:p>
            <a:pPr>
              <a:lnSpc>
                <a:spcPct val="120000"/>
              </a:lnSpc>
              <a:buClr>
                <a:srgbClr val="FF0000"/>
              </a:buClr>
            </a:pPr>
            <a:r>
              <a:rPr lang="en-SG" dirty="0" smtClean="0">
                <a:solidFill>
                  <a:srgbClr val="FF0000"/>
                </a:solidFill>
              </a:rPr>
              <a:t>Time of flight detector: </a:t>
            </a:r>
            <a:r>
              <a:rPr lang="en-SG" dirty="0" smtClean="0"/>
              <a:t>Discriminates between a lighter and a heavier particle of the same momentum using their time of flight between two detector planes.</a:t>
            </a:r>
            <a:endParaRPr lang="en-US" dirty="0" smtClean="0">
              <a:sym typeface="Symbol"/>
            </a:endParaRPr>
          </a:p>
          <a:p>
            <a:pPr>
              <a:lnSpc>
                <a:spcPct val="120000"/>
              </a:lnSpc>
              <a:buClr>
                <a:srgbClr val="FF0000"/>
              </a:buClr>
            </a:pPr>
            <a:r>
              <a:rPr lang="en-US" dirty="0" smtClean="0">
                <a:solidFill>
                  <a:srgbClr val="FF0000"/>
                </a:solidFill>
                <a:sym typeface="Symbol"/>
              </a:rPr>
              <a:t>Neutrinos</a:t>
            </a:r>
            <a:r>
              <a:rPr lang="en-US" dirty="0" smtClean="0">
                <a:sym typeface="Symbol"/>
              </a:rPr>
              <a:t>: Detected through inferred momentum conservation.</a:t>
            </a:r>
          </a:p>
          <a:p>
            <a:pPr>
              <a:lnSpc>
                <a:spcPct val="120000"/>
              </a:lnSpc>
              <a:buClr>
                <a:srgbClr val="FF0000"/>
              </a:buClr>
            </a:pPr>
            <a:r>
              <a:rPr lang="en-US" dirty="0" smtClean="0">
                <a:solidFill>
                  <a:srgbClr val="FF0000"/>
                </a:solidFill>
                <a:sym typeface="Symbol"/>
              </a:rPr>
              <a:t>Dark matter</a:t>
            </a:r>
            <a:r>
              <a:rPr lang="en-US" dirty="0" smtClean="0">
                <a:sym typeface="Symbol"/>
              </a:rPr>
              <a:t>: Principle of nuclear recoil by candidate particles (mainly WIMPs)</a:t>
            </a:r>
            <a:endParaRPr lang="en-SG" dirty="0" smtClean="0"/>
          </a:p>
          <a:p>
            <a:pPr>
              <a:lnSpc>
                <a:spcPct val="120000"/>
              </a:lnSpc>
            </a:pPr>
            <a:endParaRPr lang="en-SG" dirty="0">
              <a:solidFill>
                <a:srgbClr val="00FFFF"/>
              </a:solidFill>
            </a:endParaRPr>
          </a:p>
        </p:txBody>
      </p:sp>
      <p:sp>
        <p:nvSpPr>
          <p:cNvPr id="4" name="Footer Placeholder 3"/>
          <p:cNvSpPr>
            <a:spLocks noGrp="1"/>
          </p:cNvSpPr>
          <p:nvPr>
            <p:ph type="ftr" sz="quarter" idx="11"/>
          </p:nvPr>
        </p:nvSpPr>
        <p:spPr/>
        <p:txBody>
          <a:bodyPr/>
          <a:lstStyle/>
          <a:p>
            <a:r>
              <a:rPr lang="en-SG" smtClean="0"/>
              <a:t>B.Satyanarayana                    National Symposium on Particles, Detectors an Instrumentation, TIFR, Mumbai                    March 21-24, 2012</a:t>
            </a:r>
            <a:endParaRPr lang="en-SG" dirty="0"/>
          </a:p>
        </p:txBody>
      </p:sp>
      <p:sp>
        <p:nvSpPr>
          <p:cNvPr id="5" name="Slide Number Placeholder 4"/>
          <p:cNvSpPr>
            <a:spLocks noGrp="1"/>
          </p:cNvSpPr>
          <p:nvPr>
            <p:ph type="sldNum" sz="quarter" idx="12"/>
          </p:nvPr>
        </p:nvSpPr>
        <p:spPr/>
        <p:txBody>
          <a:bodyPr/>
          <a:lstStyle/>
          <a:p>
            <a:fld id="{2A982391-68F7-4582-A8CA-1B26768C4C8F}" type="slidenum">
              <a:rPr lang="en-SG" smtClean="0"/>
              <a:pPr/>
              <a:t>4</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p:cBhvr override="childStyle">
                                        <p:cTn dur="1" fill="hold" display="0" masterRel="nextClick" afterEffect="1"/>
                                        <p:tgtEl>
                                          <p:spTgt spid="3">
                                            <p:txEl>
                                              <p:pRg st="5" end="5"/>
                                            </p:txEl>
                                          </p:spTgt>
                                        </p:tgtEl>
                                        <p:attrNameLst>
                                          <p:attrName>ppt_c</p:attrName>
                                        </p:attrNameLst>
                                      </p:cBhvr>
                                      <p:to>
                                        <a:schemeClr val="accent1"/>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subTnLst>
                                    <p:animClr>
                                      <p:cBhvr override="childStyle">
                                        <p:cTn dur="1" fill="hold" display="0" masterRel="nextClick" afterEffect="1"/>
                                        <p:tgtEl>
                                          <p:spTgt spid="3">
                                            <p:txEl>
                                              <p:pRg st="6" end="6"/>
                                            </p:txEl>
                                          </p:spTgt>
                                        </p:tgtEl>
                                        <p:attrNameLst>
                                          <p:attrName>ppt_c</p:attrName>
                                        </p:attrNameLst>
                                      </p:cBhvr>
                                      <p:to>
                                        <a:schemeClr val="accent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subTnLst>
                                    <p:animClr>
                                      <p:cBhvr override="childStyle">
                                        <p:cTn dur="1" fill="hold" display="0" masterRel="nextClick" afterEffect="1"/>
                                        <p:tgtEl>
                                          <p:spTgt spid="3">
                                            <p:txEl>
                                              <p:pRg st="7" end="7"/>
                                            </p:txEl>
                                          </p:spTgt>
                                        </p:tgtEl>
                                        <p:attrNameLst>
                                          <p:attrName>ppt_c</p:attrName>
                                        </p:attrNameLst>
                                      </p:cBhvr>
                                      <p:to>
                                        <a:schemeClr val="accent1"/>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subTnLst>
                                    <p:animClr>
                                      <p:cBhvr override="childStyle">
                                        <p:cTn dur="1" fill="hold" display="0" masterRel="nextClick" afterEffect="1"/>
                                        <p:tgtEl>
                                          <p:spTgt spid="3">
                                            <p:txEl>
                                              <p:pRg st="8" end="8"/>
                                            </p:txEl>
                                          </p:spTgt>
                                        </p:tgtEl>
                                        <p:attrNameLst>
                                          <p:attrName>ppt_c</p:attrName>
                                        </p:attrNameLst>
                                      </p:cBhvr>
                                      <p:to>
                                        <a:schemeClr val="accent1"/>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subTnLst>
                                    <p:animClr>
                                      <p:cBhvr override="childStyle">
                                        <p:cTn dur="1" fill="hold" display="0" masterRel="nextClick" afterEffect="1"/>
                                        <p:tgtEl>
                                          <p:spTgt spid="3">
                                            <p:txEl>
                                              <p:pRg st="9" end="9"/>
                                            </p:txEl>
                                          </p:spTgt>
                                        </p:tgtEl>
                                        <p:attrNameLst>
                                          <p:attrName>ppt_c</p:attrName>
                                        </p:attrNameLst>
                                      </p:cBhvr>
                                      <p:to>
                                        <a:schemeClr val="accent1"/>
                                      </p:to>
                                    </p:animClr>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RPCs </a:t>
            </a:r>
            <a:r>
              <a:rPr lang="en-SG" dirty="0" smtClean="0"/>
              <a:t>for Luminosity monitor</a:t>
            </a:r>
            <a:endParaRPr lang="en-SG" dirty="0"/>
          </a:p>
        </p:txBody>
      </p:sp>
      <p:sp>
        <p:nvSpPr>
          <p:cNvPr id="4" name="Rectangle 3"/>
          <p:cNvSpPr/>
          <p:nvPr/>
        </p:nvSpPr>
        <p:spPr>
          <a:xfrm rot="16200000">
            <a:off x="7471407" y="5280225"/>
            <a:ext cx="1802096" cy="400110"/>
          </a:xfrm>
          <a:prstGeom prst="rect">
            <a:avLst/>
          </a:prstGeom>
          <a:solidFill>
            <a:srgbClr val="FFFF99"/>
          </a:solidFill>
        </p:spPr>
        <p:txBody>
          <a:bodyPr wrap="none">
            <a:spAutoFit/>
          </a:bodyPr>
          <a:lstStyle/>
          <a:p>
            <a:r>
              <a:rPr lang="en-SG" sz="2000" dirty="0" smtClean="0">
                <a:solidFill>
                  <a:srgbClr val="00B050"/>
                </a:solidFill>
                <a:latin typeface="Narkisim" pitchFamily="34" charset="-79"/>
                <a:cs typeface="Narkisim" pitchFamily="34" charset="-79"/>
              </a:rPr>
              <a:t>BINDI, Marcello</a:t>
            </a:r>
            <a:endParaRPr lang="en-SG" sz="2000" dirty="0">
              <a:solidFill>
                <a:srgbClr val="00B050"/>
              </a:solidFill>
              <a:latin typeface="Narkisim" pitchFamily="34" charset="-79"/>
              <a:cs typeface="Narkisim" pitchFamily="34" charset="-79"/>
            </a:endParaRPr>
          </a:p>
        </p:txBody>
      </p:sp>
      <p:pic>
        <p:nvPicPr>
          <p:cNvPr id="214019" name="Picture 3"/>
          <p:cNvPicPr>
            <a:picLocks noChangeAspect="1" noChangeArrowheads="1"/>
          </p:cNvPicPr>
          <p:nvPr/>
        </p:nvPicPr>
        <p:blipFill>
          <a:blip r:embed="rId2" cstate="print"/>
          <a:srcRect l="8599" t="16048" r="8990" b="5534"/>
          <a:stretch>
            <a:fillRect/>
          </a:stretch>
        </p:blipFill>
        <p:spPr bwMode="auto">
          <a:xfrm>
            <a:off x="4788000" y="1548000"/>
            <a:ext cx="3960000" cy="2661302"/>
          </a:xfrm>
          <a:prstGeom prst="rect">
            <a:avLst/>
          </a:prstGeom>
          <a:noFill/>
          <a:ln w="9525">
            <a:noFill/>
            <a:miter lim="800000"/>
            <a:headEnd/>
            <a:tailEnd/>
          </a:ln>
        </p:spPr>
      </p:pic>
      <p:pic>
        <p:nvPicPr>
          <p:cNvPr id="214018" name="Picture 2"/>
          <p:cNvPicPr>
            <a:picLocks noChangeAspect="1" noChangeArrowheads="1"/>
          </p:cNvPicPr>
          <p:nvPr/>
        </p:nvPicPr>
        <p:blipFill>
          <a:blip r:embed="rId3" cstate="print"/>
          <a:srcRect l="7817" t="17708" r="7035" b="5534"/>
          <a:stretch>
            <a:fillRect/>
          </a:stretch>
        </p:blipFill>
        <p:spPr bwMode="auto">
          <a:xfrm>
            <a:off x="720000" y="1548000"/>
            <a:ext cx="3960000" cy="2521269"/>
          </a:xfrm>
          <a:prstGeom prst="rect">
            <a:avLst/>
          </a:prstGeom>
          <a:noFill/>
          <a:ln w="9525">
            <a:noFill/>
            <a:miter lim="800000"/>
            <a:headEnd/>
            <a:tailEnd/>
          </a:ln>
        </p:spPr>
      </p:pic>
      <p:pic>
        <p:nvPicPr>
          <p:cNvPr id="214020" name="Picture 4"/>
          <p:cNvPicPr>
            <a:picLocks noChangeAspect="1" noChangeArrowheads="1"/>
          </p:cNvPicPr>
          <p:nvPr/>
        </p:nvPicPr>
        <p:blipFill>
          <a:blip r:embed="rId4" cstate="print"/>
          <a:srcRect l="7817" t="19368" r="18370" b="6640"/>
          <a:stretch>
            <a:fillRect/>
          </a:stretch>
        </p:blipFill>
        <p:spPr bwMode="auto">
          <a:xfrm>
            <a:off x="4788000" y="4221088"/>
            <a:ext cx="3305136" cy="2340000"/>
          </a:xfrm>
          <a:prstGeom prst="rect">
            <a:avLst/>
          </a:prstGeom>
          <a:noFill/>
          <a:ln w="9525">
            <a:noFill/>
            <a:miter lim="800000"/>
            <a:headEnd/>
            <a:tailEnd/>
          </a:ln>
        </p:spPr>
      </p:pic>
      <p:pic>
        <p:nvPicPr>
          <p:cNvPr id="214021" name="Picture 5"/>
          <p:cNvPicPr>
            <a:picLocks noChangeAspect="1" noChangeArrowheads="1"/>
          </p:cNvPicPr>
          <p:nvPr/>
        </p:nvPicPr>
        <p:blipFill>
          <a:blip r:embed="rId5" cstate="print"/>
          <a:srcRect l="6644" t="18815" r="7817" b="5534"/>
          <a:stretch>
            <a:fillRect/>
          </a:stretch>
        </p:blipFill>
        <p:spPr bwMode="auto">
          <a:xfrm>
            <a:off x="720000" y="4149080"/>
            <a:ext cx="3746227" cy="23400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5D0D82D1-030A-4AF5-855D-82A44DD93AEE}" type="slidenum">
              <a:rPr lang="en-US" smtClean="0"/>
              <a:pPr/>
              <a:t>40</a:t>
            </a:fld>
            <a:endParaRPr lang="en-US" dirty="0"/>
          </a:p>
        </p:txBody>
      </p:sp>
      <p:sp>
        <p:nvSpPr>
          <p:cNvPr id="10" name="Footer Placeholder 9"/>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SG" sz="4000" dirty="0" smtClean="0"/>
              <a:t>Cavern background measurement with </a:t>
            </a:r>
            <a:r>
              <a:rPr lang="en-SG" sz="4000" dirty="0" smtClean="0"/>
              <a:t>RPCs</a:t>
            </a:r>
            <a:endParaRPr lang="en-SG" sz="4000" dirty="0"/>
          </a:p>
        </p:txBody>
      </p:sp>
      <p:pic>
        <p:nvPicPr>
          <p:cNvPr id="218114" name="Picture 2"/>
          <p:cNvPicPr>
            <a:picLocks noChangeAspect="1" noChangeArrowheads="1"/>
          </p:cNvPicPr>
          <p:nvPr/>
        </p:nvPicPr>
        <p:blipFill>
          <a:blip r:embed="rId2" cstate="print"/>
          <a:srcRect t="18347" b="12581"/>
          <a:stretch>
            <a:fillRect/>
          </a:stretch>
        </p:blipFill>
        <p:spPr bwMode="auto">
          <a:xfrm>
            <a:off x="190285" y="1547999"/>
            <a:ext cx="8763431" cy="4860000"/>
          </a:xfrm>
          <a:prstGeom prst="rect">
            <a:avLst/>
          </a:prstGeom>
          <a:noFill/>
          <a:ln w="9525">
            <a:noFill/>
            <a:miter lim="800000"/>
            <a:headEnd/>
            <a:tailEnd/>
          </a:ln>
        </p:spPr>
      </p:pic>
      <p:sp>
        <p:nvSpPr>
          <p:cNvPr id="4" name="Rectangle 3"/>
          <p:cNvSpPr/>
          <p:nvPr/>
        </p:nvSpPr>
        <p:spPr>
          <a:xfrm>
            <a:off x="7561412" y="6165304"/>
            <a:ext cx="1475084" cy="288000"/>
          </a:xfrm>
          <a:prstGeom prst="rect">
            <a:avLst/>
          </a:prstGeom>
          <a:solidFill>
            <a:srgbClr val="FFFF99"/>
          </a:solidFill>
        </p:spPr>
        <p:txBody>
          <a:bodyPr wrap="none">
            <a:noAutofit/>
          </a:bodyPr>
          <a:lstStyle/>
          <a:p>
            <a:r>
              <a:rPr lang="en-SG" sz="1600" dirty="0" smtClean="0">
                <a:solidFill>
                  <a:srgbClr val="00B050"/>
                </a:solidFill>
                <a:latin typeface="Narkisim" pitchFamily="34" charset="-79"/>
                <a:cs typeface="Narkisim" pitchFamily="34" charset="-79"/>
              </a:rPr>
              <a:t>AIELLI, </a:t>
            </a:r>
            <a:r>
              <a:rPr lang="en-SG" sz="1600" dirty="0" err="1" smtClean="0">
                <a:solidFill>
                  <a:srgbClr val="00B050"/>
                </a:solidFill>
                <a:latin typeface="Narkisim" pitchFamily="34" charset="-79"/>
                <a:cs typeface="Narkisim" pitchFamily="34" charset="-79"/>
              </a:rPr>
              <a:t>Giulio</a:t>
            </a:r>
            <a:endParaRPr lang="en-SG" sz="1600" dirty="0">
              <a:solidFill>
                <a:srgbClr val="00B050"/>
              </a:solidFill>
              <a:latin typeface="Narkisim" pitchFamily="34" charset="-79"/>
              <a:cs typeface="Narkisim" pitchFamily="34" charset="-79"/>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41</a:t>
            </a:fld>
            <a:endParaRPr lang="en-US" dirty="0"/>
          </a:p>
        </p:txBody>
      </p:sp>
      <p:sp>
        <p:nvSpPr>
          <p:cNvPr id="8" name="Footer Placeholder 7"/>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SG" sz="4400" dirty="0" smtClean="0"/>
              <a:t>Digital </a:t>
            </a:r>
            <a:r>
              <a:rPr lang="en-SG" sz="4400" dirty="0" smtClean="0"/>
              <a:t>Hadron Calorimeter with RPCs</a:t>
            </a:r>
            <a:endParaRPr lang="en-SG" sz="4400" dirty="0"/>
          </a:p>
        </p:txBody>
      </p:sp>
      <p:sp>
        <p:nvSpPr>
          <p:cNvPr id="4" name="Rectangle 3"/>
          <p:cNvSpPr/>
          <p:nvPr/>
        </p:nvSpPr>
        <p:spPr>
          <a:xfrm>
            <a:off x="646951" y="5322694"/>
            <a:ext cx="849913" cy="338554"/>
          </a:xfrm>
          <a:prstGeom prst="rect">
            <a:avLst/>
          </a:prstGeom>
          <a:solidFill>
            <a:srgbClr val="FFFF99"/>
          </a:solidFill>
        </p:spPr>
        <p:txBody>
          <a:bodyPr wrap="none">
            <a:spAutoFit/>
          </a:bodyPr>
          <a:lstStyle/>
          <a:p>
            <a:r>
              <a:rPr lang="en-SG" sz="1600" dirty="0" smtClean="0">
                <a:latin typeface="Narkisim" pitchFamily="34" charset="-79"/>
                <a:cs typeface="Narkisim" pitchFamily="34" charset="-79"/>
              </a:rPr>
              <a:t>XIA, Lei</a:t>
            </a:r>
            <a:endParaRPr lang="en-SG" sz="1600" dirty="0">
              <a:latin typeface="Narkisim" pitchFamily="34" charset="-79"/>
              <a:cs typeface="Narkisim" pitchFamily="34" charset="-79"/>
            </a:endParaRPr>
          </a:p>
        </p:txBody>
      </p:sp>
      <p:sp>
        <p:nvSpPr>
          <p:cNvPr id="5" name="Rectangle 4"/>
          <p:cNvSpPr/>
          <p:nvPr/>
        </p:nvSpPr>
        <p:spPr>
          <a:xfrm>
            <a:off x="381000" y="4953000"/>
            <a:ext cx="1427570" cy="338554"/>
          </a:xfrm>
          <a:prstGeom prst="rect">
            <a:avLst/>
          </a:prstGeom>
          <a:solidFill>
            <a:srgbClr val="FFFF99"/>
          </a:solidFill>
        </p:spPr>
        <p:txBody>
          <a:bodyPr wrap="none">
            <a:spAutoFit/>
          </a:bodyPr>
          <a:lstStyle/>
          <a:p>
            <a:r>
              <a:rPr lang="en-SG" sz="1600" dirty="0" smtClean="0">
                <a:latin typeface="Narkisim" pitchFamily="34" charset="-79"/>
                <a:cs typeface="Narkisim" pitchFamily="34" charset="-79"/>
              </a:rPr>
              <a:t>REPOND, Jose</a:t>
            </a:r>
            <a:endParaRPr lang="en-SG" sz="1600" dirty="0">
              <a:latin typeface="Narkisim" pitchFamily="34" charset="-79"/>
              <a:cs typeface="Narkisim" pitchFamily="34" charset="-79"/>
            </a:endParaRPr>
          </a:p>
        </p:txBody>
      </p:sp>
      <p:pic>
        <p:nvPicPr>
          <p:cNvPr id="234498" name="Picture 2"/>
          <p:cNvPicPr>
            <a:picLocks noChangeAspect="1" noChangeArrowheads="1"/>
          </p:cNvPicPr>
          <p:nvPr/>
        </p:nvPicPr>
        <p:blipFill>
          <a:blip r:embed="rId2" cstate="print"/>
          <a:srcRect l="396"/>
          <a:stretch>
            <a:fillRect/>
          </a:stretch>
        </p:blipFill>
        <p:spPr bwMode="auto">
          <a:xfrm>
            <a:off x="4415405" y="1548000"/>
            <a:ext cx="4680399" cy="2844000"/>
          </a:xfrm>
          <a:prstGeom prst="rect">
            <a:avLst/>
          </a:prstGeom>
          <a:noFill/>
          <a:ln w="9525">
            <a:noFill/>
            <a:miter lim="800000"/>
            <a:headEnd/>
            <a:tailEnd/>
          </a:ln>
        </p:spPr>
      </p:pic>
      <p:pic>
        <p:nvPicPr>
          <p:cNvPr id="234499" name="Picture 3"/>
          <p:cNvPicPr>
            <a:picLocks noChangeAspect="1" noChangeArrowheads="1"/>
          </p:cNvPicPr>
          <p:nvPr/>
        </p:nvPicPr>
        <p:blipFill>
          <a:blip r:embed="rId3" cstate="print"/>
          <a:srcRect l="817"/>
          <a:stretch>
            <a:fillRect/>
          </a:stretch>
        </p:blipFill>
        <p:spPr bwMode="auto">
          <a:xfrm>
            <a:off x="62223" y="1548000"/>
            <a:ext cx="4293753" cy="2981237"/>
          </a:xfrm>
          <a:prstGeom prst="rect">
            <a:avLst/>
          </a:prstGeom>
          <a:noFill/>
          <a:ln w="9525">
            <a:noFill/>
            <a:miter lim="800000"/>
            <a:headEnd/>
            <a:tailEnd/>
          </a:ln>
        </p:spPr>
      </p:pic>
      <p:pic>
        <p:nvPicPr>
          <p:cNvPr id="8" name="Picture 9" descr="Run_610054_Event_576"/>
          <p:cNvPicPr>
            <a:picLocks noChangeAspect="1" noChangeArrowheads="1"/>
          </p:cNvPicPr>
          <p:nvPr/>
        </p:nvPicPr>
        <p:blipFill>
          <a:blip r:embed="rId4" cstate="print"/>
          <a:srcRect/>
          <a:stretch>
            <a:fillRect/>
          </a:stretch>
        </p:blipFill>
        <p:spPr bwMode="auto">
          <a:xfrm>
            <a:off x="2339752" y="4221088"/>
            <a:ext cx="1981200" cy="1981200"/>
          </a:xfrm>
          <a:prstGeom prst="rect">
            <a:avLst/>
          </a:prstGeom>
          <a:noFill/>
          <a:ln w="9525">
            <a:noFill/>
            <a:miter lim="800000"/>
            <a:headEnd/>
            <a:tailEnd/>
          </a:ln>
        </p:spPr>
      </p:pic>
      <p:pic>
        <p:nvPicPr>
          <p:cNvPr id="9" name="Picture 16" descr="60GeV-6"/>
          <p:cNvPicPr>
            <a:picLocks noChangeAspect="1" noChangeArrowheads="1"/>
          </p:cNvPicPr>
          <p:nvPr/>
        </p:nvPicPr>
        <p:blipFill>
          <a:blip r:embed="rId5" cstate="print"/>
          <a:srcRect/>
          <a:stretch>
            <a:fillRect/>
          </a:stretch>
        </p:blipFill>
        <p:spPr bwMode="auto">
          <a:xfrm>
            <a:off x="4378424" y="4437306"/>
            <a:ext cx="2209800" cy="2016030"/>
          </a:xfrm>
          <a:prstGeom prst="rect">
            <a:avLst/>
          </a:prstGeom>
          <a:noFill/>
          <a:ln w="9525">
            <a:noFill/>
            <a:miter lim="800000"/>
            <a:headEnd/>
            <a:tailEnd/>
          </a:ln>
        </p:spPr>
      </p:pic>
      <p:sp>
        <p:nvSpPr>
          <p:cNvPr id="10" name="TextBox 9"/>
          <p:cNvSpPr txBox="1"/>
          <p:nvPr/>
        </p:nvSpPr>
        <p:spPr>
          <a:xfrm>
            <a:off x="3023896" y="5085184"/>
            <a:ext cx="612000" cy="246221"/>
          </a:xfrm>
          <a:prstGeom prst="rect">
            <a:avLst/>
          </a:prstGeom>
          <a:noFill/>
        </p:spPr>
        <p:txBody>
          <a:bodyPr wrap="square" lIns="0" tIns="0" rIns="0" bIns="0" rtlCol="0">
            <a:spAutoFit/>
          </a:bodyPr>
          <a:lstStyle/>
          <a:p>
            <a:r>
              <a:rPr lang="en-US" sz="1600" dirty="0" smtClean="0"/>
              <a:t>Muons</a:t>
            </a:r>
            <a:endParaRPr lang="en-SG" sz="1600" dirty="0"/>
          </a:p>
        </p:txBody>
      </p:sp>
      <p:sp>
        <p:nvSpPr>
          <p:cNvPr id="11" name="TextBox 10"/>
          <p:cNvSpPr txBox="1"/>
          <p:nvPr/>
        </p:nvSpPr>
        <p:spPr>
          <a:xfrm>
            <a:off x="5186164" y="6037699"/>
            <a:ext cx="504000" cy="246221"/>
          </a:xfrm>
          <a:prstGeom prst="rect">
            <a:avLst/>
          </a:prstGeom>
          <a:noFill/>
        </p:spPr>
        <p:txBody>
          <a:bodyPr wrap="square" lIns="0" tIns="0" rIns="0" bIns="0" rtlCol="0">
            <a:spAutoFit/>
          </a:bodyPr>
          <a:lstStyle/>
          <a:p>
            <a:r>
              <a:rPr lang="en-US" sz="1600" dirty="0" smtClean="0"/>
              <a:t>Pions</a:t>
            </a:r>
            <a:endParaRPr lang="en-SG" sz="1600" dirty="0"/>
          </a:p>
        </p:txBody>
      </p:sp>
      <p:sp>
        <p:nvSpPr>
          <p:cNvPr id="13" name="Slide Number Placeholder 12"/>
          <p:cNvSpPr>
            <a:spLocks noGrp="1"/>
          </p:cNvSpPr>
          <p:nvPr>
            <p:ph type="sldNum" sz="quarter" idx="12"/>
          </p:nvPr>
        </p:nvSpPr>
        <p:spPr/>
        <p:txBody>
          <a:bodyPr/>
          <a:lstStyle/>
          <a:p>
            <a:fld id="{5D0D82D1-030A-4AF5-855D-82A44DD93AEE}" type="slidenum">
              <a:rPr lang="en-US" smtClean="0"/>
              <a:pPr/>
              <a:t>42</a:t>
            </a:fld>
            <a:endParaRPr lang="en-US" dirty="0"/>
          </a:p>
        </p:txBody>
      </p:sp>
      <p:sp>
        <p:nvSpPr>
          <p:cNvPr id="14" name="Footer Placeholder 1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MRPCs for </a:t>
            </a:r>
            <a:r>
              <a:rPr lang="en-SG" dirty="0" smtClean="0"/>
              <a:t>neutron </a:t>
            </a:r>
            <a:r>
              <a:rPr lang="en-SG" dirty="0" smtClean="0"/>
              <a:t>detection</a:t>
            </a:r>
            <a:endParaRPr lang="en-SG" dirty="0"/>
          </a:p>
        </p:txBody>
      </p:sp>
      <p:sp>
        <p:nvSpPr>
          <p:cNvPr id="5" name="Footer Placeholder 4"/>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43</a:t>
            </a:fld>
            <a:endParaRPr lang="en-US" dirty="0"/>
          </a:p>
        </p:txBody>
      </p:sp>
      <p:pic>
        <p:nvPicPr>
          <p:cNvPr id="8" name="Picture 2"/>
          <p:cNvPicPr>
            <a:picLocks noGrp="1" noChangeAspect="1" noChangeArrowheads="1"/>
          </p:cNvPicPr>
          <p:nvPr>
            <p:ph sz="half" idx="1"/>
          </p:nvPr>
        </p:nvPicPr>
        <p:blipFill>
          <a:blip r:embed="rId2" cstate="print"/>
          <a:srcRect l="4149" t="13834" r="830" b="4980"/>
          <a:stretch>
            <a:fillRect/>
          </a:stretch>
        </p:blipFill>
        <p:spPr bwMode="auto">
          <a:xfrm>
            <a:off x="666000" y="1548000"/>
            <a:ext cx="7812000" cy="5004060"/>
          </a:xfrm>
          <a:prstGeom prst="rect">
            <a:avLst/>
          </a:prstGeom>
          <a:noFill/>
          <a:ln w="9525">
            <a:noFill/>
            <a:miter lim="800000"/>
            <a:headEnd/>
            <a:tailEnd/>
          </a:ln>
        </p:spPr>
      </p:pic>
      <p:sp>
        <p:nvSpPr>
          <p:cNvPr id="9" name="Rectangle 8"/>
          <p:cNvSpPr/>
          <p:nvPr/>
        </p:nvSpPr>
        <p:spPr>
          <a:xfrm>
            <a:off x="467544" y="6042774"/>
            <a:ext cx="1531188" cy="338554"/>
          </a:xfrm>
          <a:prstGeom prst="rect">
            <a:avLst/>
          </a:prstGeom>
          <a:solidFill>
            <a:srgbClr val="FFFF99"/>
          </a:solidFill>
        </p:spPr>
        <p:txBody>
          <a:bodyPr wrap="none">
            <a:spAutoFit/>
          </a:bodyPr>
          <a:lstStyle/>
          <a:p>
            <a:r>
              <a:rPr lang="en-SG" sz="1600" dirty="0" smtClean="0">
                <a:latin typeface="Narkisim" pitchFamily="34" charset="-79"/>
                <a:cs typeface="Narkisim" pitchFamily="34" charset="-79"/>
              </a:rPr>
              <a:t>ROEDER, Marko</a:t>
            </a:r>
            <a:endParaRPr lang="en-SG" sz="1600" dirty="0">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RPC simulations and </a:t>
            </a:r>
            <a:r>
              <a:rPr lang="en-US" dirty="0" err="1" smtClean="0"/>
              <a:t>modelling</a:t>
            </a:r>
            <a:endParaRPr lang="en-SG" dirty="0"/>
          </a:p>
        </p:txBody>
      </p:sp>
      <p:sp>
        <p:nvSpPr>
          <p:cNvPr id="3" name="Content Placeholder 2"/>
          <p:cNvSpPr>
            <a:spLocks noGrp="1"/>
          </p:cNvSpPr>
          <p:nvPr>
            <p:ph sz="half" idx="1"/>
          </p:nvPr>
        </p:nvSpPr>
        <p:spPr/>
        <p:txBody>
          <a:bodyPr>
            <a:normAutofit fontScale="70000" lnSpcReduction="20000"/>
          </a:bodyPr>
          <a:lstStyle/>
          <a:p>
            <a:pPr marL="176213" indent="-176213">
              <a:spcBef>
                <a:spcPct val="30000"/>
              </a:spcBef>
              <a:buFontTx/>
              <a:buChar char="•"/>
              <a:tabLst>
                <a:tab pos="266700" algn="l"/>
              </a:tabLst>
            </a:pPr>
            <a:r>
              <a:rPr lang="en-US" dirty="0" smtClean="0"/>
              <a:t>Most of the rich RPC physics </a:t>
            </a:r>
            <a:r>
              <a:rPr lang="en-US" dirty="0" smtClean="0"/>
              <a:t>understood.</a:t>
            </a:r>
            <a:endParaRPr lang="en-US" dirty="0" smtClean="0"/>
          </a:p>
          <a:p>
            <a:pPr marL="176213" indent="-176213">
              <a:spcBef>
                <a:spcPct val="30000"/>
              </a:spcBef>
              <a:buFontTx/>
              <a:buChar char="•"/>
              <a:tabLst>
                <a:tab pos="266700" algn="l"/>
              </a:tabLst>
            </a:pPr>
            <a:r>
              <a:rPr lang="en-US" dirty="0" smtClean="0"/>
              <a:t>Though there are still some open challenges:</a:t>
            </a:r>
            <a:endParaRPr lang="en-US" dirty="0" smtClean="0"/>
          </a:p>
          <a:p>
            <a:pPr marL="628650" lvl="1" indent="-171450">
              <a:spcBef>
                <a:spcPct val="30000"/>
              </a:spcBef>
              <a:buFontTx/>
              <a:buChar char="•"/>
              <a:tabLst>
                <a:tab pos="266700" algn="l"/>
              </a:tabLst>
            </a:pPr>
            <a:r>
              <a:rPr lang="en-US" dirty="0" smtClean="0"/>
              <a:t>Response of timing RPCs to gamma photons. Calculations </a:t>
            </a:r>
            <a:r>
              <a:rPr lang="en-US" dirty="0" smtClean="0"/>
              <a:t>still do not match </a:t>
            </a:r>
            <a:r>
              <a:rPr lang="en-US" dirty="0" smtClean="0"/>
              <a:t>with measurements.</a:t>
            </a:r>
          </a:p>
          <a:p>
            <a:pPr marL="628650" lvl="1" indent="-171450">
              <a:spcBef>
                <a:spcPct val="30000"/>
              </a:spcBef>
              <a:buFontTx/>
              <a:buChar char="•"/>
              <a:tabLst>
                <a:tab pos="266700" algn="l"/>
              </a:tabLst>
            </a:pPr>
            <a:r>
              <a:rPr lang="en-US" dirty="0" smtClean="0"/>
              <a:t>Details of the space-charge effect and match to careful measurements in different gap sizes.</a:t>
            </a:r>
          </a:p>
          <a:p>
            <a:pPr marL="628650" lvl="1" indent="-171450">
              <a:spcBef>
                <a:spcPct val="30000"/>
              </a:spcBef>
              <a:buFontTx/>
              <a:buChar char="•"/>
              <a:tabLst>
                <a:tab pos="266700" algn="l"/>
              </a:tabLst>
            </a:pPr>
            <a:r>
              <a:rPr lang="en-US" dirty="0" smtClean="0"/>
              <a:t>Streamer </a:t>
            </a:r>
            <a:r>
              <a:rPr lang="en-US" dirty="0" smtClean="0"/>
              <a:t>mechanism is still a hard nut to crack! </a:t>
            </a:r>
            <a:r>
              <a:rPr lang="en-US" dirty="0" smtClean="0"/>
              <a:t>Gas self-</a:t>
            </a:r>
            <a:r>
              <a:rPr lang="en-US" dirty="0" err="1" smtClean="0"/>
              <a:t>photoionization</a:t>
            </a:r>
            <a:r>
              <a:rPr lang="en-US" dirty="0" smtClean="0"/>
              <a:t> is a very unsatisfactory mechanism.</a:t>
            </a:r>
          </a:p>
          <a:p>
            <a:pPr marL="628650" lvl="1" indent="-171450">
              <a:spcBef>
                <a:spcPct val="30000"/>
              </a:spcBef>
              <a:buFontTx/>
              <a:buChar char="•"/>
              <a:tabLst>
                <a:tab pos="266700" algn="l"/>
              </a:tabLst>
            </a:pPr>
            <a:r>
              <a:rPr lang="en-US" dirty="0" smtClean="0"/>
              <a:t>The role of SF</a:t>
            </a:r>
            <a:r>
              <a:rPr lang="en-US" baseline="-25000" dirty="0" smtClean="0"/>
              <a:t>6 </a:t>
            </a:r>
            <a:r>
              <a:rPr lang="en-US" dirty="0" smtClean="0"/>
              <a:t>in streamer </a:t>
            </a:r>
            <a:r>
              <a:rPr lang="en-US" dirty="0" smtClean="0"/>
              <a:t>suppression needs to be addressed</a:t>
            </a:r>
            <a:endParaRPr lang="en-US" dirty="0" smtClean="0"/>
          </a:p>
          <a:p>
            <a:pPr marL="628650" lvl="1" indent="-171450">
              <a:spcBef>
                <a:spcPct val="30000"/>
              </a:spcBef>
              <a:buFontTx/>
              <a:buChar char="•"/>
              <a:tabLst>
                <a:tab pos="266700" algn="l"/>
              </a:tabLst>
            </a:pPr>
            <a:r>
              <a:rPr lang="en-US" dirty="0" smtClean="0"/>
              <a:t>Time-charge correlation in timing RPCs. Some say it is just electronics slew correction</a:t>
            </a:r>
            <a:r>
              <a:rPr lang="en-US" dirty="0" smtClean="0"/>
              <a:t>.</a:t>
            </a:r>
          </a:p>
          <a:p>
            <a:pPr marL="628650" lvl="1" indent="-171450">
              <a:spcBef>
                <a:spcPct val="30000"/>
              </a:spcBef>
              <a:buFontTx/>
              <a:buChar char="•"/>
              <a:tabLst>
                <a:tab pos="266700" algn="l"/>
              </a:tabLst>
            </a:pPr>
            <a:r>
              <a:rPr lang="en-US" dirty="0" smtClean="0"/>
              <a:t>Induced current </a:t>
            </a:r>
            <a:r>
              <a:rPr lang="en-US" dirty="0" err="1" smtClean="0"/>
              <a:t>vs</a:t>
            </a:r>
            <a:r>
              <a:rPr lang="en-US" dirty="0" smtClean="0"/>
              <a:t> induced charge. Which one to chose as the fundamental magnitude for evaluating the induction process</a:t>
            </a:r>
            <a:r>
              <a:rPr lang="en-US" dirty="0" smtClean="0"/>
              <a:t>?</a:t>
            </a:r>
          </a:p>
          <a:p>
            <a:pPr marL="628650" lvl="1" indent="-171450">
              <a:spcBef>
                <a:spcPct val="30000"/>
              </a:spcBef>
              <a:buFontTx/>
              <a:buChar char="•"/>
              <a:tabLst>
                <a:tab pos="266700" algn="l"/>
              </a:tabLst>
            </a:pPr>
            <a:r>
              <a:rPr lang="en-US" dirty="0" smtClean="0"/>
              <a:t>The present simulation in general seems to under-predict the induced signal in Bakelite </a:t>
            </a:r>
            <a:r>
              <a:rPr lang="en-US" dirty="0" smtClean="0"/>
              <a:t>RPCs </a:t>
            </a:r>
            <a:r>
              <a:rPr lang="en-US" dirty="0" smtClean="0"/>
              <a:t>in comparison to the measurements</a:t>
            </a:r>
            <a:r>
              <a:rPr lang="en-US" dirty="0" smtClean="0"/>
              <a:t>.</a:t>
            </a:r>
            <a:endParaRPr lang="en-US" dirty="0" smtClean="0"/>
          </a:p>
          <a:p>
            <a:endParaRPr lang="en-SG"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44</a:t>
            </a:fld>
            <a:endParaRPr lang="en-US" dirty="0"/>
          </a:p>
        </p:txBody>
      </p:sp>
      <p:sp>
        <p:nvSpPr>
          <p:cNvPr id="6" name="Rectangle 28"/>
          <p:cNvSpPr>
            <a:spLocks noChangeArrowheads="1"/>
          </p:cNvSpPr>
          <p:nvPr/>
        </p:nvSpPr>
        <p:spPr bwMode="auto">
          <a:xfrm>
            <a:off x="6444208" y="5938387"/>
            <a:ext cx="2592288" cy="586957"/>
          </a:xfrm>
          <a:prstGeom prst="rect">
            <a:avLst/>
          </a:prstGeom>
          <a:solidFill>
            <a:srgbClr val="FFFF99"/>
          </a:solidFill>
          <a:ln w="9525" algn="ctr">
            <a:noFill/>
            <a:miter lim="800000"/>
            <a:headEnd/>
            <a:tailEnd/>
          </a:ln>
          <a:effectLst/>
        </p:spPr>
        <p:txBody>
          <a:bodyPr wrap="square" lIns="90000" tIns="46800" rIns="90000" bIns="46800">
            <a:spAutoFit/>
          </a:bodyPr>
          <a:lstStyle/>
          <a:p>
            <a:r>
              <a:rPr lang="en-GB" sz="1600" dirty="0" err="1" smtClean="0">
                <a:latin typeface="Narkisim" pitchFamily="34" charset="-79"/>
                <a:cs typeface="Narkisim" pitchFamily="34" charset="-79"/>
              </a:rPr>
              <a:t>P.Fonte</a:t>
            </a:r>
            <a:r>
              <a:rPr lang="en-GB" sz="1600" dirty="0" smtClean="0">
                <a:latin typeface="Narkisim" pitchFamily="34" charset="-79"/>
                <a:cs typeface="Narkisim" pitchFamily="34" charset="-79"/>
              </a:rPr>
              <a:t>, </a:t>
            </a:r>
            <a:r>
              <a:rPr lang="en-US" sz="1600" dirty="0" smtClean="0">
                <a:latin typeface="Narkisim" pitchFamily="34" charset="-79"/>
                <a:cs typeface="Narkisim" pitchFamily="34" charset="-79"/>
              </a:rPr>
              <a:t>Diego </a:t>
            </a:r>
            <a:r>
              <a:rPr lang="en-US" sz="1600" dirty="0" err="1" smtClean="0">
                <a:latin typeface="Narkisim" pitchFamily="34" charset="-79"/>
                <a:cs typeface="Narkisim" pitchFamily="34" charset="-79"/>
              </a:rPr>
              <a:t>González-Díaz</a:t>
            </a:r>
            <a:r>
              <a:rPr lang="en-US" sz="1600" dirty="0" smtClean="0">
                <a:latin typeface="Narkisim" pitchFamily="34" charset="-79"/>
                <a:cs typeface="Narkisim" pitchFamily="34" charset="-79"/>
              </a:rPr>
              <a:t>, </a:t>
            </a:r>
            <a:r>
              <a:rPr lang="en-SG" sz="1600" dirty="0" err="1" smtClean="0">
                <a:latin typeface="Narkisim" pitchFamily="34" charset="-79"/>
                <a:cs typeface="Narkisim" pitchFamily="34" charset="-79"/>
              </a:rPr>
              <a:t>Majumdar</a:t>
            </a:r>
            <a:r>
              <a:rPr lang="en-SG" sz="1600" dirty="0" smtClean="0">
                <a:latin typeface="Narkisim" pitchFamily="34" charset="-79"/>
                <a:cs typeface="Narkisim" pitchFamily="34" charset="-79"/>
              </a:rPr>
              <a:t>, </a:t>
            </a:r>
            <a:r>
              <a:rPr lang="en-SG" sz="1600" dirty="0" err="1" smtClean="0">
                <a:latin typeface="Narkisim" pitchFamily="34" charset="-79"/>
                <a:cs typeface="Narkisim" pitchFamily="34" charset="-79"/>
              </a:rPr>
              <a:t>Nayana</a:t>
            </a:r>
            <a:r>
              <a:rPr lang="en-US" sz="1600" dirty="0" smtClean="0">
                <a:latin typeface="Narkisim" pitchFamily="34" charset="-79"/>
                <a:cs typeface="Narkisim" pitchFamily="34" charset="-79"/>
              </a:rPr>
              <a:t> </a:t>
            </a:r>
            <a:endParaRPr lang="en-US" sz="1600" dirty="0" smtClean="0">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half" idx="1"/>
          </p:nvPr>
        </p:nvSpPr>
        <p:spPr/>
        <p:txBody>
          <a:bodyPr>
            <a:normAutofit fontScale="62500" lnSpcReduction="20000"/>
          </a:bodyPr>
          <a:lstStyle/>
          <a:p>
            <a:pPr marL="252000" indent="-252000">
              <a:lnSpc>
                <a:spcPct val="120000"/>
              </a:lnSpc>
            </a:pPr>
            <a:r>
              <a:rPr lang="en-GB" dirty="0" smtClean="0"/>
              <a:t>Particle ID </a:t>
            </a:r>
            <a:r>
              <a:rPr lang="en-GB" dirty="0" smtClean="0"/>
              <a:t>by </a:t>
            </a:r>
            <a:r>
              <a:rPr lang="en-GB" dirty="0" smtClean="0"/>
              <a:t>Time of Flight </a:t>
            </a:r>
            <a:r>
              <a:rPr lang="en-GB" dirty="0" smtClean="0"/>
              <a:t>is a combination of tracking and timing. To have both measurements in a single detector may have advantages. For instance, each particle would be measured several times, improving accuracy (although on a shorter path) and there is no need for an external T</a:t>
            </a:r>
            <a:r>
              <a:rPr lang="en-GB" baseline="-25000" dirty="0" smtClean="0"/>
              <a:t>0</a:t>
            </a:r>
            <a:r>
              <a:rPr lang="en-GB" dirty="0" smtClean="0"/>
              <a:t> </a:t>
            </a:r>
            <a:r>
              <a:rPr lang="en-GB" dirty="0" smtClean="0"/>
              <a:t>detector.</a:t>
            </a:r>
            <a:endParaRPr lang="en-GB" dirty="0" smtClean="0"/>
          </a:p>
          <a:p>
            <a:pPr marL="252000" indent="-252000">
              <a:lnSpc>
                <a:spcPct val="120000"/>
              </a:lnSpc>
            </a:pPr>
            <a:endParaRPr lang="en-GB" dirty="0" smtClean="0"/>
          </a:p>
          <a:p>
            <a:pPr marL="252000" indent="-252000">
              <a:lnSpc>
                <a:spcPct val="120000"/>
              </a:lnSpc>
            </a:pPr>
            <a:endParaRPr lang="en-GB" dirty="0" smtClean="0"/>
          </a:p>
          <a:p>
            <a:pPr marL="252000" indent="-252000">
              <a:lnSpc>
                <a:spcPct val="120000"/>
              </a:lnSpc>
            </a:pPr>
            <a:endParaRPr lang="en-GB" dirty="0" smtClean="0"/>
          </a:p>
          <a:p>
            <a:pPr marL="252000" indent="-252000">
              <a:lnSpc>
                <a:spcPct val="120000"/>
              </a:lnSpc>
            </a:pPr>
            <a:endParaRPr lang="en-GB" dirty="0" smtClean="0"/>
          </a:p>
          <a:p>
            <a:pPr marL="252000" indent="-252000">
              <a:lnSpc>
                <a:spcPct val="120000"/>
              </a:lnSpc>
            </a:pPr>
            <a:endParaRPr lang="en-GB" dirty="0" smtClean="0"/>
          </a:p>
          <a:p>
            <a:pPr marL="252000" indent="-252000">
              <a:lnSpc>
                <a:spcPct val="120000"/>
              </a:lnSpc>
            </a:pPr>
            <a:r>
              <a:rPr lang="en-GB" dirty="0" smtClean="0"/>
              <a:t>Explore </a:t>
            </a:r>
            <a:r>
              <a:rPr lang="en-GB" dirty="0" smtClean="0"/>
              <a:t>the limits of RPC position resolution by classical charge interpolation </a:t>
            </a:r>
            <a:r>
              <a:rPr lang="en-GB" dirty="0" smtClean="0"/>
              <a:t>(</a:t>
            </a:r>
            <a:r>
              <a:rPr lang="en-US" dirty="0" smtClean="0"/>
              <a:t>space </a:t>
            </a:r>
            <a:r>
              <a:rPr lang="en-US" dirty="0" smtClean="0"/>
              <a:t>resolution of the order of 0.1 mm</a:t>
            </a:r>
            <a:r>
              <a:rPr lang="en-GB" dirty="0" smtClean="0"/>
              <a:t> obtained) and </a:t>
            </a:r>
            <a:r>
              <a:rPr lang="en-GB" dirty="0" smtClean="0"/>
              <a:t>combine it with accurate timing in a limited number of channels</a:t>
            </a:r>
            <a:r>
              <a:rPr lang="en-GB" dirty="0" smtClean="0"/>
              <a:t>.</a:t>
            </a:r>
            <a:endParaRPr lang="en-GB" dirty="0" smtClean="0"/>
          </a:p>
        </p:txBody>
      </p:sp>
      <p:sp>
        <p:nvSpPr>
          <p:cNvPr id="6" name="Title 5"/>
          <p:cNvSpPr>
            <a:spLocks noGrp="1"/>
          </p:cNvSpPr>
          <p:nvPr>
            <p:ph type="title"/>
          </p:nvPr>
        </p:nvSpPr>
        <p:spPr/>
        <p:txBody>
          <a:bodyPr/>
          <a:lstStyle/>
          <a:p>
            <a:r>
              <a:rPr lang="en-US" dirty="0" smtClean="0"/>
              <a:t>RPC based TOF tracker</a:t>
            </a:r>
            <a:endParaRPr lang="en-SG" dirty="0"/>
          </a:p>
        </p:txBody>
      </p:sp>
      <p:sp>
        <p:nvSpPr>
          <p:cNvPr id="4" name="Footer Placeholder 3"/>
          <p:cNvSpPr>
            <a:spLocks noGrp="1"/>
          </p:cNvSpPr>
          <p:nvPr>
            <p:ph type="ftr" sz="quarter" idx="11"/>
          </p:nvPr>
        </p:nvSpPr>
        <p:spPr/>
        <p:txBody>
          <a:bodyPr/>
          <a:lstStyle/>
          <a:p>
            <a:r>
              <a:rPr lang="en-US" dirty="0"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45</a:t>
            </a:fld>
            <a:endParaRPr lang="en-US" dirty="0"/>
          </a:p>
        </p:txBody>
      </p:sp>
      <p:grpSp>
        <p:nvGrpSpPr>
          <p:cNvPr id="21" name="Group 28"/>
          <p:cNvGrpSpPr>
            <a:grpSpLocks/>
          </p:cNvGrpSpPr>
          <p:nvPr/>
        </p:nvGrpSpPr>
        <p:grpSpPr bwMode="auto">
          <a:xfrm>
            <a:off x="508000" y="3742432"/>
            <a:ext cx="3276600" cy="935037"/>
            <a:chOff x="839" y="1525"/>
            <a:chExt cx="2676" cy="829"/>
          </a:xfrm>
        </p:grpSpPr>
        <p:sp>
          <p:nvSpPr>
            <p:cNvPr id="22" name="Line 19"/>
            <p:cNvSpPr>
              <a:spLocks noChangeShapeType="1"/>
            </p:cNvSpPr>
            <p:nvPr/>
          </p:nvSpPr>
          <p:spPr bwMode="auto">
            <a:xfrm>
              <a:off x="1111" y="1525"/>
              <a:ext cx="0" cy="590"/>
            </a:xfrm>
            <a:prstGeom prst="line">
              <a:avLst/>
            </a:prstGeom>
            <a:noFill/>
            <a:ln w="28575">
              <a:solidFill>
                <a:srgbClr val="FF0000"/>
              </a:solidFill>
              <a:round/>
              <a:headEnd/>
              <a:tailEnd/>
            </a:ln>
            <a:effectLst/>
          </p:spPr>
          <p:txBody>
            <a:bodyPr lIns="90000" tIns="46800" rIns="90000" bIns="46800">
              <a:spAutoFit/>
            </a:bodyPr>
            <a:lstStyle/>
            <a:p>
              <a:endParaRPr lang="en-SG"/>
            </a:p>
          </p:txBody>
        </p:sp>
        <p:sp>
          <p:nvSpPr>
            <p:cNvPr id="23" name="Line 20"/>
            <p:cNvSpPr>
              <a:spLocks noChangeShapeType="1"/>
            </p:cNvSpPr>
            <p:nvPr/>
          </p:nvSpPr>
          <p:spPr bwMode="auto">
            <a:xfrm>
              <a:off x="1882" y="1525"/>
              <a:ext cx="0" cy="590"/>
            </a:xfrm>
            <a:prstGeom prst="line">
              <a:avLst/>
            </a:prstGeom>
            <a:noFill/>
            <a:ln w="28575">
              <a:solidFill>
                <a:srgbClr val="FF0000"/>
              </a:solidFill>
              <a:round/>
              <a:headEnd/>
              <a:tailEnd/>
            </a:ln>
            <a:effectLst/>
          </p:spPr>
          <p:txBody>
            <a:bodyPr lIns="90000" tIns="46800" rIns="90000" bIns="46800">
              <a:spAutoFit/>
            </a:bodyPr>
            <a:lstStyle/>
            <a:p>
              <a:endParaRPr lang="en-SG"/>
            </a:p>
          </p:txBody>
        </p:sp>
        <p:sp>
          <p:nvSpPr>
            <p:cNvPr id="24" name="Line 21"/>
            <p:cNvSpPr>
              <a:spLocks noChangeShapeType="1"/>
            </p:cNvSpPr>
            <p:nvPr/>
          </p:nvSpPr>
          <p:spPr bwMode="auto">
            <a:xfrm>
              <a:off x="2608" y="1525"/>
              <a:ext cx="0" cy="590"/>
            </a:xfrm>
            <a:prstGeom prst="line">
              <a:avLst/>
            </a:prstGeom>
            <a:noFill/>
            <a:ln w="28575">
              <a:solidFill>
                <a:srgbClr val="FF0000"/>
              </a:solidFill>
              <a:round/>
              <a:headEnd/>
              <a:tailEnd/>
            </a:ln>
            <a:effectLst/>
          </p:spPr>
          <p:txBody>
            <a:bodyPr lIns="90000" tIns="46800" rIns="90000" bIns="46800">
              <a:spAutoFit/>
            </a:bodyPr>
            <a:lstStyle/>
            <a:p>
              <a:endParaRPr lang="en-SG"/>
            </a:p>
          </p:txBody>
        </p:sp>
        <p:sp>
          <p:nvSpPr>
            <p:cNvPr id="25" name="Line 22"/>
            <p:cNvSpPr>
              <a:spLocks noChangeShapeType="1"/>
            </p:cNvSpPr>
            <p:nvPr/>
          </p:nvSpPr>
          <p:spPr bwMode="auto">
            <a:xfrm>
              <a:off x="3288" y="1525"/>
              <a:ext cx="0" cy="590"/>
            </a:xfrm>
            <a:prstGeom prst="line">
              <a:avLst/>
            </a:prstGeom>
            <a:noFill/>
            <a:ln w="28575">
              <a:solidFill>
                <a:srgbClr val="FF0000"/>
              </a:solidFill>
              <a:round/>
              <a:headEnd/>
              <a:tailEnd/>
            </a:ln>
            <a:effectLst/>
          </p:spPr>
          <p:txBody>
            <a:bodyPr lIns="90000" tIns="46800" rIns="90000" bIns="46800">
              <a:spAutoFit/>
            </a:bodyPr>
            <a:lstStyle/>
            <a:p>
              <a:endParaRPr lang="en-SG"/>
            </a:p>
          </p:txBody>
        </p:sp>
        <p:sp>
          <p:nvSpPr>
            <p:cNvPr id="26" name="Line 23"/>
            <p:cNvSpPr>
              <a:spLocks noChangeShapeType="1"/>
            </p:cNvSpPr>
            <p:nvPr/>
          </p:nvSpPr>
          <p:spPr bwMode="auto">
            <a:xfrm flipV="1">
              <a:off x="839" y="1706"/>
              <a:ext cx="2676" cy="136"/>
            </a:xfrm>
            <a:prstGeom prst="line">
              <a:avLst/>
            </a:prstGeom>
            <a:noFill/>
            <a:ln w="9525">
              <a:solidFill>
                <a:schemeClr val="accent2"/>
              </a:solidFill>
              <a:round/>
              <a:headEnd/>
              <a:tailEnd type="triangle" w="med" len="med"/>
            </a:ln>
            <a:effectLst/>
          </p:spPr>
          <p:txBody>
            <a:bodyPr lIns="90000" tIns="46800" rIns="90000" bIns="46800">
              <a:spAutoFit/>
            </a:bodyPr>
            <a:lstStyle/>
            <a:p>
              <a:endParaRPr lang="en-SG"/>
            </a:p>
          </p:txBody>
        </p:sp>
        <p:sp>
          <p:nvSpPr>
            <p:cNvPr id="27" name="Text Box 24"/>
            <p:cNvSpPr txBox="1">
              <a:spLocks noChangeArrowheads="1"/>
            </p:cNvSpPr>
            <p:nvPr/>
          </p:nvSpPr>
          <p:spPr bwMode="auto">
            <a:xfrm>
              <a:off x="1012" y="2142"/>
              <a:ext cx="199" cy="212"/>
            </a:xfrm>
            <a:prstGeom prst="rect">
              <a:avLst/>
            </a:prstGeom>
            <a:noFill/>
            <a:ln w="9525" algn="ctr">
              <a:noFill/>
              <a:miter lim="800000"/>
              <a:headEnd/>
              <a:tailEnd/>
            </a:ln>
            <a:effectLst/>
          </p:spPr>
          <p:txBody>
            <a:bodyPr wrap="none" lIns="90000" tIns="46800" rIns="90000" bIns="46800">
              <a:spAutoFit/>
            </a:bodyPr>
            <a:lstStyle/>
            <a:p>
              <a:pPr marL="363538" indent="-363538"/>
              <a:r>
                <a:rPr lang="pt-PT"/>
                <a:t>t</a:t>
              </a:r>
              <a:r>
                <a:rPr lang="pt-PT" baseline="-25000"/>
                <a:t>0</a:t>
              </a:r>
            </a:p>
          </p:txBody>
        </p:sp>
        <p:sp>
          <p:nvSpPr>
            <p:cNvPr id="28" name="Text Box 25"/>
            <p:cNvSpPr txBox="1">
              <a:spLocks noChangeArrowheads="1"/>
            </p:cNvSpPr>
            <p:nvPr/>
          </p:nvSpPr>
          <p:spPr bwMode="auto">
            <a:xfrm>
              <a:off x="1782" y="2142"/>
              <a:ext cx="199" cy="212"/>
            </a:xfrm>
            <a:prstGeom prst="rect">
              <a:avLst/>
            </a:prstGeom>
            <a:noFill/>
            <a:ln w="9525" algn="ctr">
              <a:noFill/>
              <a:miter lim="800000"/>
              <a:headEnd/>
              <a:tailEnd/>
            </a:ln>
            <a:effectLst/>
          </p:spPr>
          <p:txBody>
            <a:bodyPr wrap="none" lIns="90000" tIns="46800" rIns="90000" bIns="46800">
              <a:spAutoFit/>
            </a:bodyPr>
            <a:lstStyle/>
            <a:p>
              <a:pPr marL="363538" indent="-363538"/>
              <a:r>
                <a:rPr lang="pt-PT"/>
                <a:t>t</a:t>
              </a:r>
              <a:r>
                <a:rPr lang="pt-PT" baseline="-25000"/>
                <a:t>1</a:t>
              </a:r>
            </a:p>
          </p:txBody>
        </p:sp>
        <p:sp>
          <p:nvSpPr>
            <p:cNvPr id="29" name="Text Box 26"/>
            <p:cNvSpPr txBox="1">
              <a:spLocks noChangeArrowheads="1"/>
            </p:cNvSpPr>
            <p:nvPr/>
          </p:nvSpPr>
          <p:spPr bwMode="auto">
            <a:xfrm>
              <a:off x="2508" y="2142"/>
              <a:ext cx="199" cy="212"/>
            </a:xfrm>
            <a:prstGeom prst="rect">
              <a:avLst/>
            </a:prstGeom>
            <a:noFill/>
            <a:ln w="9525" algn="ctr">
              <a:noFill/>
              <a:miter lim="800000"/>
              <a:headEnd/>
              <a:tailEnd/>
            </a:ln>
            <a:effectLst/>
          </p:spPr>
          <p:txBody>
            <a:bodyPr wrap="none" lIns="90000" tIns="46800" rIns="90000" bIns="46800">
              <a:spAutoFit/>
            </a:bodyPr>
            <a:lstStyle/>
            <a:p>
              <a:pPr marL="363538" indent="-363538"/>
              <a:r>
                <a:rPr lang="pt-PT"/>
                <a:t>t</a:t>
              </a:r>
              <a:r>
                <a:rPr lang="pt-PT" baseline="-25000"/>
                <a:t>2</a:t>
              </a:r>
            </a:p>
          </p:txBody>
        </p:sp>
        <p:sp>
          <p:nvSpPr>
            <p:cNvPr id="30" name="Text Box 27"/>
            <p:cNvSpPr txBox="1">
              <a:spLocks noChangeArrowheads="1"/>
            </p:cNvSpPr>
            <p:nvPr/>
          </p:nvSpPr>
          <p:spPr bwMode="auto">
            <a:xfrm>
              <a:off x="3188" y="2142"/>
              <a:ext cx="199" cy="212"/>
            </a:xfrm>
            <a:prstGeom prst="rect">
              <a:avLst/>
            </a:prstGeom>
            <a:noFill/>
            <a:ln w="9525" algn="ctr">
              <a:noFill/>
              <a:miter lim="800000"/>
              <a:headEnd/>
              <a:tailEnd/>
            </a:ln>
            <a:effectLst/>
          </p:spPr>
          <p:txBody>
            <a:bodyPr wrap="none" lIns="90000" tIns="46800" rIns="90000" bIns="46800">
              <a:spAutoFit/>
            </a:bodyPr>
            <a:lstStyle/>
            <a:p>
              <a:pPr marL="363538" indent="-363538"/>
              <a:r>
                <a:rPr lang="pt-PT"/>
                <a:t>t</a:t>
              </a:r>
              <a:r>
                <a:rPr lang="pt-PT" baseline="-25000"/>
                <a:t>3</a:t>
              </a:r>
            </a:p>
          </p:txBody>
        </p:sp>
      </p:grpSp>
      <p:pic>
        <p:nvPicPr>
          <p:cNvPr id="32" name="Picture 2" descr="C:\Users\aielli\Desktop\Picture2.png"/>
          <p:cNvPicPr>
            <a:picLocks noGrp="1" noChangeAspect="1" noChangeArrowheads="1"/>
          </p:cNvPicPr>
          <p:nvPr>
            <p:ph sz="half" idx="2"/>
          </p:nvPr>
        </p:nvPicPr>
        <p:blipFill>
          <a:blip r:embed="rId2" cstate="print"/>
          <a:srcRect/>
          <a:stretch>
            <a:fillRect/>
          </a:stretch>
        </p:blipFill>
        <p:spPr bwMode="auto">
          <a:xfrm>
            <a:off x="4572000" y="1548000"/>
            <a:ext cx="4500563" cy="3203248"/>
          </a:xfrm>
          <a:prstGeom prst="rect">
            <a:avLst/>
          </a:prstGeom>
          <a:noFill/>
        </p:spPr>
      </p:pic>
      <p:sp>
        <p:nvSpPr>
          <p:cNvPr id="33" name="Content Placeholder 2"/>
          <p:cNvSpPr txBox="1">
            <a:spLocks/>
          </p:cNvSpPr>
          <p:nvPr/>
        </p:nvSpPr>
        <p:spPr>
          <a:xfrm>
            <a:off x="4644008" y="4725144"/>
            <a:ext cx="4248472" cy="1615827"/>
          </a:xfrm>
          <a:prstGeom prst="rect">
            <a:avLst/>
          </a:prstGeom>
        </p:spPr>
        <p:txBody>
          <a:bodyPr vert="horz" lIns="91440" tIns="91440" rtlCol="0">
            <a:spAutoFit/>
          </a:bodyPr>
          <a:lstStyle/>
          <a:p>
            <a:pPr marL="180000" marR="0" lvl="0" indent="-180000" algn="l" defTabSz="914400" rtl="0" eaLnBrk="1" fontAlgn="auto" latinLnBrk="0" hangingPunct="1">
              <a:lnSpc>
                <a:spcPct val="100000"/>
              </a:lnSpc>
              <a:spcBef>
                <a:spcPts val="0"/>
              </a:spcBef>
              <a:spcAft>
                <a:spcPts val="0"/>
              </a:spcAft>
              <a:buClrTx/>
              <a:buSzPct val="80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Narkisim" pitchFamily="34" charset="-79"/>
                <a:ea typeface="+mn-ea"/>
                <a:cs typeface="Narkisim" pitchFamily="34" charset="-79"/>
              </a:rPr>
              <a:t>N strips are processed simultaneously.</a:t>
            </a:r>
          </a:p>
          <a:p>
            <a:pPr marL="180000" marR="0" lvl="0" indent="-180000" algn="l" defTabSz="914400" rtl="0" eaLnBrk="1" fontAlgn="auto" latinLnBrk="0" hangingPunct="1">
              <a:lnSpc>
                <a:spcPct val="100000"/>
              </a:lnSpc>
              <a:spcBef>
                <a:spcPts val="0"/>
              </a:spcBef>
              <a:spcAft>
                <a:spcPts val="0"/>
              </a:spcAft>
              <a:buClrTx/>
              <a:buSzPct val="80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Narkisim" pitchFamily="34" charset="-79"/>
                <a:ea typeface="+mn-ea"/>
                <a:cs typeface="Narkisim" pitchFamily="34" charset="-79"/>
              </a:rPr>
              <a:t>The threshold is chosen to have one or two strips firing (i.e. cluster size 1 or 2)</a:t>
            </a:r>
          </a:p>
          <a:p>
            <a:pPr marL="180000" marR="0" lvl="0" indent="-180000" algn="l" defTabSz="914400" rtl="0" eaLnBrk="1" fontAlgn="auto" latinLnBrk="0" hangingPunct="1">
              <a:lnSpc>
                <a:spcPct val="100000"/>
              </a:lnSpc>
              <a:spcBef>
                <a:spcPts val="0"/>
              </a:spcBef>
              <a:spcAft>
                <a:spcPts val="0"/>
              </a:spcAft>
              <a:buClrTx/>
              <a:buSzPct val="80000"/>
              <a:buFont typeface="Wingdings 2"/>
              <a:buChar char=""/>
              <a:tabLst/>
              <a:defRPr/>
            </a:pPr>
            <a:r>
              <a:rPr kumimoji="0" lang="en-US" sz="1600" b="0" i="0" u="none" strike="noStrike" kern="1200" cap="none" spc="0" normalizeH="0" baseline="0" noProof="0" dirty="0" smtClean="0">
                <a:ln>
                  <a:noFill/>
                </a:ln>
                <a:solidFill>
                  <a:schemeClr val="tx1"/>
                </a:solidFill>
                <a:effectLst/>
                <a:uLnTx/>
                <a:uFillTx/>
                <a:latin typeface="Narkisim" pitchFamily="34" charset="-79"/>
                <a:ea typeface="+mn-ea"/>
                <a:cs typeface="Narkisim" pitchFamily="34" charset="-79"/>
              </a:rPr>
              <a:t>The decoder transforms the simple digital pattern into a number representing the hit coordinate on the chamber.</a:t>
            </a:r>
          </a:p>
        </p:txBody>
      </p:sp>
      <p:sp>
        <p:nvSpPr>
          <p:cNvPr id="34" name="Rectangle 33"/>
          <p:cNvSpPr/>
          <p:nvPr/>
        </p:nvSpPr>
        <p:spPr>
          <a:xfrm>
            <a:off x="7205546" y="6073551"/>
            <a:ext cx="1830950" cy="307777"/>
          </a:xfrm>
          <a:prstGeom prst="rect">
            <a:avLst/>
          </a:prstGeom>
          <a:solidFill>
            <a:srgbClr val="FFFF99"/>
          </a:solidFill>
        </p:spPr>
        <p:txBody>
          <a:bodyPr wrap="none">
            <a:spAutoFit/>
          </a:bodyPr>
          <a:lstStyle/>
          <a:p>
            <a:r>
              <a:rPr lang="en-SG" sz="1400" smtClean="0">
                <a:latin typeface="Narkisim" pitchFamily="34" charset="-79"/>
                <a:cs typeface="Narkisim" pitchFamily="34" charset="-79"/>
              </a:rPr>
              <a:t>CARDARELLI, Roberto</a:t>
            </a:r>
            <a:endParaRPr lang="en-SG" sz="1400" dirty="0">
              <a:latin typeface="Narkisim" pitchFamily="34" charset="-79"/>
              <a:cs typeface="Narkisim" pitchFamily="34" charset="-79"/>
            </a:endParaRPr>
          </a:p>
        </p:txBody>
      </p:sp>
      <p:sp>
        <p:nvSpPr>
          <p:cNvPr id="35" name="Rectangle 34"/>
          <p:cNvSpPr/>
          <p:nvPr/>
        </p:nvSpPr>
        <p:spPr>
          <a:xfrm>
            <a:off x="2987824" y="6093296"/>
            <a:ext cx="1340432" cy="338554"/>
          </a:xfrm>
          <a:prstGeom prst="rect">
            <a:avLst/>
          </a:prstGeom>
          <a:solidFill>
            <a:srgbClr val="FFFF99"/>
          </a:solidFill>
        </p:spPr>
        <p:txBody>
          <a:bodyPr wrap="none">
            <a:spAutoFit/>
          </a:bodyPr>
          <a:lstStyle/>
          <a:p>
            <a:r>
              <a:rPr lang="en-SG" sz="1600" dirty="0" smtClean="0">
                <a:latin typeface="Narkisim" pitchFamily="34" charset="-79"/>
                <a:cs typeface="Narkisim" pitchFamily="34" charset="-79"/>
              </a:rPr>
              <a:t>FONTE, Paulo</a:t>
            </a:r>
            <a:endParaRPr lang="en-SG" sz="1600" dirty="0">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3"/>
          <p:cNvPicPr>
            <a:picLocks noChangeAspect="1" noChangeArrowheads="1"/>
          </p:cNvPicPr>
          <p:nvPr/>
        </p:nvPicPr>
        <p:blipFill>
          <a:blip r:embed="rId2" cstate="print"/>
          <a:srcRect l="1031" t="4853" r="1547" b="5459"/>
          <a:stretch>
            <a:fillRect/>
          </a:stretch>
        </p:blipFill>
        <p:spPr bwMode="auto">
          <a:xfrm rot="5400000" flipV="1">
            <a:off x="2715656" y="2116993"/>
            <a:ext cx="2952326" cy="1831925"/>
          </a:xfrm>
          <a:prstGeom prst="rect">
            <a:avLst/>
          </a:prstGeom>
          <a:noFill/>
          <a:ln w="9525">
            <a:noFill/>
            <a:miter lim="800000"/>
            <a:headEnd/>
            <a:tailEnd/>
          </a:ln>
          <a:effectLst/>
        </p:spPr>
      </p:pic>
      <p:pic>
        <p:nvPicPr>
          <p:cNvPr id="205828" name="Picture 4"/>
          <p:cNvPicPr>
            <a:picLocks noChangeAspect="1" noChangeArrowheads="1"/>
          </p:cNvPicPr>
          <p:nvPr/>
        </p:nvPicPr>
        <p:blipFill>
          <a:blip r:embed="rId3" cstate="print"/>
          <a:srcRect l="1152" r="1920"/>
          <a:stretch>
            <a:fillRect/>
          </a:stretch>
        </p:blipFill>
        <p:spPr bwMode="auto">
          <a:xfrm>
            <a:off x="5029200" y="1548000"/>
            <a:ext cx="3988234" cy="3019193"/>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SG" dirty="0" smtClean="0"/>
              <a:t>RPCs doing physics in schools </a:t>
            </a:r>
            <a:endParaRPr lang="en-SG" dirty="0"/>
          </a:p>
        </p:txBody>
      </p:sp>
      <p:pic>
        <p:nvPicPr>
          <p:cNvPr id="205827" name="Picture 3"/>
          <p:cNvPicPr>
            <a:picLocks noChangeAspect="1" noChangeArrowheads="1"/>
          </p:cNvPicPr>
          <p:nvPr/>
        </p:nvPicPr>
        <p:blipFill>
          <a:blip r:embed="rId4" cstate="print"/>
          <a:srcRect/>
          <a:stretch>
            <a:fillRect/>
          </a:stretch>
        </p:blipFill>
        <p:spPr bwMode="auto">
          <a:xfrm>
            <a:off x="5436096" y="4617376"/>
            <a:ext cx="3086529" cy="2196000"/>
          </a:xfrm>
          <a:prstGeom prst="rect">
            <a:avLst/>
          </a:prstGeom>
          <a:noFill/>
          <a:ln w="9525">
            <a:noFill/>
            <a:miter lim="800000"/>
            <a:headEnd/>
            <a:tailEnd/>
          </a:ln>
        </p:spPr>
      </p:pic>
      <p:pic>
        <p:nvPicPr>
          <p:cNvPr id="247810" name="Picture 2"/>
          <p:cNvPicPr>
            <a:picLocks noChangeAspect="1" noChangeArrowheads="1"/>
          </p:cNvPicPr>
          <p:nvPr/>
        </p:nvPicPr>
        <p:blipFill>
          <a:blip r:embed="rId5" cstate="print"/>
          <a:srcRect/>
          <a:stretch>
            <a:fillRect/>
          </a:stretch>
        </p:blipFill>
        <p:spPr bwMode="auto">
          <a:xfrm>
            <a:off x="108171" y="1548000"/>
            <a:ext cx="3167685" cy="3033129"/>
          </a:xfrm>
          <a:prstGeom prst="rect">
            <a:avLst/>
          </a:prstGeom>
          <a:noFill/>
          <a:ln w="9525">
            <a:noFill/>
            <a:miter lim="800000"/>
            <a:headEnd/>
            <a:tailEnd/>
          </a:ln>
        </p:spPr>
      </p:pic>
      <p:sp>
        <p:nvSpPr>
          <p:cNvPr id="4" name="Rectangle 3"/>
          <p:cNvSpPr/>
          <p:nvPr/>
        </p:nvSpPr>
        <p:spPr>
          <a:xfrm rot="16200000">
            <a:off x="8146636" y="5564482"/>
            <a:ext cx="1297150" cy="338554"/>
          </a:xfrm>
          <a:prstGeom prst="rect">
            <a:avLst/>
          </a:prstGeom>
          <a:solidFill>
            <a:srgbClr val="FFFF99"/>
          </a:solidFill>
        </p:spPr>
        <p:txBody>
          <a:bodyPr wrap="none">
            <a:spAutoFit/>
          </a:bodyPr>
          <a:lstStyle/>
          <a:p>
            <a:r>
              <a:rPr lang="en-US" sz="1600" kern="0" dirty="0" smtClean="0">
                <a:latin typeface="Narkisim" pitchFamily="34" charset="-79"/>
                <a:cs typeface="Narkisim" pitchFamily="34" charset="-79"/>
              </a:rPr>
              <a:t>M. </a:t>
            </a:r>
            <a:r>
              <a:rPr lang="en-US" sz="1600" kern="0" dirty="0" err="1" smtClean="0">
                <a:latin typeface="Narkisim" pitchFamily="34" charset="-79"/>
                <a:cs typeface="Narkisim" pitchFamily="34" charset="-79"/>
              </a:rPr>
              <a:t>Abbrescia</a:t>
            </a:r>
            <a:r>
              <a:rPr lang="en-US" sz="1600" kern="0" dirty="0" smtClean="0">
                <a:latin typeface="Narkisim" pitchFamily="34" charset="-79"/>
                <a:cs typeface="Narkisim" pitchFamily="34" charset="-79"/>
              </a:rPr>
              <a:t> </a:t>
            </a:r>
            <a:endParaRPr lang="en-SG" sz="1600" dirty="0">
              <a:latin typeface="Narkisim" pitchFamily="34" charset="-79"/>
              <a:cs typeface="Narkisim" pitchFamily="34" charset="-79"/>
            </a:endParaRPr>
          </a:p>
        </p:txBody>
      </p:sp>
      <p:pic>
        <p:nvPicPr>
          <p:cNvPr id="247811" name="Picture 3"/>
          <p:cNvPicPr>
            <a:picLocks noChangeAspect="1" noChangeArrowheads="1"/>
          </p:cNvPicPr>
          <p:nvPr/>
        </p:nvPicPr>
        <p:blipFill>
          <a:blip r:embed="rId6" cstate="print"/>
          <a:srcRect l="2077" b="2885"/>
          <a:stretch>
            <a:fillRect/>
          </a:stretch>
        </p:blipFill>
        <p:spPr bwMode="auto">
          <a:xfrm>
            <a:off x="2337886" y="4653137"/>
            <a:ext cx="3026202" cy="2160240"/>
          </a:xfrm>
          <a:prstGeom prst="rect">
            <a:avLst/>
          </a:prstGeom>
          <a:noFill/>
          <a:ln w="9525">
            <a:noFill/>
            <a:miter lim="800000"/>
            <a:headEnd/>
            <a:tailEnd/>
          </a:ln>
        </p:spPr>
      </p:pic>
      <p:sp>
        <p:nvSpPr>
          <p:cNvPr id="21" name="Slide Number Placeholder 20"/>
          <p:cNvSpPr>
            <a:spLocks noGrp="1"/>
          </p:cNvSpPr>
          <p:nvPr>
            <p:ph type="sldNum" sz="quarter" idx="12"/>
          </p:nvPr>
        </p:nvSpPr>
        <p:spPr/>
        <p:txBody>
          <a:bodyPr/>
          <a:lstStyle/>
          <a:p>
            <a:fld id="{5D0D82D1-030A-4AF5-855D-82A44DD93AEE}" type="slidenum">
              <a:rPr lang="en-US" smtClean="0"/>
              <a:pPr/>
              <a:t>46</a:t>
            </a:fld>
            <a:endParaRPr lang="en-US" dirty="0"/>
          </a:p>
        </p:txBody>
      </p:sp>
      <p:sp>
        <p:nvSpPr>
          <p:cNvPr id="23" name="Footer Placeholder 22"/>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Muon </a:t>
            </a:r>
            <a:r>
              <a:rPr lang="en-SG" dirty="0" smtClean="0"/>
              <a:t>tomography </a:t>
            </a:r>
            <a:r>
              <a:rPr lang="en-SG" dirty="0" smtClean="0"/>
              <a:t>with RPCs</a:t>
            </a:r>
            <a:endParaRPr lang="en-SG"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47</a:t>
            </a:fld>
            <a:endParaRPr lang="en-US" dirty="0"/>
          </a:p>
        </p:txBody>
      </p:sp>
      <p:pic>
        <p:nvPicPr>
          <p:cNvPr id="6" name="Picture 2"/>
          <p:cNvPicPr>
            <a:picLocks noChangeAspect="1" noChangeArrowheads="1"/>
          </p:cNvPicPr>
          <p:nvPr/>
        </p:nvPicPr>
        <p:blipFill>
          <a:blip r:embed="rId2" cstate="print"/>
          <a:srcRect l="1245" t="19921" r="415" b="6087"/>
          <a:stretch>
            <a:fillRect/>
          </a:stretch>
        </p:blipFill>
        <p:spPr bwMode="auto">
          <a:xfrm>
            <a:off x="2411760" y="1628716"/>
            <a:ext cx="6638252" cy="37445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52689" t="20475" r="1245"/>
          <a:stretch>
            <a:fillRect/>
          </a:stretch>
        </p:blipFill>
        <p:spPr bwMode="auto">
          <a:xfrm>
            <a:off x="179512" y="1548000"/>
            <a:ext cx="2101070" cy="2719388"/>
          </a:xfrm>
          <a:prstGeom prst="rect">
            <a:avLst/>
          </a:prstGeom>
          <a:noFill/>
          <a:ln w="9525">
            <a:noFill/>
            <a:miter lim="800000"/>
            <a:headEnd/>
            <a:tailEnd/>
          </a:ln>
        </p:spPr>
      </p:pic>
      <p:sp>
        <p:nvSpPr>
          <p:cNvPr id="9" name="Rectangle 8"/>
          <p:cNvSpPr/>
          <p:nvPr/>
        </p:nvSpPr>
        <p:spPr>
          <a:xfrm>
            <a:off x="7380312" y="5507940"/>
            <a:ext cx="1579278" cy="369332"/>
          </a:xfrm>
          <a:prstGeom prst="rect">
            <a:avLst/>
          </a:prstGeom>
          <a:solidFill>
            <a:srgbClr val="FFFF99"/>
          </a:solidFill>
        </p:spPr>
        <p:txBody>
          <a:bodyPr wrap="none">
            <a:spAutoFit/>
          </a:bodyPr>
          <a:lstStyle/>
          <a:p>
            <a:r>
              <a:rPr lang="en-SG" dirty="0" smtClean="0">
                <a:latin typeface="Narkisim" pitchFamily="34" charset="-79"/>
                <a:cs typeface="Narkisim" pitchFamily="34" charset="-79"/>
              </a:rPr>
              <a:t>BAESSO, Paolo</a:t>
            </a:r>
            <a:endParaRPr lang="en-SG" dirty="0">
              <a:latin typeface="Narkisim" pitchFamily="34" charset="-79"/>
              <a:cs typeface="Narkisim" pitchFamily="34" charset="-79"/>
            </a:endParaRPr>
          </a:p>
        </p:txBody>
      </p:sp>
      <p:pic>
        <p:nvPicPr>
          <p:cNvPr id="10" name="Picture 2"/>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l="4473" t="1575" r="2982" b="3150"/>
          <a:stretch>
            <a:fillRect/>
          </a:stretch>
        </p:blipFill>
        <p:spPr bwMode="auto">
          <a:xfrm>
            <a:off x="135705" y="4221088"/>
            <a:ext cx="2312699"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RPCs in medical imaging (PET)</a:t>
            </a:r>
            <a:endParaRPr lang="en-SG" dirty="0"/>
          </a:p>
        </p:txBody>
      </p:sp>
      <p:sp>
        <p:nvSpPr>
          <p:cNvPr id="5" name="Footer Placeholder 4"/>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48</a:t>
            </a:fld>
            <a:endParaRPr lang="en-US" dirty="0"/>
          </a:p>
        </p:txBody>
      </p:sp>
      <p:pic>
        <p:nvPicPr>
          <p:cNvPr id="249858" name="Picture 2"/>
          <p:cNvPicPr>
            <a:picLocks noChangeAspect="1" noChangeArrowheads="1"/>
          </p:cNvPicPr>
          <p:nvPr/>
        </p:nvPicPr>
        <p:blipFill>
          <a:blip r:embed="rId2" cstate="print"/>
          <a:srcRect/>
          <a:stretch>
            <a:fillRect/>
          </a:stretch>
        </p:blipFill>
        <p:spPr bwMode="auto">
          <a:xfrm>
            <a:off x="78904" y="3882752"/>
            <a:ext cx="5285184" cy="2642592"/>
          </a:xfrm>
          <a:prstGeom prst="rect">
            <a:avLst/>
          </a:prstGeom>
          <a:noFill/>
          <a:ln w="9525">
            <a:noFill/>
            <a:miter lim="800000"/>
            <a:headEnd/>
            <a:tailEnd/>
          </a:ln>
        </p:spPr>
      </p:pic>
      <p:pic>
        <p:nvPicPr>
          <p:cNvPr id="249859" name="Picture 3"/>
          <p:cNvPicPr>
            <a:picLocks noChangeAspect="1" noChangeArrowheads="1"/>
          </p:cNvPicPr>
          <p:nvPr/>
        </p:nvPicPr>
        <p:blipFill>
          <a:blip r:embed="rId3" cstate="print"/>
          <a:srcRect/>
          <a:stretch>
            <a:fillRect/>
          </a:stretch>
        </p:blipFill>
        <p:spPr bwMode="auto">
          <a:xfrm>
            <a:off x="5378723" y="1556792"/>
            <a:ext cx="3657773" cy="2920492"/>
          </a:xfrm>
          <a:prstGeom prst="rect">
            <a:avLst/>
          </a:prstGeom>
          <a:noFill/>
          <a:ln w="9525">
            <a:noFill/>
            <a:miter lim="800000"/>
            <a:headEnd/>
            <a:tailEnd/>
          </a:ln>
        </p:spPr>
      </p:pic>
      <p:sp>
        <p:nvSpPr>
          <p:cNvPr id="9" name="Rectangle 8"/>
          <p:cNvSpPr/>
          <p:nvPr/>
        </p:nvSpPr>
        <p:spPr>
          <a:xfrm>
            <a:off x="7884368" y="1700808"/>
            <a:ext cx="949747" cy="369332"/>
          </a:xfrm>
          <a:prstGeom prst="rect">
            <a:avLst/>
          </a:prstGeom>
          <a:solidFill>
            <a:srgbClr val="FFFF99"/>
          </a:solidFill>
        </p:spPr>
        <p:txBody>
          <a:bodyPr wrap="none">
            <a:spAutoFit/>
          </a:bodyPr>
          <a:lstStyle/>
          <a:p>
            <a:r>
              <a:rPr lang="en-SG" dirty="0" smtClean="0">
                <a:latin typeface="Narkisim" pitchFamily="34" charset="-79"/>
                <a:cs typeface="Narkisim" pitchFamily="34" charset="-79"/>
              </a:rPr>
              <a:t>N. </a:t>
            </a:r>
            <a:r>
              <a:rPr lang="en-SG" dirty="0" err="1" smtClean="0">
                <a:latin typeface="Narkisim" pitchFamily="34" charset="-79"/>
                <a:cs typeface="Narkisim" pitchFamily="34" charset="-79"/>
              </a:rPr>
              <a:t>Ilieva</a:t>
            </a:r>
            <a:endParaRPr lang="en-SG" dirty="0">
              <a:latin typeface="Narkisim" pitchFamily="34" charset="-79"/>
              <a:cs typeface="Narkisim" pitchFamily="34" charset="-79"/>
            </a:endParaRPr>
          </a:p>
        </p:txBody>
      </p:sp>
      <p:pic>
        <p:nvPicPr>
          <p:cNvPr id="249860" name="Picture 4"/>
          <p:cNvPicPr>
            <a:picLocks noChangeAspect="1" noChangeArrowheads="1"/>
          </p:cNvPicPr>
          <p:nvPr/>
        </p:nvPicPr>
        <p:blipFill>
          <a:blip r:embed="rId4" cstate="print"/>
          <a:srcRect/>
          <a:stretch>
            <a:fillRect/>
          </a:stretch>
        </p:blipFill>
        <p:spPr bwMode="auto">
          <a:xfrm>
            <a:off x="251519" y="1548000"/>
            <a:ext cx="4650967" cy="2313048"/>
          </a:xfrm>
          <a:prstGeom prst="rect">
            <a:avLst/>
          </a:prstGeom>
          <a:noFill/>
          <a:ln w="9525">
            <a:noFill/>
            <a:miter lim="800000"/>
            <a:headEnd/>
            <a:tailEnd/>
          </a:ln>
        </p:spPr>
      </p:pic>
      <p:sp>
        <p:nvSpPr>
          <p:cNvPr id="14" name="Rectangle 13"/>
          <p:cNvSpPr/>
          <p:nvPr/>
        </p:nvSpPr>
        <p:spPr>
          <a:xfrm>
            <a:off x="5580112" y="4509120"/>
            <a:ext cx="3384376" cy="1963743"/>
          </a:xfrm>
          <a:prstGeom prst="rect">
            <a:avLst/>
          </a:prstGeom>
        </p:spPr>
        <p:txBody>
          <a:bodyPr wrap="square">
            <a:spAutoFit/>
          </a:bodyPr>
          <a:lstStyle/>
          <a:p>
            <a:pPr marL="216000" indent="-216000">
              <a:lnSpc>
                <a:spcPct val="91000"/>
              </a:lnSpc>
              <a:spcBef>
                <a:spcPct val="0"/>
              </a:spcBef>
              <a:spcAft>
                <a:spcPts val="1425"/>
              </a:spcAft>
              <a:buSzPct val="100000"/>
              <a:buFont typeface="Wingdings" pitchFamily="2"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GB" dirty="0" smtClean="0">
                <a:latin typeface="Narkisim" pitchFamily="34" charset="-79"/>
                <a:cs typeface="Narkisim" pitchFamily="34" charset="-79"/>
              </a:rPr>
              <a:t>Two main goals (</a:t>
            </a:r>
            <a:r>
              <a:rPr lang="en-US" dirty="0" smtClean="0">
                <a:latin typeface="Narkisim" pitchFamily="34" charset="-79"/>
                <a:ea typeface="DejaVu Sans" charset="0"/>
                <a:cs typeface="Narkisim" pitchFamily="34" charset="-79"/>
              </a:rPr>
              <a:t>The aim is to use RPC in a PET system</a:t>
            </a:r>
            <a:r>
              <a:rPr lang="en-GB" dirty="0" smtClean="0">
                <a:latin typeface="Narkisim" pitchFamily="34" charset="-79"/>
                <a:cs typeface="Narkisim" pitchFamily="34" charset="-79"/>
              </a:rPr>
              <a:t>)</a:t>
            </a:r>
          </a:p>
          <a:p>
            <a:pPr marL="216000" indent="-216000">
              <a:lnSpc>
                <a:spcPct val="91000"/>
              </a:lnSpc>
              <a:spcBef>
                <a:spcPct val="0"/>
              </a:spcBef>
              <a:spcAft>
                <a:spcPts val="1425"/>
              </a:spcAft>
              <a:buSzPct val="100000"/>
              <a:buFont typeface="Wingdings" pitchFamily="2"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GB" dirty="0" smtClean="0">
                <a:latin typeface="Narkisim" pitchFamily="34" charset="-79"/>
                <a:cs typeface="Narkisim" pitchFamily="34" charset="-79"/>
              </a:rPr>
              <a:t>To </a:t>
            </a:r>
            <a:r>
              <a:rPr lang="en-GB" dirty="0" smtClean="0">
                <a:latin typeface="Narkisim" pitchFamily="34" charset="-79"/>
                <a:cs typeface="Narkisim" pitchFamily="34" charset="-79"/>
              </a:rPr>
              <a:t>increase the efficiency for </a:t>
            </a:r>
            <a:r>
              <a:rPr lang="en-GB" dirty="0" smtClean="0">
                <a:latin typeface="Narkisim" pitchFamily="34" charset="-79"/>
                <a:cs typeface="Narkisim" pitchFamily="34" charset="-79"/>
              </a:rPr>
              <a:t>511keV </a:t>
            </a:r>
            <a:r>
              <a:rPr lang="en-GB" dirty="0" smtClean="0">
                <a:latin typeface="Narkisim" pitchFamily="34" charset="-79"/>
                <a:cs typeface="Narkisim" pitchFamily="34" charset="-79"/>
              </a:rPr>
              <a:t>photons</a:t>
            </a:r>
          </a:p>
          <a:p>
            <a:pPr marL="216000" lvl="1" indent="-216000">
              <a:lnSpc>
                <a:spcPct val="91000"/>
              </a:lnSpc>
              <a:spcBef>
                <a:spcPct val="0"/>
              </a:spcBef>
              <a:spcAft>
                <a:spcPts val="1138"/>
              </a:spcAft>
              <a:buSzPct val="100000"/>
              <a:buFont typeface="Wingdings" pitchFamily="2" charset="2"/>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en-GB" dirty="0" smtClean="0">
                <a:latin typeface="Narkisim" pitchFamily="34" charset="-79"/>
                <a:cs typeface="Narkisim" pitchFamily="34" charset="-79"/>
              </a:rPr>
              <a:t>To suppress Compton scattered photons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electrodes for RPCs</a:t>
            </a:r>
            <a:endParaRPr lang="en-SG"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49</a:t>
            </a:fld>
            <a:endParaRPr lang="en-US" dirty="0"/>
          </a:p>
        </p:txBody>
      </p:sp>
      <p:pic>
        <p:nvPicPr>
          <p:cNvPr id="6" name="Picture 2"/>
          <p:cNvPicPr>
            <a:picLocks noChangeAspect="1" noChangeArrowheads="1"/>
          </p:cNvPicPr>
          <p:nvPr/>
        </p:nvPicPr>
        <p:blipFill>
          <a:blip r:embed="rId2" cstate="print"/>
          <a:srcRect l="3734" r="13691" b="8854"/>
          <a:stretch>
            <a:fillRect/>
          </a:stretch>
        </p:blipFill>
        <p:spPr bwMode="auto">
          <a:xfrm>
            <a:off x="75863" y="1548000"/>
            <a:ext cx="4226541" cy="3497560"/>
          </a:xfrm>
          <a:prstGeom prst="rect">
            <a:avLst/>
          </a:prstGeom>
          <a:noFill/>
          <a:ln w="9525">
            <a:noFill/>
            <a:miter lim="800000"/>
            <a:headEnd/>
            <a:tailEnd/>
          </a:ln>
        </p:spPr>
      </p:pic>
      <p:sp>
        <p:nvSpPr>
          <p:cNvPr id="7" name="Rectangle 6"/>
          <p:cNvSpPr/>
          <p:nvPr/>
        </p:nvSpPr>
        <p:spPr>
          <a:xfrm>
            <a:off x="186217" y="5157192"/>
            <a:ext cx="2369559" cy="338554"/>
          </a:xfrm>
          <a:prstGeom prst="rect">
            <a:avLst/>
          </a:prstGeom>
          <a:solidFill>
            <a:srgbClr val="FFFF99"/>
          </a:solidFill>
        </p:spPr>
        <p:txBody>
          <a:bodyPr wrap="none">
            <a:spAutoFit/>
          </a:bodyPr>
          <a:lstStyle/>
          <a:p>
            <a:r>
              <a:rPr lang="en-SG" sz="1600" dirty="0" smtClean="0">
                <a:latin typeface="Narkisim" pitchFamily="34" charset="-79"/>
                <a:cs typeface="Narkisim" pitchFamily="34" charset="-79"/>
              </a:rPr>
              <a:t>LASO GARCIA, Alejandro</a:t>
            </a:r>
            <a:endParaRPr lang="en-SG" sz="1600" dirty="0">
              <a:latin typeface="Narkisim" pitchFamily="34" charset="-79"/>
              <a:cs typeface="Narkisim" pitchFamily="34" charset="-79"/>
            </a:endParaRPr>
          </a:p>
        </p:txBody>
      </p:sp>
      <p:pic>
        <p:nvPicPr>
          <p:cNvPr id="8" name="图片 1" descr="F:\工作\CBM合作\文章和报告\Rate word map.wmf"/>
          <p:cNvPicPr>
            <a:picLocks noChangeAspect="1" noChangeArrowheads="1"/>
          </p:cNvPicPr>
          <p:nvPr/>
        </p:nvPicPr>
        <p:blipFill>
          <a:blip r:embed="rId3" cstate="print"/>
          <a:srcRect l="4007" t="11158" r="3506" b="797"/>
          <a:stretch>
            <a:fillRect/>
          </a:stretch>
        </p:blipFill>
        <p:spPr bwMode="auto">
          <a:xfrm>
            <a:off x="4572000" y="1548000"/>
            <a:ext cx="4320000" cy="2583203"/>
          </a:xfrm>
          <a:prstGeom prst="rect">
            <a:avLst/>
          </a:prstGeom>
          <a:noFill/>
          <a:ln w="9525">
            <a:noFill/>
            <a:miter lim="800000"/>
            <a:headEnd/>
            <a:tailEnd/>
          </a:ln>
        </p:spPr>
      </p:pic>
      <p:sp>
        <p:nvSpPr>
          <p:cNvPr id="9" name="Rectangle 8"/>
          <p:cNvSpPr/>
          <p:nvPr/>
        </p:nvSpPr>
        <p:spPr>
          <a:xfrm>
            <a:off x="5040480" y="4217020"/>
            <a:ext cx="3852000" cy="2308324"/>
          </a:xfrm>
          <a:prstGeom prst="rect">
            <a:avLst/>
          </a:prstGeom>
        </p:spPr>
        <p:txBody>
          <a:bodyPr>
            <a:normAutofit/>
          </a:bodyPr>
          <a:lstStyle/>
          <a:p>
            <a:pPr marL="180000" indent="-180000">
              <a:buFont typeface="Arial" pitchFamily="34" charset="0"/>
              <a:buChar char="•"/>
            </a:pPr>
            <a:r>
              <a:rPr lang="en-US" altLang="zh-CN" sz="1600" dirty="0" smtClean="0">
                <a:latin typeface="Narkisim" pitchFamily="34" charset="-79"/>
                <a:cs typeface="Narkisim" pitchFamily="34" charset="-79"/>
              </a:rPr>
              <a:t>Within 300h’s operation, the performance of high rate</a:t>
            </a:r>
            <a:r>
              <a:rPr lang="zh-CN" altLang="en-US" sz="1600" dirty="0" smtClean="0">
                <a:latin typeface="Narkisim" pitchFamily="34" charset="-79"/>
                <a:cs typeface="Narkisim" pitchFamily="34" charset="-79"/>
              </a:rPr>
              <a:t> </a:t>
            </a:r>
            <a:r>
              <a:rPr lang="en-US" altLang="zh-CN" sz="1600" dirty="0" smtClean="0">
                <a:latin typeface="Narkisim" pitchFamily="34" charset="-79"/>
                <a:cs typeface="Narkisim" pitchFamily="34" charset="-79"/>
              </a:rPr>
              <a:t>MRPC module has shown the hardiness against irradiation. A dose rate of 2.16×10</a:t>
            </a:r>
            <a:r>
              <a:rPr lang="en-US" altLang="zh-CN" sz="1600" baseline="30000" dirty="0" smtClean="0">
                <a:latin typeface="Narkisim" pitchFamily="34" charset="-79"/>
                <a:cs typeface="Narkisim" pitchFamily="34" charset="-79"/>
              </a:rPr>
              <a:t>-3</a:t>
            </a:r>
            <a:r>
              <a:rPr lang="en-US" altLang="zh-CN" sz="1600" dirty="0" smtClean="0">
                <a:latin typeface="Narkisim" pitchFamily="34" charset="-79"/>
                <a:cs typeface="Narkisim" pitchFamily="34" charset="-79"/>
              </a:rPr>
              <a:t>Gy/h or a counting rate of 15kHz/cm</a:t>
            </a:r>
            <a:r>
              <a:rPr lang="en-US" altLang="zh-CN" sz="1600" baseline="30000" dirty="0" smtClean="0">
                <a:latin typeface="Narkisim" pitchFamily="34" charset="-79"/>
                <a:cs typeface="Narkisim" pitchFamily="34" charset="-79"/>
              </a:rPr>
              <a:t>2</a:t>
            </a:r>
            <a:r>
              <a:rPr lang="en-US" altLang="zh-CN" sz="1600" dirty="0" smtClean="0">
                <a:latin typeface="Narkisim" pitchFamily="34" charset="-79"/>
                <a:cs typeface="Narkisim" pitchFamily="34" charset="-79"/>
              </a:rPr>
              <a:t> does not cause obvious aging effect.</a:t>
            </a:r>
          </a:p>
          <a:p>
            <a:pPr marL="180000" indent="-180000">
              <a:buFont typeface="Arial" pitchFamily="34" charset="0"/>
              <a:buChar char="•"/>
            </a:pPr>
            <a:r>
              <a:rPr lang="en-US" altLang="zh-CN" sz="1600" dirty="0" smtClean="0">
                <a:latin typeface="Narkisim" pitchFamily="34" charset="-79"/>
                <a:cs typeface="Narkisim" pitchFamily="34" charset="-79"/>
              </a:rPr>
              <a:t>Compared to common glass MRPC, high rate MRPC responds and reaches a stable state faster.</a:t>
            </a:r>
            <a:endParaRPr lang="en-US" altLang="zh-CN" sz="1600" dirty="0" smtClean="0">
              <a:latin typeface="Narkisim" pitchFamily="34" charset="-79"/>
              <a:cs typeface="Narkisim" pitchFamily="34" charset="-79"/>
            </a:endParaRPr>
          </a:p>
        </p:txBody>
      </p:sp>
      <p:sp>
        <p:nvSpPr>
          <p:cNvPr id="10" name="Rectangle 9"/>
          <p:cNvSpPr/>
          <p:nvPr/>
        </p:nvSpPr>
        <p:spPr>
          <a:xfrm rot="16200000">
            <a:off x="8419174" y="5774515"/>
            <a:ext cx="853119" cy="338554"/>
          </a:xfrm>
          <a:prstGeom prst="rect">
            <a:avLst/>
          </a:prstGeom>
          <a:solidFill>
            <a:srgbClr val="FFFF99"/>
          </a:solidFill>
        </p:spPr>
        <p:txBody>
          <a:bodyPr wrap="none">
            <a:spAutoFit/>
          </a:bodyPr>
          <a:lstStyle/>
          <a:p>
            <a:r>
              <a:rPr lang="en-US" altLang="zh-CN" sz="1600" dirty="0" smtClean="0">
                <a:latin typeface="Narkisim" pitchFamily="34" charset="-79"/>
                <a:cs typeface="Narkisim" pitchFamily="34" charset="-79"/>
              </a:rPr>
              <a:t>Wang Yi</a:t>
            </a:r>
            <a:endParaRPr lang="en-SG" sz="1600" dirty="0">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Classification of HEP detectors</a:t>
            </a:r>
            <a:endParaRPr lang="en-SG" dirty="0"/>
          </a:p>
        </p:txBody>
      </p:sp>
      <p:sp>
        <p:nvSpPr>
          <p:cNvPr id="7" name="Content Placeholder 6"/>
          <p:cNvSpPr>
            <a:spLocks noGrp="1"/>
          </p:cNvSpPr>
          <p:nvPr>
            <p:ph idx="1"/>
          </p:nvPr>
        </p:nvSpPr>
        <p:spPr/>
        <p:txBody>
          <a:bodyPr>
            <a:normAutofit fontScale="62500" lnSpcReduction="20000"/>
          </a:bodyPr>
          <a:lstStyle/>
          <a:p>
            <a:pPr>
              <a:lnSpc>
                <a:spcPct val="120000"/>
              </a:lnSpc>
            </a:pPr>
            <a:r>
              <a:rPr lang="en-US" i="1" dirty="0" smtClean="0"/>
              <a:t>Non-electronic</a:t>
            </a:r>
            <a:r>
              <a:rPr lang="en-US" dirty="0" smtClean="0"/>
              <a:t> detectors</a:t>
            </a:r>
          </a:p>
          <a:p>
            <a:pPr lvl="1">
              <a:lnSpc>
                <a:spcPct val="120000"/>
              </a:lnSpc>
            </a:pPr>
            <a:r>
              <a:rPr lang="en-US" dirty="0" smtClean="0"/>
              <a:t>Emulsions, cloud chamber, bubble chamber</a:t>
            </a:r>
          </a:p>
          <a:p>
            <a:pPr>
              <a:lnSpc>
                <a:spcPct val="120000"/>
              </a:lnSpc>
            </a:pPr>
            <a:r>
              <a:rPr lang="en-US" dirty="0" smtClean="0"/>
              <a:t>Gaseous detectors</a:t>
            </a:r>
          </a:p>
          <a:p>
            <a:pPr lvl="1">
              <a:lnSpc>
                <a:spcPct val="120000"/>
              </a:lnSpc>
            </a:pPr>
            <a:r>
              <a:rPr lang="en-US" dirty="0" smtClean="0"/>
              <a:t>GM, SWPC, MWPC, PMD, drift chamber, TPC, MSGC, GEMs, streamer tube, spark chamber, PPAC, RPC, CSC (Types: wired, micro-pattern, wire-less)</a:t>
            </a:r>
          </a:p>
          <a:p>
            <a:pPr>
              <a:lnSpc>
                <a:spcPct val="120000"/>
              </a:lnSpc>
            </a:pPr>
            <a:r>
              <a:rPr lang="en-US" dirty="0" smtClean="0"/>
              <a:t>Scintillation detectors</a:t>
            </a:r>
          </a:p>
          <a:p>
            <a:pPr lvl="1">
              <a:lnSpc>
                <a:spcPct val="120000"/>
              </a:lnSpc>
            </a:pPr>
            <a:r>
              <a:rPr lang="en-US" dirty="0" smtClean="0"/>
              <a:t>Organic (crystals, liquids, plastics, </a:t>
            </a:r>
            <a:r>
              <a:rPr lang="en-US" i="1" dirty="0" smtClean="0"/>
              <a:t>extruded</a:t>
            </a:r>
            <a:r>
              <a:rPr lang="en-US" dirty="0" smtClean="0"/>
              <a:t>), inorganic crystals, gas, glass</a:t>
            </a:r>
          </a:p>
          <a:p>
            <a:pPr>
              <a:lnSpc>
                <a:spcPct val="120000"/>
              </a:lnSpc>
            </a:pPr>
            <a:r>
              <a:rPr lang="en-US" dirty="0" smtClean="0"/>
              <a:t>Silicon detectors</a:t>
            </a:r>
          </a:p>
          <a:p>
            <a:pPr lvl="1">
              <a:lnSpc>
                <a:spcPct val="120000"/>
              </a:lnSpc>
            </a:pPr>
            <a:r>
              <a:rPr lang="en-US" dirty="0" smtClean="0"/>
              <a:t>Strip, pixel, </a:t>
            </a:r>
            <a:r>
              <a:rPr lang="en-US" i="1" dirty="0" smtClean="0"/>
              <a:t>readout integrated</a:t>
            </a:r>
            <a:endParaRPr lang="en-US" dirty="0" smtClean="0"/>
          </a:p>
          <a:p>
            <a:pPr>
              <a:lnSpc>
                <a:spcPct val="120000"/>
              </a:lnSpc>
            </a:pPr>
            <a:r>
              <a:rPr lang="en-US" dirty="0" smtClean="0"/>
              <a:t>Photo detectors</a:t>
            </a:r>
          </a:p>
          <a:p>
            <a:pPr lvl="1">
              <a:lnSpc>
                <a:spcPct val="120000"/>
              </a:lnSpc>
            </a:pPr>
            <a:r>
              <a:rPr lang="en-US" dirty="0" smtClean="0"/>
              <a:t>PMT, PD, APD, VLPC, SiPM</a:t>
            </a:r>
          </a:p>
          <a:p>
            <a:pPr>
              <a:lnSpc>
                <a:spcPct val="120000"/>
              </a:lnSpc>
            </a:pPr>
            <a:r>
              <a:rPr lang="en-US" dirty="0" smtClean="0"/>
              <a:t>Liquid ionisation detectors</a:t>
            </a:r>
          </a:p>
          <a:p>
            <a:pPr lvl="1">
              <a:lnSpc>
                <a:spcPct val="120000"/>
              </a:lnSpc>
            </a:pPr>
            <a:r>
              <a:rPr lang="en-US" dirty="0" smtClean="0"/>
              <a:t>Scintillator, Argon, Xenon</a:t>
            </a:r>
          </a:p>
          <a:p>
            <a:pPr>
              <a:lnSpc>
                <a:spcPct val="120000"/>
              </a:lnSpc>
            </a:pPr>
            <a:r>
              <a:rPr lang="en-US" dirty="0" smtClean="0"/>
              <a:t>Hybrid detectors</a:t>
            </a:r>
          </a:p>
          <a:p>
            <a:pPr lvl="1">
              <a:lnSpc>
                <a:spcPct val="120000"/>
              </a:lnSpc>
            </a:pPr>
            <a:r>
              <a:rPr lang="en-US" dirty="0" smtClean="0"/>
              <a:t>HPD, LArTPC</a:t>
            </a:r>
            <a:endParaRPr lang="en-SG" dirty="0"/>
          </a:p>
        </p:txBody>
      </p:sp>
      <p:sp>
        <p:nvSpPr>
          <p:cNvPr id="4" name="Footer Placeholder 3"/>
          <p:cNvSpPr>
            <a:spLocks noGrp="1"/>
          </p:cNvSpPr>
          <p:nvPr>
            <p:ph type="ftr" sz="quarter" idx="11"/>
          </p:nvPr>
        </p:nvSpPr>
        <p:spPr/>
        <p:txBody>
          <a:bodyPr/>
          <a:lstStyle/>
          <a:p>
            <a:r>
              <a:rPr lang="en-SG" smtClean="0"/>
              <a:t>B.Satyanarayana                    National Symposium on Particles, Detectors an Instrumentation, TIFR, Mumbai                    March 21-24, 2012</a:t>
            </a:r>
            <a:endParaRPr lang="en-SG" dirty="0"/>
          </a:p>
        </p:txBody>
      </p:sp>
      <p:sp>
        <p:nvSpPr>
          <p:cNvPr id="5" name="Slide Number Placeholder 4"/>
          <p:cNvSpPr>
            <a:spLocks noGrp="1"/>
          </p:cNvSpPr>
          <p:nvPr>
            <p:ph type="sldNum" sz="quarter" idx="12"/>
          </p:nvPr>
        </p:nvSpPr>
        <p:spPr/>
        <p:txBody>
          <a:bodyPr/>
          <a:lstStyle/>
          <a:p>
            <a:fld id="{2A982391-68F7-4582-A8CA-1B26768C4C8F}" type="slidenum">
              <a:rPr lang="en-SG" smtClean="0"/>
              <a:pPr/>
              <a:t>5</a:t>
            </a:fld>
            <a:endParaRPr lang="en-SG" dirty="0"/>
          </a:p>
        </p:txBody>
      </p:sp>
      <p:graphicFrame>
        <p:nvGraphicFramePr>
          <p:cNvPr id="9" name="Diagram 8"/>
          <p:cNvGraphicFramePr/>
          <p:nvPr/>
        </p:nvGraphicFramePr>
        <p:xfrm>
          <a:off x="4644008" y="3933056"/>
          <a:ext cx="4176464" cy="2536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subTnLst>
                                    <p:animClr>
                                      <p:cBhvr override="childStyle">
                                        <p:cTn dur="1" fill="hold" display="0" masterRel="nextClick" afterEffect="1"/>
                                        <p:tgtEl>
                                          <p:spTgt spid="7">
                                            <p:txEl>
                                              <p:pRg st="0" end="0"/>
                                            </p:txEl>
                                          </p:spTgt>
                                        </p:tgtEl>
                                        <p:attrNameLst>
                                          <p:attrName>ppt_c</p:attrName>
                                        </p:attrNameLst>
                                      </p:cBhvr>
                                      <p:to>
                                        <a:schemeClr val="accent1"/>
                                      </p:to>
                                    </p:animClr>
                                  </p:sub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subTnLst>
                                    <p:animClr>
                                      <p:cBhvr override="childStyle">
                                        <p:cTn dur="1" fill="hold" display="0" masterRel="nextClick" afterEffect="1"/>
                                        <p:tgtEl>
                                          <p:spTgt spid="7">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subTnLst>
                                    <p:animClr>
                                      <p:cBhvr override="childStyle">
                                        <p:cTn dur="1" fill="hold" display="0" masterRel="nextClick" afterEffect="1"/>
                                        <p:tgtEl>
                                          <p:spTgt spid="7">
                                            <p:txEl>
                                              <p:pRg st="2" end="2"/>
                                            </p:txEl>
                                          </p:spTgt>
                                        </p:tgtEl>
                                        <p:attrNameLst>
                                          <p:attrName>ppt_c</p:attrName>
                                        </p:attrNameLst>
                                      </p:cBhvr>
                                      <p:to>
                                        <a:schemeClr val="accent1"/>
                                      </p:to>
                                    </p:animClr>
                                  </p:sub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subTnLst>
                                    <p:animClr>
                                      <p:cBhvr override="childStyle">
                                        <p:cTn dur="1" fill="hold" display="0" masterRel="nextClick" afterEffect="1"/>
                                        <p:tgtEl>
                                          <p:spTgt spid="7">
                                            <p:txEl>
                                              <p:pRg st="3" end="3"/>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subTnLst>
                                    <p:animClr>
                                      <p:cBhvr override="childStyle">
                                        <p:cTn dur="1" fill="hold" display="0" masterRel="nextClick" afterEffect="1"/>
                                        <p:tgtEl>
                                          <p:spTgt spid="7">
                                            <p:txEl>
                                              <p:pRg st="4" end="4"/>
                                            </p:txEl>
                                          </p:spTgt>
                                        </p:tgtEl>
                                        <p:attrNameLst>
                                          <p:attrName>ppt_c</p:attrName>
                                        </p:attrNameLst>
                                      </p:cBhvr>
                                      <p:to>
                                        <a:schemeClr val="accent1"/>
                                      </p:to>
                                    </p:animClr>
                                  </p:subTnLst>
                                </p:cTn>
                              </p:par>
                              <p:par>
                                <p:cTn id="24" presetID="10" presetClass="entr" presetSubtype="0"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subTnLst>
                                    <p:animClr>
                                      <p:cBhvr override="childStyle">
                                        <p:cTn dur="1" fill="hold" display="0" masterRel="nextClick" afterEffect="1"/>
                                        <p:tgtEl>
                                          <p:spTgt spid="7">
                                            <p:txEl>
                                              <p:pRg st="5" end="5"/>
                                            </p:txEl>
                                          </p:spTgt>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subTnLst>
                                    <p:animClr>
                                      <p:cBhvr override="childStyle">
                                        <p:cTn dur="1" fill="hold" display="0" masterRel="nextClick" afterEffect="1"/>
                                        <p:tgtEl>
                                          <p:spTgt spid="7">
                                            <p:txEl>
                                              <p:pRg st="6" end="6"/>
                                            </p:txEl>
                                          </p:spTgt>
                                        </p:tgtEl>
                                        <p:attrNameLst>
                                          <p:attrName>ppt_c</p:attrName>
                                        </p:attrNameLst>
                                      </p:cBhvr>
                                      <p:to>
                                        <a:schemeClr val="accent1"/>
                                      </p:to>
                                    </p:animClr>
                                  </p:subTnLst>
                                </p:cTn>
                              </p:par>
                              <p:par>
                                <p:cTn id="32" presetID="10" presetClass="entr" presetSubtype="0" fill="hold" grpId="0"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subTnLst>
                                    <p:animClr>
                                      <p:cBhvr override="childStyle">
                                        <p:cTn dur="1" fill="hold" display="0" masterRel="nextClick" afterEffect="1"/>
                                        <p:tgtEl>
                                          <p:spTgt spid="7">
                                            <p:txEl>
                                              <p:pRg st="7" end="7"/>
                                            </p:txEl>
                                          </p:spTgt>
                                        </p:tgtEl>
                                        <p:attrNameLst>
                                          <p:attrName>ppt_c</p:attrName>
                                        </p:attrNameLst>
                                      </p:cBhvr>
                                      <p:to>
                                        <a:schemeClr val="accent1"/>
                                      </p:to>
                                    </p:animClr>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500"/>
                                        <p:tgtEl>
                                          <p:spTgt spid="7">
                                            <p:txEl>
                                              <p:pRg st="8" end="8"/>
                                            </p:txEl>
                                          </p:spTgt>
                                        </p:tgtEl>
                                      </p:cBhvr>
                                    </p:animEffect>
                                  </p:childTnLst>
                                  <p:subTnLst>
                                    <p:animClr>
                                      <p:cBhvr override="childStyle">
                                        <p:cTn dur="1" fill="hold" display="0" masterRel="nextClick" afterEffect="1"/>
                                        <p:tgtEl>
                                          <p:spTgt spid="7">
                                            <p:txEl>
                                              <p:pRg st="8" end="8"/>
                                            </p:txEl>
                                          </p:spTgt>
                                        </p:tgtEl>
                                        <p:attrNameLst>
                                          <p:attrName>ppt_c</p:attrName>
                                        </p:attrNameLst>
                                      </p:cBhvr>
                                      <p:to>
                                        <a:schemeClr val="accent1"/>
                                      </p:to>
                                    </p:animClr>
                                  </p:subTnLst>
                                </p:cTn>
                              </p:par>
                              <p:par>
                                <p:cTn id="40" presetID="10" presetClass="entr" presetSubtype="0" fill="hold" grpId="0" nodeType="with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fade">
                                      <p:cBhvr>
                                        <p:cTn id="42" dur="500"/>
                                        <p:tgtEl>
                                          <p:spTgt spid="7">
                                            <p:txEl>
                                              <p:pRg st="9" end="9"/>
                                            </p:txEl>
                                          </p:spTgt>
                                        </p:tgtEl>
                                      </p:cBhvr>
                                    </p:animEffect>
                                  </p:childTnLst>
                                  <p:subTnLst>
                                    <p:animClr>
                                      <p:cBhvr override="childStyle">
                                        <p:cTn dur="1" fill="hold" display="0" masterRel="nextClick" afterEffect="1"/>
                                        <p:tgtEl>
                                          <p:spTgt spid="7">
                                            <p:txEl>
                                              <p:pRg st="9" end="9"/>
                                            </p:txEl>
                                          </p:spTgt>
                                        </p:tgtEl>
                                        <p:attrNameLst>
                                          <p:attrName>ppt_c</p:attrName>
                                        </p:attrNameLst>
                                      </p:cBhvr>
                                      <p:to>
                                        <a:schemeClr val="accent1"/>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Effect transition="in" filter="fade">
                                      <p:cBhvr>
                                        <p:cTn id="47" dur="500"/>
                                        <p:tgtEl>
                                          <p:spTgt spid="7">
                                            <p:txEl>
                                              <p:pRg st="10" end="10"/>
                                            </p:txEl>
                                          </p:spTgt>
                                        </p:tgtEl>
                                      </p:cBhvr>
                                    </p:animEffect>
                                  </p:childTnLst>
                                  <p:subTnLst>
                                    <p:animClr>
                                      <p:cBhvr override="childStyle">
                                        <p:cTn dur="1" fill="hold" display="0" masterRel="nextClick" afterEffect="1"/>
                                        <p:tgtEl>
                                          <p:spTgt spid="7">
                                            <p:txEl>
                                              <p:pRg st="10" end="10"/>
                                            </p:txEl>
                                          </p:spTgt>
                                        </p:tgtEl>
                                        <p:attrNameLst>
                                          <p:attrName>ppt_c</p:attrName>
                                        </p:attrNameLst>
                                      </p:cBhvr>
                                      <p:to>
                                        <a:schemeClr val="accent1"/>
                                      </p:to>
                                    </p:animClr>
                                  </p:subTnLst>
                                </p:cTn>
                              </p:par>
                              <p:par>
                                <p:cTn id="48" presetID="10" presetClass="entr" presetSubtype="0" fill="hold" grpId="0" nodeType="withEffect">
                                  <p:stCondLst>
                                    <p:cond delay="0"/>
                                  </p:stCondLst>
                                  <p:childTnLst>
                                    <p:set>
                                      <p:cBhvr>
                                        <p:cTn id="49" dur="1" fill="hold">
                                          <p:stCondLst>
                                            <p:cond delay="0"/>
                                          </p:stCondLst>
                                        </p:cTn>
                                        <p:tgtEl>
                                          <p:spTgt spid="7">
                                            <p:txEl>
                                              <p:pRg st="11" end="11"/>
                                            </p:txEl>
                                          </p:spTgt>
                                        </p:tgtEl>
                                        <p:attrNameLst>
                                          <p:attrName>style.visibility</p:attrName>
                                        </p:attrNameLst>
                                      </p:cBhvr>
                                      <p:to>
                                        <p:strVal val="visible"/>
                                      </p:to>
                                    </p:set>
                                    <p:animEffect transition="in" filter="fade">
                                      <p:cBhvr>
                                        <p:cTn id="50" dur="500"/>
                                        <p:tgtEl>
                                          <p:spTgt spid="7">
                                            <p:txEl>
                                              <p:pRg st="11" end="11"/>
                                            </p:txEl>
                                          </p:spTgt>
                                        </p:tgtEl>
                                      </p:cBhvr>
                                    </p:animEffect>
                                  </p:childTnLst>
                                  <p:subTnLst>
                                    <p:animClr>
                                      <p:cBhvr override="childStyle">
                                        <p:cTn dur="1" fill="hold" display="0" masterRel="nextClick" afterEffect="1"/>
                                        <p:tgtEl>
                                          <p:spTgt spid="7">
                                            <p:txEl>
                                              <p:pRg st="11" end="11"/>
                                            </p:txEl>
                                          </p:spTgt>
                                        </p:tgtEl>
                                        <p:attrNameLst>
                                          <p:attrName>ppt_c</p:attrName>
                                        </p:attrNameLst>
                                      </p:cBhvr>
                                      <p:to>
                                        <a:schemeClr val="accent1"/>
                                      </p:to>
                                    </p:animClr>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Effect transition="in" filter="fade">
                                      <p:cBhvr>
                                        <p:cTn id="55" dur="500"/>
                                        <p:tgtEl>
                                          <p:spTgt spid="7">
                                            <p:txEl>
                                              <p:pRg st="12" end="12"/>
                                            </p:txEl>
                                          </p:spTgt>
                                        </p:tgtEl>
                                      </p:cBhvr>
                                    </p:animEffect>
                                  </p:childTnLst>
                                  <p:subTnLst>
                                    <p:animClr>
                                      <p:cBhvr override="childStyle">
                                        <p:cTn dur="1" fill="hold" display="0" masterRel="nextClick" afterEffect="1"/>
                                        <p:tgtEl>
                                          <p:spTgt spid="7">
                                            <p:txEl>
                                              <p:pRg st="12" end="12"/>
                                            </p:txEl>
                                          </p:spTgt>
                                        </p:tgtEl>
                                        <p:attrNameLst>
                                          <p:attrName>ppt_c</p:attrName>
                                        </p:attrNameLst>
                                      </p:cBhvr>
                                      <p:to>
                                        <a:schemeClr val="accent1"/>
                                      </p:to>
                                    </p:animClr>
                                  </p:subTnLst>
                                </p:cTn>
                              </p:par>
                              <p:par>
                                <p:cTn id="56" presetID="10" presetClass="entr" presetSubtype="0" fill="hold" grpId="0" nodeType="withEffect">
                                  <p:stCondLst>
                                    <p:cond delay="0"/>
                                  </p:stCondLst>
                                  <p:childTnLst>
                                    <p:set>
                                      <p:cBhvr>
                                        <p:cTn id="57" dur="1" fill="hold">
                                          <p:stCondLst>
                                            <p:cond delay="0"/>
                                          </p:stCondLst>
                                        </p:cTn>
                                        <p:tgtEl>
                                          <p:spTgt spid="7">
                                            <p:txEl>
                                              <p:pRg st="13" end="13"/>
                                            </p:txEl>
                                          </p:spTgt>
                                        </p:tgtEl>
                                        <p:attrNameLst>
                                          <p:attrName>style.visibility</p:attrName>
                                        </p:attrNameLst>
                                      </p:cBhvr>
                                      <p:to>
                                        <p:strVal val="visible"/>
                                      </p:to>
                                    </p:set>
                                    <p:animEffect transition="in" filter="fade">
                                      <p:cBhvr>
                                        <p:cTn id="58" dur="500"/>
                                        <p:tgtEl>
                                          <p:spTgt spid="7">
                                            <p:txEl>
                                              <p:pRg st="13" end="13"/>
                                            </p:txEl>
                                          </p:spTgt>
                                        </p:tgtEl>
                                      </p:cBhvr>
                                    </p:animEffect>
                                  </p:childTnLst>
                                  <p:subTnLst>
                                    <p:animClr>
                                      <p:cBhvr override="childStyle">
                                        <p:cTn dur="1" fill="hold" display="0" masterRel="nextClick" afterEffect="1"/>
                                        <p:tgtEl>
                                          <p:spTgt spid="7">
                                            <p:txEl>
                                              <p:pRg st="13" end="13"/>
                                            </p:txEl>
                                          </p:spTgt>
                                        </p:tgtEl>
                                        <p:attrNameLst>
                                          <p:attrName>ppt_c</p:attrName>
                                        </p:attrNameLst>
                                      </p:cBhvr>
                                      <p:to>
                                        <a:schemeClr val="accent1"/>
                                      </p:to>
                                    </p:animClr>
                                  </p:sub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9"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RPC </a:t>
            </a:r>
            <a:r>
              <a:rPr lang="en-US" dirty="0" smtClean="0"/>
              <a:t>p</a:t>
            </a:r>
            <a:r>
              <a:rPr lang="en-US" dirty="0" smtClean="0"/>
              <a:t>erformance and </a:t>
            </a:r>
            <a:r>
              <a:rPr lang="en-US" dirty="0" smtClean="0"/>
              <a:t>Front-end electronics</a:t>
            </a:r>
            <a:endParaRPr lang="en-SG" dirty="0"/>
          </a:p>
        </p:txBody>
      </p:sp>
      <p:sp>
        <p:nvSpPr>
          <p:cNvPr id="3" name="Content Placeholder 2"/>
          <p:cNvSpPr>
            <a:spLocks noGrp="1"/>
          </p:cNvSpPr>
          <p:nvPr>
            <p:ph idx="1"/>
          </p:nvPr>
        </p:nvSpPr>
        <p:spPr/>
        <p:txBody>
          <a:bodyPr>
            <a:normAutofit fontScale="62500" lnSpcReduction="20000"/>
          </a:bodyPr>
          <a:lstStyle/>
          <a:p>
            <a:pPr>
              <a:lnSpc>
                <a:spcPct val="120000"/>
              </a:lnSpc>
            </a:pPr>
            <a:r>
              <a:rPr lang="en-US" sz="3400" dirty="0" smtClean="0"/>
              <a:t>The main task of the front end electronics to increase the rate capability is to achieve an excellent sensitivity and SNR for extremely small and short signals.</a:t>
            </a:r>
          </a:p>
          <a:p>
            <a:pPr>
              <a:lnSpc>
                <a:spcPct val="120000"/>
              </a:lnSpc>
            </a:pPr>
            <a:r>
              <a:rPr lang="en-US" sz="3400" dirty="0" smtClean="0"/>
              <a:t>This allows to operate the detector at very low gas gain because a substantial fraction of the gas gain is transferred to the front end circuit.</a:t>
            </a:r>
          </a:p>
          <a:p>
            <a:pPr>
              <a:lnSpc>
                <a:spcPct val="120000"/>
              </a:lnSpc>
            </a:pPr>
            <a:r>
              <a:rPr lang="en-US" sz="3400" dirty="0" smtClean="0"/>
              <a:t>A new series of circuits of much better performance with respect to  the ones working for instance in Atlas gave very promising results in view of increasing the rate capability.</a:t>
            </a:r>
          </a:p>
          <a:p>
            <a:endParaRPr lang="en-SG" dirty="0"/>
          </a:p>
        </p:txBody>
      </p:sp>
      <p:pic>
        <p:nvPicPr>
          <p:cNvPr id="5" name="Content Placeholder 4" descr="Untitled.jpg"/>
          <p:cNvPicPr>
            <a:picLocks noGrp="1" noChangeAspect="1"/>
          </p:cNvPicPr>
          <p:nvPr>
            <p:ph idx="4294967295"/>
          </p:nvPr>
        </p:nvPicPr>
        <p:blipFill>
          <a:blip r:embed="rId2" cstate="print"/>
          <a:srcRect r="4883"/>
          <a:stretch>
            <a:fillRect/>
          </a:stretch>
        </p:blipFill>
        <p:spPr>
          <a:xfrm>
            <a:off x="4722530" y="1648747"/>
            <a:ext cx="4313966" cy="3076397"/>
          </a:xfrm>
          <a:prstGeom prst="rect">
            <a:avLst/>
          </a:prstGeom>
        </p:spPr>
      </p:pic>
      <p:sp>
        <p:nvSpPr>
          <p:cNvPr id="6" name="TextBox 5"/>
          <p:cNvSpPr txBox="1"/>
          <p:nvPr/>
        </p:nvSpPr>
        <p:spPr>
          <a:xfrm>
            <a:off x="4773488" y="4822120"/>
            <a:ext cx="4191000" cy="1631216"/>
          </a:xfrm>
          <a:prstGeom prst="rect">
            <a:avLst/>
          </a:prstGeom>
          <a:noFill/>
        </p:spPr>
        <p:txBody>
          <a:bodyPr wrap="square" rtlCol="0">
            <a:spAutoFit/>
          </a:bodyPr>
          <a:lstStyle/>
          <a:p>
            <a:pPr marL="438912" indent="-320040">
              <a:buSzPct val="80000"/>
              <a:buFont typeface="Wingdings 2"/>
              <a:buChar char=""/>
            </a:pPr>
            <a:r>
              <a:rPr lang="en-US" sz="2000" dirty="0" smtClean="0">
                <a:latin typeface="Narkisim" pitchFamily="34" charset="-79"/>
                <a:cs typeface="Narkisim" pitchFamily="34" charset="-79"/>
              </a:rPr>
              <a:t>The higher sensitivity of the new front end circuit allows to lower the operating voltage by about 600V, thus substantially reducing the gas gain.</a:t>
            </a:r>
          </a:p>
        </p:txBody>
      </p:sp>
      <p:sp>
        <p:nvSpPr>
          <p:cNvPr id="7" name="Rectangle 6"/>
          <p:cNvSpPr/>
          <p:nvPr/>
        </p:nvSpPr>
        <p:spPr>
          <a:xfrm>
            <a:off x="619282" y="6156012"/>
            <a:ext cx="1792478" cy="369332"/>
          </a:xfrm>
          <a:prstGeom prst="rect">
            <a:avLst/>
          </a:prstGeom>
          <a:solidFill>
            <a:srgbClr val="FFFF99"/>
          </a:solidFill>
        </p:spPr>
        <p:txBody>
          <a:bodyPr wrap="none">
            <a:spAutoFit/>
          </a:bodyPr>
          <a:lstStyle/>
          <a:p>
            <a:r>
              <a:rPr lang="en-US" dirty="0" smtClean="0">
                <a:latin typeface="Narkisim" pitchFamily="34" charset="-79"/>
                <a:cs typeface="Narkisim" pitchFamily="34" charset="-79"/>
              </a:rPr>
              <a:t>Rinaldo </a:t>
            </a:r>
            <a:r>
              <a:rPr lang="en-US" dirty="0" err="1" smtClean="0">
                <a:latin typeface="Narkisim" pitchFamily="34" charset="-79"/>
                <a:cs typeface="Narkisim" pitchFamily="34" charset="-79"/>
              </a:rPr>
              <a:t>Santonico</a:t>
            </a:r>
            <a:endParaRPr lang="en-SG" dirty="0">
              <a:latin typeface="Narkisim" pitchFamily="34" charset="-79"/>
              <a:cs typeface="Narkisim" pitchFamily="34" charset="-79"/>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50</a:t>
            </a:fld>
            <a:endParaRPr lang="en-US" dirty="0"/>
          </a:p>
        </p:txBody>
      </p:sp>
      <p:sp>
        <p:nvSpPr>
          <p:cNvPr id="9" name="Footer Placeholder 8"/>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INO induced RPC R&amp;D in India</a:t>
            </a:r>
            <a:endParaRPr lang="en-SG" dirty="0"/>
          </a:p>
        </p:txBody>
      </p:sp>
      <p:sp>
        <p:nvSpPr>
          <p:cNvPr id="6" name="Content Placeholder 5"/>
          <p:cNvSpPr>
            <a:spLocks noGrp="1"/>
          </p:cNvSpPr>
          <p:nvPr>
            <p:ph sz="half" idx="1"/>
          </p:nvPr>
        </p:nvSpPr>
        <p:spPr/>
        <p:txBody>
          <a:bodyPr>
            <a:normAutofit fontScale="62500" lnSpcReduction="20000"/>
          </a:bodyPr>
          <a:lstStyle/>
          <a:p>
            <a:pPr>
              <a:lnSpc>
                <a:spcPct val="120000"/>
              </a:lnSpc>
            </a:pPr>
            <a:r>
              <a:rPr lang="en-US" dirty="0" smtClean="0"/>
              <a:t>Laboratories set up at:</a:t>
            </a:r>
          </a:p>
          <a:p>
            <a:pPr lvl="1">
              <a:lnSpc>
                <a:spcPct val="120000"/>
              </a:lnSpc>
            </a:pPr>
            <a:r>
              <a:rPr lang="en-US" dirty="0" smtClean="0"/>
              <a:t>TIFR</a:t>
            </a:r>
          </a:p>
          <a:p>
            <a:pPr lvl="1">
              <a:lnSpc>
                <a:spcPct val="120000"/>
              </a:lnSpc>
            </a:pPr>
            <a:r>
              <a:rPr lang="en-US" dirty="0" smtClean="0"/>
              <a:t>SNIP</a:t>
            </a:r>
          </a:p>
          <a:p>
            <a:pPr lvl="1">
              <a:lnSpc>
                <a:spcPct val="120000"/>
              </a:lnSpc>
            </a:pPr>
            <a:r>
              <a:rPr lang="en-US" dirty="0" smtClean="0"/>
              <a:t>VECC</a:t>
            </a:r>
          </a:p>
          <a:p>
            <a:pPr lvl="1">
              <a:lnSpc>
                <a:spcPct val="120000"/>
              </a:lnSpc>
            </a:pPr>
            <a:r>
              <a:rPr lang="en-US" dirty="0" smtClean="0"/>
              <a:t>BARC</a:t>
            </a:r>
          </a:p>
          <a:p>
            <a:pPr lvl="1">
              <a:lnSpc>
                <a:spcPct val="120000"/>
              </a:lnSpc>
            </a:pPr>
            <a:r>
              <a:rPr lang="en-US" dirty="0" smtClean="0"/>
              <a:t>IIT Bombay</a:t>
            </a:r>
          </a:p>
          <a:p>
            <a:pPr lvl="1">
              <a:lnSpc>
                <a:spcPct val="120000"/>
              </a:lnSpc>
            </a:pPr>
            <a:r>
              <a:rPr lang="en-US" dirty="0" smtClean="0"/>
              <a:t>IIT Madras</a:t>
            </a:r>
          </a:p>
          <a:p>
            <a:pPr lvl="1">
              <a:lnSpc>
                <a:spcPct val="120000"/>
              </a:lnSpc>
            </a:pPr>
            <a:r>
              <a:rPr lang="en-US" dirty="0" smtClean="0"/>
              <a:t>Aligarh Muslim University</a:t>
            </a:r>
          </a:p>
          <a:p>
            <a:pPr lvl="1">
              <a:lnSpc>
                <a:spcPct val="120000"/>
              </a:lnSpc>
            </a:pPr>
            <a:r>
              <a:rPr lang="en-US" dirty="0" smtClean="0"/>
              <a:t>Banaras Hindu University</a:t>
            </a:r>
          </a:p>
          <a:p>
            <a:pPr lvl="1">
              <a:lnSpc>
                <a:spcPct val="120000"/>
              </a:lnSpc>
            </a:pPr>
            <a:r>
              <a:rPr lang="en-US" dirty="0" smtClean="0"/>
              <a:t>Panjab University</a:t>
            </a:r>
          </a:p>
          <a:p>
            <a:pPr lvl="1">
              <a:lnSpc>
                <a:spcPct val="120000"/>
              </a:lnSpc>
            </a:pPr>
            <a:r>
              <a:rPr lang="en-US" dirty="0" smtClean="0"/>
              <a:t>Delhi University</a:t>
            </a:r>
          </a:p>
          <a:p>
            <a:pPr lvl="1">
              <a:lnSpc>
                <a:spcPct val="120000"/>
              </a:lnSpc>
            </a:pPr>
            <a:r>
              <a:rPr lang="en-US" dirty="0" smtClean="0"/>
              <a:t>More to follow …</a:t>
            </a:r>
          </a:p>
          <a:p>
            <a:pPr>
              <a:lnSpc>
                <a:spcPct val="120000"/>
              </a:lnSpc>
            </a:pPr>
            <a:r>
              <a:rPr lang="en-US" dirty="0" smtClean="0"/>
              <a:t>Training of large number of students and faculty members</a:t>
            </a:r>
          </a:p>
          <a:p>
            <a:pPr>
              <a:lnSpc>
                <a:spcPct val="120000"/>
              </a:lnSpc>
            </a:pPr>
            <a:r>
              <a:rPr lang="en-US" dirty="0" smtClean="0"/>
              <a:t>Industrial interface</a:t>
            </a:r>
          </a:p>
          <a:p>
            <a:pPr>
              <a:lnSpc>
                <a:spcPct val="120000"/>
              </a:lnSpc>
            </a:pPr>
            <a:r>
              <a:rPr lang="en-US" dirty="0" smtClean="0"/>
              <a:t>O</a:t>
            </a:r>
            <a:r>
              <a:rPr lang="en-US" dirty="0" smtClean="0"/>
              <a:t>utreach</a:t>
            </a:r>
          </a:p>
        </p:txBody>
      </p:sp>
      <p:sp>
        <p:nvSpPr>
          <p:cNvPr id="7" name="Content Placeholder 6"/>
          <p:cNvSpPr>
            <a:spLocks noGrp="1"/>
          </p:cNvSpPr>
          <p:nvPr>
            <p:ph sz="half" idx="2"/>
          </p:nvPr>
        </p:nvSpPr>
        <p:spPr/>
        <p:txBody>
          <a:bodyPr>
            <a:normAutofit fontScale="62500" lnSpcReduction="20000"/>
          </a:bodyPr>
          <a:lstStyle/>
          <a:p>
            <a:pPr>
              <a:lnSpc>
                <a:spcPct val="120000"/>
              </a:lnSpc>
            </a:pPr>
            <a:r>
              <a:rPr lang="en-US" dirty="0" smtClean="0"/>
              <a:t>Theses</a:t>
            </a:r>
            <a:endParaRPr lang="en-SG" dirty="0" smtClean="0"/>
          </a:p>
          <a:p>
            <a:pPr lvl="1">
              <a:lnSpc>
                <a:spcPct val="120000"/>
              </a:lnSpc>
            </a:pPr>
            <a:r>
              <a:rPr lang="en-SG" dirty="0" smtClean="0">
                <a:solidFill>
                  <a:srgbClr val="00B050"/>
                </a:solidFill>
              </a:rPr>
              <a:t>Design </a:t>
            </a:r>
            <a:r>
              <a:rPr lang="en-SG" dirty="0" smtClean="0">
                <a:solidFill>
                  <a:srgbClr val="00B050"/>
                </a:solidFill>
              </a:rPr>
              <a:t>and Characterisation Studies of Resistive Plate </a:t>
            </a:r>
            <a:r>
              <a:rPr lang="en-SG" dirty="0" smtClean="0">
                <a:solidFill>
                  <a:srgbClr val="00B050"/>
                </a:solidFill>
              </a:rPr>
              <a:t>Chambers</a:t>
            </a:r>
          </a:p>
          <a:p>
            <a:pPr lvl="1">
              <a:lnSpc>
                <a:spcPct val="120000"/>
              </a:lnSpc>
            </a:pPr>
            <a:r>
              <a:rPr lang="en-SG" dirty="0" smtClean="0">
                <a:solidFill>
                  <a:srgbClr val="00B050"/>
                </a:solidFill>
              </a:rPr>
              <a:t>Development of High Resolution Gas Filled Detector for High Energy Physics Experiments </a:t>
            </a:r>
            <a:r>
              <a:rPr lang="en-SG" dirty="0" smtClean="0">
                <a:solidFill>
                  <a:srgbClr val="00B050"/>
                </a:solidFill>
              </a:rPr>
              <a:t>(Saikat Biswas)</a:t>
            </a:r>
            <a:endParaRPr lang="en-SG" dirty="0" smtClean="0">
              <a:solidFill>
                <a:srgbClr val="00B050"/>
              </a:solidFill>
            </a:endParaRPr>
          </a:p>
          <a:p>
            <a:pPr lvl="1">
              <a:lnSpc>
                <a:spcPct val="120000"/>
              </a:lnSpc>
            </a:pPr>
            <a:r>
              <a:rPr lang="en-SG" dirty="0" smtClean="0">
                <a:solidFill>
                  <a:srgbClr val="00B050"/>
                </a:solidFill>
              </a:rPr>
              <a:t>Development of Track Reconstruction and Data Analysis Techniques for Neutrino </a:t>
            </a:r>
            <a:r>
              <a:rPr lang="en-SG" dirty="0" smtClean="0">
                <a:solidFill>
                  <a:srgbClr val="00B050"/>
                </a:solidFill>
              </a:rPr>
              <a:t>Experiments</a:t>
            </a:r>
            <a:r>
              <a:rPr lang="en-SG" dirty="0" smtClean="0">
                <a:solidFill>
                  <a:srgbClr val="00B050"/>
                </a:solidFill>
              </a:rPr>
              <a:t> </a:t>
            </a:r>
            <a:r>
              <a:rPr lang="en-SG" dirty="0" smtClean="0">
                <a:solidFill>
                  <a:srgbClr val="00B050"/>
                </a:solidFill>
              </a:rPr>
              <a:t>(</a:t>
            </a:r>
            <a:r>
              <a:rPr lang="en-SG" dirty="0" err="1" smtClean="0">
                <a:solidFill>
                  <a:srgbClr val="00B050"/>
                </a:solidFill>
              </a:rPr>
              <a:t>Tapasi</a:t>
            </a:r>
            <a:r>
              <a:rPr lang="en-SG" dirty="0" smtClean="0">
                <a:solidFill>
                  <a:srgbClr val="00B050"/>
                </a:solidFill>
              </a:rPr>
              <a:t> Ghosh)</a:t>
            </a:r>
          </a:p>
          <a:p>
            <a:pPr lvl="1">
              <a:lnSpc>
                <a:spcPct val="120000"/>
              </a:lnSpc>
            </a:pPr>
            <a:r>
              <a:rPr lang="en-US" dirty="0" smtClean="0">
                <a:solidFill>
                  <a:srgbClr val="0070C0"/>
                </a:solidFill>
              </a:rPr>
              <a:t>Sumanta Pal (Physics with ICAL prototype)</a:t>
            </a:r>
          </a:p>
          <a:p>
            <a:pPr lvl="1">
              <a:lnSpc>
                <a:spcPct val="120000"/>
              </a:lnSpc>
            </a:pPr>
            <a:r>
              <a:rPr lang="en-US" dirty="0" smtClean="0">
                <a:solidFill>
                  <a:srgbClr val="0070C0"/>
                </a:solidFill>
              </a:rPr>
              <a:t>Moon </a:t>
            </a:r>
            <a:r>
              <a:rPr lang="en-US" dirty="0" err="1" smtClean="0">
                <a:solidFill>
                  <a:srgbClr val="0070C0"/>
                </a:solidFill>
              </a:rPr>
              <a:t>Moon</a:t>
            </a:r>
            <a:r>
              <a:rPr lang="en-US" dirty="0" smtClean="0">
                <a:solidFill>
                  <a:srgbClr val="0070C0"/>
                </a:solidFill>
              </a:rPr>
              <a:t> Devi (Development of MRPCs)</a:t>
            </a:r>
          </a:p>
          <a:p>
            <a:pPr lvl="1">
              <a:lnSpc>
                <a:spcPct val="120000"/>
              </a:lnSpc>
            </a:pPr>
            <a:r>
              <a:rPr lang="en-US" dirty="0" smtClean="0">
                <a:solidFill>
                  <a:srgbClr val="0070C0"/>
                </a:solidFill>
              </a:rPr>
              <a:t>Salim Mohammed (RPC simulations)</a:t>
            </a:r>
          </a:p>
          <a:p>
            <a:pPr lvl="1">
              <a:lnSpc>
                <a:spcPct val="120000"/>
              </a:lnSpc>
            </a:pPr>
            <a:r>
              <a:rPr lang="en-US" dirty="0" err="1" smtClean="0"/>
              <a:t>Animesh</a:t>
            </a:r>
            <a:r>
              <a:rPr lang="en-US" dirty="0" smtClean="0"/>
              <a:t> Chatterjee</a:t>
            </a:r>
          </a:p>
          <a:p>
            <a:pPr lvl="1">
              <a:lnSpc>
                <a:spcPct val="120000"/>
              </a:lnSpc>
            </a:pPr>
            <a:r>
              <a:rPr lang="en-US" dirty="0" smtClean="0"/>
              <a:t>Rajesh Ganai</a:t>
            </a:r>
          </a:p>
          <a:p>
            <a:pPr lvl="1">
              <a:lnSpc>
                <a:spcPct val="120000"/>
              </a:lnSpc>
            </a:pPr>
            <a:r>
              <a:rPr lang="en-US" dirty="0" err="1" smtClean="0"/>
              <a:t>Ravindrababu</a:t>
            </a:r>
            <a:r>
              <a:rPr lang="en-US" dirty="0" smtClean="0"/>
              <a:t> Karnam</a:t>
            </a:r>
          </a:p>
          <a:p>
            <a:pPr lvl="1">
              <a:lnSpc>
                <a:spcPct val="120000"/>
              </a:lnSpc>
            </a:pPr>
            <a:r>
              <a:rPr lang="en-US" dirty="0" smtClean="0"/>
              <a:t>Varchaswi </a:t>
            </a:r>
            <a:r>
              <a:rPr lang="en-US" dirty="0" err="1" smtClean="0"/>
              <a:t>Kashyap</a:t>
            </a:r>
            <a:r>
              <a:rPr lang="en-US" dirty="0" smtClean="0"/>
              <a:t> …</a:t>
            </a:r>
          </a:p>
          <a:p>
            <a:pPr>
              <a:lnSpc>
                <a:spcPct val="120000"/>
              </a:lnSpc>
            </a:pPr>
            <a:r>
              <a:rPr lang="en-US" dirty="0" smtClean="0"/>
              <a:t>Dozens of publications, proceedings and reports resulted already</a:t>
            </a:r>
          </a:p>
          <a:p>
            <a:pPr lvl="1">
              <a:lnSpc>
                <a:spcPct val="120000"/>
              </a:lnSpc>
            </a:pPr>
            <a:endParaRPr lang="en-SG"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SG"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SG" dirty="0" smtClean="0"/>
              <a:t>Resistive Plate Chambers (RPCs) </a:t>
            </a:r>
            <a:r>
              <a:rPr lang="en-SG" dirty="0" smtClean="0"/>
              <a:t>find </a:t>
            </a:r>
            <a:r>
              <a:rPr lang="en-SG" dirty="0" smtClean="0"/>
              <a:t>extensive applications in nuclear, high energy and astro-particle physics experiments. </a:t>
            </a:r>
            <a:endParaRPr lang="en-SG" dirty="0" smtClean="0"/>
          </a:p>
          <a:p>
            <a:pPr>
              <a:lnSpc>
                <a:spcPct val="120000"/>
              </a:lnSpc>
            </a:pPr>
            <a:r>
              <a:rPr lang="en-SG" dirty="0" smtClean="0"/>
              <a:t>Besides</a:t>
            </a:r>
            <a:r>
              <a:rPr lang="en-SG" dirty="0" smtClean="0"/>
              <a:t>, they are increasingly replacing the existing detectors in the medical imaging, homeland security and other societal applications. </a:t>
            </a:r>
            <a:endParaRPr lang="en-SG" dirty="0" smtClean="0"/>
          </a:p>
          <a:p>
            <a:pPr>
              <a:lnSpc>
                <a:spcPct val="120000"/>
              </a:lnSpc>
            </a:pPr>
            <a:r>
              <a:rPr lang="en-SG" dirty="0" smtClean="0"/>
              <a:t>RPCs </a:t>
            </a:r>
            <a:r>
              <a:rPr lang="en-SG" dirty="0" smtClean="0"/>
              <a:t>seem to have deservedly reached the centre stage right now – thanks to their continued flawless performance in the previous experiments, exceeding their design goals in the just commissioned experiments as well as for being natural first choices for many planned experiments</a:t>
            </a:r>
            <a:r>
              <a:rPr lang="en-SG" dirty="0" smtClean="0"/>
              <a:t>.</a:t>
            </a:r>
          </a:p>
          <a:p>
            <a:pPr>
              <a:lnSpc>
                <a:spcPct val="120000"/>
              </a:lnSpc>
            </a:pPr>
            <a:r>
              <a:rPr lang="en-US" dirty="0" smtClean="0"/>
              <a:t>The field will be driven in near future by </a:t>
            </a:r>
            <a:r>
              <a:rPr lang="en-SG" dirty="0" smtClean="0"/>
              <a:t>innovative </a:t>
            </a:r>
            <a:r>
              <a:rPr lang="en-SG" dirty="0" smtClean="0"/>
              <a:t>device architectures, alternate gas mixtures, ultra-fast readout techniques and new simulation </a:t>
            </a:r>
            <a:r>
              <a:rPr lang="en-SG" dirty="0" smtClean="0"/>
              <a:t>tools.</a:t>
            </a:r>
            <a:endParaRPr lang="en-SG" dirty="0" smtClean="0"/>
          </a:p>
          <a:p>
            <a:pPr>
              <a:lnSpc>
                <a:spcPct val="120000"/>
              </a:lnSpc>
            </a:pPr>
            <a:endParaRPr lang="en-SG"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52</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p:cNvPicPr>
            <a:picLocks noChangeAspect="1" noChangeArrowheads="1"/>
          </p:cNvPicPr>
          <p:nvPr/>
        </p:nvPicPr>
        <p:blipFill>
          <a:blip r:embed="rId3" cstate="print"/>
          <a:srcRect b="2659"/>
          <a:stretch>
            <a:fillRect/>
          </a:stretch>
        </p:blipFill>
        <p:spPr bwMode="auto">
          <a:xfrm>
            <a:off x="5007404" y="1551600"/>
            <a:ext cx="3708000" cy="4929936"/>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a:t>
            </a:fld>
            <a:endParaRPr lang="en-US" dirty="0"/>
          </a:p>
        </p:txBody>
      </p:sp>
      <p:sp>
        <p:nvSpPr>
          <p:cNvPr id="6" name="Title 5"/>
          <p:cNvSpPr>
            <a:spLocks noGrp="1"/>
          </p:cNvSpPr>
          <p:nvPr>
            <p:ph type="title"/>
          </p:nvPr>
        </p:nvSpPr>
        <p:spPr/>
        <p:txBody>
          <a:bodyPr>
            <a:normAutofit/>
          </a:bodyPr>
          <a:lstStyle/>
          <a:p>
            <a:r>
              <a:rPr lang="en-US" i="1" dirty="0" smtClean="0"/>
              <a:t>Birth</a:t>
            </a:r>
            <a:r>
              <a:rPr lang="en-US" dirty="0" smtClean="0"/>
              <a:t> of the RPC</a:t>
            </a:r>
            <a:endParaRPr lang="en-US" dirty="0"/>
          </a:p>
        </p:txBody>
      </p:sp>
      <p:pic>
        <p:nvPicPr>
          <p:cNvPr id="70663" name="Picture 7"/>
          <p:cNvPicPr>
            <a:picLocks noChangeAspect="1" noChangeArrowheads="1"/>
          </p:cNvPicPr>
          <p:nvPr/>
        </p:nvPicPr>
        <p:blipFill>
          <a:blip r:embed="rId4" cstate="print"/>
          <a:srcRect/>
          <a:stretch>
            <a:fillRect/>
          </a:stretch>
        </p:blipFill>
        <p:spPr bwMode="auto">
          <a:xfrm>
            <a:off x="-3286125" y="-7258050"/>
            <a:ext cx="5040000" cy="6854400"/>
          </a:xfrm>
          <a:prstGeom prst="rect">
            <a:avLst/>
          </a:prstGeom>
          <a:noFill/>
          <a:ln w="9525">
            <a:noFill/>
            <a:miter lim="800000"/>
            <a:headEnd/>
            <a:tailEnd/>
          </a:ln>
          <a:effectLst/>
        </p:spPr>
      </p:pic>
      <p:pic>
        <p:nvPicPr>
          <p:cNvPr id="70664" name="Picture 8"/>
          <p:cNvPicPr>
            <a:picLocks noChangeAspect="1" noChangeArrowheads="1"/>
          </p:cNvPicPr>
          <p:nvPr/>
        </p:nvPicPr>
        <p:blipFill>
          <a:blip r:embed="rId5" cstate="print"/>
          <a:srcRect/>
          <a:stretch>
            <a:fillRect/>
          </a:stretch>
        </p:blipFill>
        <p:spPr bwMode="auto">
          <a:xfrm>
            <a:off x="146248" y="1551020"/>
            <a:ext cx="4140000" cy="4949814"/>
          </a:xfrm>
          <a:prstGeom prst="rect">
            <a:avLst/>
          </a:prstGeom>
          <a:ln>
            <a:noFill/>
          </a:ln>
          <a:effectLst>
            <a:outerShdw blurRad="292100" dist="139700" dir="2700000" algn="tl" rotWithShape="0">
              <a:srgbClr val="333333">
                <a:alpha val="65000"/>
              </a:srgbClr>
            </a:outerShdw>
          </a:effectLst>
        </p:spPr>
      </p:pic>
      <p:pic>
        <p:nvPicPr>
          <p:cNvPr id="70665" name="Picture 9"/>
          <p:cNvPicPr>
            <a:picLocks noChangeAspect="1" noChangeArrowheads="1"/>
          </p:cNvPicPr>
          <p:nvPr/>
        </p:nvPicPr>
        <p:blipFill>
          <a:blip r:embed="rId6" cstate="print"/>
          <a:srcRect/>
          <a:stretch>
            <a:fillRect/>
          </a:stretch>
        </p:blipFill>
        <p:spPr bwMode="auto">
          <a:xfrm>
            <a:off x="651372" y="3357562"/>
            <a:ext cx="4176668" cy="29289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dissolve">
                                      <p:cBhvr>
                                        <p:cTn id="7" dur="500"/>
                                        <p:tgtEl>
                                          <p:spTgt spid="70664"/>
                                        </p:tgtEl>
                                      </p:cBhvr>
                                    </p:animEffect>
                                  </p:childTnLst>
                                </p:cTn>
                              </p:par>
                              <p:par>
                                <p:cTn id="8" presetID="9" presetClass="entr" presetSubtype="0" fill="hold" nodeType="withEffect">
                                  <p:stCondLst>
                                    <p:cond delay="0"/>
                                  </p:stCondLst>
                                  <p:childTnLst>
                                    <p:set>
                                      <p:cBhvr>
                                        <p:cTn id="9" dur="1" fill="hold">
                                          <p:stCondLst>
                                            <p:cond delay="0"/>
                                          </p:stCondLst>
                                        </p:cTn>
                                        <p:tgtEl>
                                          <p:spTgt spid="70665"/>
                                        </p:tgtEl>
                                        <p:attrNameLst>
                                          <p:attrName>style.visibility</p:attrName>
                                        </p:attrNameLst>
                                      </p:cBhvr>
                                      <p:to>
                                        <p:strVal val="visible"/>
                                      </p:to>
                                    </p:set>
                                    <p:animEffect transition="in" filter="dissolve">
                                      <p:cBhvr>
                                        <p:cTn id="10" dur="500"/>
                                        <p:tgtEl>
                                          <p:spTgt spid="7066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0662"/>
                                        </p:tgtEl>
                                        <p:attrNameLst>
                                          <p:attrName>style.visibility</p:attrName>
                                        </p:attrNameLst>
                                      </p:cBhvr>
                                      <p:to>
                                        <p:strVal val="visible"/>
                                      </p:to>
                                    </p:set>
                                    <p:animEffect transition="in" filter="dissolve">
                                      <p:cBhvr>
                                        <p:cTn id="15"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7</a:t>
            </a:fld>
            <a:endParaRPr lang="en-US" dirty="0"/>
          </a:p>
        </p:txBody>
      </p:sp>
      <p:pic>
        <p:nvPicPr>
          <p:cNvPr id="12" name="Content Placeholder 11" descr="rpc-poo.jpg"/>
          <p:cNvPicPr>
            <a:picLocks noGrp="1" noChangeAspect="1"/>
          </p:cNvPicPr>
          <p:nvPr>
            <p:ph idx="4294967295"/>
          </p:nvPr>
        </p:nvPicPr>
        <p:blipFill>
          <a:blip r:embed="rId3" cstate="print"/>
          <a:srcRect l="2891" t="22373" r="16351" b="23638"/>
          <a:stretch>
            <a:fillRect/>
          </a:stretch>
        </p:blipFill>
        <p:spPr>
          <a:xfrm>
            <a:off x="71438" y="1913284"/>
            <a:ext cx="9001125" cy="39639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142844" y="2801083"/>
            <a:ext cx="3636000" cy="36283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V-I characteristics of RPC</a:t>
            </a:r>
            <a:endParaRPr lang="en-US" dirty="0"/>
          </a:p>
        </p:txBody>
      </p:sp>
      <p:sp>
        <p:nvSpPr>
          <p:cNvPr id="5" name="Footer Placeholder 4"/>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a:t>
            </a:fld>
            <a:endParaRPr lang="en-US" dirty="0"/>
          </a:p>
        </p:txBody>
      </p:sp>
      <p:pic>
        <p:nvPicPr>
          <p:cNvPr id="43013" name="Picture 5"/>
          <p:cNvPicPr>
            <a:picLocks noChangeAspect="1" noChangeArrowheads="1"/>
          </p:cNvPicPr>
          <p:nvPr/>
        </p:nvPicPr>
        <p:blipFill>
          <a:blip r:embed="rId4" cstate="print"/>
          <a:srcRect l="1889" t="19786" r="7631"/>
          <a:stretch>
            <a:fillRect/>
          </a:stretch>
        </p:blipFill>
        <p:spPr bwMode="auto">
          <a:xfrm>
            <a:off x="4000496" y="1557964"/>
            <a:ext cx="5040000" cy="1214458"/>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136534" y="1558800"/>
            <a:ext cx="3636000" cy="1021556"/>
          </a:xfrm>
          <a:prstGeom prst="round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dirty="0" smtClean="0">
                <a:solidFill>
                  <a:srgbClr val="FF0000"/>
                </a:solidFill>
              </a:rPr>
              <a:t>Glass RPCs have a distinctive and readily understandable current versus voltage relationship.</a:t>
            </a:r>
            <a:endParaRPr lang="en-US" dirty="0">
              <a:solidFill>
                <a:srgbClr val="FF0000"/>
              </a:solidFill>
            </a:endParaRPr>
          </a:p>
        </p:txBody>
      </p:sp>
      <p:pic>
        <p:nvPicPr>
          <p:cNvPr id="69635" name="Picture 3"/>
          <p:cNvPicPr>
            <a:picLocks noChangeAspect="1" noChangeArrowheads="1"/>
          </p:cNvPicPr>
          <p:nvPr/>
        </p:nvPicPr>
        <p:blipFill>
          <a:blip r:embed="rId5" cstate="print"/>
          <a:stretch>
            <a:fillRect/>
          </a:stretch>
        </p:blipFill>
        <p:spPr bwMode="auto">
          <a:xfrm>
            <a:off x="4395404" y="2995757"/>
            <a:ext cx="4320000" cy="34237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1+#ppt_w/2"/>
                                          </p:val>
                                        </p:tav>
                                        <p:tav tm="100000">
                                          <p:val>
                                            <p:strVal val="#ppt_x"/>
                                          </p:val>
                                        </p:tav>
                                      </p:tavLst>
                                    </p:anim>
                                    <p:anim calcmode="lin" valueType="num">
                                      <p:cBhvr additive="base">
                                        <p:cTn id="8" dur="500" fill="hold"/>
                                        <p:tgtEl>
                                          <p:spTgt spid="430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9635"/>
                                        </p:tgtEl>
                                        <p:attrNameLst>
                                          <p:attrName>style.visibility</p:attrName>
                                        </p:attrNameLst>
                                      </p:cBhvr>
                                      <p:to>
                                        <p:strVal val="visible"/>
                                      </p:to>
                                    </p:set>
                                    <p:anim calcmode="lin" valueType="num">
                                      <p:cBhvr additive="base">
                                        <p:cTn id="17" dur="500" fill="hold"/>
                                        <p:tgtEl>
                                          <p:spTgt spid="69635"/>
                                        </p:tgtEl>
                                        <p:attrNameLst>
                                          <p:attrName>ppt_x</p:attrName>
                                        </p:attrNameLst>
                                      </p:cBhvr>
                                      <p:tavLst>
                                        <p:tav tm="0">
                                          <p:val>
                                            <p:strVal val="#ppt_x"/>
                                          </p:val>
                                        </p:tav>
                                        <p:tav tm="100000">
                                          <p:val>
                                            <p:strVal val="#ppt_x"/>
                                          </p:val>
                                        </p:tav>
                                      </p:tavLst>
                                    </p:anim>
                                    <p:anim calcmode="lin" valueType="num">
                                      <p:cBhvr additive="base">
                                        <p:cTn id="1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9634"/>
                                        </p:tgtEl>
                                        <p:attrNameLst>
                                          <p:attrName>style.visibility</p:attrName>
                                        </p:attrNameLst>
                                      </p:cBhvr>
                                      <p:to>
                                        <p:strVal val="visible"/>
                                      </p:to>
                                    </p:set>
                                    <p:anim calcmode="lin" valueType="num">
                                      <p:cBhvr additive="base">
                                        <p:cTn id="23" dur="500" fill="hold"/>
                                        <p:tgtEl>
                                          <p:spTgt spid="69634"/>
                                        </p:tgtEl>
                                        <p:attrNameLst>
                                          <p:attrName>ppt_x</p:attrName>
                                        </p:attrNameLst>
                                      </p:cBhvr>
                                      <p:tavLst>
                                        <p:tav tm="0">
                                          <p:val>
                                            <p:strVal val="#ppt_x"/>
                                          </p:val>
                                        </p:tav>
                                        <p:tav tm="100000">
                                          <p:val>
                                            <p:strVal val="#ppt_x"/>
                                          </p:val>
                                        </p:tav>
                                      </p:tavLst>
                                    </p:anim>
                                    <p:anim calcmode="lin" valueType="num">
                                      <p:cBhvr additive="base">
                                        <p:cTn id="24" dur="500" fill="hold"/>
                                        <p:tgtEl>
                                          <p:spTgt spid="696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Principle of operation</a:t>
            </a:r>
            <a:endParaRPr lang="en-US" dirty="0"/>
          </a:p>
        </p:txBody>
      </p:sp>
      <p:sp>
        <p:nvSpPr>
          <p:cNvPr id="12" name="Content Placeholder 11"/>
          <p:cNvSpPr>
            <a:spLocks noGrp="1"/>
          </p:cNvSpPr>
          <p:nvPr>
            <p:ph sz="half" idx="2"/>
          </p:nvPr>
        </p:nvSpPr>
        <p:spPr>
          <a:xfrm>
            <a:off x="3643306" y="1571612"/>
            <a:ext cx="5357850" cy="4838130"/>
          </a:xfrm>
        </p:spPr>
        <p:style>
          <a:lnRef idx="0">
            <a:scrgbClr r="0" g="0" b="0"/>
          </a:lnRef>
          <a:fillRef idx="1002">
            <a:schemeClr val="lt1"/>
          </a:fillRef>
          <a:effectRef idx="0">
            <a:scrgbClr r="0" g="0" b="0"/>
          </a:effectRef>
          <a:fontRef idx="major"/>
        </p:style>
        <p:txBody>
          <a:bodyPr>
            <a:normAutofit lnSpcReduction="10000"/>
          </a:bodyPr>
          <a:lstStyle/>
          <a:p>
            <a:r>
              <a:rPr lang="en-US" sz="2400" dirty="0" smtClean="0"/>
              <a:t>Electron-ion pairs produced in the ionisation process drift  in the opposite directions.</a:t>
            </a:r>
          </a:p>
          <a:p>
            <a:r>
              <a:rPr lang="en-US" sz="2400" dirty="0" smtClean="0"/>
              <a:t> All primary electron clusters drift towards the anode plate with velocity v  and simultaneously originate avalanches</a:t>
            </a:r>
          </a:p>
          <a:p>
            <a:r>
              <a:rPr lang="en-US" sz="2400" dirty="0" smtClean="0"/>
              <a:t>A cluster is eliminated as soon as it reaches the anode plate</a:t>
            </a:r>
          </a:p>
          <a:p>
            <a:r>
              <a:rPr lang="en-US" sz="2400" dirty="0" smtClean="0"/>
              <a:t>The charge induced on the pickup strips is q = (-e</a:t>
            </a:r>
            <a:r>
              <a:rPr lang="el-GR" sz="2400" dirty="0" smtClean="0"/>
              <a:t>Δ</a:t>
            </a:r>
            <a:r>
              <a:rPr lang="en-US" sz="2400" dirty="0" smtClean="0"/>
              <a:t>x</a:t>
            </a:r>
            <a:r>
              <a:rPr lang="en-US" sz="2400" baseline="-25000" dirty="0" smtClean="0"/>
              <a:t>e</a:t>
            </a:r>
            <a:r>
              <a:rPr lang="en-US" sz="2400" dirty="0" smtClean="0"/>
              <a:t> + e</a:t>
            </a:r>
            <a:r>
              <a:rPr lang="el-GR" sz="2400" dirty="0" smtClean="0"/>
              <a:t>Δ</a:t>
            </a:r>
            <a:r>
              <a:rPr lang="en-US" sz="2400" dirty="0" smtClean="0"/>
              <a:t>x</a:t>
            </a:r>
            <a:r>
              <a:rPr lang="en-US" sz="2400" baseline="-25000" dirty="0" smtClean="0"/>
              <a:t>I</a:t>
            </a:r>
            <a:r>
              <a:rPr lang="en-US" sz="2400" dirty="0" smtClean="0"/>
              <a:t>)/g</a:t>
            </a:r>
          </a:p>
          <a:p>
            <a:r>
              <a:rPr lang="en-US" sz="2400" dirty="0" smtClean="0"/>
              <a:t>The induced current due to a single pair is   i = dq/dt = e(v + V)/g ≈ ev/g, V « v</a:t>
            </a:r>
          </a:p>
          <a:p>
            <a:r>
              <a:rPr lang="en-US" sz="2400" dirty="0" smtClean="0"/>
              <a:t>Prompt charge in RPC is dominated by the electron drift</a:t>
            </a:r>
          </a:p>
          <a:p>
            <a:endParaRPr lang="en-US" dirty="0"/>
          </a:p>
        </p:txBody>
      </p:sp>
      <p:sp>
        <p:nvSpPr>
          <p:cNvPr id="4" name="Footer Placeholder 3"/>
          <p:cNvSpPr>
            <a:spLocks noGrp="1"/>
          </p:cNvSpPr>
          <p:nvPr>
            <p:ph type="ftr" sz="quarter" idx="11"/>
          </p:nvPr>
        </p:nvSpPr>
        <p:spPr/>
        <p:txBody>
          <a:bodyPr/>
          <a:lstStyle/>
          <a:p>
            <a:r>
              <a:rPr lang="en-US" smtClean="0"/>
              <a:t>B.Satyanarayana                    National Symposium on Particles, Detectors an Instrumentation, TIFR, Mumbai                    March 21-24,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a:t>
            </a:fld>
            <a:endParaRPr lang="en-US" dirty="0"/>
          </a:p>
        </p:txBody>
      </p:sp>
      <p:pic>
        <p:nvPicPr>
          <p:cNvPr id="7" name="Picture 4"/>
          <p:cNvPicPr>
            <a:picLocks noChangeAspect="1" noChangeArrowheads="1"/>
          </p:cNvPicPr>
          <p:nvPr/>
        </p:nvPicPr>
        <p:blipFill>
          <a:blip r:embed="rId3" cstate="print"/>
          <a:srcRect l="2343" t="34413" r="52344" b="9111"/>
          <a:stretch>
            <a:fillRect/>
          </a:stretch>
        </p:blipFill>
        <p:spPr bwMode="auto">
          <a:xfrm>
            <a:off x="408926" y="1571612"/>
            <a:ext cx="3060000" cy="2637930"/>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4" cstate="print"/>
          <a:srcRect l="4387" t="33599" r="50970" b="23923"/>
          <a:stretch>
            <a:fillRect/>
          </a:stretch>
        </p:blipFill>
        <p:spPr>
          <a:xfrm>
            <a:off x="360000" y="4286256"/>
            <a:ext cx="3060000" cy="2176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additive="base">
                                        <p:cTn id="23"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 calcmode="lin" valueType="num">
                                      <p:cBhvr additive="base">
                                        <p:cTn id="27"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2">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 calcmode="lin" valueType="num">
                                      <p:cBhvr additive="base">
                                        <p:cTn id="35" dur="5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2">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2" fill="hold" grpId="1" nodeType="withEffect">
                                  <p:stCondLst>
                                    <p:cond delay="0"/>
                                  </p:stCondLst>
                                  <p:childTnLst>
                                    <p:set>
                                      <p:cBhvr>
                                        <p:cTn id="38" dur="1" fill="hold">
                                          <p:stCondLst>
                                            <p:cond delay="0"/>
                                          </p:stCondLst>
                                        </p:cTn>
                                        <p:tgtEl>
                                          <p:spTgt spid="12">
                                            <p:bg/>
                                          </p:spTgt>
                                        </p:tgtEl>
                                        <p:attrNameLst>
                                          <p:attrName>style.visibility</p:attrName>
                                        </p:attrNameLst>
                                      </p:cBhvr>
                                      <p:to>
                                        <p:strVal val="visible"/>
                                      </p:to>
                                    </p:set>
                                    <p:anim calcmode="lin" valueType="num">
                                      <p:cBhvr additive="base">
                                        <p:cTn id="39"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40" dur="500" fill="hold"/>
                                        <p:tgtEl>
                                          <p:spTgt spid="12">
                                            <p:bg/>
                                          </p:spTgt>
                                        </p:tgtEl>
                                        <p:attrNameLst>
                                          <p:attrName>ppt_y</p:attrName>
                                        </p:attrNameLst>
                                      </p:cBhvr>
                                      <p:tavLst>
                                        <p:tav tm="0">
                                          <p:val>
                                            <p:strVal val="#ppt_y"/>
                                          </p:val>
                                        </p:tav>
                                        <p:tav tm="100000">
                                          <p:val>
                                            <p:strVal val="#ppt_y"/>
                                          </p:val>
                                        </p:tav>
                                      </p:tavLst>
                                    </p:anim>
                                  </p:childTnLst>
                                </p:cTn>
                              </p:par>
                              <p:par>
                                <p:cTn id="41" presetID="2" presetClass="entr" presetSubtype="2" fill="hold" grpId="1"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1"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 calcmode="lin" valueType="num">
                                      <p:cBhvr additive="base">
                                        <p:cTn id="47"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2">
                                            <p:txEl>
                                              <p:pRg st="1" end="1"/>
                                            </p:txEl>
                                          </p:spTgt>
                                        </p:tgtEl>
                                        <p:attrNameLst>
                                          <p:attrName>ppt_y</p:attrName>
                                        </p:attrNameLst>
                                      </p:cBhvr>
                                      <p:tavLst>
                                        <p:tav tm="0">
                                          <p:val>
                                            <p:strVal val="#ppt_y"/>
                                          </p:val>
                                        </p:tav>
                                        <p:tav tm="100000">
                                          <p:val>
                                            <p:strVal val="#ppt_y"/>
                                          </p:val>
                                        </p:tav>
                                      </p:tavLst>
                                    </p:anim>
                                  </p:childTnLst>
                                </p:cTn>
                              </p:par>
                              <p:par>
                                <p:cTn id="49" presetID="2" presetClass="entr" presetSubtype="2" fill="hold" grpId="1" nodeType="with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anim calcmode="lin" valueType="num">
                                      <p:cBhvr additive="base">
                                        <p:cTn id="51"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2">
                                            <p:txEl>
                                              <p:pRg st="2" end="2"/>
                                            </p:txEl>
                                          </p:spTgt>
                                        </p:tgtEl>
                                        <p:attrNameLst>
                                          <p:attrName>ppt_y</p:attrName>
                                        </p:attrNameLst>
                                      </p:cBhvr>
                                      <p:tavLst>
                                        <p:tav tm="0">
                                          <p:val>
                                            <p:strVal val="#ppt_y"/>
                                          </p:val>
                                        </p:tav>
                                        <p:tav tm="100000">
                                          <p:val>
                                            <p:strVal val="#ppt_y"/>
                                          </p:val>
                                        </p:tav>
                                      </p:tavLst>
                                    </p:anim>
                                  </p:childTnLst>
                                </p:cTn>
                              </p:par>
                              <p:par>
                                <p:cTn id="53" presetID="2" presetClass="entr" presetSubtype="2" fill="hold" grpId="1" nodeType="withEffect">
                                  <p:stCondLst>
                                    <p:cond delay="0"/>
                                  </p:stCondLst>
                                  <p:childTnLst>
                                    <p:set>
                                      <p:cBhvr>
                                        <p:cTn id="54" dur="1" fill="hold">
                                          <p:stCondLst>
                                            <p:cond delay="0"/>
                                          </p:stCondLst>
                                        </p:cTn>
                                        <p:tgtEl>
                                          <p:spTgt spid="12">
                                            <p:txEl>
                                              <p:pRg st="3" end="3"/>
                                            </p:txEl>
                                          </p:spTgt>
                                        </p:tgtEl>
                                        <p:attrNameLst>
                                          <p:attrName>style.visibility</p:attrName>
                                        </p:attrNameLst>
                                      </p:cBhvr>
                                      <p:to>
                                        <p:strVal val="visible"/>
                                      </p:to>
                                    </p:set>
                                    <p:anim calcmode="lin" valueType="num">
                                      <p:cBhvr additive="base">
                                        <p:cTn id="55"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2">
                                            <p:txEl>
                                              <p:pRg st="3" end="3"/>
                                            </p:txEl>
                                          </p:spTgt>
                                        </p:tgtEl>
                                        <p:attrNameLst>
                                          <p:attrName>ppt_y</p:attrName>
                                        </p:attrNameLst>
                                      </p:cBhvr>
                                      <p:tavLst>
                                        <p:tav tm="0">
                                          <p:val>
                                            <p:strVal val="#ppt_y"/>
                                          </p:val>
                                        </p:tav>
                                        <p:tav tm="100000">
                                          <p:val>
                                            <p:strVal val="#ppt_y"/>
                                          </p:val>
                                        </p:tav>
                                      </p:tavLst>
                                    </p:anim>
                                  </p:childTnLst>
                                </p:cTn>
                              </p:par>
                              <p:par>
                                <p:cTn id="57" presetID="2" presetClass="entr" presetSubtype="2" fill="hold" grpId="1" nodeType="withEffect">
                                  <p:stCondLst>
                                    <p:cond delay="0"/>
                                  </p:stCondLst>
                                  <p:childTnLst>
                                    <p:set>
                                      <p:cBhvr>
                                        <p:cTn id="58" dur="1" fill="hold">
                                          <p:stCondLst>
                                            <p:cond delay="0"/>
                                          </p:stCondLst>
                                        </p:cTn>
                                        <p:tgtEl>
                                          <p:spTgt spid="12">
                                            <p:txEl>
                                              <p:pRg st="4" end="4"/>
                                            </p:txEl>
                                          </p:spTgt>
                                        </p:tgtEl>
                                        <p:attrNameLst>
                                          <p:attrName>style.visibility</p:attrName>
                                        </p:attrNameLst>
                                      </p:cBhvr>
                                      <p:to>
                                        <p:strVal val="visible"/>
                                      </p:to>
                                    </p:set>
                                    <p:anim calcmode="lin" valueType="num">
                                      <p:cBhvr additive="base">
                                        <p:cTn id="59" dur="5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2">
                                            <p:txEl>
                                              <p:pRg st="4" end="4"/>
                                            </p:txEl>
                                          </p:spTgt>
                                        </p:tgtEl>
                                        <p:attrNameLst>
                                          <p:attrName>ppt_y</p:attrName>
                                        </p:attrNameLst>
                                      </p:cBhvr>
                                      <p:tavLst>
                                        <p:tav tm="0">
                                          <p:val>
                                            <p:strVal val="#ppt_y"/>
                                          </p:val>
                                        </p:tav>
                                        <p:tav tm="100000">
                                          <p:val>
                                            <p:strVal val="#ppt_y"/>
                                          </p:val>
                                        </p:tav>
                                      </p:tavLst>
                                    </p:anim>
                                  </p:childTnLst>
                                </p:cTn>
                              </p:par>
                              <p:par>
                                <p:cTn id="61" presetID="2" presetClass="entr" presetSubtype="2" fill="hold" grpId="1" nodeType="withEffect">
                                  <p:stCondLst>
                                    <p:cond delay="0"/>
                                  </p:stCondLst>
                                  <p:childTnLst>
                                    <p:set>
                                      <p:cBhvr>
                                        <p:cTn id="62" dur="1" fill="hold">
                                          <p:stCondLst>
                                            <p:cond delay="0"/>
                                          </p:stCondLst>
                                        </p:cTn>
                                        <p:tgtEl>
                                          <p:spTgt spid="12">
                                            <p:txEl>
                                              <p:pRg st="5" end="5"/>
                                            </p:txEl>
                                          </p:spTgt>
                                        </p:tgtEl>
                                        <p:attrNameLst>
                                          <p:attrName>style.visibility</p:attrName>
                                        </p:attrNameLst>
                                      </p:cBhvr>
                                      <p:to>
                                        <p:strVal val="visible"/>
                                      </p:to>
                                    </p:set>
                                    <p:anim calcmode="lin" valueType="num">
                                      <p:cBhvr additive="base">
                                        <p:cTn id="63" dur="5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37183</TotalTime>
  <Words>3562</Words>
  <Application>Microsoft Office PowerPoint</Application>
  <PresentationFormat>On-screen Show (4:3)</PresentationFormat>
  <Paragraphs>627</Paragraphs>
  <Slides>52</Slides>
  <Notes>27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Module</vt:lpstr>
      <vt:lpstr>Chart</vt:lpstr>
      <vt:lpstr>RPCs: Performance and  future directions</vt:lpstr>
      <vt:lpstr>Science and Instrumentation</vt:lpstr>
      <vt:lpstr>Detectors aided major discoveries</vt:lpstr>
      <vt:lpstr>Tasks of HEP detectors</vt:lpstr>
      <vt:lpstr>Classification of HEP detectors</vt:lpstr>
      <vt:lpstr>Birth of the RPC</vt:lpstr>
      <vt:lpstr>Schematic of a basic RPC</vt:lpstr>
      <vt:lpstr>V-I characteristics of RPC</vt:lpstr>
      <vt:lpstr>Principle of operation</vt:lpstr>
      <vt:lpstr>Two modes of RPC operation</vt:lpstr>
      <vt:lpstr>Avalanche development in RPC</vt:lpstr>
      <vt:lpstr>Application driven RPC designs</vt:lpstr>
      <vt:lpstr>Merits of RPC detectors</vt:lpstr>
      <vt:lpstr>Deployment of RPCs in  running experiments</vt:lpstr>
      <vt:lpstr>Materials for gas volume fabrication</vt:lpstr>
      <vt:lpstr>Electrode coating techniques</vt:lpstr>
      <vt:lpstr>Screen printing techniques</vt:lpstr>
      <vt:lpstr>Schematic of RPC assembly jig</vt:lpstr>
      <vt:lpstr>Development and characterisation of signal pickup panels</vt:lpstr>
      <vt:lpstr>Initial infrastructure for RPC R&amp;D</vt:lpstr>
      <vt:lpstr>Aging: Efficiency drop of a RPC</vt:lpstr>
      <vt:lpstr>Aging: AFM and SEM scans</vt:lpstr>
      <vt:lpstr>Some early encouraging results</vt:lpstr>
      <vt:lpstr>Fully assembled large area RPC</vt:lpstr>
      <vt:lpstr>Stack of 2m × 2m RPCs</vt:lpstr>
      <vt:lpstr>RPC parameter characterisation</vt:lpstr>
      <vt:lpstr>RPC tomography using  cosmic ray muons</vt:lpstr>
      <vt:lpstr>Long-term stability study of RPC</vt:lpstr>
      <vt:lpstr>Requirement of gases in ICAL</vt:lpstr>
      <vt:lpstr>Constructional details of the gas system</vt:lpstr>
      <vt:lpstr>Optimization of gas flow rate for RPCs</vt:lpstr>
      <vt:lpstr>Prototype RPC stack</vt:lpstr>
      <vt:lpstr>A couple of interesting events</vt:lpstr>
      <vt:lpstr>RPC strip rate time profile</vt:lpstr>
      <vt:lpstr>Calibration of RPC working voltage</vt:lpstr>
      <vt:lpstr>Performance of the  ALICE muon trigger system</vt:lpstr>
      <vt:lpstr>RPC based muon trigger of the CMS</vt:lpstr>
      <vt:lpstr>Performance of the MRPC based TOF at ALICE</vt:lpstr>
      <vt:lpstr>Performance of ARGO-YBJ RPCs</vt:lpstr>
      <vt:lpstr>RPCs for Luminosity monitor</vt:lpstr>
      <vt:lpstr>Cavern background measurement with RPCs</vt:lpstr>
      <vt:lpstr>Digital Hadron Calorimeter with RPCs</vt:lpstr>
      <vt:lpstr>MRPCs for neutron detection</vt:lpstr>
      <vt:lpstr>RPC simulations and modelling</vt:lpstr>
      <vt:lpstr>RPC based TOF tracker</vt:lpstr>
      <vt:lpstr>RPCs doing physics in schools </vt:lpstr>
      <vt:lpstr>Muon tomography with RPCs</vt:lpstr>
      <vt:lpstr>RPCs in medical imaging (PET)</vt:lpstr>
      <vt:lpstr>New electrodes for RPCs</vt:lpstr>
      <vt:lpstr>RPC performance and Front-end electronics</vt:lpstr>
      <vt:lpstr>INO induced RPC R&amp;D in India</vt:lpstr>
      <vt:lpstr>Summary</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Satyanarayana Bheesette</cp:lastModifiedBy>
  <cp:revision>460</cp:revision>
  <dcterms:created xsi:type="dcterms:W3CDTF">2008-09-25T08:04:45Z</dcterms:created>
  <dcterms:modified xsi:type="dcterms:W3CDTF">2012-03-23T04:50:16Z</dcterms:modified>
</cp:coreProperties>
</file>