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308" r:id="rId3"/>
    <p:sldId id="302" r:id="rId4"/>
    <p:sldId id="303" r:id="rId5"/>
    <p:sldId id="304" r:id="rId6"/>
    <p:sldId id="301" r:id="rId7"/>
    <p:sldId id="307" r:id="rId8"/>
    <p:sldId id="305" r:id="rId9"/>
    <p:sldId id="306" r:id="rId10"/>
  </p:sldIdLst>
  <p:sldSz cx="9144000" cy="6858000" type="screen4x3"/>
  <p:notesSz cx="7099300" cy="1022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0BD13116-E6BD-490E-8631-F8028ACDCB39}" type="datetimeFigureOut">
              <a:rPr lang="en-US" smtClean="0"/>
              <a:pPr/>
              <a:t>9/12/2013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8B0679A9-3736-4E9A-B38A-63BC0930535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00" y="1371600"/>
            <a:ext cx="90000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00" y="3331698"/>
            <a:ext cx="90000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71414"/>
            <a:ext cx="9000000" cy="900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008000"/>
            <a:ext cx="9000000" cy="5400000"/>
          </a:xfrm>
        </p:spPr>
        <p:txBody>
          <a:bodyPr/>
          <a:lstStyle>
            <a:lvl2pPr>
              <a:buClr>
                <a:srgbClr val="FFFF00"/>
              </a:buClr>
              <a:defRPr>
                <a:solidFill>
                  <a:srgbClr val="FFFF00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" y="6498000"/>
            <a:ext cx="9000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000" y="71414"/>
            <a:ext cx="9000000" cy="900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242" y="1008000"/>
            <a:ext cx="4500000" cy="5349958"/>
          </a:xfrm>
        </p:spPr>
        <p:txBody>
          <a:bodyPr/>
          <a:lstStyle>
            <a:lvl2pPr>
              <a:buClr>
                <a:srgbClr val="FFFF00"/>
              </a:buClr>
              <a:defRPr>
                <a:solidFill>
                  <a:srgbClr val="FFFF00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" y="6408000"/>
            <a:ext cx="8568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2594" y="6408000"/>
            <a:ext cx="360000" cy="360000"/>
          </a:xfrm>
        </p:spPr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79043" y="1008000"/>
            <a:ext cx="4500000" cy="5349958"/>
          </a:xfrm>
        </p:spPr>
        <p:txBody>
          <a:bodyPr/>
          <a:lstStyle>
            <a:lvl2pPr>
              <a:buClr>
                <a:srgbClr val="FFFF00"/>
              </a:buClr>
              <a:defRPr>
                <a:solidFill>
                  <a:srgbClr val="FFFF00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Agenda for the Detector Session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B.Satyanarayana, TIFR, Mumbai</a:t>
            </a:r>
          </a:p>
          <a:p>
            <a:r>
              <a:rPr lang="en-US" dirty="0" smtClean="0"/>
              <a:t>INO Collaboration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0668" t="17516" r="23989" b="12594"/>
          <a:stretch>
            <a:fillRect/>
          </a:stretch>
        </p:blipFill>
        <p:spPr bwMode="auto">
          <a:xfrm>
            <a:off x="72000" y="234000"/>
            <a:ext cx="9000000" cy="63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RPC technology development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Walchand Industries:</a:t>
            </a:r>
          </a:p>
          <a:p>
            <a:pPr lvl="1"/>
            <a:r>
              <a:rPr lang="en-IN" dirty="0" smtClean="0"/>
              <a:t>Pickup panel, aluminium soldering</a:t>
            </a:r>
          </a:p>
          <a:p>
            <a:pPr lvl="1"/>
            <a:r>
              <a:rPr lang="en-IN" dirty="0" smtClean="0"/>
              <a:t>FRP tray for RPC</a:t>
            </a:r>
          </a:p>
          <a:p>
            <a:pPr lvl="1"/>
            <a:r>
              <a:rPr lang="en-IN" dirty="0" smtClean="0"/>
              <a:t>Automatic assembly of RPC gas gap, glue trials</a:t>
            </a:r>
          </a:p>
          <a:p>
            <a:pPr lvl="1"/>
            <a:r>
              <a:rPr lang="en-IN" dirty="0" smtClean="0"/>
              <a:t>Automatic painting of glasses, PET film protection</a:t>
            </a:r>
          </a:p>
          <a:p>
            <a:pPr lvl="1"/>
            <a:r>
              <a:rPr lang="en-IN" dirty="0" smtClean="0"/>
              <a:t>Glass chamfering and engraving</a:t>
            </a:r>
          </a:p>
          <a:p>
            <a:pPr lvl="1"/>
            <a:r>
              <a:rPr lang="en-IN" dirty="0" smtClean="0"/>
              <a:t>Computer  model of RPC integration</a:t>
            </a:r>
          </a:p>
          <a:p>
            <a:pPr lvl="1"/>
            <a:r>
              <a:rPr lang="en-IN" dirty="0" smtClean="0"/>
              <a:t>Trying RPC push-pull using physical models</a:t>
            </a:r>
          </a:p>
          <a:p>
            <a:r>
              <a:rPr lang="en-IN" dirty="0" smtClean="0"/>
              <a:t>Asahi, </a:t>
            </a:r>
            <a:r>
              <a:rPr lang="en-IN" dirty="0" err="1" smtClean="0"/>
              <a:t>Oswin</a:t>
            </a:r>
            <a:r>
              <a:rPr lang="en-IN" dirty="0" smtClean="0"/>
              <a:t> Plastics, Global Engineering</a:t>
            </a:r>
          </a:p>
          <a:p>
            <a:r>
              <a:rPr lang="en-IN" dirty="0" smtClean="0"/>
              <a:t>Many local manufacturers for pickup panels</a:t>
            </a:r>
          </a:p>
          <a:p>
            <a:r>
              <a:rPr lang="en-IN" dirty="0" smtClean="0"/>
              <a:t>Gas system and studies: Alpha Pneumatics, ICT, Timetooth Technologies</a:t>
            </a:r>
          </a:p>
          <a:p>
            <a:r>
              <a:rPr lang="en-IN" dirty="0" smtClean="0"/>
              <a:t>Paint: </a:t>
            </a:r>
            <a:r>
              <a:rPr lang="en-IN" dirty="0" err="1" smtClean="0"/>
              <a:t>Nerolac</a:t>
            </a:r>
            <a:endParaRPr lang="en-IN" dirty="0" smtClean="0"/>
          </a:p>
          <a:p>
            <a:pPr lvl="1"/>
            <a:endParaRPr lang="en-IN" dirty="0" smtClean="0"/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Gas system and studies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Closed Loop Gas system</a:t>
            </a:r>
          </a:p>
          <a:p>
            <a:r>
              <a:rPr lang="en-IN" dirty="0" smtClean="0"/>
              <a:t>Improvements – </a:t>
            </a:r>
            <a:r>
              <a:rPr lang="en-IN" dirty="0" err="1" smtClean="0"/>
              <a:t>eg</a:t>
            </a:r>
            <a:r>
              <a:rPr lang="en-IN" dirty="0" smtClean="0"/>
              <a:t>. Closed loop pressure settings</a:t>
            </a:r>
          </a:p>
          <a:p>
            <a:r>
              <a:rPr lang="en-IN" dirty="0" smtClean="0"/>
              <a:t>Studies with RPC system and optimisation of parameters</a:t>
            </a:r>
          </a:p>
          <a:p>
            <a:r>
              <a:rPr lang="en-IN" dirty="0" smtClean="0"/>
              <a:t>Gas CFD studies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Transit campus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 dirty="0"/>
          </a:p>
        </p:txBody>
      </p:sp>
      <p:pic>
        <p:nvPicPr>
          <p:cNvPr id="5" name="Picture 4" descr="DSC03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4320000" cy="2430001"/>
          </a:xfrm>
          <a:prstGeom prst="rect">
            <a:avLst/>
          </a:prstGeom>
        </p:spPr>
      </p:pic>
      <p:pic>
        <p:nvPicPr>
          <p:cNvPr id="6" name="Picture 5" descr="IMG_2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472" y="1340768"/>
            <a:ext cx="4320000" cy="24278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60032" y="4581128"/>
            <a:ext cx="39180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Total area: 54,500 ft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Covered area: 10,222 ft</a:t>
            </a:r>
            <a:r>
              <a:rPr lang="en-US" sz="2800" baseline="30000" dirty="0" smtClean="0"/>
              <a:t>2</a:t>
            </a:r>
            <a:endParaRPr lang="en-IN" sz="2800" baseline="30000" dirty="0"/>
          </a:p>
        </p:txBody>
      </p:sp>
      <p:pic>
        <p:nvPicPr>
          <p:cNvPr id="9" name="Picture 8" descr="DSC03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236" y="3833284"/>
            <a:ext cx="4320000" cy="243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Test stand at the transit campus </a:t>
            </a:r>
            <a:endParaRPr lang="en-IN" dirty="0"/>
          </a:p>
        </p:txBody>
      </p:sp>
      <p:pic>
        <p:nvPicPr>
          <p:cNvPr id="4" name="Content Placeholder 3" descr="ICHEP- RPC l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924" b="7349"/>
          <a:stretch>
            <a:fillRect/>
          </a:stretch>
        </p:blipFill>
        <p:spPr>
          <a:xfrm>
            <a:off x="71438" y="1052736"/>
            <a:ext cx="9001125" cy="4239041"/>
          </a:xfrm>
        </p:spPr>
      </p:pic>
      <p:sp>
        <p:nvSpPr>
          <p:cNvPr id="5" name="TextBox 4"/>
          <p:cNvSpPr txBox="1"/>
          <p:nvPr/>
        </p:nvSpPr>
        <p:spPr>
          <a:xfrm>
            <a:off x="179512" y="5325015"/>
            <a:ext cx="87129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While waiting for the power and air conditioning:</a:t>
            </a:r>
          </a:p>
          <a:p>
            <a:pPr marL="36000" indent="-180000">
              <a:buFont typeface="Arial" pitchFamily="34" charset="0"/>
              <a:buChar char="•"/>
            </a:pPr>
            <a:r>
              <a:rPr lang="en-IN" dirty="0" smtClean="0">
                <a:solidFill>
                  <a:srgbClr val="002060"/>
                </a:solidFill>
              </a:rPr>
              <a:t>Detector fabrication and testing activities will start any time now</a:t>
            </a:r>
          </a:p>
          <a:p>
            <a:pPr marL="36000" indent="-180000">
              <a:buFont typeface="Arial" pitchFamily="34" charset="0"/>
              <a:buChar char="•"/>
            </a:pPr>
            <a:r>
              <a:rPr lang="en-IN" dirty="0" smtClean="0">
                <a:solidFill>
                  <a:srgbClr val="002060"/>
                </a:solidFill>
              </a:rPr>
              <a:t>Good opportunity for students to get hands-on and contribute to the lab building</a:t>
            </a:r>
          </a:p>
          <a:p>
            <a:pPr marL="36000" indent="-180000">
              <a:buFont typeface="Arial" pitchFamily="34" charset="0"/>
              <a:buChar char="•"/>
            </a:pPr>
            <a:r>
              <a:rPr lang="en-IN" dirty="0" smtClean="0">
                <a:solidFill>
                  <a:srgbClr val="002060"/>
                </a:solidFill>
              </a:rPr>
              <a:t>Setting up test stand variety electronics and DAQ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B.Satyanarayana, TIFR, Mumbai          INO Collaboration Meeting, Madurai </a:t>
            </a:r>
            <a:r>
              <a:rPr lang="en-IN" dirty="0" err="1" smtClean="0"/>
              <a:t>Kamaraj</a:t>
            </a:r>
            <a:r>
              <a:rPr lang="en-IN" dirty="0" smtClean="0"/>
              <a:t> University          September 13-15, 2013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Engineering module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 dirty="0"/>
          </a:p>
        </p:txBody>
      </p:sp>
      <p:graphicFrame>
        <p:nvGraphicFramePr>
          <p:cNvPr id="5" name="Group 3"/>
          <p:cNvGraphicFramePr>
            <a:graphicFrameLocks noGrp="1" noChangeAspect="1"/>
          </p:cNvGraphicFramePr>
          <p:nvPr>
            <p:ph idx="1"/>
          </p:nvPr>
        </p:nvGraphicFramePr>
        <p:xfrm>
          <a:off x="71438" y="1008063"/>
          <a:ext cx="8892480" cy="5210176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3038264"/>
                <a:gridCol w="2973896"/>
                <a:gridCol w="2880320"/>
              </a:tblGrid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ICAL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ICAL-EM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No. of  modules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Module dimensions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16.2m × 16m × 14.5m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8m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× 8m x 2m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Detector dimensions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49m × 16m × 14.5m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8m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× 8m x  2m                 (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89:1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No. of  layers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Iron plate thickness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56mm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56mm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27432" marB="27432" horzOverflow="overflow"/>
                </a:tc>
              </a:tr>
              <a:tr h="376844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Gap for RPC trays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40mm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40mm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Magnetic field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1.3Tesla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1.3Tesla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RPC dimensions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1,950mm × 1,910mm × 24mm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1,950mm × 1,910mm × 24mm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Readout strip pitch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0mm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0mm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No. of  RPCs/Road/Layer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No. of  Roads/Layer/Module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No. of  RPC units/Layer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No. of  RPC units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28,800 (107,266m</a:t>
                      </a:r>
                      <a:r>
                        <a:rPr kumimoji="0" lang="en-US" sz="16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320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(1,192m</a:t>
                      </a:r>
                      <a:r>
                        <a:rPr kumimoji="0" lang="en-US" sz="1600" b="1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                   (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90:1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27432" marB="27432" horzOverflow="overflow"/>
                </a:tc>
              </a:tr>
              <a:tr h="34523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No. of readout strips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3,686,400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40,960                                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90:1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27432" marB="27432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Activities of various RPC labs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IIT Madras</a:t>
            </a:r>
          </a:p>
          <a:p>
            <a:r>
              <a:rPr lang="en-IN" dirty="0" smtClean="0"/>
              <a:t>Delhi University</a:t>
            </a:r>
          </a:p>
          <a:p>
            <a:r>
              <a:rPr lang="en-IN" dirty="0" smtClean="0"/>
              <a:t>Panjab University</a:t>
            </a:r>
          </a:p>
          <a:p>
            <a:r>
              <a:rPr lang="en-IN" dirty="0" smtClean="0"/>
              <a:t>VECC</a:t>
            </a:r>
          </a:p>
          <a:p>
            <a:r>
              <a:rPr lang="en-IN" dirty="0" smtClean="0"/>
              <a:t>BARC</a:t>
            </a:r>
          </a:p>
          <a:p>
            <a:r>
              <a:rPr lang="en-IN" dirty="0" smtClean="0"/>
              <a:t>SINP</a:t>
            </a:r>
          </a:p>
          <a:p>
            <a:r>
              <a:rPr lang="en-IN" dirty="0" smtClean="0"/>
              <a:t>BHU</a:t>
            </a:r>
          </a:p>
          <a:p>
            <a:r>
              <a:rPr lang="en-IN" dirty="0" smtClean="0"/>
              <a:t>Requirements from labs, electronics etc.</a:t>
            </a:r>
          </a:p>
          <a:p>
            <a:r>
              <a:rPr lang="en-IN" dirty="0" smtClean="0"/>
              <a:t>Future plan of activities, for engineering module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Jobs for grabs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Front-end interconnections</a:t>
            </a:r>
          </a:p>
          <a:p>
            <a:r>
              <a:rPr lang="en-IN" dirty="0" smtClean="0"/>
              <a:t>Cabling and connectors</a:t>
            </a:r>
          </a:p>
          <a:p>
            <a:r>
              <a:rPr lang="en-IN" dirty="0" smtClean="0"/>
              <a:t>Power supply and distributions</a:t>
            </a:r>
          </a:p>
          <a:p>
            <a:r>
              <a:rPr lang="en-IN" dirty="0" smtClean="0"/>
              <a:t>Detailed study of RPC tray and integration</a:t>
            </a:r>
          </a:p>
          <a:p>
            <a:r>
              <a:rPr lang="en-IN" dirty="0" smtClean="0"/>
              <a:t>RPC production testing scheme</a:t>
            </a:r>
          </a:p>
          <a:p>
            <a:r>
              <a:rPr lang="en-IN" dirty="0" smtClean="0"/>
              <a:t>EMC and EMI issues of ICAL electronics</a:t>
            </a:r>
          </a:p>
          <a:p>
            <a:r>
              <a:rPr lang="en-IN" dirty="0" smtClean="0"/>
              <a:t>Many loose ends, needs fine tuning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INO Collaboration Meeting, Madurai Kamaraj University          September 13-15, 2013</a:t>
            </a:r>
            <a:endParaRPr lang="en-IN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1307</TotalTime>
  <Words>490</Words>
  <Application>Microsoft Office PowerPoint</Application>
  <PresentationFormat>On-screen Show (4:3)</PresentationFormat>
  <Paragraphs>101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Agenda for the Detector Session</vt:lpstr>
      <vt:lpstr>Slide 2</vt:lpstr>
      <vt:lpstr>RPC technology development</vt:lpstr>
      <vt:lpstr>Gas system and studies</vt:lpstr>
      <vt:lpstr>Transit campus</vt:lpstr>
      <vt:lpstr>Test stand at the transit campus </vt:lpstr>
      <vt:lpstr>Engineering module</vt:lpstr>
      <vt:lpstr>Activities of various RPC labs</vt:lpstr>
      <vt:lpstr>Jobs for grabs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67</cp:revision>
  <dcterms:created xsi:type="dcterms:W3CDTF">2012-11-08T12:30:41Z</dcterms:created>
  <dcterms:modified xsi:type="dcterms:W3CDTF">2013-09-12T17:48:00Z</dcterms:modified>
</cp:coreProperties>
</file>