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sldIdLst>
    <p:sldId id="256" r:id="rId2"/>
    <p:sldId id="534" r:id="rId3"/>
    <p:sldId id="486" r:id="rId4"/>
    <p:sldId id="523" r:id="rId5"/>
    <p:sldId id="487" r:id="rId6"/>
    <p:sldId id="493" r:id="rId7"/>
    <p:sldId id="489" r:id="rId8"/>
    <p:sldId id="490" r:id="rId9"/>
    <p:sldId id="491" r:id="rId10"/>
    <p:sldId id="492" r:id="rId11"/>
    <p:sldId id="535" r:id="rId12"/>
    <p:sldId id="538" r:id="rId13"/>
    <p:sldId id="440" r:id="rId14"/>
    <p:sldId id="441" r:id="rId15"/>
    <p:sldId id="498" r:id="rId16"/>
    <p:sldId id="537" r:id="rId17"/>
    <p:sldId id="431" r:id="rId18"/>
    <p:sldId id="499" r:id="rId19"/>
    <p:sldId id="501" r:id="rId20"/>
    <p:sldId id="503" r:id="rId21"/>
    <p:sldId id="532" r:id="rId22"/>
    <p:sldId id="505" r:id="rId23"/>
    <p:sldId id="506" r:id="rId24"/>
    <p:sldId id="519" r:id="rId25"/>
    <p:sldId id="475" r:id="rId26"/>
    <p:sldId id="536" r:id="rId27"/>
    <p:sldId id="520" r:id="rId28"/>
    <p:sldId id="508" r:id="rId29"/>
    <p:sldId id="436" r:id="rId30"/>
    <p:sldId id="437" r:id="rId31"/>
    <p:sldId id="463" r:id="rId32"/>
    <p:sldId id="512" r:id="rId33"/>
    <p:sldId id="524" r:id="rId34"/>
    <p:sldId id="434" r:id="rId35"/>
    <p:sldId id="533" r:id="rId36"/>
    <p:sldId id="531" r:id="rId37"/>
    <p:sldId id="509" r:id="rId38"/>
    <p:sldId id="526" r:id="rId39"/>
    <p:sldId id="527" r:id="rId40"/>
    <p:sldId id="525" r:id="rId41"/>
    <p:sldId id="517" r:id="rId42"/>
    <p:sldId id="529" r:id="rId43"/>
    <p:sldId id="530" r:id="rId44"/>
    <p:sldId id="528" r:id="rId45"/>
    <p:sldId id="476" r:id="rId46"/>
    <p:sldId id="414" r:id="rId47"/>
    <p:sldId id="300" r:id="rId48"/>
    <p:sldId id="477" r:id="rId49"/>
    <p:sldId id="466" r:id="rId50"/>
    <p:sldId id="472" r:id="rId51"/>
    <p:sldId id="471" r:id="rId52"/>
    <p:sldId id="469" r:id="rId53"/>
    <p:sldId id="470" r:id="rId54"/>
    <p:sldId id="473" r:id="rId55"/>
    <p:sldId id="467" r:id="rId56"/>
    <p:sldId id="468" r:id="rId57"/>
  </p:sldIdLst>
  <p:sldSz cx="9144000" cy="6858000" type="screen4x3"/>
  <p:notesSz cx="7086600" cy="102235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FFFF"/>
    <a:srgbClr val="FF3300"/>
    <a:srgbClr val="FF9900"/>
    <a:srgbClr val="FFFF00"/>
    <a:srgbClr val="0099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345" autoAdjust="0"/>
    <p:restoredTop sz="94664" autoAdjust="0"/>
  </p:normalViewPr>
  <p:slideViewPr>
    <p:cSldViewPr>
      <p:cViewPr varScale="1">
        <p:scale>
          <a:sx n="75" d="100"/>
          <a:sy n="75" d="100"/>
        </p:scale>
        <p:origin x="-4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62"/>
    </p:cViewPr>
  </p:sorterViewPr>
  <p:notesViewPr>
    <p:cSldViewPr>
      <p:cViewPr varScale="1">
        <p:scale>
          <a:sx n="27" d="100"/>
          <a:sy n="27" d="100"/>
        </p:scale>
        <p:origin x="-2118" y="-108"/>
      </p:cViewPr>
      <p:guideLst>
        <p:guide orient="horz" pos="3220"/>
        <p:guide pos="22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t" anchorCtr="0" compatLnSpc="1">
            <a:prstTxWarp prst="textNoShape">
              <a:avLst/>
            </a:prstTxWarp>
          </a:bodyPr>
          <a:lstStyle>
            <a:lvl1pPr algn="l" defTabSz="989013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6163"/>
            <a:ext cx="51974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2325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b" anchorCtr="0" compatLnSpc="1">
            <a:prstTxWarp prst="textNoShape">
              <a:avLst/>
            </a:prstTxWarp>
          </a:bodyPr>
          <a:lstStyle>
            <a:lvl1pPr algn="l" defTabSz="989013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9712325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11" tIns="49455" rIns="98911" bIns="49455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 smtClean="0"/>
            </a:lvl1pPr>
          </a:lstStyle>
          <a:p>
            <a:pPr>
              <a:defRPr/>
            </a:pPr>
            <a:fld id="{63B2E1AD-7824-4784-A1EC-081F1D90D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EAA1B4-8F7A-4A22-A77B-24DE9A4667FB}" type="slidenum">
              <a:rPr lang="en-US"/>
              <a:pPr/>
              <a:t>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29FCD-E867-43BA-B321-BF9058875F3B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CB720-30B2-4DC1-93C4-BB7DC660DC67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DBFAB-25C6-4409-9F3A-64A0905C0F07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766763"/>
            <a:ext cx="5111750" cy="3833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766763"/>
            <a:ext cx="5111750" cy="3833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766763"/>
            <a:ext cx="5111750" cy="3833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766763"/>
            <a:ext cx="5111750" cy="3833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064F6-A834-4F9F-B70F-8C05C5528620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9013" y="777875"/>
            <a:ext cx="5106987" cy="3832225"/>
          </a:xfrm>
          <a:ln/>
        </p:spPr>
      </p:sp>
      <p:sp>
        <p:nvSpPr>
          <p:cNvPr id="76804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870F5-9C2E-4CFA-A829-4C5523BCA35B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766763"/>
            <a:ext cx="5111750" cy="3833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5C4F1-2D85-4982-A007-8A5DE8F917B2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0E00C-DFB0-423F-A606-291A3BF6E2DD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AA9EA-088D-42D5-89A4-DB034062DE29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BADFB-B673-407F-BA25-0F735287E24F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766763"/>
            <a:ext cx="5111750" cy="3833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97A09-A6CD-4235-8EC1-FBD78751DEF4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0D302-FB11-490C-A4D5-926DFF5B0F2F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E965F-5163-4C18-B2E1-4A60C5634980}" type="slidenum">
              <a:rPr lang="en-US"/>
              <a:pPr/>
              <a:t>47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F0DC3-1B48-491E-9CF4-5D2A2A51CC36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19FBD8-89E8-4C16-8E40-EFD84A2BD33F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09FB4-0F03-4F40-8DD7-D35AB01AF7A4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8D509-55F1-4A6C-9C05-696878159DA3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2CEC4-7063-4F55-8D9F-BD1F3BA934A2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B89D6-3541-4900-BDBF-FE1B7E1FE364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4588B-7E51-40AC-B5C9-C36F57AC4F73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B38FF-6F96-4B33-867E-4D918C502102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orbe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C253-D944-4294-9B77-A76854D76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35625"/>
            <a:ext cx="9000000" cy="609600"/>
          </a:xfrm>
        </p:spPr>
        <p:txBody>
          <a:bodyPr/>
          <a:lstStyle>
            <a:lvl1pPr>
              <a:defRPr b="0"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685800"/>
            <a:ext cx="9000000" cy="5760000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  <a:lvl2pPr>
              <a:defRPr>
                <a:latin typeface="Corbel" pitchFamily="34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000" y="6503750"/>
            <a:ext cx="1857375" cy="324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98025" y="6503750"/>
            <a:ext cx="6480000" cy="324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41450" y="6503750"/>
            <a:ext cx="533400" cy="324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1B7E8-C746-4F3D-A0D3-9BD2D602B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36000"/>
            <a:ext cx="9000000" cy="609600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825" y="685800"/>
            <a:ext cx="4379913" cy="5760000"/>
          </a:xfrm>
        </p:spPr>
        <p:txBody>
          <a:bodyPr/>
          <a:lstStyle>
            <a:lvl1pPr>
              <a:defRPr sz="2800">
                <a:latin typeface="Corbel" pitchFamily="34" charset="0"/>
              </a:defRPr>
            </a:lvl1pPr>
            <a:lvl2pPr>
              <a:defRPr sz="2400">
                <a:latin typeface="Corbel" pitchFamily="34" charset="0"/>
              </a:defRPr>
            </a:lvl2pPr>
            <a:lvl3pPr>
              <a:defRPr sz="2000">
                <a:latin typeface="Corbel" pitchFamily="34" charset="0"/>
              </a:defRPr>
            </a:lvl3pPr>
            <a:lvl4pPr>
              <a:defRPr sz="1800">
                <a:latin typeface="Corbel" pitchFamily="34" charset="0"/>
              </a:defRPr>
            </a:lvl4pPr>
            <a:lvl5pPr>
              <a:defRPr sz="1800">
                <a:latin typeface="Corbe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687600"/>
            <a:ext cx="4381500" cy="5760000"/>
          </a:xfrm>
        </p:spPr>
        <p:txBody>
          <a:bodyPr/>
          <a:lstStyle>
            <a:lvl1pPr>
              <a:defRPr sz="2800">
                <a:latin typeface="Corbel" pitchFamily="34" charset="0"/>
              </a:defRPr>
            </a:lvl1pPr>
            <a:lvl2pPr>
              <a:defRPr sz="2400">
                <a:latin typeface="Corbel" pitchFamily="34" charset="0"/>
              </a:defRPr>
            </a:lvl2pPr>
            <a:lvl3pPr>
              <a:defRPr sz="2000">
                <a:latin typeface="Corbel" pitchFamily="34" charset="0"/>
              </a:defRPr>
            </a:lvl3pPr>
            <a:lvl4pPr>
              <a:defRPr sz="1800">
                <a:latin typeface="Corbel" pitchFamily="34" charset="0"/>
              </a:defRPr>
            </a:lvl4pPr>
            <a:lvl5pPr>
              <a:defRPr sz="1800">
                <a:latin typeface="Corbe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3825" y="6505200"/>
            <a:ext cx="1857375" cy="324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505200"/>
            <a:ext cx="6324600" cy="324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05825" y="6505200"/>
            <a:ext cx="533400" cy="324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66A7B-3F85-4A5C-894C-A6035C2B30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36000"/>
            <a:ext cx="9000000" cy="609600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3825" y="6505200"/>
            <a:ext cx="1857375" cy="324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505200"/>
            <a:ext cx="6324600" cy="324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05825" y="6505200"/>
            <a:ext cx="533400" cy="324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8A4FC-D519-4B51-9E66-4BE61480A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7F0C5-3DE4-47A8-8608-6EFE8F11E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152400"/>
            <a:ext cx="8915400" cy="609600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3825" y="927100"/>
            <a:ext cx="4379913" cy="5321300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  <a:lvl2pPr>
              <a:defRPr>
                <a:latin typeface="Corbel" pitchFamily="34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927100"/>
            <a:ext cx="4381500" cy="5321300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  <a:lvl2pPr>
              <a:defRPr>
                <a:latin typeface="Corbel" pitchFamily="34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5519A-BEA6-48C5-B835-9581A9587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4775" y="152400"/>
            <a:ext cx="8915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3825" y="927100"/>
            <a:ext cx="4379913" cy="2584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6138" y="927100"/>
            <a:ext cx="4381500" cy="2584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3825" y="3663950"/>
            <a:ext cx="4379913" cy="2584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138" y="3663950"/>
            <a:ext cx="4381500" cy="2584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E1289-2A3B-49F7-9F9A-0474E8514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775" y="152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" y="927100"/>
            <a:ext cx="8913813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825" y="6324600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324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5825" y="6324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6B9D55E-83C3-48E4-B7E7-936B432C5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61" r:id="rId7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hyperlink" Target="http://www.hecr.tifr.res.in/~ino/daqweb_display/index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mag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" y="2514600"/>
            <a:ext cx="8610600" cy="40386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dirty="0" err="1" smtClean="0">
                <a:latin typeface="Corbel" pitchFamily="34" charset="0"/>
              </a:rPr>
              <a:t>Satyanarayana</a:t>
            </a:r>
            <a:r>
              <a:rPr lang="en-US" dirty="0" smtClean="0">
                <a:latin typeface="Corbel" pitchFamily="34" charset="0"/>
              </a:rPr>
              <a:t> </a:t>
            </a:r>
            <a:r>
              <a:rPr lang="en-US" dirty="0" err="1" smtClean="0">
                <a:latin typeface="Corbel" pitchFamily="34" charset="0"/>
              </a:rPr>
              <a:t>Bheesette</a:t>
            </a:r>
            <a:endParaRPr lang="en-US" dirty="0" smtClean="0">
              <a:latin typeface="Corbel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latin typeface="Corbel" pitchFamily="34" charset="0"/>
              </a:rPr>
              <a:t>Roll number: 04412701</a:t>
            </a:r>
          </a:p>
          <a:p>
            <a:pPr eaLnBrk="1" hangingPunct="1">
              <a:lnSpc>
                <a:spcPct val="70000"/>
              </a:lnSpc>
            </a:pPr>
            <a:endParaRPr lang="en-US" sz="2000" u="sng" dirty="0" smtClean="0">
              <a:solidFill>
                <a:srgbClr val="008000"/>
              </a:solidFill>
              <a:latin typeface="Corbel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en-US" sz="2000" u="sng" dirty="0" smtClean="0">
              <a:solidFill>
                <a:srgbClr val="008000"/>
              </a:solidFill>
              <a:latin typeface="Corbel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1800" u="sng" dirty="0" smtClean="0">
                <a:solidFill>
                  <a:srgbClr val="008000"/>
                </a:solidFill>
                <a:latin typeface="Corbel" pitchFamily="34" charset="0"/>
              </a:rPr>
              <a:t>Supervisors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08000"/>
                </a:solidFill>
                <a:latin typeface="Corbel" pitchFamily="34" charset="0"/>
              </a:rPr>
              <a:t>Prof </a:t>
            </a:r>
            <a:r>
              <a:rPr lang="en-US" sz="2400" dirty="0" err="1" smtClean="0">
                <a:solidFill>
                  <a:srgbClr val="008000"/>
                </a:solidFill>
                <a:latin typeface="Corbel" pitchFamily="34" charset="0"/>
              </a:rPr>
              <a:t>Raghava</a:t>
            </a:r>
            <a:r>
              <a:rPr lang="en-US" sz="2400" dirty="0" smtClean="0">
                <a:solidFill>
                  <a:srgbClr val="008000"/>
                </a:solidFill>
                <a:latin typeface="Corbe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Corbel" pitchFamily="34" charset="0"/>
              </a:rPr>
              <a:t>Varma</a:t>
            </a:r>
            <a:r>
              <a:rPr lang="en-US" sz="2400" dirty="0" smtClean="0">
                <a:solidFill>
                  <a:srgbClr val="008000"/>
                </a:solidFill>
                <a:latin typeface="Corbel" pitchFamily="34" charset="0"/>
              </a:rPr>
              <a:t>, IIT Bombay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08000"/>
                </a:solidFill>
                <a:latin typeface="Corbel" pitchFamily="34" charset="0"/>
              </a:rPr>
              <a:t>Prof </a:t>
            </a:r>
            <a:r>
              <a:rPr lang="en-US" sz="2400" dirty="0" err="1" smtClean="0">
                <a:solidFill>
                  <a:srgbClr val="008000"/>
                </a:solidFill>
                <a:latin typeface="Corbel" pitchFamily="34" charset="0"/>
              </a:rPr>
              <a:t>Naba</a:t>
            </a:r>
            <a:r>
              <a:rPr lang="en-US" sz="2400" dirty="0" smtClean="0">
                <a:solidFill>
                  <a:srgbClr val="008000"/>
                </a:solidFill>
                <a:latin typeface="Corbel" pitchFamily="34" charset="0"/>
              </a:rPr>
              <a:t> Mondal, TIFR, Mumbai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sz="2800" dirty="0" smtClean="0">
              <a:solidFill>
                <a:srgbClr val="008000"/>
              </a:solidFill>
              <a:latin typeface="Corbe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sz="2800" dirty="0" smtClean="0">
              <a:solidFill>
                <a:srgbClr val="008000"/>
              </a:solidFill>
              <a:latin typeface="Corbe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Corbel" pitchFamily="34" charset="0"/>
              </a:rPr>
              <a:t>Department of Physics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Corbel" pitchFamily="34" charset="0"/>
              </a:rPr>
              <a:t>Indian Institute of Technology Bombay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Corbel" pitchFamily="34" charset="0"/>
              </a:rPr>
              <a:t>August 2009</a:t>
            </a:r>
            <a:endParaRPr lang="en-US" sz="2400" dirty="0" smtClean="0">
              <a:solidFill>
                <a:schemeClr val="accent2"/>
              </a:solidFill>
              <a:latin typeface="Corbel" pitchFamily="34" charset="0"/>
            </a:endParaRPr>
          </a:p>
        </p:txBody>
      </p:sp>
      <p:pic>
        <p:nvPicPr>
          <p:cNvPr id="2052" name="Picture 6" descr="iitb_bl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3825" y="4724400"/>
            <a:ext cx="9429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1447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>
                <a:solidFill>
                  <a:srgbClr val="000066"/>
                </a:solidFill>
                <a:latin typeface="Corbel" pitchFamily="34" charset="0"/>
              </a:rPr>
              <a:t>Design and Characterisation Studies of Resistive Plate Chambers</a:t>
            </a:r>
            <a:br>
              <a:rPr lang="en-US" dirty="0" smtClean="0">
                <a:solidFill>
                  <a:srgbClr val="000066"/>
                </a:solidFill>
                <a:latin typeface="Corbel" pitchFamily="34" charset="0"/>
              </a:rPr>
            </a:br>
            <a:r>
              <a:rPr lang="en-US" sz="2000" dirty="0" smtClean="0">
                <a:solidFill>
                  <a:srgbClr val="000066"/>
                </a:solidFill>
                <a:latin typeface="Corbel" pitchFamily="34" charset="0"/>
              </a:rPr>
              <a:t>(Ph.D. Annual Progress Seminar)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of avalanche process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Role of RPC gases in avalanche control</a:t>
            </a:r>
          </a:p>
          <a:p>
            <a:pPr lvl="1"/>
            <a:r>
              <a:rPr lang="en-US" dirty="0" smtClean="0"/>
              <a:t>R134a to capture free electrons and </a:t>
            </a:r>
            <a:r>
              <a:rPr lang="en-US" dirty="0" err="1" smtClean="0"/>
              <a:t>localise</a:t>
            </a:r>
            <a:r>
              <a:rPr lang="en-US" dirty="0" smtClean="0"/>
              <a:t> avalanche</a:t>
            </a:r>
          </a:p>
          <a:p>
            <a:pPr lvl="2">
              <a:buNone/>
            </a:pPr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 + X  </a:t>
            </a:r>
            <a:r>
              <a:rPr lang="en-US" dirty="0" smtClean="0">
                <a:sym typeface="Wingdings" pitchFamily="2" charset="2"/>
              </a:rPr>
              <a:t> X</a:t>
            </a:r>
            <a:r>
              <a:rPr lang="en-US" baseline="30000" dirty="0" smtClean="0">
                <a:sym typeface="Wingdings" pitchFamily="2" charset="2"/>
              </a:rPr>
              <a:t>- </a:t>
            </a:r>
            <a:r>
              <a:rPr lang="en-US" dirty="0" smtClean="0">
                <a:sym typeface="Wingdings" pitchFamily="2" charset="2"/>
              </a:rPr>
              <a:t>+ h</a:t>
            </a:r>
            <a:r>
              <a:rPr lang="en-US" dirty="0" smtClean="0">
                <a:sym typeface="Symbol"/>
              </a:rPr>
              <a:t>  (Electron attachment)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X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dirty="0" smtClean="0">
                <a:sym typeface="Wingdings" pitchFamily="2" charset="2"/>
              </a:rPr>
              <a:t> + </a:t>
            </a:r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X  </a:t>
            </a:r>
            <a:r>
              <a:rPr lang="en-US" dirty="0" smtClean="0">
                <a:sym typeface="Wingdings" pitchFamily="2" charset="2"/>
              </a:rPr>
              <a:t>+ h</a:t>
            </a:r>
            <a:r>
              <a:rPr lang="en-US" dirty="0" smtClean="0">
                <a:sym typeface="Symbol"/>
              </a:rPr>
              <a:t>  (Recombination)</a:t>
            </a:r>
            <a:endParaRPr lang="en-US" dirty="0" smtClean="0"/>
          </a:p>
          <a:p>
            <a:pPr lvl="1"/>
            <a:r>
              <a:rPr lang="en-US" dirty="0" smtClean="0"/>
              <a:t>Isobutane to stop photon induced streamers</a:t>
            </a:r>
          </a:p>
          <a:p>
            <a:pPr lvl="1"/>
            <a:r>
              <a:rPr lang="en-US" dirty="0" smtClean="0"/>
              <a:t>SF</a:t>
            </a:r>
            <a:r>
              <a:rPr lang="en-US" baseline="-25000" dirty="0" smtClean="0"/>
              <a:t>6 </a:t>
            </a:r>
            <a:r>
              <a:rPr lang="en-US" dirty="0" smtClean="0"/>
              <a:t> for suppression of streamer discharges</a:t>
            </a:r>
            <a:endParaRPr lang="en-US" baseline="-25000" dirty="0" smtClean="0"/>
          </a:p>
          <a:p>
            <a:r>
              <a:rPr lang="en-US" dirty="0" smtClean="0"/>
              <a:t>Space charge effects causing avalanche saturation</a:t>
            </a:r>
          </a:p>
          <a:p>
            <a:r>
              <a:rPr lang="en-US" dirty="0" smtClean="0"/>
              <a:t>Growth of the avalanche is governed by </a:t>
            </a:r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dirty="0" smtClean="0"/>
              <a:t> = </a:t>
            </a:r>
            <a:r>
              <a:rPr lang="el-GR" dirty="0" smtClean="0"/>
              <a:t>α</a:t>
            </a:r>
            <a:r>
              <a:rPr lang="en-US" dirty="0" smtClean="0"/>
              <a:t>N</a:t>
            </a:r>
          </a:p>
          <a:p>
            <a:r>
              <a:rPr lang="en-US" dirty="0" smtClean="0"/>
              <a:t>The space charge produced by the avalanche shields (at about </a:t>
            </a:r>
            <a:r>
              <a:rPr lang="el-GR" dirty="0" smtClean="0"/>
              <a:t>α</a:t>
            </a:r>
            <a:r>
              <a:rPr lang="en-US" dirty="0" smtClean="0"/>
              <a:t>x = 20, </a:t>
            </a:r>
            <a:r>
              <a:rPr lang="en-US" i="1" dirty="0" err="1" smtClean="0"/>
              <a:t>Raether</a:t>
            </a:r>
            <a:r>
              <a:rPr lang="en-US" i="1" dirty="0" smtClean="0"/>
              <a:t> limit</a:t>
            </a:r>
            <a:r>
              <a:rPr lang="en-US" dirty="0" smtClean="0"/>
              <a:t>) the applied field and avoids exponential divergence</a:t>
            </a:r>
          </a:p>
          <a:p>
            <a:r>
              <a:rPr lang="en-US" dirty="0" smtClean="0"/>
              <a:t>Townsend equation should be </a:t>
            </a:r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dirty="0" smtClean="0"/>
              <a:t> = </a:t>
            </a:r>
            <a:r>
              <a:rPr lang="el-GR" dirty="0" smtClean="0"/>
              <a:t>α</a:t>
            </a:r>
            <a:r>
              <a:rPr lang="en-US" dirty="0" smtClean="0"/>
              <a:t>(E)N</a:t>
            </a:r>
          </a:p>
          <a:p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modes of RPC operation</a:t>
            </a:r>
            <a:endParaRPr lang="en-US" dirty="0"/>
          </a:p>
        </p:txBody>
      </p:sp>
      <p:pic>
        <p:nvPicPr>
          <p:cNvPr id="22733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23825" y="717658"/>
            <a:ext cx="4379913" cy="293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73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4656138" y="941927"/>
            <a:ext cx="4381500" cy="271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9898" y="3657600"/>
            <a:ext cx="4292402" cy="249606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200" dirty="0" smtClean="0">
                <a:sym typeface="Symbol" pitchFamily="18" charset="2"/>
              </a:rPr>
              <a:t>  Gain of the detector  &lt;&lt; 10</a:t>
            </a:r>
            <a:r>
              <a:rPr lang="en-US" sz="2200" baseline="30000" dirty="0" smtClean="0">
                <a:sym typeface="Symbol" pitchFamily="18" charset="2"/>
              </a:rPr>
              <a:t>8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/>
              <a:t>  Charge developed  ~1pC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/>
              <a:t>  Needs a preamplifier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/>
              <a:t>  Longer life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dirty="0" smtClean="0"/>
              <a:t>  </a:t>
            </a:r>
            <a:r>
              <a:rPr lang="en-US" sz="2200" dirty="0" smtClean="0"/>
              <a:t>G</a:t>
            </a:r>
            <a:r>
              <a:rPr lang="en-US" sz="2200" dirty="0" smtClean="0"/>
              <a:t>as mixture Fr:iB:SF</a:t>
            </a:r>
            <a:r>
              <a:rPr lang="en-US" sz="2200" baseline="-25000" dirty="0" smtClean="0"/>
              <a:t>6</a:t>
            </a:r>
            <a:r>
              <a:rPr lang="en-US" sz="2200" dirty="0" smtClean="0"/>
              <a:t>::94.5:4:0.5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dirty="0" smtClean="0"/>
              <a:t>  Moderate purity of gases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dirty="0" smtClean="0"/>
              <a:t>  Higher counting rate capability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3679210"/>
            <a:ext cx="4267200" cy="274055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>
                <a:sym typeface="Symbol" pitchFamily="18" charset="2"/>
              </a:rPr>
              <a:t>  Gain of the detector  &gt;  10</a:t>
            </a:r>
            <a:r>
              <a:rPr lang="en-US" baseline="30000" dirty="0" smtClean="0">
                <a:sym typeface="Symbol" pitchFamily="18" charset="2"/>
              </a:rPr>
              <a:t>8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  Charge developed ~ 100pC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sym typeface="Symbol" pitchFamily="18" charset="2"/>
              </a:rPr>
              <a:t>  No need for a preamplier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sym typeface="Symbol" pitchFamily="18" charset="2"/>
              </a:rPr>
              <a:t>  Relatively shorter  life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sym typeface="Symbol" pitchFamily="18" charset="2"/>
              </a:rPr>
              <a:t>  </a:t>
            </a:r>
            <a:r>
              <a:rPr lang="en-US" dirty="0" smtClean="0">
                <a:sym typeface="Symbol" pitchFamily="18" charset="2"/>
              </a:rPr>
              <a:t>G</a:t>
            </a:r>
            <a:r>
              <a:rPr lang="en-US" dirty="0" smtClean="0">
                <a:sym typeface="Symbol" pitchFamily="18" charset="2"/>
              </a:rPr>
              <a:t>as mixture </a:t>
            </a:r>
            <a:r>
              <a:rPr lang="en-US" dirty="0" err="1" smtClean="0">
                <a:sym typeface="Symbol" pitchFamily="18" charset="2"/>
              </a:rPr>
              <a:t>A</a:t>
            </a:r>
            <a:r>
              <a:rPr lang="en-US" dirty="0" err="1" smtClean="0"/>
              <a:t>r:iB:Ar</a:t>
            </a:r>
            <a:r>
              <a:rPr lang="en-US" dirty="0" smtClean="0"/>
              <a:t>::62.8:30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sym typeface="Symbol" pitchFamily="18" charset="2"/>
              </a:rPr>
              <a:t>  High purity of gases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sym typeface="Symbol" pitchFamily="18" charset="2"/>
              </a:rPr>
              <a:t>  Low counting rate capability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1712" y="662400"/>
            <a:ext cx="4214842" cy="25200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Avalanche mode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2932" y="662400"/>
            <a:ext cx="4214842" cy="25200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Streamer  mode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 electrode coating results</a:t>
            </a:r>
            <a:endParaRPr lang="en-SG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66A7B-3F85-4A5C-894C-A6035C2B30A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4" name="Content Placeholder 13" descr="AB13_012_s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825" y="1777001"/>
            <a:ext cx="4379913" cy="3577048"/>
          </a:xfrm>
        </p:spPr>
      </p:pic>
      <p:pic>
        <p:nvPicPr>
          <p:cNvPr id="15" name="Content Placeholder 14" descr="AB13_012_s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56138" y="1777940"/>
            <a:ext cx="4381500" cy="357834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28, 2009</a:t>
            </a:r>
            <a:endParaRPr lang="en-US"/>
          </a:p>
        </p:txBody>
      </p:sp>
      <p:sp>
        <p:nvSpPr>
          <p:cNvPr id="20483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2048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76F94E-F809-43E8-9B1A-26D1A6CF23F2}" type="slidenum">
              <a:rPr lang="en-US"/>
              <a:pPr/>
              <a:t>13</a:t>
            </a:fld>
            <a:endParaRPr lang="en-US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04775" y="0"/>
            <a:ext cx="8915400" cy="609600"/>
          </a:xfrm>
        </p:spPr>
        <p:txBody>
          <a:bodyPr/>
          <a:lstStyle/>
          <a:p>
            <a:pPr eaLnBrk="1" hangingPunct="1"/>
            <a:r>
              <a:rPr lang="en-US" smtClean="0"/>
              <a:t>Precision calibration of the gas system</a:t>
            </a:r>
          </a:p>
        </p:txBody>
      </p:sp>
      <p:pic>
        <p:nvPicPr>
          <p:cNvPr id="20486" name="Picture 9" descr="calib-a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1675" y="844550"/>
            <a:ext cx="3195638" cy="2959100"/>
          </a:xfrm>
          <a:noFill/>
        </p:spPr>
      </p:pic>
      <p:pic>
        <p:nvPicPr>
          <p:cNvPr id="20487" name="Picture 10" descr="calib-r134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00088" y="3806825"/>
            <a:ext cx="3195637" cy="2584450"/>
          </a:xfrm>
          <a:noFill/>
        </p:spPr>
      </p:pic>
      <p:pic>
        <p:nvPicPr>
          <p:cNvPr id="20488" name="Picture 11" descr="calib-is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105400" y="685800"/>
            <a:ext cx="3343275" cy="3133725"/>
          </a:xfrm>
          <a:noFill/>
        </p:spPr>
      </p:pic>
      <p:pic>
        <p:nvPicPr>
          <p:cNvPr id="20489" name="Picture 12" descr="calib-sf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5113338" y="3810000"/>
            <a:ext cx="3344862" cy="2584450"/>
          </a:xfrm>
          <a:noFill/>
        </p:spPr>
      </p:pic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2209800" y="5334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R134a</a:t>
            </a: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2209800" y="2590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Argon</a:t>
            </a:r>
          </a:p>
        </p:txBody>
      </p:sp>
      <p:sp>
        <p:nvSpPr>
          <p:cNvPr id="20492" name="Text Box 15"/>
          <p:cNvSpPr txBox="1">
            <a:spLocks noChangeArrowheads="1"/>
          </p:cNvSpPr>
          <p:nvPr/>
        </p:nvSpPr>
        <p:spPr bwMode="auto">
          <a:xfrm>
            <a:off x="6248400" y="259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Iso-butane</a:t>
            </a:r>
          </a:p>
        </p:txBody>
      </p:sp>
      <p:sp>
        <p:nvSpPr>
          <p:cNvPr id="20493" name="Text Box 16"/>
          <p:cNvSpPr txBox="1">
            <a:spLocks noChangeArrowheads="1"/>
          </p:cNvSpPr>
          <p:nvPr/>
        </p:nvSpPr>
        <p:spPr bwMode="auto">
          <a:xfrm>
            <a:off x="6781800" y="5257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SF</a:t>
            </a:r>
            <a:r>
              <a:rPr lang="en-US" baseline="-25000">
                <a:solidFill>
                  <a:schemeClr val="accent2"/>
                </a:solidFill>
              </a:rPr>
              <a:t>6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28, 2009</a:t>
            </a:r>
            <a:endParaRPr lang="en-US"/>
          </a:p>
        </p:txBody>
      </p:sp>
      <p:sp>
        <p:nvSpPr>
          <p:cNvPr id="2150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2150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7A0ABC-3C07-4B30-B3E4-9672220035B4}" type="slidenum">
              <a:rPr lang="en-US"/>
              <a:pPr/>
              <a:t>14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Cross-calibration of the gas system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Calibration done using water displacement method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Calibrated against the MFC monitor voltage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Cross-calibration procedure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Glass/hard plastic tube with precise inner diameter chosen. Placed on a perfectly horizontal surface.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Water droplet introduced through an opening on one end of the tube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Gas connected to this end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Gas moves the water droplet forward </a:t>
            </a:r>
            <a:r>
              <a:rPr lang="el-GR" sz="2000" dirty="0" smtClean="0">
                <a:cs typeface="Times New Roman" pitchFamily="18" charset="0"/>
              </a:rPr>
              <a:t>α</a:t>
            </a:r>
            <a:r>
              <a:rPr lang="en-US" sz="2000" dirty="0" smtClean="0">
                <a:cs typeface="Times New Roman" pitchFamily="18" charset="0"/>
              </a:rPr>
              <a:t> gas flow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Distance, time intervals measured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Gas volume computed and compared with displayed value</a:t>
            </a:r>
          </a:p>
        </p:txBody>
      </p:sp>
      <p:graphicFrame>
        <p:nvGraphicFramePr>
          <p:cNvPr id="436372" name="Group 148"/>
          <p:cNvGraphicFramePr>
            <a:graphicFrameLocks noGrp="1"/>
          </p:cNvGraphicFramePr>
          <p:nvPr>
            <p:ph sz="half" idx="2"/>
          </p:nvPr>
        </p:nvGraphicFramePr>
        <p:xfrm>
          <a:off x="4800600" y="1612900"/>
          <a:ext cx="4030663" cy="3416301"/>
        </p:xfrm>
        <a:graphic>
          <a:graphicData uri="http://schemas.openxmlformats.org/drawingml/2006/table">
            <a:tbl>
              <a:tblPr/>
              <a:tblGrid>
                <a:gridCol w="1323975"/>
                <a:gridCol w="2706688"/>
              </a:tblGrid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Gas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Calibration equation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Argon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 = 1.0886x - 0.1782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Iso-butane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 = 1.06x - 0.2315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SF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 = 1.539x + 0.0578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R134a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 = 1.0541x - 0.6054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1" name="Text Box 141"/>
          <p:cNvSpPr txBox="1">
            <a:spLocks noChangeArrowheads="1"/>
          </p:cNvSpPr>
          <p:nvPr/>
        </p:nvSpPr>
        <p:spPr bwMode="auto">
          <a:xfrm>
            <a:off x="4876800" y="5105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x = Actual flow, y = Set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of gases in ICAL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0140" y="2695558"/>
          <a:ext cx="8786874" cy="3171842"/>
        </p:xfrm>
        <a:graphic>
          <a:graphicData uri="http://schemas.openxmlformats.org/drawingml/2006/table">
            <a:tbl>
              <a:tblPr firstRow="1" firstCol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{00A15C55-8517-42AA-B614-E9B94910E393}</a:tableStyleId>
              </a:tblPr>
              <a:tblGrid>
                <a:gridCol w="969629"/>
                <a:gridCol w="1216617"/>
                <a:gridCol w="1110141"/>
                <a:gridCol w="1197417"/>
                <a:gridCol w="1029848"/>
                <a:gridCol w="1147670"/>
                <a:gridCol w="1057776"/>
                <a:gridCol w="1057776"/>
              </a:tblGrid>
              <a:tr h="1057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Gas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Avalanche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(%)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Streamer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(%)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Maximum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(%)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Volume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(</a:t>
                      </a:r>
                      <a:r>
                        <a:rPr lang="en-US" sz="1500" dirty="0"/>
                        <a:t>L)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Density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(g/L</a:t>
                      </a:r>
                      <a:r>
                        <a:rPr lang="en-US" sz="1500" dirty="0"/>
                        <a:t>)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Weight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(</a:t>
                      </a:r>
                      <a:r>
                        <a:rPr lang="en-US" sz="1500" dirty="0"/>
                        <a:t>Kg)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Cost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(Rs/Kg)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2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500"/>
                        <a:t>Argon</a:t>
                      </a: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0.0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30.0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30.0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58,503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/>
                        <a:t>1.784</a:t>
                      </a: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104.4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2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/>
                        <a:t>R134a</a:t>
                      </a: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/>
                        <a:t>95.5</a:t>
                      </a: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62.0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95.5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186,234.6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4.25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791.5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2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/>
                        <a:t>Isobutane</a:t>
                      </a: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/>
                        <a:t>4.3</a:t>
                      </a: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/>
                        <a:t>8.0</a:t>
                      </a: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8.0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15,600.8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2.51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+mn-lt"/>
                          <a:ea typeface="+mn-ea"/>
                        </a:rPr>
                        <a:t>39.16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2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/>
                        <a:t>SF</a:t>
                      </a:r>
                      <a:r>
                        <a:rPr lang="en-US" sz="1500" baseline="-25000"/>
                        <a:t>6</a:t>
                      </a: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/>
                        <a:t>0.2</a:t>
                      </a: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0.0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/>
                        <a:t>0.2</a:t>
                      </a:r>
                      <a:endParaRPr lang="en-US" sz="15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390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6.164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2.40</a:t>
                      </a: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5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2000" y="1146241"/>
            <a:ext cx="8820000" cy="14642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</a:rPr>
              <a:t>Total number of RPCs in ICAL = 3 </a:t>
            </a: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  <a:sym typeface="Symbol"/>
              </a:rPr>
              <a:t></a:t>
            </a: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</a:rPr>
              <a:t> 150 </a:t>
            </a: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  <a:sym typeface="Symbol"/>
              </a:rPr>
              <a:t></a:t>
            </a: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</a:rPr>
              <a:t> 64 = 28,800</a:t>
            </a:r>
            <a:endParaRPr lang="en-US" sz="2000" dirty="0" smtClean="0">
              <a:solidFill>
                <a:srgbClr val="7030A0"/>
              </a:solidFill>
              <a:ea typeface="Times New Roman"/>
            </a:endParaRPr>
          </a:p>
          <a:p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</a:rPr>
              <a:t>Total gas volume = 28,800 </a:t>
            </a: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  <a:sym typeface="Symbol"/>
              </a:rPr>
              <a:t></a:t>
            </a: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</a:rPr>
              <a:t> 184cm </a:t>
            </a: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  <a:sym typeface="Symbol"/>
              </a:rPr>
              <a:t></a:t>
            </a: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</a:rPr>
              <a:t> 184cm </a:t>
            </a: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  <a:sym typeface="Symbol"/>
              </a:rPr>
              <a:t></a:t>
            </a:r>
            <a:r>
              <a:rPr lang="en-US" sz="2000" dirty="0" smtClean="0">
                <a:solidFill>
                  <a:srgbClr val="7030A0"/>
                </a:solidFill>
                <a:ea typeface="Times New Roman"/>
                <a:cs typeface="TTE27902D8t00"/>
              </a:rPr>
              <a:t> 0.2cm = 195,010 </a:t>
            </a:r>
            <a:r>
              <a:rPr lang="en-US" sz="2000" dirty="0" err="1" smtClean="0">
                <a:solidFill>
                  <a:srgbClr val="7030A0"/>
                </a:solidFill>
                <a:ea typeface="Times New Roman"/>
                <a:cs typeface="TTE27902D8t00"/>
              </a:rPr>
              <a:t>litres</a:t>
            </a:r>
            <a:endParaRPr lang="en-US" sz="2000" dirty="0" smtClean="0">
              <a:solidFill>
                <a:srgbClr val="7030A0"/>
              </a:solidFill>
              <a:ea typeface="Times New Roman"/>
              <a:cs typeface="TTE27902D8t00"/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For ex: One volume change/day with 10% gas top-up in a re-circulating scheme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Approximate running gas cost = Rs 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loop gas recovery system</a:t>
            </a: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8A4FC-D519-4B51-9E66-4BE61480A8F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50800" y="1371600"/>
          <a:ext cx="3382963" cy="4327525"/>
        </p:xfrm>
        <a:graphic>
          <a:graphicData uri="http://schemas.openxmlformats.org/presentationml/2006/ole">
            <p:oleObj spid="_x0000_s7169" r:id="rId3" imgW="895350" imgH="371475" progId="AutoCAD.Drawing.16">
              <p:embed/>
            </p:oleObj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232150" y="1460500"/>
          <a:ext cx="3135313" cy="4318000"/>
        </p:xfrm>
        <a:graphic>
          <a:graphicData uri="http://schemas.openxmlformats.org/presentationml/2006/ole">
            <p:oleObj spid="_x0000_s7171" r:id="rId4" imgW="895350" imgH="371475" progId="AutoCAD.Drawing.16">
              <p:embed/>
            </p:oleObj>
          </a:graphicData>
        </a:graphic>
      </p:graphicFrame>
      <p:pic>
        <p:nvPicPr>
          <p:cNvPr id="7173" name="Picture 5" descr="IMG_0400"/>
          <p:cNvPicPr>
            <a:picLocks noChangeAspect="1" noChangeArrowheads="1"/>
          </p:cNvPicPr>
          <p:nvPr/>
        </p:nvPicPr>
        <p:blipFill>
          <a:blip r:embed="rId5" cstate="print"/>
          <a:srcRect l="18501" t="7930"/>
          <a:stretch>
            <a:fillRect/>
          </a:stretch>
        </p:blipFill>
        <p:spPr bwMode="auto">
          <a:xfrm>
            <a:off x="6324600" y="1524000"/>
            <a:ext cx="267349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28, 2009</a:t>
            </a:r>
            <a:endParaRPr lang="en-US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EFFB23-B41D-4F6C-986D-D788E6B2A0BA}" type="slidenum">
              <a:rPr lang="en-US"/>
              <a:pPr/>
              <a:t>17</a:t>
            </a:fld>
            <a:endParaRPr lang="en-US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Measurement of characteristic impedance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304800" y="5257800"/>
            <a:ext cx="85153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u="sng">
                <a:solidFill>
                  <a:srgbClr val="CC0000"/>
                </a:solidFill>
                <a:latin typeface="Arial" charset="0"/>
                <a:cs typeface="Arial" charset="0"/>
              </a:rPr>
              <a:t>Recipe</a:t>
            </a:r>
            <a:r>
              <a:rPr lang="en-US">
                <a:solidFill>
                  <a:srgbClr val="CC0000"/>
                </a:solidFill>
                <a:latin typeface="Arial" charset="0"/>
                <a:cs typeface="Arial" charset="0"/>
              </a:rPr>
              <a:t>: Tune terminating impedance for each strip width until the reflected signal for injected charge pulse disappear.</a:t>
            </a: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857250"/>
            <a:ext cx="89154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</a:t>
            </a:r>
            <a:r>
              <a:rPr lang="en-US" dirty="0" smtClean="0"/>
              <a:t>of </a:t>
            </a:r>
            <a:r>
              <a:rPr lang="en-US" dirty="0" smtClean="0"/>
              <a:t>signal pickup panels</a:t>
            </a:r>
            <a:endParaRPr lang="en-US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 b="28448"/>
          <a:stretch>
            <a:fillRect/>
          </a:stretch>
        </p:blipFill>
        <p:spPr bwMode="auto">
          <a:xfrm>
            <a:off x="3014012" y="4582382"/>
            <a:ext cx="6081703" cy="1431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 descr="i_openended-1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085561"/>
            <a:ext cx="1568492" cy="3468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1" descr="i_100ohm-1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1006" y="1066800"/>
            <a:ext cx="1336876" cy="3468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4" descr="i_50ohm-1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3841" y="1066800"/>
            <a:ext cx="1365320" cy="3468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8" descr="pot_48pt2oh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4544" y="1066800"/>
            <a:ext cx="1528671" cy="1548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1" descr="i_47oh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72485" y="2684830"/>
            <a:ext cx="1528671" cy="183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4" descr="P101000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71406" y="1068001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E:\bsn\progress\fe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06" y="3286048"/>
            <a:ext cx="2880000" cy="1865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733800" y="3864000"/>
            <a:ext cx="864000" cy="36000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3864000"/>
            <a:ext cx="900000" cy="36000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38082" y="3864000"/>
            <a:ext cx="756000" cy="36000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51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1000" y="2044306"/>
            <a:ext cx="9720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48.2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23366" y="3864000"/>
            <a:ext cx="7560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47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66644" y="5401892"/>
            <a:ext cx="2520000" cy="36000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Honeycomb panel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662" y="3343838"/>
            <a:ext cx="1584000" cy="36000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G-10 panel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7384" y="1129260"/>
            <a:ext cx="1728000" cy="36000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Foam panel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0912" y="5201226"/>
            <a:ext cx="2952000" cy="792000"/>
          </a:xfrm>
          <a:prstGeom prst="round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15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Z</a:t>
            </a:r>
            <a:r>
              <a:rPr lang="en-US" sz="1500" baseline="-250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0</a:t>
            </a:r>
            <a:r>
              <a:rPr lang="en-US" sz="15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: Inject a pulse into the strip; tune the terminating resistance at the far end, until its reflection disappears.</a:t>
            </a:r>
            <a:endParaRPr lang="en-US" sz="15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assembled large area RPC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Content Placeholder 7" descr="rpc-cropp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4815" y="717000"/>
            <a:ext cx="8514371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Neutrino physics using ICAL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Reconfirm atmospheric neutrino oscillation</a:t>
            </a:r>
          </a:p>
          <a:p>
            <a:r>
              <a:rPr lang="en-US" dirty="0" smtClean="0"/>
              <a:t>Improved measurement of oscillation parameters</a:t>
            </a:r>
          </a:p>
          <a:p>
            <a:r>
              <a:rPr lang="en-US" dirty="0" smtClean="0"/>
              <a:t>Search for potential matter effect in neutrino oscillation</a:t>
            </a:r>
          </a:p>
          <a:p>
            <a:r>
              <a:rPr lang="en-US" dirty="0" smtClean="0"/>
              <a:t>Determining the mass hierarchy using matter effect</a:t>
            </a:r>
          </a:p>
          <a:p>
            <a:r>
              <a:rPr lang="en-US" dirty="0" smtClean="0">
                <a:sym typeface="Wingdings" pitchFamily="2" charset="2"/>
              </a:rPr>
              <a:t>Study of ultra high energy neutrinos and muons</a:t>
            </a:r>
          </a:p>
          <a:p>
            <a:r>
              <a:rPr lang="en-US" dirty="0" smtClean="0">
                <a:sym typeface="Wingdings" pitchFamily="2" charset="2"/>
              </a:rPr>
              <a:t>Long baseline target for neutrino </a:t>
            </a:r>
            <a:r>
              <a:rPr lang="en-US" dirty="0" smtClean="0">
                <a:sym typeface="Wingdings" pitchFamily="2" charset="2"/>
              </a:rPr>
              <a:t>factories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B7E8-C746-4F3D-A0D3-9BD2D602B6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 detector stack</a:t>
            </a:r>
            <a:endParaRPr lang="en-US" dirty="0"/>
          </a:p>
        </p:txBody>
      </p:sp>
      <p:pic>
        <p:nvPicPr>
          <p:cNvPr id="9" name="Content Placeholder 8" descr="bigstack-latest.jpg"/>
          <p:cNvPicPr>
            <a:picLocks noGrp="1" noChangeAspect="1"/>
          </p:cNvPicPr>
          <p:nvPr>
            <p:ph idx="1"/>
          </p:nvPr>
        </p:nvPicPr>
        <p:blipFill>
          <a:blip r:embed="rId3"/>
          <a:srcRect b="2766"/>
          <a:stretch>
            <a:fillRect/>
          </a:stretch>
        </p:blipFill>
        <p:spPr>
          <a:xfrm>
            <a:off x="153046" y="685800"/>
            <a:ext cx="8837909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Schematic of </a:t>
            </a:r>
            <a:r>
              <a:rPr lang="en-US" dirty="0" smtClean="0"/>
              <a:t>RPC stack </a:t>
            </a:r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Content Placeholder 7" descr="rrs_stack-modified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8079" t="953" r="8079" b="2382"/>
          <a:stretch>
            <a:fillRect/>
          </a:stretch>
        </p:blipFill>
        <p:spPr>
          <a:xfrm>
            <a:off x="68262" y="1066800"/>
            <a:ext cx="6053138" cy="493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197600" y="1016000"/>
            <a:ext cx="2900394" cy="496800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lIns="0" numCol="1" rtlCol="0" anchor="ctr" anchorCtr="1"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 12, 1m</a:t>
            </a:r>
            <a:r>
              <a:rPr lang="en-US" sz="1600" baseline="30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 RPC layers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 Two readout planes (X &amp; Y)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 32 channels/plane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 Total 768 readout channels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 Trigger on muons using: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/>
              <a:t>    </a:t>
            </a:r>
            <a:r>
              <a:rPr lang="en-US" sz="1600" dirty="0" smtClean="0">
                <a:solidFill>
                  <a:srgbClr val="00B050"/>
                </a:solidFill>
              </a:rPr>
              <a:t>Scintillator paddle layers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>
                <a:solidFill>
                  <a:srgbClr val="00B050"/>
                </a:solidFill>
              </a:rPr>
              <a:t>    RPC  strip  signals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 Recorded information: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/>
              <a:t>    </a:t>
            </a:r>
            <a:r>
              <a:rPr lang="en-US" sz="1600" dirty="0" smtClean="0">
                <a:solidFill>
                  <a:srgbClr val="00B050"/>
                </a:solidFill>
              </a:rPr>
              <a:t>Strip hits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>
                <a:solidFill>
                  <a:srgbClr val="00B050"/>
                </a:solidFill>
              </a:rPr>
              <a:t>    Timing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 Monitoring data: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/>
              <a:t>     </a:t>
            </a:r>
            <a:r>
              <a:rPr lang="en-US" sz="1600" dirty="0" smtClean="0">
                <a:solidFill>
                  <a:srgbClr val="00B050"/>
                </a:solidFill>
              </a:rPr>
              <a:t>Chamber parameters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>
                <a:solidFill>
                  <a:srgbClr val="00B050"/>
                </a:solidFill>
              </a:rPr>
              <a:t>        </a:t>
            </a:r>
            <a:r>
              <a:rPr lang="en-US" sz="1600" dirty="0" smtClean="0"/>
              <a:t>High voltage and current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/>
              <a:t>        Strip noise rates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/>
              <a:t>        Cosmic muon efficiency</a:t>
            </a:r>
            <a:endParaRPr lang="en-US" sz="1600" dirty="0" smtClean="0">
              <a:solidFill>
                <a:srgbClr val="00B050"/>
              </a:solidFill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>
                <a:solidFill>
                  <a:srgbClr val="00B050"/>
                </a:solidFill>
              </a:rPr>
              <a:t>     Ambient parameters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>
                <a:solidFill>
                  <a:srgbClr val="00B050"/>
                </a:solidFill>
              </a:rPr>
              <a:t>        </a:t>
            </a:r>
            <a:r>
              <a:rPr lang="en-US" sz="1600" dirty="0" smtClean="0"/>
              <a:t>Temperature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/>
              <a:t>        Relative humidity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/>
              <a:t>        Barometric pressure 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 Magnet control and monitor</a:t>
            </a:r>
          </a:p>
          <a:p>
            <a:pPr marL="457200" indent="-457200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 Gas system control &amp; monitor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Schematic </a:t>
            </a:r>
            <a:r>
              <a:rPr lang="en-US" dirty="0" smtClean="0"/>
              <a:t>of RPC stack </a:t>
            </a:r>
            <a:r>
              <a:rPr lang="en-US" dirty="0" smtClean="0"/>
              <a:t>DAQ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Content Placeholder 7" descr="Components-v2.png"/>
          <p:cNvPicPr>
            <a:picLocks noGrp="1" noChangeAspect="1"/>
          </p:cNvPicPr>
          <p:nvPr>
            <p:ph idx="1"/>
          </p:nvPr>
        </p:nvPicPr>
        <p:blipFill>
          <a:blip r:embed="rId3"/>
          <a:srcRect l="1944" r="7405" b="10192"/>
          <a:stretch>
            <a:fillRect/>
          </a:stretch>
        </p:blipFill>
        <p:spPr>
          <a:xfrm>
            <a:off x="461628" y="640800"/>
            <a:ext cx="8220745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</a:t>
            </a:r>
            <a:r>
              <a:rPr lang="en-US" dirty="0" smtClean="0"/>
              <a:t>of the data acquisition system</a:t>
            </a:r>
            <a:endParaRPr lang="en-US" dirty="0"/>
          </a:p>
        </p:txBody>
      </p:sp>
      <p:sp>
        <p:nvSpPr>
          <p:cNvPr id="54" name="Date Placeholder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>
          <a:xfrm>
            <a:off x="8505825" y="6505200"/>
            <a:ext cx="533400" cy="324000"/>
          </a:xfrm>
        </p:spPr>
        <p:txBody>
          <a:bodyPr/>
          <a:lstStyle/>
          <a:p>
            <a:pPr>
              <a:defRPr/>
            </a:pPr>
            <a:fld id="{A598A4FC-D519-4B51-9E66-4BE61480A8F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7" name="Picture 4" descr="P9190163"/>
          <p:cNvPicPr>
            <a:picLocks noChangeAspect="1" noChangeArrowheads="1"/>
          </p:cNvPicPr>
          <p:nvPr/>
        </p:nvPicPr>
        <p:blipFill>
          <a:blip r:embed="rId3"/>
          <a:srcRect l="3444" t="2554" r="4305" b="3072"/>
          <a:stretch>
            <a:fillRect/>
          </a:stretch>
        </p:blipFill>
        <p:spPr>
          <a:xfrm rot="16200000">
            <a:off x="1450339" y="1704266"/>
            <a:ext cx="1584000" cy="1270593"/>
          </a:xfrm>
          <a:prstGeom prst="rect">
            <a:avLst/>
          </a:prstGeom>
          <a:noFill/>
          <a:ln/>
        </p:spPr>
      </p:pic>
      <p:pic>
        <p:nvPicPr>
          <p:cNvPr id="21" name="Picture 4" descr="P9190163"/>
          <p:cNvPicPr>
            <a:picLocks noChangeAspect="1" noChangeArrowheads="1"/>
          </p:cNvPicPr>
          <p:nvPr/>
        </p:nvPicPr>
        <p:blipFill>
          <a:blip r:embed="rId3"/>
          <a:srcRect l="3444" t="2554" r="4305" b="3072"/>
          <a:stretch>
            <a:fillRect/>
          </a:stretch>
        </p:blipFill>
        <p:spPr>
          <a:xfrm rot="16200000">
            <a:off x="1450338" y="4009799"/>
            <a:ext cx="1584000" cy="1270591"/>
          </a:xfrm>
          <a:prstGeom prst="rect">
            <a:avLst/>
          </a:prstGeom>
          <a:noFill/>
          <a:ln/>
        </p:spPr>
      </p:pic>
      <p:pic>
        <p:nvPicPr>
          <p:cNvPr id="22" name="Picture 4" descr="P9190163"/>
          <p:cNvPicPr>
            <a:picLocks noChangeAspect="1" noChangeArrowheads="1"/>
          </p:cNvPicPr>
          <p:nvPr/>
        </p:nvPicPr>
        <p:blipFill>
          <a:blip r:embed="rId3"/>
          <a:srcRect l="3444" t="2554" r="4305" b="3072"/>
          <a:stretch>
            <a:fillRect/>
          </a:stretch>
        </p:blipFill>
        <p:spPr>
          <a:xfrm rot="16200000">
            <a:off x="1602000" y="4152676"/>
            <a:ext cx="1584000" cy="1270589"/>
          </a:xfrm>
          <a:prstGeom prst="rect">
            <a:avLst/>
          </a:prstGeom>
          <a:noFill/>
          <a:ln/>
        </p:spPr>
      </p:pic>
      <p:pic>
        <p:nvPicPr>
          <p:cNvPr id="23" name="Picture 4" descr="D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3370626" y="1516044"/>
            <a:ext cx="1368000" cy="1671075"/>
          </a:xfrm>
          <a:prstGeom prst="rect">
            <a:avLst/>
          </a:prstGeom>
          <a:noFill/>
          <a:ln/>
        </p:spPr>
      </p:pic>
      <p:pic>
        <p:nvPicPr>
          <p:cNvPr id="29" name="Picture 4" descr="D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3372125" y="3884496"/>
            <a:ext cx="1368000" cy="1671075"/>
          </a:xfrm>
          <a:prstGeom prst="rect">
            <a:avLst/>
          </a:prstGeom>
          <a:noFill/>
          <a:ln/>
        </p:spPr>
      </p:pic>
      <p:pic>
        <p:nvPicPr>
          <p:cNvPr id="36" name="Picture 35" descr="kek 004"/>
          <p:cNvPicPr>
            <a:picLocks noChangeAspect="1" noChangeArrowheads="1"/>
          </p:cNvPicPr>
          <p:nvPr/>
        </p:nvPicPr>
        <p:blipFill>
          <a:blip r:embed="rId5"/>
          <a:srcRect l="8248" t="6182" r="3769"/>
          <a:stretch>
            <a:fillRect/>
          </a:stretch>
        </p:blipFill>
        <p:spPr>
          <a:xfrm>
            <a:off x="142844" y="1031199"/>
            <a:ext cx="612000" cy="2031650"/>
          </a:xfrm>
          <a:prstGeom prst="rect">
            <a:avLst/>
          </a:prstGeom>
          <a:noFill/>
          <a:ln/>
        </p:spPr>
      </p:pic>
      <p:pic>
        <p:nvPicPr>
          <p:cNvPr id="37" name="Picture 36" descr="kek 004"/>
          <p:cNvPicPr>
            <a:picLocks noChangeAspect="1" noChangeArrowheads="1"/>
          </p:cNvPicPr>
          <p:nvPr/>
        </p:nvPicPr>
        <p:blipFill>
          <a:blip r:embed="rId5"/>
          <a:srcRect l="8248" t="6182" r="3769"/>
          <a:stretch>
            <a:fillRect/>
          </a:stretch>
        </p:blipFill>
        <p:spPr>
          <a:xfrm>
            <a:off x="295244" y="1183599"/>
            <a:ext cx="612000" cy="2031650"/>
          </a:xfrm>
          <a:prstGeom prst="rect">
            <a:avLst/>
          </a:prstGeom>
          <a:noFill/>
          <a:ln/>
        </p:spPr>
      </p:pic>
      <p:pic>
        <p:nvPicPr>
          <p:cNvPr id="45" name="Picture 44" descr="kek 004"/>
          <p:cNvPicPr>
            <a:picLocks noChangeAspect="1" noChangeArrowheads="1"/>
          </p:cNvPicPr>
          <p:nvPr/>
        </p:nvPicPr>
        <p:blipFill>
          <a:blip r:embed="rId5"/>
          <a:srcRect l="8248" t="6182" r="3769"/>
          <a:stretch>
            <a:fillRect/>
          </a:stretch>
        </p:blipFill>
        <p:spPr>
          <a:xfrm>
            <a:off x="447644" y="1335999"/>
            <a:ext cx="612000" cy="2031650"/>
          </a:xfrm>
          <a:prstGeom prst="rect">
            <a:avLst/>
          </a:prstGeom>
          <a:noFill/>
          <a:ln/>
        </p:spPr>
      </p:pic>
      <p:pic>
        <p:nvPicPr>
          <p:cNvPr id="50" name="Picture 49" descr="kek 004"/>
          <p:cNvPicPr>
            <a:picLocks noChangeAspect="1" noChangeArrowheads="1"/>
          </p:cNvPicPr>
          <p:nvPr/>
        </p:nvPicPr>
        <p:blipFill>
          <a:blip r:embed="rId5"/>
          <a:srcRect l="8248" t="6182" r="3769"/>
          <a:stretch>
            <a:fillRect/>
          </a:stretch>
        </p:blipFill>
        <p:spPr>
          <a:xfrm>
            <a:off x="600044" y="1488399"/>
            <a:ext cx="612000" cy="2031650"/>
          </a:xfrm>
          <a:prstGeom prst="rect">
            <a:avLst/>
          </a:prstGeom>
          <a:noFill/>
          <a:ln/>
        </p:spPr>
      </p:pic>
      <p:pic>
        <p:nvPicPr>
          <p:cNvPr id="51" name="Picture 50" descr="kek 004"/>
          <p:cNvPicPr>
            <a:picLocks noChangeAspect="1" noChangeArrowheads="1"/>
          </p:cNvPicPr>
          <p:nvPr/>
        </p:nvPicPr>
        <p:blipFill>
          <a:blip r:embed="rId5"/>
          <a:srcRect l="8248" t="6182" r="3769"/>
          <a:stretch>
            <a:fillRect/>
          </a:stretch>
        </p:blipFill>
        <p:spPr>
          <a:xfrm>
            <a:off x="145214" y="4286149"/>
            <a:ext cx="612000" cy="2031650"/>
          </a:xfrm>
          <a:prstGeom prst="rect">
            <a:avLst/>
          </a:prstGeom>
          <a:noFill/>
          <a:ln/>
        </p:spPr>
      </p:pic>
      <p:pic>
        <p:nvPicPr>
          <p:cNvPr id="55" name="Picture 54" descr="kek 004"/>
          <p:cNvPicPr>
            <a:picLocks noChangeAspect="1" noChangeArrowheads="1"/>
          </p:cNvPicPr>
          <p:nvPr/>
        </p:nvPicPr>
        <p:blipFill>
          <a:blip r:embed="rId5"/>
          <a:srcRect l="8248" t="6182" r="3769"/>
          <a:stretch>
            <a:fillRect/>
          </a:stretch>
        </p:blipFill>
        <p:spPr>
          <a:xfrm>
            <a:off x="297614" y="4103221"/>
            <a:ext cx="612000" cy="2031650"/>
          </a:xfrm>
          <a:prstGeom prst="rect">
            <a:avLst/>
          </a:prstGeom>
          <a:noFill/>
          <a:ln/>
        </p:spPr>
      </p:pic>
      <p:pic>
        <p:nvPicPr>
          <p:cNvPr id="56" name="Picture 55" descr="kek 004"/>
          <p:cNvPicPr>
            <a:picLocks noChangeAspect="1" noChangeArrowheads="1"/>
          </p:cNvPicPr>
          <p:nvPr/>
        </p:nvPicPr>
        <p:blipFill>
          <a:blip r:embed="rId5"/>
          <a:srcRect l="8248" t="6182" r="3769"/>
          <a:stretch>
            <a:fillRect/>
          </a:stretch>
        </p:blipFill>
        <p:spPr>
          <a:xfrm>
            <a:off x="450014" y="3960345"/>
            <a:ext cx="612000" cy="2031650"/>
          </a:xfrm>
          <a:prstGeom prst="rect">
            <a:avLst/>
          </a:prstGeom>
          <a:noFill/>
          <a:ln/>
        </p:spPr>
      </p:pic>
      <p:pic>
        <p:nvPicPr>
          <p:cNvPr id="65" name="Picture 64" descr="kek 004"/>
          <p:cNvPicPr>
            <a:picLocks noChangeAspect="1" noChangeArrowheads="1"/>
          </p:cNvPicPr>
          <p:nvPr/>
        </p:nvPicPr>
        <p:blipFill>
          <a:blip r:embed="rId5"/>
          <a:srcRect l="8248" t="6182" r="3769"/>
          <a:stretch>
            <a:fillRect/>
          </a:stretch>
        </p:blipFill>
        <p:spPr>
          <a:xfrm>
            <a:off x="602414" y="3817469"/>
            <a:ext cx="612000" cy="2031650"/>
          </a:xfrm>
          <a:prstGeom prst="rect">
            <a:avLst/>
          </a:prstGeom>
          <a:noFill/>
          <a:ln/>
        </p:spPr>
      </p:pic>
      <p:sp>
        <p:nvSpPr>
          <p:cNvPr id="66" name="Right Arrow 65"/>
          <p:cNvSpPr/>
          <p:nvPr/>
        </p:nvSpPr>
        <p:spPr>
          <a:xfrm>
            <a:off x="1247417" y="2210020"/>
            <a:ext cx="360000" cy="36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Right Arrow 66"/>
          <p:cNvSpPr/>
          <p:nvPr/>
        </p:nvSpPr>
        <p:spPr>
          <a:xfrm>
            <a:off x="3045242" y="2209800"/>
            <a:ext cx="360000" cy="36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Right Arrow 67"/>
          <p:cNvSpPr/>
          <p:nvPr/>
        </p:nvSpPr>
        <p:spPr>
          <a:xfrm>
            <a:off x="4759754" y="2210020"/>
            <a:ext cx="360000" cy="36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Right Arrow 68"/>
          <p:cNvSpPr/>
          <p:nvPr/>
        </p:nvSpPr>
        <p:spPr>
          <a:xfrm>
            <a:off x="1247417" y="4535400"/>
            <a:ext cx="360000" cy="36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0" name="Right Arrow 69"/>
          <p:cNvSpPr/>
          <p:nvPr/>
        </p:nvSpPr>
        <p:spPr>
          <a:xfrm>
            <a:off x="3045242" y="4535400"/>
            <a:ext cx="360000" cy="36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1" name="Right Arrow 70"/>
          <p:cNvSpPr/>
          <p:nvPr/>
        </p:nvSpPr>
        <p:spPr>
          <a:xfrm>
            <a:off x="4759754" y="4535400"/>
            <a:ext cx="360000" cy="36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5111026" y="1471800"/>
            <a:ext cx="1276993" cy="1800000"/>
          </a:xfrm>
          <a:prstGeom prst="rect">
            <a:avLst/>
          </a:prstGeom>
          <a:noFill/>
          <a:ln/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5262793" y="1624200"/>
            <a:ext cx="1276993" cy="1800000"/>
          </a:xfrm>
          <a:prstGeom prst="rect">
            <a:avLst/>
          </a:prstGeom>
          <a:noFill/>
          <a:ln/>
        </p:spPr>
      </p:pic>
      <p:pic>
        <p:nvPicPr>
          <p:cNvPr id="75" name="Picture 4" descr="bs 0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08653" y="1800442"/>
            <a:ext cx="1163611" cy="1800000"/>
          </a:xfrm>
          <a:prstGeom prst="rect">
            <a:avLst/>
          </a:prstGeom>
          <a:noFill/>
          <a:ln/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5112000" y="3710218"/>
            <a:ext cx="1276993" cy="1800000"/>
          </a:xfrm>
          <a:prstGeom prst="rect">
            <a:avLst/>
          </a:prstGeom>
          <a:noFill/>
          <a:ln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5263200" y="3862618"/>
            <a:ext cx="1276993" cy="1800000"/>
          </a:xfrm>
          <a:prstGeom prst="rect">
            <a:avLst/>
          </a:prstGeom>
          <a:noFill/>
          <a:ln/>
        </p:spPr>
      </p:pic>
      <p:pic>
        <p:nvPicPr>
          <p:cNvPr id="83" name="Picture 4" descr="bs 0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07200" y="4038860"/>
            <a:ext cx="1163611" cy="1800000"/>
          </a:xfrm>
          <a:prstGeom prst="rect">
            <a:avLst/>
          </a:prstGeom>
          <a:noFill/>
          <a:ln/>
        </p:spPr>
      </p:pic>
      <p:sp>
        <p:nvSpPr>
          <p:cNvPr id="89" name="Right Arrow 88"/>
          <p:cNvSpPr/>
          <p:nvPr/>
        </p:nvSpPr>
        <p:spPr>
          <a:xfrm>
            <a:off x="6569454" y="2210020"/>
            <a:ext cx="360000" cy="36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0" name="Right Arrow 89"/>
          <p:cNvSpPr/>
          <p:nvPr/>
        </p:nvSpPr>
        <p:spPr>
          <a:xfrm>
            <a:off x="6569454" y="4535400"/>
            <a:ext cx="360000" cy="36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4" name="Picture 93" descr="daq 01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41329" y="1018648"/>
            <a:ext cx="2052000" cy="1620000"/>
          </a:xfrm>
          <a:prstGeom prst="rect">
            <a:avLst/>
          </a:prstGeom>
        </p:spPr>
      </p:pic>
      <p:pic>
        <p:nvPicPr>
          <p:cNvPr id="99" name="Picture 4" descr="P9190163"/>
          <p:cNvPicPr>
            <a:picLocks noChangeAspect="1" noChangeArrowheads="1"/>
          </p:cNvPicPr>
          <p:nvPr/>
        </p:nvPicPr>
        <p:blipFill>
          <a:blip r:embed="rId3"/>
          <a:srcRect l="3444" t="2554" r="4305" b="3072"/>
          <a:stretch>
            <a:fillRect/>
          </a:stretch>
        </p:blipFill>
        <p:spPr>
          <a:xfrm rot="16200000">
            <a:off x="1602739" y="1856666"/>
            <a:ext cx="1584000" cy="1270593"/>
          </a:xfrm>
          <a:prstGeom prst="rect">
            <a:avLst/>
          </a:prstGeom>
          <a:noFill/>
          <a:ln/>
        </p:spPr>
      </p:pic>
      <p:pic>
        <p:nvPicPr>
          <p:cNvPr id="100" name="Picture 99" descr="daq 01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40800" y="1281326"/>
            <a:ext cx="2052000" cy="1620000"/>
          </a:xfrm>
          <a:prstGeom prst="rect">
            <a:avLst/>
          </a:prstGeom>
        </p:spPr>
      </p:pic>
      <p:pic>
        <p:nvPicPr>
          <p:cNvPr id="101" name="Picture 100" descr="daq 01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40800" y="1611220"/>
            <a:ext cx="2052000" cy="1620000"/>
          </a:xfrm>
          <a:prstGeom prst="rect">
            <a:avLst/>
          </a:prstGeom>
        </p:spPr>
      </p:pic>
      <p:pic>
        <p:nvPicPr>
          <p:cNvPr id="47" name="Picture 46" descr="daq 01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40800" y="1968410"/>
            <a:ext cx="2052000" cy="1620000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1620000" y="1053538"/>
            <a:ext cx="3071834" cy="360000"/>
          </a:xfrm>
          <a:prstGeom prst="round2Diag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200 boards of 13 types</a:t>
            </a:r>
          </a:p>
        </p:txBody>
      </p:sp>
      <p:pic>
        <p:nvPicPr>
          <p:cNvPr id="92" name="Picture 91" descr="daq 008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6941900" y="2298304"/>
            <a:ext cx="2059256" cy="1584037"/>
          </a:xfrm>
          <a:prstGeom prst="rect">
            <a:avLst/>
          </a:prstGeom>
        </p:spPr>
      </p:pic>
      <p:pic>
        <p:nvPicPr>
          <p:cNvPr id="26" name="Picture 4" descr="Control"/>
          <p:cNvPicPr>
            <a:picLocks noChangeAspect="1" noChangeArrowheads="1"/>
          </p:cNvPicPr>
          <p:nvPr/>
        </p:nvPicPr>
        <p:blipFill>
          <a:blip r:embed="rId10"/>
          <a:srcRect l="4245" t="1859" r="6753" b="3820"/>
          <a:stretch>
            <a:fillRect/>
          </a:stretch>
        </p:blipFill>
        <p:spPr>
          <a:xfrm rot="5400000">
            <a:off x="7279796" y="2274659"/>
            <a:ext cx="1368000" cy="2068683"/>
          </a:xfrm>
          <a:prstGeom prst="rect">
            <a:avLst/>
          </a:prstGeom>
          <a:noFill/>
          <a:ln/>
        </p:spPr>
      </p:pic>
      <p:pic>
        <p:nvPicPr>
          <p:cNvPr id="27" name="Picture 4" descr="readout"/>
          <p:cNvPicPr>
            <a:picLocks noChangeAspect="1" noChangeArrowheads="1"/>
          </p:cNvPicPr>
          <p:nvPr/>
        </p:nvPicPr>
        <p:blipFill>
          <a:blip r:embed="rId11"/>
          <a:srcRect l="4124" r="6209" b="3763"/>
          <a:stretch>
            <a:fillRect/>
          </a:stretch>
        </p:blipFill>
        <p:spPr>
          <a:xfrm rot="5400000">
            <a:off x="7267033" y="2661458"/>
            <a:ext cx="1368000" cy="2043157"/>
          </a:xfrm>
          <a:prstGeom prst="rect">
            <a:avLst/>
          </a:prstGeom>
          <a:noFill/>
          <a:ln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2"/>
          <a:srcRect l="5062" b="5178"/>
          <a:stretch>
            <a:fillRect/>
          </a:stretch>
        </p:blipFill>
        <p:spPr>
          <a:xfrm rot="5400000">
            <a:off x="7236000" y="3040375"/>
            <a:ext cx="1440000" cy="2071702"/>
          </a:xfrm>
          <a:prstGeom prst="rect">
            <a:avLst/>
          </a:prstGeom>
          <a:noFill/>
          <a:ln/>
        </p:spPr>
      </p:pic>
      <p:pic>
        <p:nvPicPr>
          <p:cNvPr id="85" name="Picture 84" descr="daq 002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6940800" y="3713416"/>
            <a:ext cx="2052000" cy="1285318"/>
          </a:xfrm>
          <a:prstGeom prst="rect">
            <a:avLst/>
          </a:prstGeom>
        </p:spPr>
      </p:pic>
      <p:pic>
        <p:nvPicPr>
          <p:cNvPr id="48" name="Picture 47" descr="daq 002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6940800" y="4056958"/>
            <a:ext cx="2052000" cy="1285318"/>
          </a:xfrm>
          <a:prstGeom prst="rect">
            <a:avLst/>
          </a:prstGeom>
        </p:spPr>
      </p:pic>
      <p:pic>
        <p:nvPicPr>
          <p:cNvPr id="91" name="Picture 90" descr="daq 015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6940800" y="4339512"/>
            <a:ext cx="2016000" cy="124425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584000" y="3394360"/>
            <a:ext cx="3204000" cy="360000"/>
          </a:xfrm>
          <a:prstGeom prst="round2Diag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Custom designed using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19200" y="5639044"/>
            <a:ext cx="4140000" cy="510778"/>
          </a:xfrm>
          <a:prstGeom prst="round2DiagRect">
            <a:avLst/>
          </a:prstGeom>
          <a:solidFill>
            <a:srgbClr val="FFFF00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FPGA,CPLD,HMC,FIFO,SMD</a:t>
            </a:r>
          </a:p>
        </p:txBody>
      </p:sp>
      <p:pic>
        <p:nvPicPr>
          <p:cNvPr id="49" name="Picture 48" descr="daq 015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6940800" y="4645308"/>
            <a:ext cx="2016000" cy="1244258"/>
          </a:xfrm>
          <a:prstGeom prst="rect">
            <a:avLst/>
          </a:prstGeom>
        </p:spPr>
      </p:pic>
      <p:pic>
        <p:nvPicPr>
          <p:cNvPr id="93" name="Picture 92" descr="daq 009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6940800" y="4931400"/>
            <a:ext cx="2052000" cy="1362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441714" y="913805"/>
            <a:ext cx="1795945" cy="392906"/>
          </a:xfrm>
          <a:prstGeom prst="rightArrow">
            <a:avLst>
              <a:gd name="adj1" fmla="val 50000"/>
              <a:gd name="adj2" fmla="val 123201"/>
            </a:avLst>
          </a:prstGeom>
          <a:solidFill>
            <a:srgbClr val="355E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IN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438400" y="731143"/>
            <a:ext cx="1395620" cy="322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0756" tIns="46483" rIns="80756" bIns="40379"/>
          <a:lstStyle/>
          <a:p>
            <a:pPr defTabSz="403169" hangingPunct="0">
              <a:lnSpc>
                <a:spcPct val="98000"/>
              </a:lnSpc>
              <a:buClr>
                <a:srgbClr val="000000"/>
              </a:buClr>
              <a:buSzPct val="100000"/>
              <a:tabLst>
                <a:tab pos="649628" algn="l"/>
                <a:tab pos="1297832" algn="l"/>
              </a:tabLst>
            </a:pPr>
            <a:r>
              <a:rPr lang="en-IN" sz="1600" dirty="0" smtClean="0">
                <a:solidFill>
                  <a:srgbClr val="000000"/>
                </a:solidFill>
                <a:latin typeface="Bitstream Vera Serif" pitchFamily="16" charset="0"/>
              </a:rPr>
              <a:t>X-strip </a:t>
            </a:r>
            <a:r>
              <a:rPr lang="en-IN" sz="1600" dirty="0">
                <a:solidFill>
                  <a:srgbClr val="000000"/>
                </a:solidFill>
                <a:latin typeface="Bitstream Vera Serif" pitchFamily="16" charset="0"/>
              </a:rPr>
              <a:t>data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427357" y="1382911"/>
            <a:ext cx="1383196" cy="3214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0756" tIns="46483" rIns="80756" bIns="40379"/>
          <a:lstStyle/>
          <a:p>
            <a:pPr defTabSz="403169" hangingPunct="0">
              <a:lnSpc>
                <a:spcPct val="98000"/>
              </a:lnSpc>
              <a:buClr>
                <a:srgbClr val="000000"/>
              </a:buClr>
              <a:buSzPct val="100000"/>
              <a:tabLst>
                <a:tab pos="649628" algn="l"/>
                <a:tab pos="1297832" algn="l"/>
              </a:tabLst>
            </a:pPr>
            <a:r>
              <a:rPr lang="en-IN" sz="1600" dirty="0" smtClean="0">
                <a:solidFill>
                  <a:srgbClr val="000000"/>
                </a:solidFill>
                <a:latin typeface="Bitstream Vera Serif" pitchFamily="16" charset="0"/>
              </a:rPr>
              <a:t>Y-strip </a:t>
            </a:r>
            <a:r>
              <a:rPr lang="en-IN" sz="1600" dirty="0">
                <a:solidFill>
                  <a:srgbClr val="000000"/>
                </a:solidFill>
                <a:latin typeface="Bitstream Vera Serif" pitchFamily="16" charset="0"/>
              </a:rPr>
              <a:t>data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029200" y="1958578"/>
            <a:ext cx="1097446" cy="327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0756" tIns="45126" rIns="80756" bIns="40379"/>
          <a:lstStyle/>
          <a:p>
            <a:pPr defTabSz="403169" hangingPunct="0">
              <a:lnSpc>
                <a:spcPct val="98000"/>
              </a:lnSpc>
              <a:buClr>
                <a:srgbClr val="000000"/>
              </a:buClr>
              <a:buSzPct val="100000"/>
              <a:tabLst>
                <a:tab pos="649628" algn="l"/>
              </a:tabLst>
            </a:pPr>
            <a:r>
              <a:rPr lang="en-IN" sz="1300" dirty="0">
                <a:solidFill>
                  <a:srgbClr val="000000"/>
                </a:solidFill>
                <a:latin typeface="Bitstream Vera Serif" pitchFamily="16" charset="0"/>
              </a:rPr>
              <a:t>Timing info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2441714" y="1568649"/>
            <a:ext cx="1795945" cy="391418"/>
          </a:xfrm>
          <a:prstGeom prst="rightArrow">
            <a:avLst>
              <a:gd name="adj1" fmla="val 50000"/>
              <a:gd name="adj2" fmla="val 123669"/>
            </a:avLst>
          </a:prstGeom>
          <a:solidFill>
            <a:srgbClr val="355E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IN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872093" y="979289"/>
            <a:ext cx="1144381" cy="8170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0756" tIns="46483" rIns="80756" bIns="40379" anchor="ctr"/>
          <a:lstStyle/>
          <a:p>
            <a:pPr defTabSz="403169" hangingPunct="0">
              <a:lnSpc>
                <a:spcPct val="98000"/>
              </a:lnSpc>
              <a:buClr>
                <a:srgbClr val="000000"/>
              </a:buClr>
              <a:buSzPct val="100000"/>
              <a:tabLst>
                <a:tab pos="649628" algn="l"/>
              </a:tabLst>
            </a:pPr>
            <a:r>
              <a:rPr lang="en-IN" sz="1600" dirty="0">
                <a:solidFill>
                  <a:srgbClr val="000000"/>
                </a:solidFill>
                <a:latin typeface="Bitstream Vera Serif" pitchFamily="16" charset="0"/>
              </a:rPr>
              <a:t>Digital</a:t>
            </a:r>
          </a:p>
          <a:p>
            <a:pPr defTabSz="403169" hangingPunct="0">
              <a:lnSpc>
                <a:spcPct val="97000"/>
              </a:lnSpc>
              <a:buClr>
                <a:srgbClr val="000000"/>
              </a:buClr>
              <a:buSzPct val="100000"/>
              <a:tabLst>
                <a:tab pos="649628" algn="l"/>
              </a:tabLst>
            </a:pPr>
            <a:r>
              <a:rPr lang="en-IN" sz="1600" dirty="0">
                <a:solidFill>
                  <a:srgbClr val="000000"/>
                </a:solidFill>
                <a:latin typeface="Bitstream Vera Serif" pitchFamily="16" charset="0"/>
              </a:rPr>
              <a:t>Front End</a:t>
            </a: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5382039" y="1306711"/>
            <a:ext cx="488674" cy="162223"/>
          </a:xfrm>
          <a:prstGeom prst="rightArrow">
            <a:avLst>
              <a:gd name="adj1" fmla="val 50000"/>
              <a:gd name="adj2" fmla="val 81192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IN"/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7013713" y="1306711"/>
            <a:ext cx="490054" cy="162223"/>
          </a:xfrm>
          <a:prstGeom prst="rightArrow">
            <a:avLst>
              <a:gd name="adj1" fmla="val 50000"/>
              <a:gd name="adj2" fmla="val 81422"/>
            </a:avLst>
          </a:prstGeom>
          <a:solidFill>
            <a:srgbClr val="355E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IN"/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5382039" y="1306711"/>
            <a:ext cx="488674" cy="162223"/>
          </a:xfrm>
          <a:prstGeom prst="rightArrow">
            <a:avLst>
              <a:gd name="adj1" fmla="val 50000"/>
              <a:gd name="adj2" fmla="val 81192"/>
            </a:avLst>
          </a:prstGeom>
          <a:solidFill>
            <a:srgbClr val="355E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IN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4239040" y="1016000"/>
            <a:ext cx="1144380" cy="8170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0756" tIns="46483" rIns="80756" bIns="40379" anchor="ctr"/>
          <a:lstStyle/>
          <a:p>
            <a:pPr defTabSz="403169" hangingPunct="0">
              <a:lnSpc>
                <a:spcPct val="98000"/>
              </a:lnSpc>
              <a:buClr>
                <a:srgbClr val="000000"/>
              </a:buClr>
              <a:buSzPct val="100000"/>
              <a:tabLst>
                <a:tab pos="649628" algn="l"/>
              </a:tabLst>
            </a:pPr>
            <a:r>
              <a:rPr lang="en-IN" sz="1600" dirty="0" err="1">
                <a:solidFill>
                  <a:srgbClr val="000000"/>
                </a:solidFill>
                <a:latin typeface="Bitstream Vera Serif" pitchFamily="16" charset="0"/>
              </a:rPr>
              <a:t>Analog</a:t>
            </a:r>
            <a:endParaRPr lang="en-IN" sz="1600" dirty="0">
              <a:solidFill>
                <a:srgbClr val="000000"/>
              </a:solidFill>
              <a:latin typeface="Bitstream Vera Serif" pitchFamily="16" charset="0"/>
            </a:endParaRPr>
          </a:p>
          <a:p>
            <a:pPr defTabSz="403169" hangingPunct="0">
              <a:lnSpc>
                <a:spcPct val="97000"/>
              </a:lnSpc>
              <a:buClr>
                <a:srgbClr val="000000"/>
              </a:buClr>
              <a:buSzPct val="100000"/>
              <a:tabLst>
                <a:tab pos="649628" algn="l"/>
              </a:tabLst>
            </a:pPr>
            <a:r>
              <a:rPr lang="en-IN" sz="1600" dirty="0">
                <a:solidFill>
                  <a:srgbClr val="000000"/>
                </a:solidFill>
                <a:latin typeface="Bitstream Vera Serif" pitchFamily="16" charset="0"/>
              </a:rPr>
              <a:t>Front End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7503767" y="979289"/>
            <a:ext cx="1143000" cy="8170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0756" tIns="46483" rIns="80756" bIns="40379" anchor="ctr"/>
          <a:lstStyle/>
          <a:p>
            <a:pPr defTabSz="403169" hangingPunct="0">
              <a:lnSpc>
                <a:spcPct val="98000"/>
              </a:lnSpc>
              <a:buClr>
                <a:srgbClr val="000000"/>
              </a:buClr>
              <a:buSzPct val="100000"/>
              <a:tabLst>
                <a:tab pos="649628" algn="l"/>
              </a:tabLst>
            </a:pPr>
            <a:r>
              <a:rPr lang="en-IN" sz="1600" dirty="0">
                <a:solidFill>
                  <a:srgbClr val="000000"/>
                </a:solidFill>
                <a:latin typeface="Bitstream Vera Serif" pitchFamily="16" charset="0"/>
              </a:rPr>
              <a:t>Trigger</a:t>
            </a:r>
          </a:p>
          <a:p>
            <a:pPr defTabSz="403169" hangingPunct="0">
              <a:lnSpc>
                <a:spcPct val="97000"/>
              </a:lnSpc>
              <a:buClr>
                <a:srgbClr val="000000"/>
              </a:buClr>
              <a:buSzPct val="100000"/>
              <a:tabLst>
                <a:tab pos="649628" algn="l"/>
              </a:tabLst>
            </a:pPr>
            <a:r>
              <a:rPr lang="en-IN" sz="1600" dirty="0">
                <a:solidFill>
                  <a:srgbClr val="000000"/>
                </a:solidFill>
                <a:latin typeface="Bitstream Vera Serif" pitchFamily="16" charset="0"/>
              </a:rPr>
              <a:t>Module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8158093" y="1796356"/>
            <a:ext cx="1381" cy="81557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058" tIns="41029" rIns="82058" bIns="41029"/>
          <a:lstStyle/>
          <a:p>
            <a:endParaRPr lang="en-SG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034984" y="1796356"/>
            <a:ext cx="6903" cy="3184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058" tIns="41029" rIns="82058" bIns="41029"/>
          <a:lstStyle/>
          <a:p>
            <a:endParaRPr lang="en-SG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6785941" y="1796356"/>
            <a:ext cx="2761" cy="48964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058" tIns="41029" rIns="82058" bIns="41029"/>
          <a:lstStyle/>
          <a:p>
            <a:endParaRPr lang="en-SG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7924800" y="1942208"/>
            <a:ext cx="1143000" cy="4598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756" tIns="45126" rIns="80756" bIns="40379"/>
          <a:lstStyle/>
          <a:p>
            <a:pPr defTabSz="403169" hangingPunct="0">
              <a:lnSpc>
                <a:spcPct val="98000"/>
              </a:lnSpc>
              <a:buClr>
                <a:srgbClr val="000000"/>
              </a:buClr>
              <a:buSzPct val="100000"/>
              <a:tabLst>
                <a:tab pos="649628" algn="l"/>
              </a:tabLst>
            </a:pPr>
            <a:r>
              <a:rPr lang="en-IN" sz="1300" dirty="0">
                <a:solidFill>
                  <a:srgbClr val="000000"/>
                </a:solidFill>
                <a:latin typeface="Bitstream Vera Serif" pitchFamily="16" charset="0"/>
              </a:rPr>
              <a:t>Event </a:t>
            </a:r>
          </a:p>
          <a:p>
            <a:pPr defTabSz="403169" hangingPunct="0">
              <a:lnSpc>
                <a:spcPct val="97000"/>
              </a:lnSpc>
              <a:buClr>
                <a:srgbClr val="000000"/>
              </a:buClr>
              <a:buSzPct val="100000"/>
              <a:tabLst>
                <a:tab pos="649628" algn="l"/>
              </a:tabLst>
            </a:pPr>
            <a:r>
              <a:rPr lang="en-IN" sz="1300" dirty="0">
                <a:solidFill>
                  <a:srgbClr val="000000"/>
                </a:solidFill>
                <a:latin typeface="Bitstream Vera Serif" pitchFamily="16" charset="0"/>
              </a:rPr>
              <a:t>Trigger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6629400" y="1960068"/>
            <a:ext cx="1143000" cy="650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756" tIns="45126" rIns="80756" bIns="40379"/>
          <a:lstStyle/>
          <a:p>
            <a:pPr defTabSz="403169" hangingPunct="0">
              <a:lnSpc>
                <a:spcPct val="98000"/>
              </a:lnSpc>
              <a:buClr>
                <a:srgbClr val="000000"/>
              </a:buClr>
              <a:buSzPct val="100000"/>
              <a:tabLst>
                <a:tab pos="649628" algn="l"/>
              </a:tabLst>
            </a:pPr>
            <a:r>
              <a:rPr lang="en-IN" sz="1300" dirty="0">
                <a:solidFill>
                  <a:srgbClr val="000000"/>
                </a:solidFill>
                <a:latin typeface="Bitstream Vera Serif" pitchFamily="16" charset="0"/>
              </a:rPr>
              <a:t>Event/</a:t>
            </a:r>
          </a:p>
          <a:p>
            <a:pPr defTabSz="403169" hangingPunct="0">
              <a:lnSpc>
                <a:spcPct val="97000"/>
              </a:lnSpc>
              <a:buClr>
                <a:srgbClr val="000000"/>
              </a:buClr>
              <a:buSzPct val="100000"/>
              <a:tabLst>
                <a:tab pos="649628" algn="l"/>
              </a:tabLst>
            </a:pPr>
            <a:r>
              <a:rPr lang="en-IN" sz="1300" dirty="0">
                <a:solidFill>
                  <a:srgbClr val="000000"/>
                </a:solidFill>
                <a:latin typeface="Bitstream Vera Serif" pitchFamily="16" charset="0"/>
              </a:rPr>
              <a:t>Monitor </a:t>
            </a:r>
          </a:p>
          <a:p>
            <a:pPr defTabSz="403169" hangingPunct="0">
              <a:lnSpc>
                <a:spcPct val="97000"/>
              </a:lnSpc>
              <a:buClr>
                <a:srgbClr val="000000"/>
              </a:buClr>
              <a:buSzPct val="100000"/>
              <a:tabLst>
                <a:tab pos="649628" algn="l"/>
              </a:tabLst>
            </a:pPr>
            <a:r>
              <a:rPr lang="en-IN" sz="1300" dirty="0">
                <a:solidFill>
                  <a:srgbClr val="000000"/>
                </a:solidFill>
                <a:latin typeface="Bitstream Vera Serif" pitchFamily="16" charset="0"/>
              </a:rPr>
              <a:t>Data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2441713" y="3266778"/>
            <a:ext cx="3429000" cy="1468933"/>
          </a:xfrm>
          <a:prstGeom prst="rect">
            <a:avLst/>
          </a:prstGeom>
          <a:solidFill>
            <a:srgbClr val="8080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773000" prstMaterial="legacyMatte">
            <a:bevelT w="13500" h="13500" prst="angle"/>
            <a:bevelB w="13500" h="13500" prst="angle"/>
            <a:extrusionClr>
              <a:srgbClr val="808000"/>
            </a:extrusionClr>
          </a:sp3d>
        </p:spPr>
        <p:txBody>
          <a:bodyPr wrap="none" lIns="80756" tIns="40379" rIns="80756" bIns="40379" anchor="ctr">
            <a:flatTx/>
          </a:bodyPr>
          <a:lstStyle/>
          <a:p>
            <a:pPr defTabSz="403169" hangingPunct="0">
              <a:lnSpc>
                <a:spcPct val="104000"/>
              </a:lnSpc>
              <a:buClr>
                <a:srgbClr val="000000"/>
              </a:buClr>
              <a:buSzPct val="100000"/>
              <a:tabLst>
                <a:tab pos="649628" algn="l"/>
                <a:tab pos="1297832" algn="l"/>
                <a:tab pos="1948884" algn="l"/>
                <a:tab pos="2598511" algn="l"/>
                <a:tab pos="3248139" algn="l"/>
              </a:tabLst>
            </a:pPr>
            <a:endParaRPr lang="en-IN" sz="1600" dirty="0">
              <a:solidFill>
                <a:srgbClr val="000000"/>
              </a:solidFill>
              <a:latin typeface="Arial" charset="0"/>
            </a:endParaRPr>
          </a:p>
          <a:p>
            <a:pPr defTabSz="403169" hangingPunct="0">
              <a:lnSpc>
                <a:spcPct val="104000"/>
              </a:lnSpc>
              <a:buClr>
                <a:srgbClr val="000000"/>
              </a:buClr>
              <a:buSzPct val="100000"/>
              <a:tabLst>
                <a:tab pos="649628" algn="l"/>
                <a:tab pos="1297832" algn="l"/>
                <a:tab pos="1948884" algn="l"/>
                <a:tab pos="2598511" algn="l"/>
                <a:tab pos="3248139" algn="l"/>
              </a:tabLst>
            </a:pPr>
            <a:endParaRPr lang="en-IN" sz="1600" dirty="0">
              <a:solidFill>
                <a:srgbClr val="000000"/>
              </a:solidFill>
              <a:latin typeface="Arial" charset="0"/>
            </a:endParaRPr>
          </a:p>
          <a:p>
            <a:pPr defTabSz="403169" hangingPunct="0">
              <a:lnSpc>
                <a:spcPct val="104000"/>
              </a:lnSpc>
              <a:buClr>
                <a:srgbClr val="000000"/>
              </a:buClr>
              <a:buSzPct val="100000"/>
              <a:tabLst>
                <a:tab pos="649628" algn="l"/>
                <a:tab pos="1297832" algn="l"/>
                <a:tab pos="1948884" algn="l"/>
                <a:tab pos="2598511" algn="l"/>
                <a:tab pos="3248139" algn="l"/>
              </a:tabLst>
            </a:pPr>
            <a:endParaRPr lang="en-IN" sz="1600" dirty="0">
              <a:solidFill>
                <a:srgbClr val="000000"/>
              </a:solidFill>
              <a:latin typeface="Arial" charset="0"/>
            </a:endParaRPr>
          </a:p>
          <a:p>
            <a:pPr defTabSz="403169" hangingPunct="0">
              <a:lnSpc>
                <a:spcPct val="104000"/>
              </a:lnSpc>
              <a:buClr>
                <a:srgbClr val="000000"/>
              </a:buClr>
              <a:buSzPct val="100000"/>
              <a:tabLst>
                <a:tab pos="649628" algn="l"/>
                <a:tab pos="1297832" algn="l"/>
                <a:tab pos="1948884" algn="l"/>
                <a:tab pos="2598511" algn="l"/>
                <a:tab pos="3248139" algn="l"/>
              </a:tabLst>
            </a:pPr>
            <a:endParaRPr lang="en-IN" sz="1600" dirty="0">
              <a:solidFill>
                <a:srgbClr val="000000"/>
              </a:solidFill>
              <a:latin typeface="Arial" charset="0"/>
            </a:endParaRPr>
          </a:p>
          <a:p>
            <a:pPr defTabSz="403169" hangingPunct="0">
              <a:lnSpc>
                <a:spcPct val="104000"/>
              </a:lnSpc>
              <a:buClr>
                <a:srgbClr val="000000"/>
              </a:buClr>
              <a:buSzPct val="100000"/>
              <a:tabLst>
                <a:tab pos="649628" algn="l"/>
                <a:tab pos="1297832" algn="l"/>
                <a:tab pos="1948884" algn="l"/>
                <a:tab pos="2598511" algn="l"/>
                <a:tab pos="3248139" algn="l"/>
              </a:tabLst>
            </a:pPr>
            <a:endParaRPr lang="en-IN" sz="1600" dirty="0">
              <a:solidFill>
                <a:srgbClr val="000000"/>
              </a:solidFill>
              <a:latin typeface="Arial" charset="0"/>
            </a:endParaRPr>
          </a:p>
          <a:p>
            <a:pPr defTabSz="403169" hangingPunct="0">
              <a:lnSpc>
                <a:spcPct val="97000"/>
              </a:lnSpc>
              <a:buClr>
                <a:srgbClr val="000000"/>
              </a:buClr>
              <a:buSzPct val="100000"/>
              <a:tabLst>
                <a:tab pos="649628" algn="l"/>
                <a:tab pos="1297832" algn="l"/>
                <a:tab pos="1948884" algn="l"/>
                <a:tab pos="2598511" algn="l"/>
                <a:tab pos="3248139" algn="l"/>
              </a:tabLst>
            </a:pPr>
            <a:endParaRPr lang="en-IN" sz="1600" dirty="0">
              <a:solidFill>
                <a:srgbClr val="000000"/>
              </a:solidFill>
              <a:latin typeface="Bitstream Vera Serif" pitchFamily="16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605985" y="3266778"/>
            <a:ext cx="654326" cy="146893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IN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3748985" y="3266778"/>
            <a:ext cx="488674" cy="146893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IN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523409" y="3266778"/>
            <a:ext cx="924891" cy="146893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IN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 rot="-5400000">
            <a:off x="1410900" y="3285521"/>
            <a:ext cx="648891" cy="1489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eaVert" lIns="80756" tIns="46483" rIns="80756" bIns="40379"/>
          <a:lstStyle/>
          <a:p>
            <a:pPr defTabSz="403169" hangingPunct="0">
              <a:lnSpc>
                <a:spcPct val="98000"/>
              </a:lnSpc>
              <a:buClr>
                <a:srgbClr val="000000"/>
              </a:buClr>
              <a:buSzPct val="100000"/>
              <a:tabLst>
                <a:tab pos="649628" algn="l"/>
                <a:tab pos="1297832" algn="l"/>
              </a:tabLst>
            </a:pPr>
            <a:r>
              <a:rPr lang="en-IN" sz="1600" dirty="0">
                <a:solidFill>
                  <a:srgbClr val="000000"/>
                </a:solidFill>
                <a:latin typeface="Bitstream Vera Serif" pitchFamily="16" charset="0"/>
              </a:rPr>
              <a:t>VME CRATE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2328793" y="3915668"/>
            <a:ext cx="1144380" cy="275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756" tIns="45126" rIns="80756" bIns="40379"/>
          <a:lstStyle/>
          <a:p>
            <a:pPr defTabSz="403169" hangingPunct="0">
              <a:lnSpc>
                <a:spcPct val="98000"/>
              </a:lnSpc>
              <a:buClr>
                <a:srgbClr val="000000"/>
              </a:buClr>
              <a:buSzPct val="100000"/>
              <a:tabLst>
                <a:tab pos="649628" algn="l"/>
              </a:tabLst>
            </a:pPr>
            <a:r>
              <a:rPr lang="en-IN" sz="1300" dirty="0">
                <a:solidFill>
                  <a:srgbClr val="FFFF00"/>
                </a:solidFill>
                <a:latin typeface="Bitstream Vera Serif" pitchFamily="16" charset="0"/>
              </a:rPr>
              <a:t>  </a:t>
            </a:r>
            <a:r>
              <a:rPr lang="en-IN" sz="1300" dirty="0" err="1">
                <a:solidFill>
                  <a:srgbClr val="FFFF00"/>
                </a:solidFill>
                <a:latin typeface="Bitstream Vera Serif" pitchFamily="16" charset="0"/>
              </a:rPr>
              <a:t>Scaler</a:t>
            </a:r>
            <a:endParaRPr lang="en-IN" sz="1300" dirty="0">
              <a:solidFill>
                <a:srgbClr val="FFFF00"/>
              </a:solidFill>
              <a:latin typeface="Bitstream Vera Serif" pitchFamily="16" charset="0"/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583885" y="3908227"/>
            <a:ext cx="817217" cy="2723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756" tIns="45126" rIns="80756" bIns="40379"/>
          <a:lstStyle/>
          <a:p>
            <a:pPr defTabSz="403169" hangingPunct="0">
              <a:lnSpc>
                <a:spcPct val="98000"/>
              </a:lnSpc>
              <a:buClr>
                <a:srgbClr val="000000"/>
              </a:buClr>
              <a:buSzPct val="100000"/>
              <a:tabLst>
                <a:tab pos="649628" algn="l"/>
              </a:tabLst>
            </a:pPr>
            <a:r>
              <a:rPr lang="en-IN" sz="1300" dirty="0">
                <a:solidFill>
                  <a:srgbClr val="FFFF00"/>
                </a:solidFill>
                <a:latin typeface="Bitstream Vera Serif" pitchFamily="16" charset="0"/>
              </a:rPr>
              <a:t>TDC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314963" y="3775771"/>
            <a:ext cx="1305891" cy="650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756" tIns="45126" rIns="80756" bIns="40379"/>
          <a:lstStyle/>
          <a:p>
            <a:pPr defTabSz="403169" hangingPunct="0">
              <a:lnSpc>
                <a:spcPct val="98000"/>
              </a:lnSpc>
              <a:buClr>
                <a:srgbClr val="000000"/>
              </a:buClr>
              <a:buSzPct val="100000"/>
              <a:tabLst>
                <a:tab pos="649628" algn="l"/>
              </a:tabLst>
            </a:pPr>
            <a:r>
              <a:rPr lang="en-IN" sz="1300" dirty="0">
                <a:solidFill>
                  <a:srgbClr val="FFFF00"/>
                </a:solidFill>
                <a:latin typeface="Bitstream Vera Serif" pitchFamily="16" charset="0"/>
              </a:rPr>
              <a:t>Readout</a:t>
            </a:r>
          </a:p>
          <a:p>
            <a:pPr defTabSz="403169" hangingPunct="0">
              <a:lnSpc>
                <a:spcPct val="98000"/>
              </a:lnSpc>
              <a:buClr>
                <a:srgbClr val="000000"/>
              </a:buClr>
              <a:buSzPct val="100000"/>
              <a:tabLst>
                <a:tab pos="649628" algn="l"/>
              </a:tabLst>
            </a:pPr>
            <a:r>
              <a:rPr lang="en-IN" sz="1300" dirty="0">
                <a:solidFill>
                  <a:srgbClr val="FFFF00"/>
                </a:solidFill>
                <a:latin typeface="Bitstream Vera Serif" pitchFamily="16" charset="0"/>
              </a:rPr>
              <a:t> Module</a:t>
            </a:r>
          </a:p>
          <a:p>
            <a:pPr defTabSz="403169" hangingPunct="0">
              <a:lnSpc>
                <a:spcPct val="97000"/>
              </a:lnSpc>
              <a:buClr>
                <a:srgbClr val="000000"/>
              </a:buClr>
              <a:buSzPct val="100000"/>
              <a:tabLst>
                <a:tab pos="649628" algn="l"/>
              </a:tabLst>
            </a:pPr>
            <a:endParaRPr lang="en-IN" sz="1300" dirty="0">
              <a:solidFill>
                <a:srgbClr val="FFFF00"/>
              </a:solidFill>
              <a:latin typeface="Bitstream Vera Serif" pitchFamily="16" charset="0"/>
            </a:endParaRPr>
          </a:p>
        </p:txBody>
      </p:sp>
      <p:cxnSp>
        <p:nvCxnSpPr>
          <p:cNvPr id="29723" name="AutoShape 27"/>
          <p:cNvCxnSpPr>
            <a:cxnSpLocks noChangeShapeType="1"/>
            <a:stCxn id="29710" idx="1"/>
          </p:cNvCxnSpPr>
          <p:nvPr/>
        </p:nvCxnSpPr>
        <p:spPr bwMode="auto">
          <a:xfrm rot="5400000">
            <a:off x="5995728" y="2007907"/>
            <a:ext cx="1559719" cy="2767772"/>
          </a:xfrm>
          <a:prstGeom prst="bentConnector2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</p:spPr>
      </p:cxnSp>
      <p:sp>
        <p:nvSpPr>
          <p:cNvPr id="387100" name="Rectangle 28"/>
          <p:cNvSpPr>
            <a:spLocks noChangeArrowheads="1"/>
          </p:cNvSpPr>
          <p:nvPr/>
        </p:nvSpPr>
        <p:spPr bwMode="auto">
          <a:xfrm>
            <a:off x="811420" y="5225357"/>
            <a:ext cx="7673837" cy="1116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0756" tIns="40379" rIns="80756" bIns="40379" anchor="ctr"/>
          <a:lstStyle/>
          <a:p>
            <a:pPr defTabSz="403169" hangingPunct="0">
              <a:lnSpc>
                <a:spcPct val="104000"/>
              </a:lnSpc>
              <a:buClr>
                <a:srgbClr val="000000"/>
              </a:buClr>
              <a:buSzPct val="45000"/>
              <a:tabLst>
                <a:tab pos="649628" algn="l"/>
                <a:tab pos="1297832" algn="l"/>
                <a:tab pos="1948884" algn="l"/>
                <a:tab pos="2598511" algn="l"/>
                <a:tab pos="3248139" algn="l"/>
                <a:tab pos="3896343" algn="l"/>
                <a:tab pos="4547395" algn="l"/>
                <a:tab pos="5197023" algn="l"/>
                <a:tab pos="5846651" algn="l"/>
                <a:tab pos="6494854" algn="l"/>
                <a:tab pos="7144482" algn="l"/>
              </a:tabLst>
              <a:defRPr/>
            </a:pPr>
            <a:r>
              <a:rPr lang="en-IN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defTabSz="403169" hangingPunct="0">
              <a:lnSpc>
                <a:spcPct val="104000"/>
              </a:lnSpc>
              <a:buClr>
                <a:srgbClr val="000000"/>
              </a:buClr>
              <a:buSzPct val="45000"/>
              <a:tabLst>
                <a:tab pos="649628" algn="l"/>
                <a:tab pos="1297832" algn="l"/>
                <a:tab pos="1948884" algn="l"/>
                <a:tab pos="2598511" algn="l"/>
                <a:tab pos="3248139" algn="l"/>
                <a:tab pos="3896343" algn="l"/>
                <a:tab pos="4547395" algn="l"/>
                <a:tab pos="5197023" algn="l"/>
                <a:tab pos="5846651" algn="l"/>
                <a:tab pos="6494854" algn="l"/>
                <a:tab pos="7144482" algn="l"/>
              </a:tabLst>
              <a:defRPr/>
            </a:pPr>
            <a:endParaRPr lang="en-IN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725" name="AutoShape 29"/>
          <p:cNvSpPr>
            <a:spLocks noChangeArrowheads="1"/>
          </p:cNvSpPr>
          <p:nvPr/>
        </p:nvSpPr>
        <p:spPr bwMode="auto">
          <a:xfrm>
            <a:off x="4239039" y="4735711"/>
            <a:ext cx="490054" cy="489645"/>
          </a:xfrm>
          <a:prstGeom prst="upDownArrow">
            <a:avLst>
              <a:gd name="adj1" fmla="val 50000"/>
              <a:gd name="adj2" fmla="val 19907"/>
            </a:avLst>
          </a:prstGeom>
          <a:solidFill>
            <a:srgbClr val="2323D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IN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2248452" y="5225356"/>
            <a:ext cx="5190435" cy="386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756" tIns="46483" rIns="80756" bIns="40379"/>
          <a:lstStyle/>
          <a:p>
            <a:pPr defTabSz="403169" hangingPunct="0">
              <a:lnSpc>
                <a:spcPct val="98000"/>
              </a:lnSpc>
              <a:buClr>
                <a:srgbClr val="000000"/>
              </a:buClr>
              <a:buSzPct val="100000"/>
              <a:tabLst>
                <a:tab pos="649628" algn="l"/>
                <a:tab pos="1297832" algn="l"/>
                <a:tab pos="1948884" algn="l"/>
                <a:tab pos="2598511" algn="l"/>
                <a:tab pos="3248139" algn="l"/>
                <a:tab pos="3896343" algn="l"/>
                <a:tab pos="4547395" algn="l"/>
              </a:tabLst>
            </a:pPr>
            <a:r>
              <a:rPr lang="en-IN" sz="1600" dirty="0">
                <a:solidFill>
                  <a:srgbClr val="000000"/>
                </a:solidFill>
                <a:latin typeface="Bitstream Vera Serif" pitchFamily="16" charset="0"/>
              </a:rPr>
              <a:t>Linux based DAQ software (C++, Qt, ROOT)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811419" y="5551289"/>
            <a:ext cx="3264729" cy="8036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756" tIns="46483" rIns="80756" bIns="40379"/>
          <a:lstStyle/>
          <a:p>
            <a:pPr defTabSz="403169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Char char=""/>
              <a:tabLst>
                <a:tab pos="649628" algn="l"/>
                <a:tab pos="1297832" algn="l"/>
                <a:tab pos="1948884" algn="l"/>
                <a:tab pos="2598511" algn="l"/>
              </a:tabLst>
            </a:pPr>
            <a:r>
              <a:rPr lang="en-IN" sz="1600" dirty="0">
                <a:solidFill>
                  <a:srgbClr val="000000"/>
                </a:solidFill>
                <a:latin typeface="Bitstream Vera Serif" pitchFamily="16" charset="0"/>
              </a:rPr>
              <a:t>Interrupt Based</a:t>
            </a:r>
          </a:p>
          <a:p>
            <a:pPr defTabSz="403169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Char char=""/>
              <a:tabLst>
                <a:tab pos="649628" algn="l"/>
                <a:tab pos="1297832" algn="l"/>
                <a:tab pos="1948884" algn="l"/>
                <a:tab pos="2598511" algn="l"/>
              </a:tabLst>
            </a:pPr>
            <a:r>
              <a:rPr lang="en-IN" sz="1600" dirty="0">
                <a:solidFill>
                  <a:srgbClr val="000000"/>
                </a:solidFill>
                <a:latin typeface="Bitstream Vera Serif" pitchFamily="16" charset="0"/>
              </a:rPr>
              <a:t>Multi-Threaded</a:t>
            </a:r>
          </a:p>
          <a:p>
            <a:pPr defTabSz="403169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Char char=""/>
              <a:tabLst>
                <a:tab pos="649628" algn="l"/>
                <a:tab pos="1297832" algn="l"/>
                <a:tab pos="1948884" algn="l"/>
                <a:tab pos="2598511" algn="l"/>
              </a:tabLst>
            </a:pPr>
            <a:r>
              <a:rPr lang="en-IN" sz="1600" dirty="0">
                <a:solidFill>
                  <a:srgbClr val="000000"/>
                </a:solidFill>
                <a:latin typeface="Bitstream Vera Serif" pitchFamily="16" charset="0"/>
              </a:rPr>
              <a:t>Graphical User Interface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5317158" y="5551289"/>
            <a:ext cx="3169478" cy="8036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0756" tIns="46483" rIns="80756" bIns="40379"/>
          <a:lstStyle/>
          <a:p>
            <a:pPr defTabSz="403169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Char char=""/>
              <a:tabLst>
                <a:tab pos="649628" algn="l"/>
                <a:tab pos="1297832" algn="l"/>
                <a:tab pos="1948884" algn="l"/>
                <a:tab pos="2598511" algn="l"/>
              </a:tabLst>
            </a:pPr>
            <a:r>
              <a:rPr lang="en-IN" sz="1600" dirty="0">
                <a:solidFill>
                  <a:srgbClr val="000000"/>
                </a:solidFill>
                <a:latin typeface="Bitstream Vera Serif" pitchFamily="16" charset="0"/>
              </a:rPr>
              <a:t>Online 2D/3D Event Display</a:t>
            </a:r>
          </a:p>
          <a:p>
            <a:pPr defTabSz="403169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Char char=""/>
              <a:tabLst>
                <a:tab pos="649628" algn="l"/>
                <a:tab pos="1297832" algn="l"/>
                <a:tab pos="1948884" algn="l"/>
                <a:tab pos="2598511" algn="l"/>
              </a:tabLst>
            </a:pPr>
            <a:r>
              <a:rPr lang="en-IN" sz="1600" dirty="0">
                <a:solidFill>
                  <a:srgbClr val="000000"/>
                </a:solidFill>
                <a:latin typeface="Bitstream Vera Serif" pitchFamily="16" charset="0"/>
              </a:rPr>
              <a:t>RPC Strip Monitoring</a:t>
            </a:r>
          </a:p>
          <a:p>
            <a:pPr defTabSz="403169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Char char=""/>
              <a:tabLst>
                <a:tab pos="649628" algn="l"/>
                <a:tab pos="1297832" algn="l"/>
                <a:tab pos="1948884" algn="l"/>
                <a:tab pos="2598511" algn="l"/>
              </a:tabLst>
            </a:pPr>
            <a:r>
              <a:rPr lang="en-IN" sz="1600" dirty="0">
                <a:solidFill>
                  <a:srgbClr val="000000"/>
                </a:solidFill>
                <a:latin typeface="Bitstream Vera Serif" pitchFamily="16" charset="0"/>
              </a:rPr>
              <a:t>Online Error Reporting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304800" y="870645"/>
            <a:ext cx="2007152" cy="2214563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lIns="82058" tIns="41029" rIns="82058" bIns="41029" anchor="ctr">
            <a:flatTx/>
          </a:bodyPr>
          <a:lstStyle/>
          <a:p>
            <a:endParaRPr lang="en-IN"/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651289" y="1701106"/>
            <a:ext cx="1167575" cy="33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48" tIns="41025" rIns="82048" bIns="41025">
            <a:spAutoFit/>
          </a:bodyPr>
          <a:lstStyle/>
          <a:p>
            <a:pPr hangingPunct="0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dirty="0">
                <a:latin typeface="Bitstream Vera Serif" pitchFamily="16" charset="0"/>
              </a:rPr>
              <a:t>RPC Stack</a:t>
            </a:r>
          </a:p>
        </p:txBody>
      </p:sp>
      <p:cxnSp>
        <p:nvCxnSpPr>
          <p:cNvPr id="29731" name="AutoShape 35"/>
          <p:cNvCxnSpPr>
            <a:cxnSpLocks noChangeShapeType="1"/>
            <a:stCxn id="29711" idx="1"/>
            <a:endCxn id="29715" idx="0"/>
          </p:cNvCxnSpPr>
          <p:nvPr/>
        </p:nvCxnSpPr>
        <p:spPr bwMode="auto">
          <a:xfrm rot="5400000">
            <a:off x="4523085" y="1747976"/>
            <a:ext cx="1151930" cy="1885674"/>
          </a:xfrm>
          <a:prstGeom prst="bentConnector3">
            <a:avLst>
              <a:gd name="adj1" fmla="val 50000"/>
            </a:avLst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9732" name="AutoShape 36"/>
          <p:cNvCxnSpPr>
            <a:cxnSpLocks noChangeShapeType="1"/>
            <a:endCxn id="29716" idx="0"/>
          </p:cNvCxnSpPr>
          <p:nvPr/>
        </p:nvCxnSpPr>
        <p:spPr bwMode="auto">
          <a:xfrm rot="10800000" flipV="1">
            <a:off x="2933148" y="2500313"/>
            <a:ext cx="3856935" cy="766465"/>
          </a:xfrm>
          <a:prstGeom prst="bentConnector2">
            <a:avLst/>
          </a:prstGeom>
          <a:noFill/>
          <a:ln w="25400">
            <a:solidFill>
              <a:srgbClr val="0000FF"/>
            </a:solidFill>
            <a:miter lim="800000"/>
            <a:headEnd/>
            <a:tailEnd type="triangle" w="med" len="med"/>
          </a:ln>
        </p:spPr>
      </p:cxnSp>
      <p:cxnSp>
        <p:nvCxnSpPr>
          <p:cNvPr id="29733" name="AutoShape 37"/>
          <p:cNvCxnSpPr>
            <a:cxnSpLocks noChangeShapeType="1"/>
            <a:stCxn id="29718" idx="0"/>
            <a:endCxn id="29712" idx="1"/>
          </p:cNvCxnSpPr>
          <p:nvPr/>
        </p:nvCxnSpPr>
        <p:spPr bwMode="auto">
          <a:xfrm rot="-5400000">
            <a:off x="5396889" y="1874965"/>
            <a:ext cx="980778" cy="1802848"/>
          </a:xfrm>
          <a:prstGeom prst="bentConnector3">
            <a:avLst>
              <a:gd name="adj1" fmla="val 50074"/>
            </a:avLst>
          </a:prstGeom>
          <a:noFill/>
          <a:ln w="22225">
            <a:solidFill>
              <a:srgbClr val="FF0000"/>
            </a:solidFill>
            <a:miter lim="800000"/>
            <a:headEnd type="triangle" w="med" len="med"/>
            <a:tailEnd/>
          </a:ln>
        </p:spPr>
      </p:cxn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VME based DAQ system</a:t>
            </a:r>
            <a:endParaRPr lang="en-SG" dirty="0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7F0C5-3DE4-47A8-8608-6EFE8F11E11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28, 2009</a:t>
            </a:r>
            <a:endParaRPr lang="en-US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052BAB-39DF-40AD-A810-DA6974BCDCF7}" type="slidenum">
              <a:rPr lang="en-US"/>
              <a:pPr/>
              <a:t>25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i="1" dirty="0" smtClean="0"/>
              <a:t>BigStackV4.0</a:t>
            </a:r>
            <a:r>
              <a:rPr lang="en-US" dirty="0" smtClean="0"/>
              <a:t>: </a:t>
            </a:r>
            <a:r>
              <a:rPr lang="en-US" dirty="0" smtClean="0"/>
              <a:t>Data analysis software</a:t>
            </a:r>
            <a:endParaRPr lang="en-US" i="1" dirty="0" smtClean="0"/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ROOT based C code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Works on highly segmented configuration file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Handles event, monitor and trigger rate data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Interactively displays event tracks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Generates frame and strip hit files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Produces well designed summary sheets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Plots and histograms produced: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Efficiency profiles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Absolute and relative timing distributions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Strip cluster size calculations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Strip profiles and </a:t>
            </a:r>
            <a:r>
              <a:rPr lang="en-US" sz="2400" dirty="0" err="1" smtClean="0"/>
              <a:t>lego</a:t>
            </a:r>
            <a:r>
              <a:rPr lang="en-US" sz="2400" dirty="0" smtClean="0"/>
              <a:t> plots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Strip rate and calibration signal rate profiles and distributions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Paddle and pre-trigger rate profiles and </a:t>
            </a:r>
            <a:r>
              <a:rPr lang="en-US" sz="2400" dirty="0" smtClean="0"/>
              <a:t>distributions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Track fitting, impact position, residual distribution, strip-multiplicity, RPC mapping my cosmic muons etc.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 parameter characterisation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8" descr="pulse_ht_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9" y="910800"/>
            <a:ext cx="3960000" cy="2684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timing_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29600"/>
            <a:ext cx="3960000" cy="2689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crotrac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173014" y="788400"/>
            <a:ext cx="4284686" cy="28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7457" name="Picture 1"/>
          <p:cNvPicPr>
            <a:picLocks noChangeAspect="1" noChangeArrowheads="1"/>
          </p:cNvPicPr>
          <p:nvPr/>
        </p:nvPicPr>
        <p:blipFill>
          <a:blip r:embed="rId6"/>
          <a:srcRect l="4984" t="10976" r="2805" b="5532"/>
          <a:stretch>
            <a:fillRect/>
          </a:stretch>
        </p:blipFill>
        <p:spPr bwMode="auto">
          <a:xfrm>
            <a:off x="218300" y="3729715"/>
            <a:ext cx="4284000" cy="2642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Some interesting cosmic ray tracks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608"/>
            <a:fld id="{8CFF8D86-585D-4B9B-81BD-7A276EE7B262}" type="slidenum">
              <a:rPr lang="en-US"/>
              <a:pPr defTabSz="914608"/>
              <a:t>27</a:t>
            </a:fld>
            <a:endParaRPr lang="en-US" dirty="0"/>
          </a:p>
        </p:txBody>
      </p:sp>
      <p:pic>
        <p:nvPicPr>
          <p:cNvPr id="11" name="Content Placeholder 18" descr="R540_1759.png">
            <a:hlinkClick r:id="rId2"/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164694" y="3673200"/>
            <a:ext cx="2522106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R540_1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720000"/>
            <a:ext cx="233885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R540_18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0000" y="720000"/>
            <a:ext cx="23404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R540_29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720000"/>
            <a:ext cx="233889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R540_276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0000" y="3676650"/>
            <a:ext cx="233894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R540_306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0000" y="3657599"/>
            <a:ext cx="234083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 hit map of an RPC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Content Placeholder 7" descr="hit-map.png"/>
          <p:cNvPicPr>
            <a:picLocks noGrp="1" noChangeAspect="1"/>
          </p:cNvPicPr>
          <p:nvPr>
            <p:ph idx="1"/>
          </p:nvPr>
        </p:nvPicPr>
        <p:blipFill>
          <a:blip r:embed="rId3"/>
          <a:srcRect b="4272"/>
          <a:stretch>
            <a:fillRect/>
          </a:stretch>
        </p:blipFill>
        <p:spPr>
          <a:xfrm>
            <a:off x="135691" y="685800"/>
            <a:ext cx="887261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28, 2009</a:t>
            </a:r>
            <a:endParaRPr lang="en-US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B9F796-2A72-4C37-B33B-6C7B2B1FCD2D}" type="slidenum">
              <a:rPr lang="en-US"/>
              <a:pPr/>
              <a:t>29</a:t>
            </a:fld>
            <a:endParaRPr lang="en-US"/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RPC absolute time resolution plots</a:t>
            </a:r>
          </a:p>
        </p:txBody>
      </p:sp>
      <p:pic>
        <p:nvPicPr>
          <p:cNvPr id="44038" name="Picture 6" descr="abs-time-reso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8032" t="9338" r="2362" b="3336"/>
          <a:stretch>
            <a:fillRect/>
          </a:stretch>
        </p:blipFill>
        <p:spPr>
          <a:xfrm rot="5400000">
            <a:off x="1858962" y="-487362"/>
            <a:ext cx="5502275" cy="8001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Neutrino sources </a:t>
            </a:r>
            <a:r>
              <a:rPr lang="en-US" dirty="0" smtClean="0"/>
              <a:t>and Detector </a:t>
            </a:r>
            <a:r>
              <a:rPr lang="en-US" dirty="0" smtClean="0"/>
              <a:t>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Sources of neutrinos</a:t>
            </a:r>
          </a:p>
          <a:p>
            <a:pPr lvl="1"/>
            <a:r>
              <a:rPr lang="en-US" sz="4400" dirty="0" smtClean="0"/>
              <a:t>Use atmospheric neutrinos as source</a:t>
            </a:r>
          </a:p>
          <a:p>
            <a:pPr lvl="1"/>
            <a:r>
              <a:rPr lang="en-US" sz="4400" dirty="0" smtClean="0"/>
              <a:t>Need to cover a large L/E range</a:t>
            </a:r>
          </a:p>
          <a:p>
            <a:pPr lvl="2"/>
            <a:r>
              <a:rPr lang="en-US" sz="3300" dirty="0" smtClean="0"/>
              <a:t>Large L range</a:t>
            </a:r>
          </a:p>
          <a:p>
            <a:pPr lvl="2"/>
            <a:r>
              <a:rPr lang="en-US" sz="3300" dirty="0" smtClean="0"/>
              <a:t>Large E</a:t>
            </a:r>
            <a:r>
              <a:rPr lang="en-US" sz="3300" baseline="-25000" dirty="0" smtClean="0">
                <a:sym typeface="Symbol"/>
              </a:rPr>
              <a:t></a:t>
            </a:r>
            <a:r>
              <a:rPr lang="en-US" sz="3300" dirty="0" smtClean="0"/>
              <a:t> range</a:t>
            </a:r>
          </a:p>
          <a:p>
            <a:r>
              <a:rPr lang="en-US" sz="4400" dirty="0" smtClean="0"/>
              <a:t>Physics driven detector requirements</a:t>
            </a:r>
          </a:p>
          <a:p>
            <a:pPr lvl="1"/>
            <a:r>
              <a:rPr lang="en-US" sz="4400" dirty="0" smtClean="0"/>
              <a:t>Should have large target mass (50-100 </a:t>
            </a:r>
            <a:r>
              <a:rPr lang="en-US" sz="4400" dirty="0" err="1" smtClean="0"/>
              <a:t>kT</a:t>
            </a:r>
            <a:r>
              <a:rPr lang="en-US" sz="4400" dirty="0" smtClean="0"/>
              <a:t>)</a:t>
            </a:r>
          </a:p>
          <a:p>
            <a:pPr lvl="1"/>
            <a:r>
              <a:rPr lang="en-US" sz="4400" dirty="0" smtClean="0"/>
              <a:t>Good tracking and energy resolution (tracking calorimeter)</a:t>
            </a:r>
          </a:p>
          <a:p>
            <a:pPr lvl="1"/>
            <a:r>
              <a:rPr lang="en-US" sz="4400" dirty="0" smtClean="0"/>
              <a:t>Good directionality (&lt; 1 nSec time resolution)</a:t>
            </a:r>
          </a:p>
          <a:p>
            <a:pPr lvl="1"/>
            <a:r>
              <a:rPr lang="en-US" sz="4400" dirty="0" smtClean="0"/>
              <a:t>Charge identification capability (magnetic field)</a:t>
            </a:r>
          </a:p>
          <a:p>
            <a:pPr lvl="1"/>
            <a:r>
              <a:rPr lang="en-US" sz="4400" dirty="0" smtClean="0"/>
              <a:t>Modularity and ease of construction</a:t>
            </a:r>
          </a:p>
          <a:p>
            <a:pPr lvl="1"/>
            <a:r>
              <a:rPr lang="en-US" sz="4400" dirty="0" smtClean="0"/>
              <a:t>Compliment capabilities of existing and proposed detectors</a:t>
            </a:r>
          </a:p>
          <a:p>
            <a:r>
              <a:rPr lang="en-US" sz="4400" dirty="0" smtClean="0"/>
              <a:t>Use magnetised iron as target mass and</a:t>
            </a:r>
          </a:p>
          <a:p>
            <a:pPr>
              <a:buNone/>
            </a:pPr>
            <a:r>
              <a:rPr lang="en-US" sz="4400" dirty="0" smtClean="0"/>
              <a:t> 	RPC as active detector medium</a:t>
            </a:r>
            <a:endParaRPr lang="en-US" sz="3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28, 2009</a:t>
            </a:r>
            <a:endParaRPr lang="en-US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56DEA1-A81B-4B0A-AD98-FED8016A8E96}" type="slidenum">
              <a:rPr lang="en-US"/>
              <a:pPr/>
              <a:t>30</a:t>
            </a:fld>
            <a:endParaRPr lang="en-US"/>
          </a:p>
        </p:txBody>
      </p:sp>
      <p:sp>
        <p:nvSpPr>
          <p:cNvPr id="450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RPC relative time resolution plots</a:t>
            </a:r>
          </a:p>
        </p:txBody>
      </p:sp>
      <p:pic>
        <p:nvPicPr>
          <p:cNvPr id="45062" name="Picture 6" descr="rel-time-reso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8032" t="9338" r="2362" b="3336"/>
          <a:stretch>
            <a:fillRect/>
          </a:stretch>
        </p:blipFill>
        <p:spPr>
          <a:xfrm rot="5400000">
            <a:off x="1847056" y="-423068"/>
            <a:ext cx="5449887" cy="792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28, 2009</a:t>
            </a:r>
            <a:endParaRPr lang="en-US"/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AE746A-3D5A-4771-8BDA-617A9707DE82}" type="slidenum">
              <a:rPr lang="en-US"/>
              <a:pPr/>
              <a:t>31</a:t>
            </a:fld>
            <a:endParaRPr lang="en-US"/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228600" y="1484313"/>
            <a:ext cx="8610600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1800" dirty="0"/>
          </a:p>
          <a:p>
            <a:pPr algn="l"/>
            <a:r>
              <a:rPr lang="en-US" sz="1600" b="1" u="sng" dirty="0">
                <a:latin typeface="Courier New" pitchFamily="49" charset="0"/>
              </a:rPr>
              <a:t>RPC Id   HV(KV)   Mean(</a:t>
            </a:r>
            <a:r>
              <a:rPr lang="en-US" sz="1600" b="1" u="sng" dirty="0" err="1">
                <a:latin typeface="Courier New" pitchFamily="49" charset="0"/>
              </a:rPr>
              <a:t>nS</a:t>
            </a:r>
            <a:r>
              <a:rPr lang="en-US" sz="1600" b="1" u="sng" dirty="0">
                <a:latin typeface="Courier New" pitchFamily="49" charset="0"/>
              </a:rPr>
              <a:t>)   Sigma(</a:t>
            </a:r>
            <a:r>
              <a:rPr lang="en-US" sz="1600" b="1" u="sng" dirty="0" err="1">
                <a:latin typeface="Courier New" pitchFamily="49" charset="0"/>
              </a:rPr>
              <a:t>nS</a:t>
            </a:r>
            <a:r>
              <a:rPr lang="en-US" sz="1600" b="1" u="sng" dirty="0">
                <a:latin typeface="Courier New" pitchFamily="49" charset="0"/>
              </a:rPr>
              <a:t>)   </a:t>
            </a:r>
            <a:r>
              <a:rPr lang="en-US" sz="1600" b="1" u="sng" dirty="0" err="1">
                <a:latin typeface="Courier New" pitchFamily="49" charset="0"/>
              </a:rPr>
              <a:t>RelMean</a:t>
            </a:r>
            <a:r>
              <a:rPr lang="en-US" sz="1600" b="1" u="sng" dirty="0">
                <a:latin typeface="Courier New" pitchFamily="49" charset="0"/>
              </a:rPr>
              <a:t>(</a:t>
            </a:r>
            <a:r>
              <a:rPr lang="en-US" sz="1600" b="1" u="sng" dirty="0" err="1">
                <a:latin typeface="Courier New" pitchFamily="49" charset="0"/>
              </a:rPr>
              <a:t>nS</a:t>
            </a:r>
            <a:r>
              <a:rPr lang="en-US" sz="1600" b="1" u="sng" dirty="0">
                <a:latin typeface="Courier New" pitchFamily="49" charset="0"/>
              </a:rPr>
              <a:t>)   </a:t>
            </a:r>
            <a:r>
              <a:rPr lang="en-US" sz="1600" b="1" u="sng" dirty="0" err="1">
                <a:latin typeface="Courier New" pitchFamily="49" charset="0"/>
              </a:rPr>
              <a:t>RelSigma</a:t>
            </a:r>
            <a:r>
              <a:rPr lang="en-US" sz="1600" b="1" u="sng" dirty="0">
                <a:latin typeface="Courier New" pitchFamily="49" charset="0"/>
              </a:rPr>
              <a:t>(</a:t>
            </a:r>
            <a:r>
              <a:rPr lang="en-US" sz="1600" b="1" u="sng" dirty="0" err="1">
                <a:latin typeface="Courier New" pitchFamily="49" charset="0"/>
              </a:rPr>
              <a:t>nS</a:t>
            </a:r>
            <a:r>
              <a:rPr lang="en-US" sz="1600" b="1" u="sng" dirty="0">
                <a:latin typeface="Courier New" pitchFamily="49" charset="0"/>
              </a:rPr>
              <a:t>)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AB06      09.8      49.53        2.06         -7.64           1.41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JB00      09.6      46.00        2.32         -4.47           1.67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IB01      09.8      42.31        2.15         -0.64           1.63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JB01      09.6      42.55        2.28         -0.87           1.58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JB03      09.8      43.75        2.26         -2.18           1.44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IB02      09.8      38.49        2.31          3.27           1.38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AB02      09.8      42.77        2.53         -1.21           1.51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AB01      09.8      35.30        2.16          6.33           1.71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AB03      09.8      45.82        3.23         -4.55           1.99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AB04      09.8      41.66        2.42             Reference RPC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AB07      09.8      40.61        2.47          0.96           1.35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AB08      09.8      41.56        2.80          0.31           1.82</a:t>
            </a:r>
          </a:p>
        </p:txBody>
      </p:sp>
      <p:sp>
        <p:nvSpPr>
          <p:cNvPr id="460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RPC-wise timing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0" dirty="0" smtClean="0"/>
              <a:t>RPC strip rate time profiles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 descr="jb01-mon.png"/>
          <p:cNvPicPr>
            <a:picLocks noChangeAspect="1"/>
          </p:cNvPicPr>
          <p:nvPr/>
        </p:nvPicPr>
        <p:blipFill>
          <a:blip r:embed="rId3"/>
          <a:srcRect l="3906" t="12384" r="3906" b="5746"/>
          <a:stretch>
            <a:fillRect/>
          </a:stretch>
        </p:blipFill>
        <p:spPr>
          <a:xfrm>
            <a:off x="109687" y="727800"/>
            <a:ext cx="8924626" cy="559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RPC strip rate time profile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Content Placeholder 7" descr="noise-rate.pn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914400" y="1114425"/>
            <a:ext cx="7343775" cy="498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4929" name="Picture 1"/>
          <p:cNvPicPr>
            <a:picLocks noChangeAspect="1" noChangeArrowheads="1"/>
          </p:cNvPicPr>
          <p:nvPr/>
        </p:nvPicPr>
        <p:blipFill>
          <a:blip r:embed="rId4">
            <a:lum/>
          </a:blip>
          <a:srcRect b="4724"/>
          <a:stretch>
            <a:fillRect/>
          </a:stretch>
        </p:blipFill>
        <p:spPr bwMode="auto">
          <a:xfrm>
            <a:off x="1274266" y="3874736"/>
            <a:ext cx="6244134" cy="149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067040" y="4386262"/>
            <a:ext cx="180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Temperature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28, 2009</a:t>
            </a:r>
            <a:endParaRPr lang="en-US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2B10CF-A472-4A2C-AD03-7B2DB5F7099E}" type="slidenum">
              <a:rPr lang="en-US"/>
              <a:pPr/>
              <a:t>34</a:t>
            </a:fld>
            <a:endParaRPr lang="en-US"/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Efficiency time profile of an RPC</a:t>
            </a:r>
          </a:p>
        </p:txBody>
      </p:sp>
      <p:pic>
        <p:nvPicPr>
          <p:cNvPr id="43014" name="Picture 6" descr="effi-prof-0486-ab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795338"/>
            <a:ext cx="8153400" cy="5522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scheme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SG" dirty="0" smtClean="0"/>
              <a:t>Event tracks are fitted with the following criteria.</a:t>
            </a:r>
          </a:p>
          <a:p>
            <a:pPr marL="514350" indent="-514350">
              <a:buFont typeface="+mj-lt"/>
              <a:buAutoNum type="arabicPeriod"/>
            </a:pPr>
            <a:r>
              <a:rPr lang="en-SG" dirty="0" smtClean="0"/>
              <a:t>Hits from layers where a single strip hit are chosen.</a:t>
            </a:r>
          </a:p>
          <a:p>
            <a:pPr marL="514350" indent="-514350">
              <a:buFont typeface="+mj-lt"/>
              <a:buAutoNum type="arabicPeriod"/>
            </a:pPr>
            <a:r>
              <a:rPr lang="en-SG" dirty="0" smtClean="0"/>
              <a:t>While half of strip width is supplied as error on the x/y axes (mean value = 30mm), 2mm is sent as error on the z-axis (mean value = 160mm) to the fitting algorithm.</a:t>
            </a:r>
          </a:p>
          <a:p>
            <a:pPr marL="514350" indent="-514350">
              <a:buFont typeface="+mj-lt"/>
              <a:buAutoNum type="arabicPeriod"/>
            </a:pPr>
            <a:r>
              <a:rPr lang="en-SG" dirty="0" smtClean="0"/>
              <a:t>Minimum  of 5 layers is demanded.</a:t>
            </a:r>
          </a:p>
          <a:p>
            <a:pPr marL="514350" indent="-514350">
              <a:buFont typeface="+mj-lt"/>
              <a:buAutoNum type="arabicPeriod"/>
            </a:pPr>
            <a:r>
              <a:rPr lang="en-SG" dirty="0" smtClean="0"/>
              <a:t>Tracked events with </a:t>
            </a:r>
            <a:r>
              <a:rPr lang="el-GR" dirty="0" smtClean="0"/>
              <a:t>χ</a:t>
            </a:r>
            <a:r>
              <a:rPr lang="en-US" baseline="30000" dirty="0" smtClean="0"/>
              <a:t>2</a:t>
            </a:r>
            <a:r>
              <a:rPr lang="en-SG" dirty="0" smtClean="0"/>
              <a:t>/</a:t>
            </a:r>
            <a:r>
              <a:rPr lang="en-SG" dirty="0" err="1" smtClean="0"/>
              <a:t>ndf</a:t>
            </a:r>
            <a:r>
              <a:rPr lang="en-SG" dirty="0" smtClean="0"/>
              <a:t> </a:t>
            </a:r>
            <a:r>
              <a:rPr lang="en-SG" dirty="0" smtClean="0"/>
              <a:t>in the range 0.06-0.7 are accepted.</a:t>
            </a:r>
          </a:p>
          <a:p>
            <a:pPr marL="514350" indent="-514350">
              <a:buFont typeface="+mj-lt"/>
              <a:buAutoNum type="arabicPeriod"/>
            </a:pPr>
            <a:r>
              <a:rPr lang="en-SG" dirty="0" smtClean="0"/>
              <a:t>A point in the Impact point plots is recorded if the strip number computed from tracked position in a layer matches with the recorded hit position</a:t>
            </a:r>
            <a:r>
              <a:rPr lang="en-SG" dirty="0" smtClean="0"/>
              <a:t>.</a:t>
            </a:r>
            <a:endParaRPr lang="en-SG" dirty="0" smtClean="0"/>
          </a:p>
          <a:p>
            <a:pPr marL="514350" indent="-514350">
              <a:buFont typeface="+mj-lt"/>
              <a:buAutoNum type="arabicPeriod"/>
            </a:pPr>
            <a:r>
              <a:rPr lang="en-SG" dirty="0" smtClean="0"/>
              <a:t>A point in the surface map plots is recorded if the hit strips in both x &amp; planes match with those pointed by the fitted track positions.</a:t>
            </a:r>
          </a:p>
          <a:p>
            <a:pPr marL="514350" indent="-514350">
              <a:buFont typeface="+mj-lt"/>
              <a:buAutoNum type="arabicPeriod"/>
            </a:pPr>
            <a:r>
              <a:rPr lang="en-SG" dirty="0" smtClean="0"/>
              <a:t>RPCs are thus x-rayed using cosmic muons! Buttons are visible.</a:t>
            </a:r>
          </a:p>
          <a:p>
            <a:pPr marL="514350" indent="-514350">
              <a:buFont typeface="+mj-lt"/>
              <a:buAutoNum type="arabicPeriod"/>
            </a:pPr>
            <a:r>
              <a:rPr lang="en-SG" dirty="0" smtClean="0"/>
              <a:t>Residuals are computed from the hit positions using fitted tracks and the centre of the hit strips. The residuals were then applied during subsequent analysis of data</a:t>
            </a:r>
            <a:r>
              <a:rPr lang="en-SG" dirty="0" smtClean="0"/>
              <a:t>.</a:t>
            </a:r>
            <a:endParaRPr lang="en-SG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B7E8-C746-4F3D-A0D3-9BD2D602B63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position plots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B7E8-C746-4F3D-A0D3-9BD2D602B63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907" b="3418"/>
          <a:stretch>
            <a:fillRect/>
          </a:stretch>
        </p:blipFill>
        <p:spPr bwMode="auto">
          <a:xfrm>
            <a:off x="162000" y="789528"/>
            <a:ext cx="8820000" cy="576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luster-x.png"/>
          <p:cNvPicPr>
            <a:picLocks noChangeAspect="1"/>
          </p:cNvPicPr>
          <p:nvPr/>
        </p:nvPicPr>
        <p:blipFill>
          <a:blip r:embed="rId3"/>
          <a:srcRect l="3906" t="12384" r="3906" b="6852"/>
          <a:stretch>
            <a:fillRect/>
          </a:stretch>
        </p:blipFill>
        <p:spPr>
          <a:xfrm>
            <a:off x="0" y="1371600"/>
            <a:ext cx="7200000" cy="445424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size distributions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12" name="Group 58"/>
          <p:cNvGraphicFramePr>
            <a:graphicFrameLocks/>
          </p:cNvGraphicFramePr>
          <p:nvPr/>
        </p:nvGraphicFramePr>
        <p:xfrm>
          <a:off x="7215206" y="1219200"/>
          <a:ext cx="1857388" cy="4715828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928694"/>
                <a:gridCol w="928694"/>
              </a:tblGrid>
              <a:tr h="362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RPC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Size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AB01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AB02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AB03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AB04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AB06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AB07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AB08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AB10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IB02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JB00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JB01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JB03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 multiplicity</a:t>
            </a: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8A4FC-D519-4B51-9E66-4BE61480A8F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8" name="Picture 5" descr="ab12-mult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128308"/>
            <a:ext cx="9001125" cy="487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Track residue </a:t>
            </a:r>
            <a:r>
              <a:rPr lang="en-US" dirty="0" smtClean="0">
                <a:solidFill>
                  <a:srgbClr val="0000FF"/>
                </a:solidFill>
              </a:rPr>
              <a:t>plot</a:t>
            </a:r>
            <a:endParaRPr lang="en-SG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B7E8-C746-4F3D-A0D3-9BD2D602B63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" name="Content Placeholder 6" descr="ib02-residu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128308"/>
            <a:ext cx="9001125" cy="487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ICAL detector construction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B7E8-C746-4F3D-A0D3-9BD2D602B6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Content Placeholder 6" descr="overall_assy_new.jpg"/>
          <p:cNvPicPr>
            <a:picLocks noChangeAspect="1"/>
          </p:cNvPicPr>
          <p:nvPr/>
        </p:nvPicPr>
        <p:blipFill>
          <a:blip r:embed="rId2"/>
          <a:srcRect l="5971" b="8791"/>
          <a:stretch>
            <a:fillRect/>
          </a:stretch>
        </p:blipFill>
        <p:spPr bwMode="auto">
          <a:xfrm>
            <a:off x="0" y="1614800"/>
            <a:ext cx="720033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 rot="-1140000">
            <a:off x="388627" y="2782426"/>
            <a:ext cx="2736000" cy="92333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4000m m</a:t>
            </a:r>
            <a:r>
              <a:rPr lang="en-US" sz="1800" dirty="0" smtClean="0">
                <a:solidFill>
                  <a:srgbClr val="FFFF00"/>
                </a:solidFill>
                <a:sym typeface="Symbol"/>
              </a:rPr>
              <a:t>2000mm56mm low carbon iron slab 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80000">
            <a:off x="875793" y="4649587"/>
            <a:ext cx="6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RPC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tce_stack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3987" y="685800"/>
            <a:ext cx="4953813" cy="5759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Tomography of RPC using muons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B7E8-C746-4F3D-A0D3-9BD2D602B63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9" name="Content Placeholder 8" descr="ab12-sur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8" y="1128308"/>
            <a:ext cx="9001125" cy="48744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 Final </a:t>
            </a:r>
            <a:r>
              <a:rPr lang="en-US" dirty="0" smtClean="0"/>
              <a:t>Frontier: </a:t>
            </a:r>
            <a:r>
              <a:rPr lang="en-US" dirty="0" smtClean="0"/>
              <a:t>M</a:t>
            </a:r>
            <a:r>
              <a:rPr lang="en-US" dirty="0" smtClean="0"/>
              <a:t>aking </a:t>
            </a:r>
            <a:r>
              <a:rPr lang="en-US" dirty="0" smtClean="0"/>
              <a:t>of 2m </a:t>
            </a:r>
            <a:r>
              <a:rPr lang="en-US" dirty="0" smtClean="0"/>
              <a:t>× </a:t>
            </a:r>
            <a:r>
              <a:rPr lang="en-US" dirty="0" smtClean="0"/>
              <a:t>2m RPCs</a:t>
            </a:r>
            <a:r>
              <a:rPr lang="en-SG" dirty="0" smtClean="0"/>
              <a:t/>
            </a:r>
            <a:br>
              <a:rPr lang="en-SG" dirty="0" smtClean="0"/>
            </a:b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608"/>
            <a:fld id="{41692BF1-02B6-4194-94E0-9C0A6FC9021B}" type="slidenum">
              <a:rPr lang="en-US"/>
              <a:pPr defTabSz="914608"/>
              <a:t>41</a:t>
            </a:fld>
            <a:endParaRPr lang="en-US" dirty="0"/>
          </a:p>
        </p:txBody>
      </p:sp>
      <p:pic>
        <p:nvPicPr>
          <p:cNvPr id="26628" name="Picture 3" descr="DSC_8266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5" y="1214437"/>
            <a:ext cx="299305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DSC_8335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1958" y="1219200"/>
            <a:ext cx="301594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DSC_8342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1493" y="1219200"/>
            <a:ext cx="301440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DSC_8350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66" y="3857624"/>
            <a:ext cx="301363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7" descr="DSC_8358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0700" y="3857625"/>
            <a:ext cx="301208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8" descr="DSC_837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857624"/>
            <a:ext cx="299380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Characterisation of 2m × 2m RPCs</a:t>
            </a:r>
            <a:endParaRPr lang="en-SG" dirty="0"/>
          </a:p>
        </p:txBody>
      </p:sp>
      <p:pic>
        <p:nvPicPr>
          <p:cNvPr id="10" name="Content Placeholder 9" descr="plot of high voltage vs current(wah)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70400" y="927097"/>
            <a:ext cx="3600000" cy="2802087"/>
          </a:xfrm>
        </p:spPr>
      </p:pic>
      <p:pic>
        <p:nvPicPr>
          <p:cNvPr id="12" name="Content Placeholder 11" descr="AL01-effi-plateau-noSF6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455518" y="3663950"/>
            <a:ext cx="3716527" cy="2584450"/>
          </a:xfrm>
        </p:spPr>
      </p:pic>
      <p:pic>
        <p:nvPicPr>
          <p:cNvPr id="13" name="Content Placeholder 12" descr="AL01-noiserate-noSF6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883636" y="3663950"/>
            <a:ext cx="3926504" cy="258445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E1289-2A3B-49F7-9F9A-0474E851416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7" name="Content Placeholder 16" descr="AL01-noise-plateau-noSF6.jp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4953419" y="927100"/>
            <a:ext cx="3786937" cy="2584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profiles of 2m × 2m RPC</a:t>
            </a:r>
            <a:endParaRPr lang="en-SG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66A7B-3F85-4A5C-894C-A6035C2B30A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600" y="2339975"/>
            <a:ext cx="4320000" cy="341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90599" y="2362200"/>
            <a:ext cx="47486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Study of SF</a:t>
            </a:r>
            <a:r>
              <a:rPr lang="en-US" baseline="-25000" dirty="0" smtClean="0"/>
              <a:t>6</a:t>
            </a:r>
            <a:r>
              <a:rPr lang="en-US" dirty="0" smtClean="0"/>
              <a:t> role in RPC gas mixtures</a:t>
            </a:r>
            <a:endParaRPr lang="en-SG" dirty="0"/>
          </a:p>
        </p:txBody>
      </p:sp>
      <p:pic>
        <p:nvPicPr>
          <p:cNvPr id="10" name="Content Placeholder 9" descr="SF6_Nal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0" y="3953525"/>
            <a:ext cx="4402800" cy="2371075"/>
          </a:xfrm>
        </p:spPr>
      </p:pic>
      <p:pic>
        <p:nvPicPr>
          <p:cNvPr id="11" name="Content Placeholder 10" descr="AL01_t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t="11302"/>
          <a:stretch>
            <a:fillRect/>
          </a:stretch>
        </p:blipFill>
        <p:spPr>
          <a:xfrm>
            <a:off x="4572000" y="866791"/>
            <a:ext cx="4401820" cy="2562209"/>
          </a:xfrm>
        </p:spPr>
      </p:pic>
      <p:pic>
        <p:nvPicPr>
          <p:cNvPr id="12" name="Content Placeholder 11" descr="SF6_con_eff.JPG"/>
          <p:cNvPicPr>
            <a:picLocks noGrp="1" noChangeAspect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557400" y="4571999"/>
            <a:ext cx="3960000" cy="177779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E1289-2A3B-49F7-9F9A-0474E851416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15" name="Content Placeholder 14" descr="AL01_C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 t="5259"/>
          <a:stretch>
            <a:fillRect/>
          </a:stretch>
        </p:blipFill>
        <p:spPr>
          <a:xfrm>
            <a:off x="533400" y="854961"/>
            <a:ext cx="3960000" cy="37170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28, 2009</a:t>
            </a:r>
            <a:endParaRPr lang="en-US"/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16BFB-9A61-45E1-9123-49FD459AE3A7}" type="slidenum">
              <a:rPr lang="en-US"/>
              <a:pPr/>
              <a:t>45</a:t>
            </a:fld>
            <a:endParaRPr lang="en-US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and conclusions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Started the work by fabricating 1ft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glass RPC prototypes using some of the barrowed materials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Operated them in streamer mode and characterised successfully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Met with severe chamber aging problems – </a:t>
            </a:r>
            <a:r>
              <a:rPr lang="en-US" sz="2400" i="1" dirty="0" smtClean="0"/>
              <a:t>a setback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Carried extensive diagnostic studies and measurements on gases, glasses, graphite coats, insulating films etc.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Switched to avalanche mode and operated small area chambers successfully for more than 2.5 years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Developed indigenously and optimised all the materials, assembly jigs and processes required for large area RPCs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Routinely building and successfully operating dozens of 1m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RPCs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Designed, built and commissioned </a:t>
            </a:r>
            <a:r>
              <a:rPr lang="en-US" sz="2400" dirty="0" smtClean="0"/>
              <a:t>RPC detector stack, </a:t>
            </a:r>
            <a:r>
              <a:rPr lang="en-US" sz="2400" dirty="0" smtClean="0"/>
              <a:t>electronics, trigger, data acquisition and on-line monitoring </a:t>
            </a:r>
            <a:r>
              <a:rPr lang="en-US" sz="2400" dirty="0" smtClean="0"/>
              <a:t>systems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Analysed</a:t>
            </a:r>
            <a:r>
              <a:rPr lang="en-US" sz="2400" dirty="0" smtClean="0"/>
              <a:t> all the prototype detector data and presented and published results at national and international meetings and </a:t>
            </a:r>
            <a:r>
              <a:rPr lang="en-US" sz="2400" dirty="0" smtClean="0"/>
              <a:t>journals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Successfully built and characterised 2m × 2m RPCs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28, 2009</a:t>
            </a:r>
            <a:endParaRPr lang="en-US"/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4481CE-822A-4B51-9185-B48BACC26C31}" type="slidenum">
              <a:rPr lang="en-US"/>
              <a:pPr/>
              <a:t>46</a:t>
            </a:fld>
            <a:endParaRPr lang="en-US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Papers and presentations (2008-09)</a:t>
            </a:r>
            <a:endParaRPr lang="en-US" dirty="0" smtClean="0"/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SG" sz="1800" dirty="0" smtClean="0"/>
              <a:t>INO </a:t>
            </a:r>
            <a:r>
              <a:rPr lang="en-SG" sz="1800" dirty="0" smtClean="0"/>
              <a:t>prototype detector and data acquisition system, NIM A 602 (2009) 784-787 </a:t>
            </a:r>
            <a:endParaRPr lang="en-SG" sz="18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SG" sz="1800" dirty="0" smtClean="0"/>
              <a:t>Development </a:t>
            </a:r>
            <a:r>
              <a:rPr lang="en-SG" sz="1800" dirty="0" smtClean="0"/>
              <a:t>of glass Resistive Plate Chambers for INO experiment, NIM A 602 (2009) 744-748 </a:t>
            </a:r>
            <a:endParaRPr lang="en-SG" sz="18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SG" sz="1800" dirty="0" smtClean="0"/>
              <a:t>Development </a:t>
            </a:r>
            <a:r>
              <a:rPr lang="en-SG" sz="1800" dirty="0" smtClean="0"/>
              <a:t>of conductive coated polyester film as RPC electrodes using screen printing, NIM A 602 (2009) 835-838 </a:t>
            </a:r>
            <a:endParaRPr lang="en-SG" sz="18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SG" sz="1800" dirty="0" smtClean="0"/>
              <a:t>On-line </a:t>
            </a:r>
            <a:r>
              <a:rPr lang="en-SG" sz="1800" dirty="0" smtClean="0"/>
              <a:t>gas mixing and multi-channel distribution system, NIM A 602 (2009) 845-849 </a:t>
            </a:r>
            <a:endParaRPr lang="en-SG" sz="18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SG" sz="1800" dirty="0" smtClean="0"/>
              <a:t>RPC </a:t>
            </a:r>
            <a:r>
              <a:rPr lang="en-SG" sz="1800" dirty="0" smtClean="0"/>
              <a:t>exhaust gas recovery by open loop method, NIM A 602 (2009) 809-813 </a:t>
            </a:r>
            <a:endParaRPr lang="en-SG" sz="18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SG" sz="1800" dirty="0" smtClean="0"/>
              <a:t>Glass </a:t>
            </a:r>
            <a:r>
              <a:rPr lang="en-SG" sz="1800" dirty="0" smtClean="0"/>
              <a:t>RPC Detector R&amp;D for a Mega Neutrino Detector, Accepted for the IEEE Nuclear Science Symposium and Medical Imaging Conference, October 25  31, USA </a:t>
            </a:r>
            <a:endParaRPr lang="en-SG" sz="18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SG" sz="1800" dirty="0" smtClean="0"/>
              <a:t>IPHY </a:t>
            </a:r>
            <a:r>
              <a:rPr lang="en-SG" sz="1800" dirty="0" smtClean="0"/>
              <a:t>204: Experimental Methods II. Shared with Prof V.M.Datar for the INO Graduate Training School (Spring 2009) </a:t>
            </a:r>
            <a:endParaRPr lang="en-SG" sz="18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SG" sz="1800" dirty="0" smtClean="0"/>
              <a:t>Course </a:t>
            </a:r>
            <a:r>
              <a:rPr lang="en-SG" sz="1800" dirty="0" smtClean="0"/>
              <a:t>on Signal processing electronics, VII SERC School, IIT Bombay, February 2009 </a:t>
            </a:r>
            <a:endParaRPr lang="en-SG" sz="18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SG" sz="1800" dirty="0" smtClean="0"/>
              <a:t>Laboratory </a:t>
            </a:r>
            <a:r>
              <a:rPr lang="en-SG" sz="1800" dirty="0" smtClean="0"/>
              <a:t>Orientation, VII SERC School, IIT Bombay, February 2009 </a:t>
            </a:r>
            <a:endParaRPr lang="en-SG" sz="18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SG" sz="1800" dirty="0" smtClean="0"/>
              <a:t>India-based </a:t>
            </a:r>
            <a:r>
              <a:rPr lang="en-SG" sz="1800" dirty="0" smtClean="0"/>
              <a:t>Neutrino Observatory (INO): A world-class underground laboratory to study fundamental issues in physics, TechFest09, IIT Bombay, January 2009 </a:t>
            </a:r>
            <a:endParaRPr lang="en-SG" sz="18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SG" sz="1800" dirty="0" smtClean="0"/>
              <a:t>Current </a:t>
            </a:r>
            <a:r>
              <a:rPr lang="en-SG" sz="1800" dirty="0" smtClean="0"/>
              <a:t>status of the KEK-INO collaboration, DST-JSPS Core University program, TIFR, February 19, 2009 </a:t>
            </a:r>
            <a:endParaRPr lang="en-SG" sz="18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SG" sz="1800" dirty="0" smtClean="0"/>
              <a:t>ICAL </a:t>
            </a:r>
            <a:r>
              <a:rPr lang="en-SG" sz="1800" dirty="0" smtClean="0"/>
              <a:t>Electronics: Current thoughts, INO-US collaboration meeting, TIFR, February 6, 2009 </a:t>
            </a:r>
            <a:endParaRPr lang="en-SG" sz="18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SG" sz="1800" dirty="0" smtClean="0"/>
              <a:t>ICAL </a:t>
            </a:r>
            <a:r>
              <a:rPr lang="en-SG" sz="1800" dirty="0" smtClean="0"/>
              <a:t>Electronics: Status summary, INO-KEK collaboration meeting, TIFR, January 28-29, 2009 </a:t>
            </a:r>
            <a:endParaRPr lang="en-SG" sz="18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SG" sz="1800" dirty="0" smtClean="0"/>
              <a:t>Report </a:t>
            </a:r>
            <a:r>
              <a:rPr lang="en-SG" sz="1800" dirty="0" smtClean="0"/>
              <a:t>on Electronics for the ICAL and the Prototype, INO Collaboration meeting, VECC, February 27, 2009 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28, 2009</a:t>
            </a:r>
            <a:endParaRPr lang="en-US"/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94073E-EC87-4A90-A7EA-B279C79BBC4D}" type="slidenum">
              <a:rPr lang="en-US"/>
              <a:pPr/>
              <a:t>47</a:t>
            </a:fld>
            <a:endParaRPr lang="en-US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" y="152400"/>
            <a:ext cx="8915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0" dirty="0" smtClean="0"/>
              <a:t>Acknowledgements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382713"/>
            <a:ext cx="8913813" cy="38020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Prof. </a:t>
            </a:r>
            <a:r>
              <a:rPr lang="en-US" sz="2800" dirty="0" err="1" smtClean="0"/>
              <a:t>Raghava</a:t>
            </a:r>
            <a:r>
              <a:rPr lang="en-US" sz="2800" dirty="0" smtClean="0"/>
              <a:t> </a:t>
            </a:r>
            <a:r>
              <a:rPr lang="en-US" sz="2800" dirty="0" err="1" smtClean="0"/>
              <a:t>Varma</a:t>
            </a:r>
            <a:r>
              <a:rPr lang="en-US" sz="2800" dirty="0" smtClean="0"/>
              <a:t>, IIT Bombay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Prof. </a:t>
            </a:r>
            <a:r>
              <a:rPr lang="en-US" sz="2800" dirty="0" err="1" smtClean="0"/>
              <a:t>Naba</a:t>
            </a:r>
            <a:r>
              <a:rPr lang="en-US" sz="2800" dirty="0" smtClean="0"/>
              <a:t> Mondal, TIFR, Mumbai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Prof. </a:t>
            </a:r>
            <a:r>
              <a:rPr lang="en-US" sz="2800" dirty="0" err="1" smtClean="0"/>
              <a:t>Basant</a:t>
            </a:r>
            <a:r>
              <a:rPr lang="en-US" sz="2800" dirty="0" smtClean="0"/>
              <a:t> Nandi, IIT Bombay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Prof. </a:t>
            </a:r>
            <a:r>
              <a:rPr lang="en-US" sz="2800" dirty="0" err="1" smtClean="0"/>
              <a:t>S.Uma</a:t>
            </a:r>
            <a:r>
              <a:rPr lang="en-US" sz="2800" dirty="0" smtClean="0"/>
              <a:t> </a:t>
            </a:r>
            <a:r>
              <a:rPr lang="en-US" sz="2800" dirty="0" err="1" smtClean="0"/>
              <a:t>Sankar</a:t>
            </a:r>
            <a:r>
              <a:rPr lang="en-US" sz="2800" dirty="0" smtClean="0"/>
              <a:t>, IIT Bombay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Colleagues from the INO </a:t>
            </a:r>
            <a:r>
              <a:rPr lang="en-US" sz="2800" dirty="0" smtClean="0"/>
              <a:t>detector development &amp; electronics design </a:t>
            </a:r>
            <a:r>
              <a:rPr lang="en-US" sz="2800" dirty="0" smtClean="0"/>
              <a:t>teams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CMS, </a:t>
            </a:r>
            <a:r>
              <a:rPr lang="en-US" sz="2800" dirty="0" smtClean="0"/>
              <a:t>ATLAS &amp; ARGO, </a:t>
            </a:r>
            <a:r>
              <a:rPr lang="en-US" sz="2800" dirty="0" smtClean="0"/>
              <a:t>ALICE, OPERA, </a:t>
            </a:r>
            <a:r>
              <a:rPr lang="en-US" sz="2800" dirty="0" smtClean="0"/>
              <a:t>BELLE &amp; </a:t>
            </a:r>
            <a:r>
              <a:rPr lang="en-US" sz="2800" dirty="0" smtClean="0"/>
              <a:t>KEK collaborators and other researchers of RPC </a:t>
            </a:r>
            <a:r>
              <a:rPr lang="en-US" sz="2800" dirty="0" smtClean="0"/>
              <a:t>detectors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ICT, Mumbai &amp; Local industries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Refereed </a:t>
            </a:r>
            <a:r>
              <a:rPr lang="en-US" dirty="0" smtClean="0"/>
              <a:t>Journals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Glass RPC Detector R&amp;D for a Mega Neutrino Detector, IEEE Nuclear Science Symposium and Medical Imaging Conference, Florida, USA, October 25-31, 2009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Development of Glass Resistive Plate Chambers for INO, ICHEP08, University of  Pennsylvania, USA, July 31, 2008, arXiv:0810:4693 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INO prototype detector and data acquisition system, NIM A 602 (2009) 784-787</a:t>
            </a:r>
            <a:endParaRPr lang="en-SG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Development of glass Resistive Plate Chambers for INO experiment, NIM A 602 (2009) 744-748</a:t>
            </a:r>
            <a:endParaRPr lang="en-SG" sz="2000" dirty="0" smtClean="0"/>
          </a:p>
          <a:p>
            <a:pPr lvl="0">
              <a:buFont typeface="+mj-lt"/>
              <a:buAutoNum type="arabicPeriod"/>
            </a:pPr>
            <a:r>
              <a:rPr lang="en-US" sz="2000" dirty="0" smtClean="0"/>
              <a:t>Development of conductive coated polyester film as RPC electrodes using screen printing, NIM A </a:t>
            </a:r>
            <a:r>
              <a:rPr lang="en-US" sz="2000" b="1" dirty="0" smtClean="0"/>
              <a:t>602</a:t>
            </a:r>
            <a:r>
              <a:rPr lang="en-US" sz="2000" dirty="0" smtClean="0"/>
              <a:t> (2009) 835-838</a:t>
            </a:r>
            <a:endParaRPr lang="en-SG" sz="2000" dirty="0" smtClean="0"/>
          </a:p>
          <a:p>
            <a:pPr lvl="0">
              <a:buFont typeface="+mj-lt"/>
              <a:buAutoNum type="arabicPeriod"/>
            </a:pPr>
            <a:r>
              <a:rPr lang="en-US" sz="2000" dirty="0" smtClean="0"/>
              <a:t>On-line gas mixing and multi-channel distribution system, NIM A </a:t>
            </a:r>
            <a:r>
              <a:rPr lang="en-US" sz="2000" b="1" dirty="0" smtClean="0"/>
              <a:t>602</a:t>
            </a:r>
            <a:r>
              <a:rPr lang="en-US" sz="2000" dirty="0" smtClean="0"/>
              <a:t> (2009) 845-849</a:t>
            </a:r>
            <a:endParaRPr lang="en-SG" sz="2000" dirty="0" smtClean="0"/>
          </a:p>
          <a:p>
            <a:pPr lvl="0">
              <a:buFont typeface="+mj-lt"/>
              <a:buAutoNum type="arabicPeriod"/>
            </a:pPr>
            <a:r>
              <a:rPr lang="en-US" sz="2000" dirty="0" smtClean="0"/>
              <a:t>RPC exhaust gas recovery by open loop method, NIM A </a:t>
            </a:r>
            <a:r>
              <a:rPr lang="en-US" sz="2000" b="1" dirty="0" smtClean="0"/>
              <a:t>602</a:t>
            </a:r>
            <a:r>
              <a:rPr lang="en-US" sz="2000" dirty="0" smtClean="0"/>
              <a:t> (2009) </a:t>
            </a:r>
            <a:r>
              <a:rPr lang="en-US" sz="2000" dirty="0" smtClean="0"/>
              <a:t>809-813</a:t>
            </a:r>
            <a:endParaRPr lang="en-SG" sz="2000" dirty="0" smtClean="0"/>
          </a:p>
          <a:p>
            <a:pPr lvl="0">
              <a:buFont typeface="+mj-lt"/>
              <a:buAutoNum type="arabicPeriod"/>
            </a:pPr>
            <a:r>
              <a:rPr lang="en-US" sz="2000" dirty="0" smtClean="0"/>
              <a:t>Preliminary results from INO detector R&amp;D programme, </a:t>
            </a:r>
            <a:r>
              <a:rPr lang="en-US" sz="2000" dirty="0" err="1" smtClean="0"/>
              <a:t>Pramana</a:t>
            </a:r>
            <a:r>
              <a:rPr lang="en-US" sz="2000" dirty="0" smtClean="0"/>
              <a:t> Vol. </a:t>
            </a:r>
            <a:r>
              <a:rPr lang="en-US" sz="2000" b="1" dirty="0" smtClean="0"/>
              <a:t>69</a:t>
            </a:r>
            <a:r>
              <a:rPr lang="en-US" sz="2000" dirty="0" smtClean="0"/>
              <a:t> No. 6 (2007) 1015-1023</a:t>
            </a:r>
            <a:endParaRPr lang="en-SG" sz="2000" dirty="0" smtClean="0"/>
          </a:p>
          <a:p>
            <a:pPr lvl="0">
              <a:buFont typeface="+mj-lt"/>
              <a:buAutoNum type="arabicPeriod"/>
            </a:pPr>
            <a:r>
              <a:rPr lang="en-US" sz="2000" dirty="0" smtClean="0"/>
              <a:t>On aging problem of glass Resistive Plate Chambers, Nuclear Physics B </a:t>
            </a:r>
            <a:r>
              <a:rPr lang="en-US" sz="2000" b="1" dirty="0" smtClean="0"/>
              <a:t>158</a:t>
            </a:r>
            <a:r>
              <a:rPr lang="en-US" sz="2000" dirty="0" smtClean="0"/>
              <a:t> (2006) </a:t>
            </a:r>
            <a:r>
              <a:rPr lang="en-US" sz="2000" dirty="0" smtClean="0"/>
              <a:t>195-198</a:t>
            </a:r>
            <a:endParaRPr lang="en-SG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B7E8-C746-4F3D-A0D3-9BD2D602B63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28, 2009</a:t>
            </a:r>
            <a:endParaRPr lang="en-US"/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F1C3B7-9026-437C-84C8-957134005AA1}" type="slidenum">
              <a:rPr lang="en-US"/>
              <a:pPr/>
              <a:t>49</a:t>
            </a:fld>
            <a:endParaRPr lang="en-US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Proceedings</a:t>
            </a: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sz="1200" dirty="0" smtClean="0"/>
              <a:t>Development of prototype RPC and LVDS/NIM-ECL translator for the INO-DAQ system, DAE Symposium in HEP, BHU, Varanasi, December 14-18, 2008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Development and characterisation of large area glass Resistive Plate Chambers for the ICAL detector at INO, Nuclear Physics Symposium, Sambalpur University, December 11-15, 2007 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Electronics and data acquisition system for prototype INO-ICAL detector, Nuclear Physics Symposium, Sambalpur University, December 11-15, 2007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The INO project, JIGSAW-2007, TIFR, Mumbai, February 12-23, 2007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Development of Resistive Plate Chambers for the INO detector, JIGSAW-2007, TIFR, Mumbai, February 12-23, 2007 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Experiences of using float glass as electrodes for radiation detectors, JIGSAW-2007, TIFR, Mumbai, February 12-23, 2007,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On aging problem of glass Resistive Plate Chambers, JIGSAW-2007, TIFR, Mumbai, February 12-23, 2007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Status of INO RPC R&amp;D activities, JIGSAW-2007, TIFR, Mumbai, February 12-23, 2007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Introduction to Resistive Plate Chambers, Perspectives of Neutrino Physics and India-based Neutrino Observatory, Sambalpur University, February 17-18, 2007 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Electronics and data acquisition systems for RPC detectors, Perspectives of Neutrino Physics and India-based Neutrino Observatory, Sambalpur University, February 17-18, 2007 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Design and development of a family of ultra fast amplifier Hybrid Micro Circuits for INO experiments, Nuclear Physics Symposium, University of Baroda, December 11-15, 2006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Scintillator paddles as trigger detectors for RPCs, Nuclear Physics Symposium, University of Baroda, December 11-15, 2006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Integration and commissioning of data acquisition system for the INO prototype detector, DAE Symposium in High Energy Physics, IIT </a:t>
            </a:r>
            <a:r>
              <a:rPr lang="en-US" sz="1200" dirty="0" err="1" smtClean="0"/>
              <a:t>Kharagpur</a:t>
            </a:r>
            <a:r>
              <a:rPr lang="en-US" sz="1200" dirty="0" smtClean="0"/>
              <a:t>, December 11-15, 2006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Results from long term stability tests of Resistive Plate Chambers, DAE Symposium in High Energy Physics, IIT </a:t>
            </a:r>
            <a:r>
              <a:rPr lang="en-US" sz="1200" dirty="0" err="1" smtClean="0"/>
              <a:t>Kharagpur</a:t>
            </a:r>
            <a:r>
              <a:rPr lang="en-US" sz="1200" dirty="0" smtClean="0"/>
              <a:t>, December 11-15, 2006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Glass characterisation techniques used in the Resistive Plate Chamber development,  DAE Symposium in High Energy Physics, IIT </a:t>
            </a:r>
            <a:r>
              <a:rPr lang="en-US" sz="1200" dirty="0" err="1" smtClean="0"/>
              <a:t>Kharagpur</a:t>
            </a:r>
            <a:r>
              <a:rPr lang="en-US" sz="1200" dirty="0" smtClean="0"/>
              <a:t>, December 11-15, 2006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Experience of using float glass for electrodes in radiation detectors, NSGC-06, BARC, September 15-16, 2006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Development of Resistive Plate Chambers for the INO detector, 50th DAE-BRNS Symposium on Nuclear Physics, BARC, Mumbai, December 12-16, 2005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Design of electronics, trigger and data acquisition system for the proposed INO prototype detector, DAE Symposium on High Energy Physics, SINP, Kolkata, December 2004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Results from development of glass RPCs for INO detector, DAE Symposium on High Energy Physics, SINP, Kolkata, December 2004 </a:t>
            </a:r>
          </a:p>
          <a:p>
            <a:pPr lvl="0">
              <a:buFont typeface="+mj-lt"/>
              <a:buAutoNum type="arabicPeriod"/>
            </a:pPr>
            <a:r>
              <a:rPr lang="en-US" sz="1200" dirty="0" smtClean="0"/>
              <a:t>Technological challenges in Particle detectors for future experiments, Review talk, DAE Vision2020, Sub-topic 3.8 meet, </a:t>
            </a:r>
            <a:r>
              <a:rPr lang="en-US" sz="1200" dirty="0" err="1" smtClean="0"/>
              <a:t>Kalpakkam</a:t>
            </a:r>
            <a:r>
              <a:rPr lang="en-US" sz="1200" dirty="0" smtClean="0"/>
              <a:t>, May 3-4, 2004</a:t>
            </a:r>
            <a:endParaRPr lang="en-SG" sz="1200" dirty="0" smtClean="0"/>
          </a:p>
          <a:p>
            <a:pPr lvl="0">
              <a:buFont typeface="+mj-lt"/>
              <a:buAutoNum type="arabicPeriod"/>
            </a:pPr>
            <a:r>
              <a:rPr lang="en-US" sz="1200" dirty="0" smtClean="0"/>
              <a:t>Proposed detector and data readout system for the India-based Neutrino Observatory, Invited talk, NSNI-2004, </a:t>
            </a:r>
            <a:r>
              <a:rPr lang="en-US" sz="1200" dirty="0" err="1" smtClean="0"/>
              <a:t>Kalpakkam</a:t>
            </a:r>
            <a:r>
              <a:rPr lang="en-US" sz="1200" dirty="0" smtClean="0"/>
              <a:t>, February 17-20, 2004</a:t>
            </a:r>
            <a:endParaRPr lang="en-SG" sz="1200" dirty="0" smtClean="0"/>
          </a:p>
          <a:p>
            <a:pPr lvl="0">
              <a:buFont typeface="+mj-lt"/>
              <a:buAutoNum type="arabicPeriod"/>
            </a:pPr>
            <a:r>
              <a:rPr lang="en-US" sz="1200" dirty="0" smtClean="0"/>
              <a:t>Development of RPCs for INO, ACFA6-LC workshop, TIFR, December 15-17, 2003</a:t>
            </a:r>
            <a:endParaRPr lang="en-SG" sz="1200" dirty="0" smtClean="0"/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Factsheet of ICAL detector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Group 3"/>
          <p:cNvGraphicFramePr>
            <a:graphicFrameLocks/>
          </p:cNvGraphicFramePr>
          <p:nvPr/>
        </p:nvGraphicFramePr>
        <p:xfrm>
          <a:off x="671458" y="1143000"/>
          <a:ext cx="7786742" cy="4788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94874"/>
                <a:gridCol w="3891868"/>
              </a:tblGrid>
              <a:tr h="342000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modules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Module dimensions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16m × 16m × 14.5m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Detector dimensions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48.4m × 16m × 14.5m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layers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Iron plate thickness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56mm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Gap for RPC trays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40mm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Magnetic field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1.3Tesla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RPC dimensions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1,840mm × 1,840mm × 24mm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Readout strip pitch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 0mm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RPCs/Road/Layer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Roads/Layer/Module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 units/Layer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192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 units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28,800 (97,505m</a:t>
                      </a:r>
                      <a:r>
                        <a:rPr kumimoji="0" lang="en-US" sz="1800" u="none" strike="noStrike" cap="none" normalizeH="0" baseline="3000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)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readout strips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3,686,400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Poster presentations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lvl="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India-based Neutrino Observatory (INO): </a:t>
            </a:r>
            <a:r>
              <a:rPr lang="en-US" sz="1600" i="1" dirty="0" smtClean="0"/>
              <a:t>A world-class underground laboratory to study fundamental issues in physics</a:t>
            </a:r>
            <a:r>
              <a:rPr lang="en-US" sz="1600" dirty="0" smtClean="0"/>
              <a:t>, TechFest09, IIT Bombay, January </a:t>
            </a:r>
            <a:r>
              <a:rPr lang="en-US" sz="1600" dirty="0" smtClean="0"/>
              <a:t>2009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Development </a:t>
            </a:r>
            <a:r>
              <a:rPr lang="en-US" sz="1600" dirty="0" smtClean="0"/>
              <a:t>of conductive coated polyester film as RPC electrodes using screen printing, RPC2007, TIFR, Mumbai, INDIA, Feb 13-16, 2008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On-line gas mixing and multi-channel distribution system, RPC2007, TIFR, Mumbai, INDIA, Feb 13-16, 2008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The INO project, JIGSAW-2007, TIFR, Mumbai, February 12-23, 2007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Development of Resistive Plate Chambers for the INO detector, JIGSAW-2007, TIFR, Mumbai, February 12-23, 2007 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Experiences of using float glass as electrodes for radiation detectors, JIGSAW-2007, TIFR, Mumbai, February 12-23, 2007,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On aging problem of glass Resistive Plate Chambers, JIGSAW-2007, TIFR, Mumbai, February 12-23, 2007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Status of INO RPC R&amp;D activities, JIGSAW-2007, TIFR, Mumbai, February 12-23, 2007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Experiences of using float glass as electrodes for radiation detectors, National Symposium on Science &amp; Technology of Glass/Glass-Ceramics (NSGC-06), BARC, Mumbai, September 15-16, </a:t>
            </a:r>
            <a:r>
              <a:rPr lang="en-US" sz="1600" dirty="0" smtClean="0"/>
              <a:t>2006</a:t>
            </a:r>
          </a:p>
          <a:p>
            <a:pPr lvl="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Muon lifetime experiment, Year of Physics programme, IIT Bombay, December </a:t>
            </a:r>
            <a:r>
              <a:rPr lang="en-US" sz="1600" dirty="0" smtClean="0"/>
              <a:t>2005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Development of Resistive Plate Chambers for the INO detector, 50th DAE-BRNS Symposium on Nuclear Physics, BARC, Mumbai, December 12-16, 2005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On aging problem of glass Resistive Plate Chambers, The VIII Workshop on Resistive Plate Chambers and Related Detectors, Korea University, Seoul, October 10-12, 2005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Indigenous R &amp; D efforts for HEP detectors - Glass Resistive Plate Chambers for INO experiment, DAE Vision2020, Sub-topic 3.8 meet, </a:t>
            </a:r>
            <a:r>
              <a:rPr lang="en-US" sz="1600" dirty="0" err="1" smtClean="0"/>
              <a:t>Kalpakkam</a:t>
            </a:r>
            <a:r>
              <a:rPr lang="en-US" sz="1600" dirty="0" smtClean="0"/>
              <a:t>, May 3-4, 2004 </a:t>
            </a:r>
          </a:p>
        </p:txBody>
      </p:sp>
      <p:sp>
        <p:nvSpPr>
          <p:cNvPr id="6553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28, 2009</a:t>
            </a:r>
            <a:endParaRPr lang="en-US" dirty="0"/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29ED7A-D54D-45A1-95AB-64DC87DBE578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28, 2009</a:t>
            </a:r>
            <a:endParaRPr lang="en-US"/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5298D8-E66A-4116-96F8-38BF31F2E02D}" type="slidenum">
              <a:rPr lang="en-US"/>
              <a:pPr/>
              <a:t>51</a:t>
            </a:fld>
            <a:endParaRPr lang="en-US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External presentations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Current status of the KEK-INO collaboration, DST-JSPS Core University program, TIFR,  February 19, 2009</a:t>
            </a:r>
            <a:endParaRPr lang="en-SG" sz="10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ICAL Electronics: Current thoughts, INO-US collaboration meeting, TIFR, February 6, 2009</a:t>
            </a:r>
            <a:endParaRPr lang="en-SG" sz="10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ICAL Electronics: Status summary, INO-KEK collaboration meeting, TIFR, January 28-29, 2009</a:t>
            </a:r>
            <a:endParaRPr lang="en-SG" sz="10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Destroy, to probe its creation, St Cathedral School, October 3, 2008</a:t>
            </a:r>
            <a:endParaRPr lang="en-SG" sz="10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It is not end of the world … It is about beginning of the Universe, St Cathedral School, September 23, 2008 </a:t>
            </a:r>
            <a:endParaRPr lang="en-SG" sz="10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err="1" smtClean="0"/>
              <a:t>Ph.D</a:t>
            </a:r>
            <a:r>
              <a:rPr lang="en-US" sz="1000" dirty="0" smtClean="0"/>
              <a:t> progress seminar, Department of Physics, IIT Bombay, August 2008</a:t>
            </a:r>
            <a:endParaRPr lang="en-SG" sz="10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The </a:t>
            </a:r>
            <a:r>
              <a:rPr lang="en-US" sz="1000" dirty="0" smtClean="0"/>
              <a:t>joy and challenge of doing experimental particle physics, CBS Colloquium, August 12, 2008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 INO prototype detector and data acquisition system, RPC2007, TIFR, Mumbai, INDIA, February 13-16, 2008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Electronics for the INO ICAL detector, KEK, Japan, November 27, 2007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Development of Resistive Plate Chambers for INO ICAL detector, University of Roma Tor Vergata, November 2, 2007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err="1" smtClean="0"/>
              <a:t>Ph.D</a:t>
            </a:r>
            <a:r>
              <a:rPr lang="en-US" sz="1000" dirty="0" smtClean="0"/>
              <a:t> progress seminar, Department of Physics, IIT Bombay, August 2007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Introduction to Resistive Plate Chambers, Perspectives of Neutrino Physics and India-based Neutrino Observatory, Sambalpur University, February 17-18, 2007 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Electronics and data acquisition systems for RPC detectors, Perspectives of Neutrino Physics and India-based Neutrino Observatory, Sambalpur University, February 17-18, 2007 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The INO project, JIGSAW-2007, TIFR, Mumbai, February 12-23, 2007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Development of Resistive Plate Chambers for the INO detector, JIGSAW-2007, TIFR, Mumbai, February 12-23, 2007 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Experiences of using float glass as electrodes for radiation detectors, JIGSAW-2007, TIFR, Mumbai, February 12-23, 2007,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On aging problem of glass Resistive Plate Chambers, JIGSAW-2007, TIFR, Mumbai, February 12-23, 2007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Status of INO RPC R&amp;D activities, JIGSAW-2007, TIFR, Mumbai, February 12-23, 2007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Integration and commissioning of data acquisition system for the INO prototype detector, DAE Symposium in High Energy Physics, IIT </a:t>
            </a:r>
            <a:r>
              <a:rPr lang="en-US" sz="1000" dirty="0" err="1" smtClean="0"/>
              <a:t>Kharagpur</a:t>
            </a:r>
            <a:r>
              <a:rPr lang="en-US" sz="1000" dirty="0" smtClean="0"/>
              <a:t>, December 11-15, 2006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Results from long term stability tests of Resistive Plate Chambers, DAE Symposium in High Energy Physics, IIT </a:t>
            </a:r>
            <a:r>
              <a:rPr lang="en-US" sz="1000" dirty="0" err="1" smtClean="0"/>
              <a:t>Kharagpur</a:t>
            </a:r>
            <a:r>
              <a:rPr lang="en-US" sz="1000" dirty="0" smtClean="0"/>
              <a:t>, December 11-15, 2006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Glass characterisation techniques used in the Resistive Plate Chamber development,  DAE Symposium in High Energy Physics, IIT </a:t>
            </a:r>
            <a:r>
              <a:rPr lang="en-US" sz="1000" dirty="0" err="1" smtClean="0"/>
              <a:t>Kharagpur</a:t>
            </a:r>
            <a:r>
              <a:rPr lang="en-US" sz="1000" dirty="0" smtClean="0"/>
              <a:t>, December 11-15, 2006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err="1" smtClean="0"/>
              <a:t>Ph.D</a:t>
            </a:r>
            <a:r>
              <a:rPr lang="en-US" sz="1000" dirty="0" smtClean="0"/>
              <a:t> progress seminar, Department of Physics, IIT Bombay, August 2006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Preliminary results from INO detector R&amp;D programme, Linear Collider Workshop 2006, </a:t>
            </a:r>
            <a:r>
              <a:rPr lang="en-US" sz="1000" dirty="0" err="1" smtClean="0"/>
              <a:t>IISc</a:t>
            </a:r>
            <a:r>
              <a:rPr lang="en-US" sz="1000" dirty="0" smtClean="0"/>
              <a:t>, Bangalore, March 9-13, 2006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err="1" smtClean="0"/>
              <a:t>Ph.D</a:t>
            </a:r>
            <a:r>
              <a:rPr lang="en-US" sz="1000" dirty="0" smtClean="0"/>
              <a:t> progress seminar, Department of Physics, IIT Bombay, August 2005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Development and study of glass Resistive Plate Chambers, </a:t>
            </a:r>
            <a:r>
              <a:rPr lang="en-US" sz="1000" dirty="0" err="1" smtClean="0"/>
              <a:t>Ph.D</a:t>
            </a:r>
            <a:r>
              <a:rPr lang="en-US" sz="1000" dirty="0" smtClean="0"/>
              <a:t> credit seminar report, IIT Bombay, November 2004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Design of electronics, trigger and data acquisition system for the proposed INO prototype detector, DAE Symposium on High Energy Physics, SINP, Kolkata, December 2004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Results from development of glass RPCs for INO detector, DAE Symposium on High Energy Physics, SINP, Kolkata, December 2004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Technological challenges in Particle detectors for future experiments, Review talk, DAE Vision2020, Sub-topic 3.8 meet, </a:t>
            </a:r>
            <a:r>
              <a:rPr lang="en-US" sz="1000" dirty="0" err="1" smtClean="0"/>
              <a:t>Kalpakkam</a:t>
            </a:r>
            <a:r>
              <a:rPr lang="en-US" sz="1000" dirty="0" smtClean="0"/>
              <a:t>, May 3-4, 2004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INO Collaboration, Asian Particle Accelerator Conference, Korea, March 2004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Proposed detector and data readout system for the India-based Neutrino Observatory, Invited talk, NSNI-2004, </a:t>
            </a:r>
            <a:r>
              <a:rPr lang="en-US" sz="1000" dirty="0" err="1" smtClean="0"/>
              <a:t>Kalpakkam</a:t>
            </a:r>
            <a:r>
              <a:rPr lang="en-US" sz="1000" dirty="0" smtClean="0"/>
              <a:t>, February 17-20, 2004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Development of RPCs for INO, ACFA6-LC workshop, TIFR, December 15-17, 2003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Prototyping and study of Glass Resistive Plate Chambers, ACFA Workshop, TIFR, January 9, 2003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Status of RPC R &amp; D at TIFR, Seminar, SINP, Kolkata, December 9, 2003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Probing deeper into matter, Royal College of Arts, Science and Commerce, Mumbai, February 15, 2003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Instrumentation for High Energy Physics Experiments, Ozone 2002, Rajiv Gandhi Institute of Technology, Mumbai, October 26, 2002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000" dirty="0" smtClean="0"/>
              <a:t>Development of CAMAC based 32-channel high resolution Time-to-Digital converter module, Workshop on Electronics for Experimental Data Acquisition &amp; Computer Control, Nuclear Science Centre, New Delhi, March 2002</a:t>
            </a:r>
          </a:p>
          <a:p>
            <a:pPr eaLnBrk="1" hangingPunct="1">
              <a:lnSpc>
                <a:spcPct val="80000"/>
              </a:lnSpc>
            </a:pP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28, 2009</a:t>
            </a:r>
            <a:endParaRPr lang="en-US"/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3855A9-0B12-4953-A61B-C849109E5D65}" type="slidenum">
              <a:rPr lang="en-US"/>
              <a:pPr/>
              <a:t>52</a:t>
            </a:fld>
            <a:endParaRPr lang="en-US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Institute colloquia </a:t>
            </a: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lvl="0" indent="-609600" eaLnBrk="1" hangingPunct="1">
              <a:buFontTx/>
              <a:buAutoNum type="arabicPeriod"/>
            </a:pPr>
            <a:r>
              <a:rPr lang="en-US" dirty="0" smtClean="0"/>
              <a:t>Design and characterisation studies of  Resistive Plate Chambers, Physics Colloquium, TIFR, November 2008</a:t>
            </a:r>
            <a:endParaRPr lang="en-SG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Development </a:t>
            </a:r>
            <a:r>
              <a:rPr lang="en-US" dirty="0" smtClean="0"/>
              <a:t>of a high performance TDC module for the Grapes-3 experiment, ASET Colloquium, TIFR, October 2006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28, 2009</a:t>
            </a:r>
            <a:endParaRPr lang="en-US"/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9DF11A-0E3F-4598-8FF1-E1DBED38E841}" type="slidenum">
              <a:rPr lang="en-US"/>
              <a:pPr/>
              <a:t>53</a:t>
            </a:fld>
            <a:endParaRPr lang="en-US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Courses taught</a:t>
            </a:r>
            <a:endParaRPr lang="en-US" sz="3600" dirty="0" smtClean="0"/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>
                <a:ea typeface="Times New Roman"/>
              </a:rPr>
              <a:t>Course on Signal processing electronics, VII SERC School, IIT Bombay, February 2009</a:t>
            </a:r>
            <a:endParaRPr lang="en-SG" dirty="0" smtClean="0">
              <a:ea typeface="Times New Roman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>
                <a:ea typeface="Times New Roman"/>
              </a:rPr>
              <a:t>Laboratory Orientation, VII SERC School, IIT Bombay, February 2009</a:t>
            </a:r>
          </a:p>
          <a:p>
            <a:pPr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>
                <a:ea typeface="Times New Roman"/>
              </a:rPr>
              <a:t>IPHY 203: Experimental Methods I. Shared with Prof. </a:t>
            </a:r>
            <a:r>
              <a:rPr lang="en-US" dirty="0" err="1" smtClean="0">
                <a:ea typeface="Times New Roman"/>
              </a:rPr>
              <a:t>Vandana</a:t>
            </a:r>
            <a:r>
              <a:rPr lang="en-US" dirty="0" smtClean="0">
                <a:ea typeface="Times New Roman"/>
              </a:rPr>
              <a:t> </a:t>
            </a:r>
            <a:r>
              <a:rPr lang="en-US" dirty="0" err="1" smtClean="0">
                <a:ea typeface="Times New Roman"/>
              </a:rPr>
              <a:t>Nanal</a:t>
            </a:r>
            <a:r>
              <a:rPr lang="en-US" dirty="0" smtClean="0">
                <a:ea typeface="Times New Roman"/>
              </a:rPr>
              <a:t> for the INO Graduate Training School (Autumn 2008)</a:t>
            </a:r>
          </a:p>
          <a:p>
            <a:pPr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>
                <a:ea typeface="Times New Roman"/>
              </a:rPr>
              <a:t>IPHY 204: Experimental Methods II. Shared with Prof. V.M.Datar for the INO Graduate Training School (Spring 2009)</a:t>
            </a:r>
            <a:endParaRPr lang="en-SG" dirty="0" smtClean="0">
              <a:ea typeface="Times New Roman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/>
              <a:t>Course on Resistive Plate Chambers, INO School, VECC/SINP, Kolkata, May 1-13, 2006</a:t>
            </a:r>
          </a:p>
          <a:p>
            <a:pPr lvl="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/>
              <a:t>Course </a:t>
            </a:r>
            <a:r>
              <a:rPr lang="en-US" dirty="0" smtClean="0"/>
              <a:t>on Data Acquisition Systems, INO School, VECC/SINP, Kolkata, May 1-13, 2006</a:t>
            </a:r>
          </a:p>
          <a:p>
            <a:pPr marL="609600" indent="-60960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 P</a:t>
            </a:r>
            <a:r>
              <a:rPr lang="en-US" sz="3600" dirty="0" smtClean="0"/>
              <a:t>resentations to the collaboration</a:t>
            </a:r>
            <a:endParaRPr lang="en-US" sz="3600" dirty="0" smtClean="0"/>
          </a:p>
        </p:txBody>
      </p:sp>
      <p:sp>
        <p:nvSpPr>
          <p:cNvPr id="665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 smtClean="0"/>
              <a:t>Report </a:t>
            </a:r>
            <a:r>
              <a:rPr lang="en-US" sz="1600" dirty="0" smtClean="0"/>
              <a:t>on Electronics for the ICAL and the Prototype, INO Collaboration meeting, VECC, </a:t>
            </a:r>
            <a:r>
              <a:rPr lang="en-US" sz="1600" dirty="0" smtClean="0"/>
              <a:t>February 27, 2009</a:t>
            </a:r>
            <a:r>
              <a:rPr lang="en-SG" sz="1600" dirty="0" smtClean="0"/>
              <a:t> </a:t>
            </a:r>
            <a:r>
              <a:rPr lang="en-US" sz="1600" dirty="0" smtClean="0"/>
              <a:t>ICAL </a:t>
            </a:r>
            <a:r>
              <a:rPr lang="en-US" sz="1600" dirty="0" smtClean="0"/>
              <a:t>electronics and DAQ schemes, INO Electronics meeting, TIFR, September 17, </a:t>
            </a:r>
            <a:r>
              <a:rPr lang="en-US" sz="1600" dirty="0" smtClean="0"/>
              <a:t>2008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Commissioning </a:t>
            </a:r>
            <a:r>
              <a:rPr lang="en-US" sz="1600" dirty="0" smtClean="0"/>
              <a:t>of ICAL prototype detector electronics, Presentation at INO Collaboration meeting, BARC, April 13-14, 2008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Electronics, trigger and data acquisition systems for the INO ICAL detector, Presentation at INO Collaboration meeting, BARC, April 13-14, 2008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Possible schemes for INO-ICAL electronics, INO Electronics Meeting, TIFR, September 21, 2007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Status of INO detector R&amp;D, INO Collaboration meeting, University of Delhi, 9-10 March 2007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Status report on RPC R&amp;D at TIFR, INO detector meeting, VECC, Kolkata, December 24, 2005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Status report on electronics, trigger and data acquisition systems for the INO prototype detector, INO detector meeting, VECC, Kolkata, December 24, 2005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Electronics, trigger and DAQ system for INO prototype detector and A few thoughts for ICAL detector, INO Interaction meeting, </a:t>
            </a:r>
            <a:r>
              <a:rPr lang="en-US" sz="1600" dirty="0" err="1" smtClean="0"/>
              <a:t>IMSc</a:t>
            </a:r>
            <a:r>
              <a:rPr lang="en-US" sz="1600" dirty="0" smtClean="0"/>
              <a:t>, Chennai, February 22-24, 2006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Status of glass and </a:t>
            </a:r>
            <a:r>
              <a:rPr lang="en-US" sz="1600" dirty="0" err="1" smtClean="0"/>
              <a:t>bakelite</a:t>
            </a:r>
            <a:r>
              <a:rPr lang="en-US" sz="1600" dirty="0" smtClean="0"/>
              <a:t> RPC development, India-CMS collaboration meeting, BARC, 20-21 July 2005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CERN experience, Joint presentation, India-CMS collaboration meeting, BARC, 20-21 July 2005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Study of Chinese oil-less </a:t>
            </a:r>
            <a:r>
              <a:rPr lang="en-US" sz="1600" dirty="0" err="1" smtClean="0"/>
              <a:t>bakelite</a:t>
            </a:r>
            <a:r>
              <a:rPr lang="en-US" sz="1600" dirty="0" smtClean="0"/>
              <a:t> RPC, CERN, CMS RE Collaboration meeting, June 2005 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Prototyping and study of Glass Resistive Plate Chamber, INO collaboration meeting, TIFR, Mumbai, January 9, 2003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600" dirty="0" smtClean="0"/>
              <a:t>INO TRIDAS activities at Mumbai, INO collaboration meeting, SINP, Kolkata, March 31-April 2, 2003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000" dirty="0" smtClean="0"/>
          </a:p>
        </p:txBody>
      </p:sp>
      <p:sp>
        <p:nvSpPr>
          <p:cNvPr id="6656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28, 2009</a:t>
            </a:r>
            <a:endParaRPr lang="en-US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4CD253-9999-43C9-A060-E07EFBAA5D84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28, 2009</a:t>
            </a:r>
            <a:endParaRPr lang="en-US"/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A5D742-EA0E-4722-AF7D-272C2BB7B09C}" type="slidenum">
              <a:rPr lang="en-US"/>
              <a:pPr/>
              <a:t>55</a:t>
            </a:fld>
            <a:endParaRPr lang="en-US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Collaboration reports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India-based Neutrino Observatory, INO Project Report, INO/2006/1, Volume 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India-based Neutrino Observatory, INO Interim Reports, INO/2005/1, Volume I, II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28, 2009</a:t>
            </a:r>
            <a:endParaRPr lang="en-US"/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/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57F8B8-E00C-4AA9-90B7-65FE1EE528EF}" type="slidenum">
              <a:rPr lang="en-US"/>
              <a:pPr/>
              <a:t>56</a:t>
            </a:fld>
            <a:endParaRPr lang="en-US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Internal reports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lvl="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Design and characterisation studies of Resistive Plate Chambers, </a:t>
            </a:r>
            <a:r>
              <a:rPr lang="en-US" sz="1600" dirty="0" err="1" smtClean="0"/>
              <a:t>Ph.D</a:t>
            </a:r>
            <a:r>
              <a:rPr lang="en-US" sz="1600" dirty="0" smtClean="0"/>
              <a:t> progress report, IIT Bombay, August </a:t>
            </a:r>
            <a:r>
              <a:rPr lang="en-US" sz="1600" dirty="0" smtClean="0"/>
              <a:t>2008</a:t>
            </a:r>
            <a:endParaRPr lang="en-US" sz="16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A </a:t>
            </a:r>
            <a:r>
              <a:rPr lang="en-US" sz="1600" dirty="0" smtClean="0"/>
              <a:t>short report on the performance of BARC HMCs for INO detectors, March 2008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How-to-BigStack, User manual for </a:t>
            </a:r>
            <a:r>
              <a:rPr lang="en-US" sz="1600" i="1" dirty="0" smtClean="0"/>
              <a:t>BigStack</a:t>
            </a:r>
            <a:r>
              <a:rPr lang="en-US" sz="1600" dirty="0" smtClean="0"/>
              <a:t> analysis package, 2007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How-to-</a:t>
            </a:r>
            <a:r>
              <a:rPr lang="en-US" sz="1600" dirty="0" err="1" smtClean="0"/>
              <a:t>ProcessTraces</a:t>
            </a:r>
            <a:r>
              <a:rPr lang="en-US" sz="1600" dirty="0" smtClean="0"/>
              <a:t>, User manual for </a:t>
            </a:r>
            <a:r>
              <a:rPr lang="en-US" sz="1600" i="1" dirty="0" err="1" smtClean="0"/>
              <a:t>ProcessTraces</a:t>
            </a:r>
            <a:r>
              <a:rPr lang="en-US" sz="1600" dirty="0" smtClean="0"/>
              <a:t> analysis script, 2007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The Little Neutrino, Write-up for TIFR Open House programme, 2007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Design and simulation studies of Resistive Plate Chambers, </a:t>
            </a:r>
            <a:r>
              <a:rPr lang="en-US" sz="1600" dirty="0" err="1" smtClean="0"/>
              <a:t>Ph.D</a:t>
            </a:r>
            <a:r>
              <a:rPr lang="en-US" sz="1600" dirty="0" smtClean="0"/>
              <a:t> progress report, IIT Bombay, August 2007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Calibration procedure and test results of NINO amplifier, July 2007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On data format of </a:t>
            </a:r>
            <a:r>
              <a:rPr lang="en-US" sz="1600" i="1" dirty="0" err="1" smtClean="0"/>
              <a:t>InoDaq</a:t>
            </a:r>
            <a:r>
              <a:rPr lang="en-US" sz="1600" dirty="0" smtClean="0"/>
              <a:t> and </a:t>
            </a:r>
            <a:r>
              <a:rPr lang="en-US" sz="1600" i="1" dirty="0" err="1" smtClean="0"/>
              <a:t>rpcanal</a:t>
            </a:r>
            <a:r>
              <a:rPr lang="en-US" sz="1600" i="1" dirty="0" smtClean="0"/>
              <a:t> </a:t>
            </a:r>
            <a:r>
              <a:rPr lang="en-US" sz="1600" dirty="0" smtClean="0"/>
              <a:t>packages, 2006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Quality control log sheets for RPC production, 2006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Glass surface quality and element analysis, September 2006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Design and simulation studies of Resistive Plate Chambers, </a:t>
            </a:r>
            <a:r>
              <a:rPr lang="en-US" sz="1600" dirty="0" err="1" smtClean="0"/>
              <a:t>Ph.D</a:t>
            </a:r>
            <a:r>
              <a:rPr lang="en-US" sz="1600" dirty="0" smtClean="0"/>
              <a:t> progress report, IIT Bombay, August 2006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Design and simulation studies of Resistive Plate Chambers, </a:t>
            </a:r>
            <a:r>
              <a:rPr lang="en-US" sz="1600" dirty="0" err="1" smtClean="0"/>
              <a:t>Ph.D</a:t>
            </a:r>
            <a:r>
              <a:rPr lang="en-US" sz="1600" dirty="0" smtClean="0"/>
              <a:t> progress report, IIT Bombay, August 2005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Development and study of glass Resistive Plate Chambers, </a:t>
            </a:r>
            <a:r>
              <a:rPr lang="en-US" sz="1600" dirty="0" err="1" smtClean="0"/>
              <a:t>Ph.D</a:t>
            </a:r>
            <a:r>
              <a:rPr lang="en-US" sz="1600" dirty="0" smtClean="0"/>
              <a:t> credit seminar report, IIT Bombay, November 2004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DAE Vision document on Sensors and detectors, Co-author, 2004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Proposed scheme for Electronics, Trigger and Data Acquisition System for the INO prototype detector, May 2003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Requirements of proposed electronics and data acquisition system for the Indian Neutrino Observatory, February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 characteristics and merits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300" dirty="0" smtClean="0"/>
              <a:t>Large detector area coverage, thin (~10mm), small mass thickness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Flexible detector and readout geometry designs 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Solution for tracking, calorimeter, muon detectors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Trigger, timing and special purpose design versions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Built from simple/common materials; low fabrication cost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Ease of construction and operation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Highly suitable for industrial production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Detector bias and signal pickup isolation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Simple signal pickup and front-end electronics; digital information acquisition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High single particle efficiency (&gt;95%) and time resolution (~1nSec)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Particle tracking capability; 2-dimensional readout from the same chamber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Scalable rate capability (Low to very high); Cosmic ray to collider detectors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Good reliability, long term stability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Under laying Physics mostly understood!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operation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 descr="spark_u.jpg                                                    00077E67mac_10                         B8E0B84A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310" t="4155" r="1890" b="3422"/>
          <a:stretch>
            <a:fillRect/>
          </a:stretch>
        </p:blipFill>
        <p:spPr bwMode="auto">
          <a:xfrm>
            <a:off x="1314915" y="838200"/>
            <a:ext cx="6514171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induction in RPC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3709988" y="1181100"/>
            <a:ext cx="5357812" cy="48387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Electron-ion pairs produced in the ionisation process drift  in the opposite directions.</a:t>
            </a:r>
          </a:p>
          <a:p>
            <a:r>
              <a:rPr lang="en-US" sz="2400" dirty="0" smtClean="0"/>
              <a:t>All </a:t>
            </a:r>
            <a:r>
              <a:rPr lang="en-US" sz="2400" dirty="0" smtClean="0"/>
              <a:t>primary electron clusters drift towards the anode plate with velocity v  and simultaneously originate avalanches</a:t>
            </a:r>
          </a:p>
          <a:p>
            <a:r>
              <a:rPr lang="en-US" sz="2400" dirty="0" smtClean="0"/>
              <a:t>A cluster is eliminated as soon as it reaches anode plate</a:t>
            </a:r>
          </a:p>
          <a:p>
            <a:r>
              <a:rPr lang="en-US" sz="2400" dirty="0" smtClean="0"/>
              <a:t>The charge induced on the pickup strips is q = (-e</a:t>
            </a:r>
            <a:r>
              <a:rPr lang="el-GR" sz="2400" dirty="0" smtClean="0"/>
              <a:t>Δ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e</a:t>
            </a:r>
            <a:r>
              <a:rPr lang="en-US" sz="2400" dirty="0" smtClean="0"/>
              <a:t> + e</a:t>
            </a:r>
            <a:r>
              <a:rPr lang="el-GR" sz="2400" dirty="0" smtClean="0"/>
              <a:t>Δ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)/g</a:t>
            </a:r>
          </a:p>
          <a:p>
            <a:r>
              <a:rPr lang="en-US" sz="2400" dirty="0" smtClean="0"/>
              <a:t>The induced current due to a single pair </a:t>
            </a:r>
            <a:r>
              <a:rPr lang="en-US" sz="24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dirty="0" err="1" smtClean="0"/>
              <a:t>dq</a:t>
            </a:r>
            <a:r>
              <a:rPr lang="en-US" sz="2400" dirty="0" smtClean="0"/>
              <a:t>/</a:t>
            </a:r>
            <a:r>
              <a:rPr lang="en-US" sz="2400" dirty="0" err="1" smtClean="0"/>
              <a:t>dt</a:t>
            </a:r>
            <a:r>
              <a:rPr lang="en-US" sz="2400" dirty="0" smtClean="0"/>
              <a:t> = e(v + V)/g ≈ </a:t>
            </a:r>
            <a:r>
              <a:rPr lang="en-US" sz="2400" dirty="0" err="1" smtClean="0"/>
              <a:t>ev</a:t>
            </a:r>
            <a:r>
              <a:rPr lang="en-US" sz="2400" dirty="0" smtClean="0"/>
              <a:t>/g, V « v</a:t>
            </a:r>
          </a:p>
          <a:p>
            <a:r>
              <a:rPr lang="en-US" sz="2400" dirty="0" smtClean="0"/>
              <a:t>Prompt charge in RPC is dominated by the electron </a:t>
            </a:r>
            <a:r>
              <a:rPr lang="en-US" sz="2400" dirty="0" smtClean="0"/>
              <a:t>drift</a:t>
            </a:r>
            <a:endParaRPr lang="en-US" sz="2400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2343" t="34413" r="52344" b="9111"/>
          <a:stretch>
            <a:fillRect/>
          </a:stretch>
        </p:blipFill>
        <p:spPr bwMode="auto">
          <a:xfrm>
            <a:off x="408926" y="1129156"/>
            <a:ext cx="3060000" cy="2637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 l="4387" t="33599" r="50970" b="23923"/>
          <a:stretch>
            <a:fillRect/>
          </a:stretch>
        </p:blipFill>
        <p:spPr>
          <a:xfrm>
            <a:off x="410800" y="3843800"/>
            <a:ext cx="3060000" cy="21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 operating mode definitions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28,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Ph.D. Annual Progress Seminar, IIT Bombay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127000" y="1219200"/>
            <a:ext cx="4281488" cy="482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 smtClean="0"/>
              <a:t>Let,    n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= No. of electrons in a cluster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 smtClean="0">
                <a:sym typeface="Symbol" pitchFamily="18" charset="2"/>
              </a:rPr>
              <a:t>              = Townsend coefficient (No.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 smtClean="0">
                <a:sym typeface="Symbol" pitchFamily="18" charset="2"/>
              </a:rPr>
              <a:t>                    of  ionisations/unit length)</a:t>
            </a:r>
          </a:p>
          <a:p>
            <a:pPr>
              <a:lnSpc>
                <a:spcPct val="110000"/>
              </a:lnSpc>
              <a:buFont typeface="Symbol" pitchFamily="18" charset="2"/>
              <a:buNone/>
            </a:pPr>
            <a:r>
              <a:rPr lang="en-US" sz="1600" dirty="0" smtClean="0">
                <a:sym typeface="Symbol" pitchFamily="18" charset="2"/>
              </a:rPr>
              <a:t>              = Attachment coefficient (No.</a:t>
            </a:r>
          </a:p>
          <a:p>
            <a:pPr>
              <a:lnSpc>
                <a:spcPct val="110000"/>
              </a:lnSpc>
              <a:buFont typeface="Symbol" pitchFamily="18" charset="2"/>
              <a:buNone/>
            </a:pPr>
            <a:r>
              <a:rPr lang="en-US" sz="1600" dirty="0" smtClean="0">
                <a:sym typeface="Symbol" pitchFamily="18" charset="2"/>
              </a:rPr>
              <a:t>                    of electrons captured by the</a:t>
            </a:r>
          </a:p>
          <a:p>
            <a:pPr>
              <a:lnSpc>
                <a:spcPct val="110000"/>
              </a:lnSpc>
              <a:buFont typeface="Symbol" pitchFamily="18" charset="2"/>
              <a:buNone/>
            </a:pPr>
            <a:r>
              <a:rPr lang="en-US" sz="1600" dirty="0" smtClean="0">
                <a:sym typeface="Symbol" pitchFamily="18" charset="2"/>
              </a:rPr>
              <a:t>                    gas per unit length)</a:t>
            </a:r>
          </a:p>
          <a:p>
            <a:pPr>
              <a:lnSpc>
                <a:spcPct val="110000"/>
              </a:lnSpc>
              <a:buFont typeface="Symbol" pitchFamily="18" charset="2"/>
              <a:buNone/>
            </a:pPr>
            <a:r>
              <a:rPr lang="en-US" sz="1600" dirty="0" smtClean="0">
                <a:sym typeface="Symbol" pitchFamily="18" charset="2"/>
              </a:rPr>
              <a:t>Then, the no. of electrons reaching</a:t>
            </a:r>
          </a:p>
          <a:p>
            <a:pPr>
              <a:lnSpc>
                <a:spcPct val="110000"/>
              </a:lnSpc>
              <a:buFont typeface="Symbol" pitchFamily="18" charset="2"/>
              <a:buNone/>
            </a:pPr>
            <a:r>
              <a:rPr lang="en-US" sz="1600" dirty="0" smtClean="0">
                <a:sym typeface="Symbol" pitchFamily="18" charset="2"/>
              </a:rPr>
              <a:t>the anode,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endParaRPr lang="en-US" sz="18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sz="1800" dirty="0" smtClean="0">
                <a:sym typeface="Symbol" pitchFamily="18" charset="2"/>
              </a:rPr>
              <a:t>            </a:t>
            </a:r>
            <a:r>
              <a:rPr lang="en-US" sz="2400" dirty="0" smtClean="0">
                <a:solidFill>
                  <a:srgbClr val="FF0000"/>
                </a:solidFill>
                <a:sym typeface="Symbol" pitchFamily="18" charset="2"/>
              </a:rPr>
              <a:t>n = n</a:t>
            </a:r>
            <a:r>
              <a:rPr lang="en-US" sz="2400" baseline="-25000" dirty="0" smtClean="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sz="2400" dirty="0" smtClean="0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en-US" sz="2400" baseline="30000" dirty="0" smtClean="0">
                <a:solidFill>
                  <a:srgbClr val="FF0000"/>
                </a:solidFill>
                <a:sym typeface="Symbol" pitchFamily="18" charset="2"/>
              </a:rPr>
              <a:t>(- )x</a:t>
            </a:r>
            <a:endParaRPr lang="en-US" sz="2400" dirty="0" smtClean="0">
              <a:solidFill>
                <a:srgbClr val="FF0000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endParaRPr lang="en-US" sz="1800" dirty="0" smtClean="0">
              <a:sym typeface="Symbol" pitchFamily="18" charset="2"/>
            </a:endParaRPr>
          </a:p>
          <a:p>
            <a:pPr>
              <a:lnSpc>
                <a:spcPct val="110000"/>
              </a:lnSpc>
              <a:buFont typeface="Symbol" pitchFamily="18" charset="2"/>
              <a:buNone/>
            </a:pPr>
            <a:r>
              <a:rPr lang="en-US" sz="1800" dirty="0" smtClean="0">
                <a:sym typeface="Symbol" pitchFamily="18" charset="2"/>
              </a:rPr>
              <a:t>Where x = Distance between anode</a:t>
            </a:r>
          </a:p>
          <a:p>
            <a:pPr>
              <a:lnSpc>
                <a:spcPct val="110000"/>
              </a:lnSpc>
              <a:buFont typeface="Symbol" pitchFamily="18" charset="2"/>
              <a:buNone/>
            </a:pPr>
            <a:r>
              <a:rPr lang="en-US" sz="1800" dirty="0" smtClean="0">
                <a:sym typeface="Symbol" pitchFamily="18" charset="2"/>
              </a:rPr>
              <a:t>and the point where the cluster </a:t>
            </a:r>
          </a:p>
          <a:p>
            <a:pPr>
              <a:lnSpc>
                <a:spcPct val="110000"/>
              </a:lnSpc>
              <a:buFont typeface="Symbol" pitchFamily="18" charset="2"/>
              <a:buNone/>
            </a:pPr>
            <a:r>
              <a:rPr lang="en-US" sz="1800" dirty="0" smtClean="0">
                <a:sym typeface="Symbol" pitchFamily="18" charset="2"/>
              </a:rPr>
              <a:t>is produced</a:t>
            </a:r>
          </a:p>
          <a:p>
            <a:pPr>
              <a:lnSpc>
                <a:spcPct val="110000"/>
              </a:lnSpc>
              <a:buFont typeface="Symbol" pitchFamily="18" charset="2"/>
              <a:buNone/>
            </a:pPr>
            <a:endParaRPr lang="en-US" sz="1800" dirty="0" smtClean="0"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en-US" sz="1800" dirty="0" smtClean="0">
                <a:sym typeface="Symbol" pitchFamily="18" charset="2"/>
              </a:rPr>
              <a:t>Gain of the detector, M = n / n</a:t>
            </a:r>
            <a:r>
              <a:rPr lang="en-US" sz="1800" baseline="-25000" dirty="0" smtClean="0">
                <a:sym typeface="Symbol" pitchFamily="18" charset="2"/>
              </a:rPr>
              <a:t>0</a:t>
            </a:r>
          </a:p>
          <a:p>
            <a:pPr>
              <a:lnSpc>
                <a:spcPct val="110000"/>
              </a:lnSpc>
            </a:pPr>
            <a:r>
              <a:rPr lang="en-US" sz="1800" dirty="0" smtClean="0">
                <a:sym typeface="Symbol" pitchFamily="18" charset="2"/>
              </a:rPr>
              <a:t>M &gt;   10</a:t>
            </a:r>
            <a:r>
              <a:rPr lang="en-US" sz="1800" baseline="30000" dirty="0" smtClean="0">
                <a:sym typeface="Symbol" pitchFamily="18" charset="2"/>
              </a:rPr>
              <a:t>8</a:t>
            </a:r>
            <a:r>
              <a:rPr lang="en-US" sz="1800" dirty="0" smtClean="0">
                <a:sym typeface="Symbol" pitchFamily="18" charset="2"/>
              </a:rPr>
              <a:t>     Streamer mode;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800" dirty="0" smtClean="0">
                <a:sym typeface="Symbol" pitchFamily="18" charset="2"/>
              </a:rPr>
              <a:t>M &lt;&lt; 10</a:t>
            </a:r>
            <a:r>
              <a:rPr lang="en-US" sz="1800" baseline="30000" dirty="0" smtClean="0">
                <a:sym typeface="Symbol" pitchFamily="18" charset="2"/>
              </a:rPr>
              <a:t>8</a:t>
            </a:r>
            <a:r>
              <a:rPr lang="en-US" sz="1800" dirty="0" smtClean="0">
                <a:sym typeface="Symbol" pitchFamily="18" charset="2"/>
              </a:rPr>
              <a:t>    Avalanche  mode</a:t>
            </a:r>
            <a:endParaRPr lang="en-US" sz="1800" dirty="0"/>
          </a:p>
        </p:txBody>
      </p:sp>
      <p:sp>
        <p:nvSpPr>
          <p:cNvPr id="21" name="Text Box 9"/>
          <p:cNvSpPr txBox="1">
            <a:spLocks noGrp="1" noChangeArrowheads="1"/>
          </p:cNvSpPr>
          <p:nvPr>
            <p:ph sz="half" idx="4294967295"/>
          </p:nvPr>
        </p:nvSpPr>
        <p:spPr bwMode="auto">
          <a:xfrm>
            <a:off x="4495800" y="1219200"/>
            <a:ext cx="4500562" cy="482758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</a:rPr>
              <a:t> A planar detector with resistive </a:t>
            </a:r>
            <a:r>
              <a:rPr lang="en-US" sz="1500" dirty="0" smtClean="0">
                <a:solidFill>
                  <a:schemeClr val="tx1"/>
                </a:solidFill>
              </a:rPr>
              <a:t>electrodes ≈  </a:t>
            </a:r>
            <a:r>
              <a:rPr lang="en-US" sz="1500" dirty="0">
                <a:solidFill>
                  <a:schemeClr val="tx1"/>
                </a:solidFill>
              </a:rPr>
              <a:t>Set of independent discharge cells</a:t>
            </a:r>
          </a:p>
          <a:p>
            <a:r>
              <a:rPr lang="en-US" sz="1500" dirty="0">
                <a:solidFill>
                  <a:schemeClr val="tx1"/>
                </a:solidFill>
              </a:rPr>
              <a:t> Expression for the capacitance of a planar condenser 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sym typeface="Symbol" pitchFamily="18" charset="2"/>
              </a:rPr>
              <a:t>  Area </a:t>
            </a:r>
            <a:r>
              <a:rPr lang="en-US" sz="1500" dirty="0">
                <a:solidFill>
                  <a:schemeClr val="tx1"/>
                </a:solidFill>
                <a:sym typeface="Symbol" pitchFamily="18" charset="2"/>
              </a:rPr>
              <a:t>of such cells is proportional to the total average charge, Q that </a:t>
            </a:r>
            <a:r>
              <a:rPr lang="en-US" sz="1500" dirty="0" smtClean="0">
                <a:solidFill>
                  <a:schemeClr val="tx1"/>
                </a:solidFill>
                <a:sym typeface="Symbol" pitchFamily="18" charset="2"/>
              </a:rPr>
              <a:t>is produced </a:t>
            </a:r>
            <a:r>
              <a:rPr lang="en-US" sz="1500" dirty="0">
                <a:solidFill>
                  <a:schemeClr val="tx1"/>
                </a:solidFill>
                <a:sym typeface="Symbol" pitchFamily="18" charset="2"/>
              </a:rPr>
              <a:t>in the gas gap</a:t>
            </a:r>
            <a:r>
              <a:rPr lang="en-US" sz="1500" dirty="0" smtClean="0">
                <a:solidFill>
                  <a:schemeClr val="tx1"/>
                </a:solidFill>
                <a:sym typeface="Symbol" pitchFamily="18" charset="2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sz="1500" dirty="0" smtClean="0">
              <a:solidFill>
                <a:schemeClr val="tx1"/>
              </a:solidFill>
              <a:sym typeface="Symbol" pitchFamily="18" charset="2"/>
            </a:endParaRPr>
          </a:p>
          <a:p>
            <a:pPr>
              <a:buFont typeface="Wingdings" pitchFamily="2" charset="2"/>
              <a:buChar char="v"/>
            </a:pPr>
            <a:endParaRPr lang="en-US" sz="1500" dirty="0" smtClean="0">
              <a:solidFill>
                <a:schemeClr val="tx1"/>
              </a:solidFill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endParaRPr lang="en-US" sz="1500" dirty="0" smtClean="0">
              <a:solidFill>
                <a:schemeClr val="tx1"/>
              </a:solidFill>
              <a:sym typeface="Symbol" pitchFamily="18" charset="2"/>
            </a:endParaRPr>
          </a:p>
          <a:p>
            <a:pPr lvl="1">
              <a:lnSpc>
                <a:spcPct val="60000"/>
              </a:lnSpc>
              <a:spcBef>
                <a:spcPct val="50000"/>
              </a:spcBef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Where, d = gap thickness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                V = Applied voltage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None/>
            </a:pPr>
            <a:r>
              <a:rPr lang="en-US" sz="1500" dirty="0" smtClean="0">
                <a:solidFill>
                  <a:schemeClr val="tx1"/>
                </a:solidFill>
                <a:sym typeface="Symbol" pitchFamily="18" charset="2"/>
              </a:rPr>
              <a:t>              </a:t>
            </a:r>
            <a:r>
              <a:rPr lang="en-US" sz="1500" baseline="-25000" dirty="0" smtClean="0">
                <a:solidFill>
                  <a:schemeClr val="tx1"/>
                </a:solidFill>
                <a:sym typeface="Symbol" pitchFamily="18" charset="2"/>
              </a:rPr>
              <a:t>0</a:t>
            </a:r>
            <a:r>
              <a:rPr lang="en-US" sz="1500" dirty="0" smtClean="0">
                <a:solidFill>
                  <a:schemeClr val="tx1"/>
                </a:solidFill>
                <a:sym typeface="Symbol" pitchFamily="18" charset="2"/>
              </a:rPr>
              <a:t>  = Dielectric constant of the gas</a:t>
            </a:r>
            <a:endParaRPr lang="en-US" sz="1500" baseline="-25000" dirty="0" smtClean="0">
              <a:solidFill>
                <a:schemeClr val="tx1"/>
              </a:solidFill>
              <a:sym typeface="Symbol" pitchFamily="18" charset="2"/>
            </a:endParaRPr>
          </a:p>
          <a:p>
            <a:r>
              <a:rPr lang="en-US" sz="1500" dirty="0" smtClean="0">
                <a:solidFill>
                  <a:schemeClr val="tx1"/>
                </a:solidFill>
              </a:rPr>
              <a:t>Lower the Q; lower the area of the cell  (that is ‘dead’ during a hit) and hence  higher the rate handling capability of  the RPC</a:t>
            </a:r>
          </a:p>
          <a:p>
            <a:pPr>
              <a:buNone/>
            </a:pPr>
            <a:endParaRPr lang="en-US" sz="1500" dirty="0" smtClean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Q ~ 100pC =  Streamer mode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Q ~      1pC =  Avalanche mode</a:t>
            </a:r>
          </a:p>
          <a:p>
            <a:pPr>
              <a:buFont typeface="Symbol" pitchFamily="18" charset="2"/>
              <a:buNone/>
            </a:pPr>
            <a:endParaRPr lang="en-US" sz="1700" dirty="0" smtClean="0">
              <a:solidFill>
                <a:srgbClr val="CC0000"/>
              </a:solidFill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endParaRPr lang="en-US" sz="1700" dirty="0" smtClean="0">
              <a:solidFill>
                <a:srgbClr val="CC0000"/>
              </a:solidFill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endParaRPr lang="en-US" sz="1700" dirty="0">
              <a:solidFill>
                <a:srgbClr val="CC0000"/>
              </a:solidFill>
              <a:sym typeface="Symbol" pitchFamily="18" charset="2"/>
            </a:endParaRPr>
          </a:p>
        </p:txBody>
      </p: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6215074" y="2971800"/>
          <a:ext cx="885985" cy="700086"/>
        </p:xfrm>
        <a:graphic>
          <a:graphicData uri="http://schemas.openxmlformats.org/presentationml/2006/ole">
            <p:oleObj spid="_x0000_s2050" name="Equation" r:id="rId4" imgW="5457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21" grpId="0" build="p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12309</TotalTime>
  <Words>4487</Words>
  <Application>Microsoft PowerPoint</Application>
  <PresentationFormat>On-screen Show (4:3)</PresentationFormat>
  <Paragraphs>753</Paragraphs>
  <Slides>56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Default Design</vt:lpstr>
      <vt:lpstr>Equation</vt:lpstr>
      <vt:lpstr>AutoCAD.Drawing.16</vt:lpstr>
      <vt:lpstr>Design and Characterisation Studies of Resistive Plate Chambers (Ph.D. Annual Progress Seminar)</vt:lpstr>
      <vt:lpstr>Neutrino physics using ICAL</vt:lpstr>
      <vt:lpstr>Neutrino sources and Detector choice</vt:lpstr>
      <vt:lpstr>ICAL detector construction</vt:lpstr>
      <vt:lpstr>Factsheet of ICAL detector</vt:lpstr>
      <vt:lpstr>RPC characteristics and merits</vt:lpstr>
      <vt:lpstr>Principle of operation</vt:lpstr>
      <vt:lpstr>Signal induction in RPC</vt:lpstr>
      <vt:lpstr>RPC operating mode definitions</vt:lpstr>
      <vt:lpstr>Control of avalanche process</vt:lpstr>
      <vt:lpstr>Two modes of RPC operation</vt:lpstr>
      <vt:lpstr>Glass electrode coating results</vt:lpstr>
      <vt:lpstr>Precision calibration of the gas system</vt:lpstr>
      <vt:lpstr>Cross-calibration of the gas system</vt:lpstr>
      <vt:lpstr>Requirement of gases in ICAL</vt:lpstr>
      <vt:lpstr>Open loop gas recovery system</vt:lpstr>
      <vt:lpstr>Measurement of characteristic impedance</vt:lpstr>
      <vt:lpstr>Development of signal pickup panels</vt:lpstr>
      <vt:lpstr>Fully assembled large area RPC</vt:lpstr>
      <vt:lpstr>RPC detector stack</vt:lpstr>
      <vt:lpstr>Schematic of RPC stack segmentation</vt:lpstr>
      <vt:lpstr>Schematic of RPC stack DAQ system</vt:lpstr>
      <vt:lpstr>Components of the data acquisition system</vt:lpstr>
      <vt:lpstr>VME based DAQ system</vt:lpstr>
      <vt:lpstr>BigStackV4.0: Data analysis software</vt:lpstr>
      <vt:lpstr>RPC parameter characterisation</vt:lpstr>
      <vt:lpstr>Some interesting cosmic ray tracks</vt:lpstr>
      <vt:lpstr>Strip hit map of an RPC</vt:lpstr>
      <vt:lpstr>RPC absolute time resolution plots</vt:lpstr>
      <vt:lpstr>RPC relative time resolution plots</vt:lpstr>
      <vt:lpstr>RPC-wise timing parameters</vt:lpstr>
      <vt:lpstr>RPC strip rate time profiles</vt:lpstr>
      <vt:lpstr>RPC strip rate time profile</vt:lpstr>
      <vt:lpstr>Efficiency time profile of an RPC</vt:lpstr>
      <vt:lpstr>Data analysis scheme</vt:lpstr>
      <vt:lpstr>Impact position plots</vt:lpstr>
      <vt:lpstr>Cluster size distributions</vt:lpstr>
      <vt:lpstr>Strip multiplicity</vt:lpstr>
      <vt:lpstr>Track residue plot</vt:lpstr>
      <vt:lpstr>Tomography of RPC using muons</vt:lpstr>
      <vt:lpstr>  Final Frontier: Making of 2m × 2m RPCs </vt:lpstr>
      <vt:lpstr>Characterisation of 2m × 2m RPCs</vt:lpstr>
      <vt:lpstr>Pulse profiles of 2m × 2m RPC</vt:lpstr>
      <vt:lpstr>Study of SF6 role in RPC gas mixtures</vt:lpstr>
      <vt:lpstr>Summary and conclusions</vt:lpstr>
      <vt:lpstr>Papers and presentations (2008-09)</vt:lpstr>
      <vt:lpstr>Acknowledgements</vt:lpstr>
      <vt:lpstr>Refereed Journals</vt:lpstr>
      <vt:lpstr>Proceedings</vt:lpstr>
      <vt:lpstr>Poster presentations</vt:lpstr>
      <vt:lpstr>External presentations</vt:lpstr>
      <vt:lpstr>Institute colloquia </vt:lpstr>
      <vt:lpstr>Courses taught</vt:lpstr>
      <vt:lpstr> Presentations to the collaboration</vt:lpstr>
      <vt:lpstr>Collaboration reports</vt:lpstr>
      <vt:lpstr>Internal reports</vt:lpstr>
    </vt:vector>
  </TitlesOfParts>
  <Company>ccc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Simulation Studies of Resistive Plate Chambers (Ph.D Progress Seminar)</dc:title>
  <dc:creator>bsn</dc:creator>
  <cp:lastModifiedBy>Satyanarayana Bheesette</cp:lastModifiedBy>
  <cp:revision>243</cp:revision>
  <dcterms:created xsi:type="dcterms:W3CDTF">2005-08-27T11:31:02Z</dcterms:created>
  <dcterms:modified xsi:type="dcterms:W3CDTF">2009-08-28T05:19:03Z</dcterms:modified>
</cp:coreProperties>
</file>