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8"/>
  </p:notesMasterIdLst>
  <p:sldIdLst>
    <p:sldId id="256" r:id="rId2"/>
    <p:sldId id="257" r:id="rId3"/>
    <p:sldId id="381" r:id="rId4"/>
    <p:sldId id="359" r:id="rId5"/>
    <p:sldId id="296" r:id="rId6"/>
    <p:sldId id="368" r:id="rId7"/>
    <p:sldId id="382" r:id="rId8"/>
    <p:sldId id="294" r:id="rId9"/>
    <p:sldId id="383" r:id="rId10"/>
    <p:sldId id="405" r:id="rId11"/>
    <p:sldId id="391" r:id="rId12"/>
    <p:sldId id="392" r:id="rId13"/>
    <p:sldId id="536" r:id="rId14"/>
    <p:sldId id="399" r:id="rId15"/>
    <p:sldId id="361" r:id="rId16"/>
    <p:sldId id="341" r:id="rId17"/>
    <p:sldId id="362" r:id="rId18"/>
    <p:sldId id="369" r:id="rId19"/>
    <p:sldId id="328" r:id="rId20"/>
    <p:sldId id="393" r:id="rId21"/>
    <p:sldId id="356" r:id="rId22"/>
    <p:sldId id="321" r:id="rId23"/>
    <p:sldId id="490" r:id="rId24"/>
    <p:sldId id="491" r:id="rId25"/>
    <p:sldId id="492" r:id="rId26"/>
    <p:sldId id="287" r:id="rId27"/>
    <p:sldId id="499" r:id="rId28"/>
    <p:sldId id="495" r:id="rId29"/>
    <p:sldId id="417" r:id="rId30"/>
    <p:sldId id="353" r:id="rId31"/>
    <p:sldId id="453" r:id="rId32"/>
    <p:sldId id="304" r:id="rId33"/>
    <p:sldId id="307" r:id="rId34"/>
    <p:sldId id="481" r:id="rId35"/>
    <p:sldId id="482" r:id="rId36"/>
    <p:sldId id="539" r:id="rId37"/>
    <p:sldId id="454" r:id="rId38"/>
    <p:sldId id="280" r:id="rId39"/>
    <p:sldId id="311" r:id="rId40"/>
    <p:sldId id="538" r:id="rId41"/>
    <p:sldId id="410" r:id="rId42"/>
    <p:sldId id="414" r:id="rId43"/>
    <p:sldId id="273" r:id="rId44"/>
    <p:sldId id="367" r:id="rId45"/>
    <p:sldId id="407" r:id="rId46"/>
    <p:sldId id="458" r:id="rId47"/>
    <p:sldId id="541" r:id="rId48"/>
    <p:sldId id="459" r:id="rId49"/>
    <p:sldId id="409" r:id="rId50"/>
    <p:sldId id="394" r:id="rId51"/>
    <p:sldId id="272" r:id="rId52"/>
    <p:sldId id="533" r:id="rId53"/>
    <p:sldId id="537" r:id="rId54"/>
    <p:sldId id="308" r:id="rId55"/>
    <p:sldId id="416" r:id="rId56"/>
    <p:sldId id="395" r:id="rId57"/>
    <p:sldId id="535" r:id="rId58"/>
    <p:sldId id="336" r:id="rId59"/>
    <p:sldId id="483" r:id="rId60"/>
    <p:sldId id="418" r:id="rId61"/>
    <p:sldId id="419" r:id="rId62"/>
    <p:sldId id="534" r:id="rId63"/>
    <p:sldId id="412" r:id="rId64"/>
    <p:sldId id="396" r:id="rId65"/>
    <p:sldId id="485" r:id="rId66"/>
    <p:sldId id="507" r:id="rId67"/>
    <p:sldId id="397" r:id="rId68"/>
    <p:sldId id="468" r:id="rId69"/>
    <p:sldId id="398" r:id="rId70"/>
    <p:sldId id="542" r:id="rId71"/>
    <p:sldId id="543" r:id="rId72"/>
    <p:sldId id="472" r:id="rId73"/>
    <p:sldId id="473" r:id="rId74"/>
    <p:sldId id="474" r:id="rId75"/>
    <p:sldId id="475" r:id="rId76"/>
    <p:sldId id="476" r:id="rId77"/>
    <p:sldId id="477" r:id="rId78"/>
    <p:sldId id="478" r:id="rId79"/>
    <p:sldId id="479" r:id="rId80"/>
    <p:sldId id="554" r:id="rId81"/>
    <p:sldId id="509" r:id="rId82"/>
    <p:sldId id="508" r:id="rId83"/>
    <p:sldId id="544" r:id="rId84"/>
    <p:sldId id="545" r:id="rId85"/>
    <p:sldId id="510" r:id="rId86"/>
    <p:sldId id="555" r:id="rId87"/>
    <p:sldId id="329" r:id="rId88"/>
    <p:sldId id="512" r:id="rId89"/>
    <p:sldId id="513" r:id="rId90"/>
    <p:sldId id="514" r:id="rId91"/>
    <p:sldId id="556" r:id="rId92"/>
    <p:sldId id="566" r:id="rId93"/>
    <p:sldId id="565" r:id="rId94"/>
    <p:sldId id="515" r:id="rId95"/>
    <p:sldId id="503" r:id="rId96"/>
    <p:sldId id="506" r:id="rId97"/>
    <p:sldId id="517" r:id="rId98"/>
    <p:sldId id="518" r:id="rId99"/>
    <p:sldId id="519" r:id="rId100"/>
    <p:sldId id="520" r:id="rId101"/>
    <p:sldId id="330" r:id="rId102"/>
    <p:sldId id="550" r:id="rId103"/>
    <p:sldId id="504" r:id="rId104"/>
    <p:sldId id="351" r:id="rId105"/>
    <p:sldId id="505" r:id="rId106"/>
    <p:sldId id="548" r:id="rId107"/>
    <p:sldId id="560" r:id="rId108"/>
    <p:sldId id="557" r:id="rId109"/>
    <p:sldId id="561" r:id="rId110"/>
    <p:sldId id="562" r:id="rId111"/>
    <p:sldId id="546" r:id="rId112"/>
    <p:sldId id="337" r:id="rId113"/>
    <p:sldId id="488" r:id="rId114"/>
    <p:sldId id="558" r:id="rId115"/>
    <p:sldId id="527" r:id="rId116"/>
    <p:sldId id="563" r:id="rId117"/>
    <p:sldId id="528" r:id="rId118"/>
    <p:sldId id="529" r:id="rId119"/>
    <p:sldId id="531" r:id="rId120"/>
    <p:sldId id="532" r:id="rId121"/>
    <p:sldId id="564" r:id="rId122"/>
    <p:sldId id="547" r:id="rId123"/>
    <p:sldId id="559" r:id="rId124"/>
    <p:sldId id="553" r:id="rId125"/>
    <p:sldId id="551" r:id="rId126"/>
    <p:sldId id="552" r:id="rId1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ECFF"/>
    <a:srgbClr val="FFFF99"/>
    <a:srgbClr val="FF99FF"/>
    <a:srgbClr val="0000FF"/>
    <a:srgbClr val="6600CC"/>
    <a:srgbClr val="FFFFFF"/>
    <a:srgbClr val="006600"/>
    <a:srgbClr val="FFCCFF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724" autoAdjust="0"/>
  </p:normalViewPr>
  <p:slideViewPr>
    <p:cSldViewPr>
      <p:cViewPr varScale="1">
        <p:scale>
          <a:sx n="75" d="100"/>
          <a:sy n="75" d="100"/>
        </p:scale>
        <p:origin x="-11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3456"/>
    </p:cViewPr>
  </p:sorterViewPr>
  <p:notesViewPr>
    <p:cSldViewPr>
      <p:cViewPr varScale="1">
        <p:scale>
          <a:sx n="53" d="100"/>
          <a:sy n="53" d="100"/>
        </p:scale>
        <p:origin x="-256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image" Target="../media/image1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5.wmf"/><Relationship Id="rId4" Type="http://schemas.openxmlformats.org/officeDocument/2006/relationships/image" Target="../media/image15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2" Type="http://schemas.openxmlformats.org/officeDocument/2006/relationships/image" Target="../media/image179.wmf"/><Relationship Id="rId1" Type="http://schemas.openxmlformats.org/officeDocument/2006/relationships/image" Target="../media/image178.wmf"/><Relationship Id="rId4" Type="http://schemas.openxmlformats.org/officeDocument/2006/relationships/image" Target="../media/image1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FE84E-B7AE-42E4-A2D2-1311A2B48014}" type="datetimeFigureOut">
              <a:rPr lang="en-US" smtClean="0"/>
              <a:pPr/>
              <a:t>4/23/2010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F6D16-ACA5-43BD-B4F1-A22F497317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5DBFAB-25C6-4409-9F3A-64A0905C0F07}" type="slidenum">
              <a:rPr lang="en-US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870F5-9C2E-4CFA-A829-4C5523BCA35B}" type="slidenum">
              <a:rPr lang="en-US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97A09-A6CD-4235-8EC1-FBD78751DEF4}" type="slidenum">
              <a:rPr lang="en-US"/>
              <a:pPr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E965F-5163-4C18-B2E1-4A60C5634980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19FBD8-89E8-4C16-8E40-EFD84A2BD33F}" type="slidenum">
              <a:rPr lang="en-US"/>
              <a:pPr/>
              <a:t>72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209FB4-0F03-4F40-8DD7-D35AB01AF7A4}" type="slidenum">
              <a:rPr lang="en-US"/>
              <a:pPr/>
              <a:t>73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A8D509-55F1-4A6C-9C05-696878159DA3}" type="slidenum">
              <a:rPr lang="en-US"/>
              <a:pPr/>
              <a:t>74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A2CEC4-7063-4F55-8D9F-BD1F3BA934A2}" type="slidenum">
              <a:rPr lang="en-US"/>
              <a:pPr/>
              <a:t>75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B89D6-3541-4900-BDBF-FE1B7E1FE364}" type="slidenum">
              <a:rPr lang="en-US"/>
              <a:pPr/>
              <a:t>76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4588B-7E51-40AC-B5C9-C36F57AC4F73}" type="slidenum">
              <a:rPr lang="en-US"/>
              <a:pPr/>
              <a:t>77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5B38FF-6F96-4B33-867E-4D918C502102}" type="slidenum">
              <a:rPr lang="en-US"/>
              <a:pPr/>
              <a:t>78</a:t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87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90</a:t>
            </a:fld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93</a:t>
            </a:fld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94</a:t>
            </a:fld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97</a:t>
            </a:fld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98</a:t>
            </a:fld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99</a:t>
            </a:fld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100</a:t>
            </a:fld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101</a:t>
            </a:fld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104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4E246-C8F2-4298-A0C7-C5950B771BFB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112</a:t>
            </a:fld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113</a:t>
            </a:fld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8BADFB-B673-407F-BA25-0F735287E24F}" type="slidenum">
              <a:rPr lang="en-US"/>
              <a:pPr/>
              <a:t>115</a:t>
            </a:fld>
            <a:endParaRPr 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117</a:t>
            </a:fld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40E00C-DFB0-423F-A606-291A3BF6E2DD}" type="slidenum">
              <a:rPr lang="en-US"/>
              <a:pPr/>
              <a:t>118</a:t>
            </a:fld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120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4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91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1"/>
            <a:ext cx="3836404" cy="365125"/>
          </a:xfrm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4775" y="152400"/>
            <a:ext cx="8915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3825" y="927100"/>
            <a:ext cx="4379913" cy="2584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6138" y="927100"/>
            <a:ext cx="4381500" cy="2584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3825" y="3663950"/>
            <a:ext cx="4379913" cy="2584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138" y="3663950"/>
            <a:ext cx="4381500" cy="2584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E1289-2A3B-49F7-9F9A-0474E85141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1260000"/>
          </a:xfrm>
        </p:spPr>
        <p:txBody>
          <a:bodyPr>
            <a:normAutofit/>
          </a:bodyPr>
          <a:lstStyle>
            <a:lvl1pPr>
              <a:defRPr sz="440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548000"/>
            <a:ext cx="9000000" cy="4896000"/>
          </a:xfrm>
          <a:noFill/>
        </p:spPr>
        <p:txBody>
          <a:bodyPr/>
          <a:lstStyle>
            <a:lvl1pPr>
              <a:buClr>
                <a:srgbClr val="C00000"/>
              </a:buClr>
              <a:buSzPct val="100000"/>
              <a:defRPr>
                <a:solidFill>
                  <a:srgbClr val="C00000"/>
                </a:solidFill>
              </a:defRPr>
            </a:lvl1pPr>
            <a:lvl2pPr>
              <a:buClr>
                <a:srgbClr val="0000FF"/>
              </a:buClr>
              <a:defRPr>
                <a:solidFill>
                  <a:srgbClr val="0000FF"/>
                </a:solidFill>
              </a:defRPr>
            </a:lvl2pPr>
            <a:lvl3pPr>
              <a:buClr>
                <a:srgbClr val="006600"/>
              </a:buClr>
              <a:defRPr>
                <a:solidFill>
                  <a:srgbClr val="00B050"/>
                </a:solidFill>
              </a:defRPr>
            </a:lvl3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>
              <a:buFont typeface="Arial" pitchFamily="34" charset="0"/>
              <a:buChar char="•"/>
            </a:pPr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1285860"/>
            <a:ext cx="9000000" cy="1260000"/>
          </a:xfrm>
        </p:spPr>
        <p:txBody>
          <a:bodyPr vert="horz" lIns="91440" tIns="0" rIns="91440" bIns="0" rtlCol="0" anchor="b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400" b="1" cap="none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" y="2714620"/>
            <a:ext cx="9000000" cy="4032000"/>
          </a:xfrm>
        </p:spPr>
        <p:txBody>
          <a:bodyPr lIns="146304" tIns="0" rIns="45720" bIns="0" anchor="t">
            <a:normAutofit/>
          </a:bodyPr>
          <a:lstStyle>
            <a:lvl1pPr marL="633222" marR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lphaLcPeriod"/>
              <a:tabLst/>
              <a:defRPr sz="240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>
            <a:lvl1pPr>
              <a:defRPr sz="440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" y="1548000"/>
            <a:ext cx="4464000" cy="4896000"/>
          </a:xfrm>
        </p:spPr>
        <p:txBody>
          <a:bodyPr lIns="91440"/>
          <a:lstStyle>
            <a:lvl1pPr>
              <a:buClr>
                <a:srgbClr val="FF0000"/>
              </a:buClr>
              <a:defRPr sz="2800">
                <a:solidFill>
                  <a:srgbClr val="FF0000"/>
                </a:solidFill>
              </a:defRPr>
            </a:lvl1pPr>
            <a:lvl2pPr>
              <a:defRPr sz="2400">
                <a:solidFill>
                  <a:srgbClr val="0070C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3875" y="1548000"/>
            <a:ext cx="4464000" cy="4896000"/>
          </a:xfrm>
        </p:spPr>
        <p:txBody>
          <a:bodyPr/>
          <a:lstStyle>
            <a:lvl1pPr>
              <a:buClr>
                <a:srgbClr val="FF0000"/>
              </a:buClr>
              <a:defRPr sz="2800">
                <a:solidFill>
                  <a:srgbClr val="FF0000"/>
                </a:solidFill>
              </a:defRPr>
            </a:lvl1pPr>
            <a:lvl2pPr>
              <a:defRPr sz="2400">
                <a:solidFill>
                  <a:srgbClr val="0070C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0485"/>
          </a:xfrm>
        </p:spPr>
        <p:txBody>
          <a:bodyPr anchor="ctr" anchorCtr="1"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0485"/>
          </a:xfrm>
        </p:spPr>
        <p:txBody>
          <a:bodyPr anchor="ctr" anchorCtr="1"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5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9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4" y="2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3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600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98.jpe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jpe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w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5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Office_Excel_97-2003_Worksheet1.xls"/><Relationship Id="rId5" Type="http://schemas.openxmlformats.org/officeDocument/2006/relationships/image" Target="../media/image129.wmf"/><Relationship Id="rId4" Type="http://schemas.openxmlformats.org/officeDocument/2006/relationships/image" Target="../media/image12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hyperlink" Target="http://www.hecr.tifr.res.in/~ino/daqweb_display/index.html" TargetMode="External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8.bin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50.png"/><Relationship Id="rId4" Type="http://schemas.openxmlformats.org/officeDocument/2006/relationships/oleObject" Target="../embeddings/oleObject11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" y="71414"/>
            <a:ext cx="9000000" cy="5000660"/>
          </a:xfrm>
        </p:spPr>
        <p:txBody>
          <a:bodyPr>
            <a:normAutofit lnSpcReduction="10000"/>
          </a:bodyPr>
          <a:lstStyle/>
          <a:p>
            <a:r>
              <a:rPr lang="en-US" sz="4400" b="1" dirty="0" smtClean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Design and characterisation studies of Resistive Plate Chambers</a:t>
            </a:r>
            <a:endParaRPr lang="en-US" b="1" dirty="0" smtClean="0">
              <a:solidFill>
                <a:schemeClr val="accent1">
                  <a:satMod val="150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en-US" i="1" dirty="0" smtClean="0"/>
              <a:t>(Ph.D. Thesis Seminar)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Satyanarayana Bheesette </a:t>
            </a:r>
          </a:p>
          <a:p>
            <a:r>
              <a:rPr lang="en-US" sz="2200" dirty="0" smtClean="0"/>
              <a:t>Roll number: </a:t>
            </a:r>
            <a:r>
              <a:rPr lang="en-US" sz="2200" dirty="0" smtClean="0"/>
              <a:t>04412701 </a:t>
            </a:r>
            <a:r>
              <a:rPr lang="en-US" sz="2200" smtClean="0"/>
              <a:t>(External)</a:t>
            </a:r>
            <a:endParaRPr lang="en-US" sz="2200" dirty="0" smtClean="0"/>
          </a:p>
          <a:p>
            <a:endParaRPr lang="en-US" sz="2200" i="1" dirty="0" smtClean="0"/>
          </a:p>
          <a:p>
            <a:endParaRPr lang="en-US" sz="2200" i="1" dirty="0" smtClean="0"/>
          </a:p>
          <a:p>
            <a:endParaRPr lang="en-US" sz="2200" i="1" dirty="0" smtClean="0"/>
          </a:p>
          <a:p>
            <a:r>
              <a:rPr lang="en-US" i="1" dirty="0" smtClean="0"/>
              <a:t>Supervisors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200" dirty="0" smtClean="0"/>
              <a:t>Professor Raghava Varma, IIT Bombay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200" dirty="0" smtClean="0"/>
              <a:t>Professor Naba Mondal, TIFR, Mumbai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0518" y="5292000"/>
            <a:ext cx="7240638" cy="144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</a:rPr>
              <a:t>Department of Physics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</a:rPr>
              <a:t>Indian Institute of Technology Bombay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</a:rPr>
              <a:t>April 23, 2010</a:t>
            </a:r>
          </a:p>
        </p:txBody>
      </p:sp>
      <p:pic>
        <p:nvPicPr>
          <p:cNvPr id="7" name="Picture 6" descr="iitb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444" y="5292000"/>
            <a:ext cx="1502359" cy="14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Factsheet of ICAL detector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graphicFrame>
        <p:nvGraphicFramePr>
          <p:cNvPr id="6" name="Group 3"/>
          <p:cNvGraphicFramePr>
            <a:graphicFrameLocks/>
          </p:cNvGraphicFramePr>
          <p:nvPr/>
        </p:nvGraphicFramePr>
        <p:xfrm>
          <a:off x="678629" y="1600196"/>
          <a:ext cx="7786742" cy="47880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894874"/>
                <a:gridCol w="3891868"/>
              </a:tblGrid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modules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Module dimensions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16m × 16m × 14.5m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Detector dimensions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48.4m × 16m × 14.5m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layers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Iron plate thickness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56mm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Gap for RPC trays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40mm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Magnetic field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1.3Tesla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RPC dimensions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1,840mm × 1,840mm × 24mm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Readout strip pitch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30mm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RPCs/Road/Layer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Roads/Layer/Module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RPC units/Layer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192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RPC units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28,800 (97,505m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)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readout strips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3,686,400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principle of flow resistors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2000" y="1548000"/>
            <a:ext cx="6357388" cy="4896000"/>
          </a:xfr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r>
              <a:rPr lang="en-US" sz="2400" dirty="0" smtClean="0"/>
              <a:t>The capillaries allow the gas to mix thoroughly by providing long residence time. The flow rate through the capillary is calculated using Hagen-Poiseuille equation given by</a:t>
            </a:r>
          </a:p>
          <a:p>
            <a:pPr>
              <a:buNone/>
            </a:pPr>
            <a:endParaRPr lang="en-US" sz="2400" dirty="0" smtClean="0"/>
          </a:p>
          <a:p>
            <a:pPr lvl="1">
              <a:buNone/>
            </a:pPr>
            <a:r>
              <a:rPr lang="en-US" sz="1800" dirty="0" smtClean="0">
                <a:sym typeface="Symbol"/>
              </a:rPr>
              <a:t></a:t>
            </a:r>
            <a:r>
              <a:rPr lang="en-US" sz="1800" dirty="0" smtClean="0"/>
              <a:t> = </a:t>
            </a:r>
            <a:r>
              <a:rPr lang="en-US" sz="1800" dirty="0" smtClean="0">
                <a:sym typeface="Symbol"/>
              </a:rPr>
              <a:t></a:t>
            </a:r>
            <a:r>
              <a:rPr lang="en-US" sz="1800" dirty="0" smtClean="0"/>
              <a:t>R</a:t>
            </a:r>
            <a:r>
              <a:rPr lang="en-US" sz="1800" baseline="30000" dirty="0" smtClean="0"/>
              <a:t>4</a:t>
            </a:r>
            <a:r>
              <a:rPr lang="en-US" sz="1800" dirty="0" smtClean="0">
                <a:sym typeface="Symbol"/>
              </a:rPr>
              <a:t></a:t>
            </a:r>
            <a:r>
              <a:rPr lang="en-US" sz="1800" dirty="0" smtClean="0"/>
              <a:t>P / 8</a:t>
            </a:r>
            <a:r>
              <a:rPr lang="en-US" sz="1800" dirty="0" smtClean="0">
                <a:sym typeface="Symbol"/>
              </a:rPr>
              <a:t></a:t>
            </a:r>
            <a:r>
              <a:rPr lang="en-US" sz="1800" dirty="0" smtClean="0"/>
              <a:t>L,</a:t>
            </a:r>
          </a:p>
          <a:p>
            <a:pPr>
              <a:buNone/>
            </a:pPr>
            <a:endParaRPr lang="en-US" sz="2400" dirty="0" smtClean="0"/>
          </a:p>
          <a:p>
            <a:pPr indent="0">
              <a:buNone/>
            </a:pPr>
            <a:r>
              <a:rPr lang="en-US" sz="2400" dirty="0" smtClean="0"/>
              <a:t>Where, </a:t>
            </a:r>
            <a:r>
              <a:rPr lang="en-US" sz="2400" dirty="0" smtClean="0">
                <a:sym typeface="Symbol"/>
              </a:rPr>
              <a:t></a:t>
            </a:r>
            <a:r>
              <a:rPr lang="en-US" sz="2400" dirty="0" smtClean="0"/>
              <a:t> is the voluminal gas flow rate (cu-meters/second), R is the capillary radius (meters), </a:t>
            </a:r>
            <a:r>
              <a:rPr lang="en-US" sz="2400" dirty="0" smtClean="0">
                <a:sym typeface="Symbol"/>
              </a:rPr>
              <a:t></a:t>
            </a:r>
            <a:r>
              <a:rPr lang="en-US" sz="2400" dirty="0" smtClean="0"/>
              <a:t>P is the differential pressure (Pascal), </a:t>
            </a:r>
            <a:r>
              <a:rPr lang="en-US" sz="2400" dirty="0" smtClean="0">
                <a:sym typeface="Symbol"/>
              </a:rPr>
              <a:t></a:t>
            </a:r>
            <a:r>
              <a:rPr lang="en-US" sz="2400" dirty="0" smtClean="0"/>
              <a:t> is the dynamic fluid viscosity of gas (Pascal-Second) and L is the total length of the capillary tube in the x-direction (meters).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000" y="1513822"/>
            <a:ext cx="2412000" cy="2489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000" y="4006902"/>
            <a:ext cx="2412000" cy="2403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gases used in ICAL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938" y="1548000"/>
            <a:ext cx="8904124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Concept of a closed loop gas system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2" cstate="print"/>
          <a:srcRect l="16251" t="10156" r="20502" b="19196"/>
          <a:stretch>
            <a:fillRect/>
          </a:stretch>
        </p:blipFill>
        <p:spPr bwMode="auto">
          <a:xfrm>
            <a:off x="1831975" y="1547813"/>
            <a:ext cx="5480050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Specifications of polycarbonate (Lexan) (M/s GE Ltd.)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0" y="1548000"/>
            <a:ext cx="9000000" cy="149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Impedance of transmission line</a:t>
            </a:r>
            <a:endParaRPr lang="en-US" sz="4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grpSp>
        <p:nvGrpSpPr>
          <p:cNvPr id="120" name="Group 3"/>
          <p:cNvGrpSpPr>
            <a:grpSpLocks/>
          </p:cNvGrpSpPr>
          <p:nvPr/>
        </p:nvGrpSpPr>
        <p:grpSpPr bwMode="auto">
          <a:xfrm>
            <a:off x="1447800" y="1981200"/>
            <a:ext cx="5486400" cy="990600"/>
            <a:chOff x="912" y="1392"/>
            <a:chExt cx="3456" cy="624"/>
          </a:xfrm>
        </p:grpSpPr>
        <p:sp>
          <p:nvSpPr>
            <p:cNvPr id="121" name="Rectangle 4"/>
            <p:cNvSpPr>
              <a:spLocks noChangeArrowheads="1"/>
            </p:cNvSpPr>
            <p:nvPr/>
          </p:nvSpPr>
          <p:spPr bwMode="auto">
            <a:xfrm>
              <a:off x="912" y="1440"/>
              <a:ext cx="3456" cy="528"/>
            </a:xfrm>
            <a:prstGeom prst="rect">
              <a:avLst/>
            </a:prstGeom>
            <a:solidFill>
              <a:srgbClr val="FF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2" name="Rectangle 5"/>
            <p:cNvSpPr>
              <a:spLocks noChangeArrowheads="1"/>
            </p:cNvSpPr>
            <p:nvPr/>
          </p:nvSpPr>
          <p:spPr bwMode="auto">
            <a:xfrm>
              <a:off x="912" y="1968"/>
              <a:ext cx="3456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3" name="Rectangle 6"/>
            <p:cNvSpPr>
              <a:spLocks noChangeArrowheads="1"/>
            </p:cNvSpPr>
            <p:nvPr/>
          </p:nvSpPr>
          <p:spPr bwMode="auto">
            <a:xfrm>
              <a:off x="912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4" name="Rectangle 7"/>
            <p:cNvSpPr>
              <a:spLocks noChangeArrowheads="1"/>
            </p:cNvSpPr>
            <p:nvPr/>
          </p:nvSpPr>
          <p:spPr bwMode="auto">
            <a:xfrm>
              <a:off x="1488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5" name="Rectangle 8"/>
            <p:cNvSpPr>
              <a:spLocks noChangeArrowheads="1"/>
            </p:cNvSpPr>
            <p:nvPr/>
          </p:nvSpPr>
          <p:spPr bwMode="auto">
            <a:xfrm>
              <a:off x="2064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6" name="Rectangle 9"/>
            <p:cNvSpPr>
              <a:spLocks noChangeArrowheads="1"/>
            </p:cNvSpPr>
            <p:nvPr/>
          </p:nvSpPr>
          <p:spPr bwMode="auto">
            <a:xfrm>
              <a:off x="2640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7" name="Rectangle 10"/>
            <p:cNvSpPr>
              <a:spLocks noChangeArrowheads="1"/>
            </p:cNvSpPr>
            <p:nvPr/>
          </p:nvSpPr>
          <p:spPr bwMode="auto">
            <a:xfrm>
              <a:off x="3216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8" name="Rectangle 11"/>
            <p:cNvSpPr>
              <a:spLocks noChangeArrowheads="1"/>
            </p:cNvSpPr>
            <p:nvPr/>
          </p:nvSpPr>
          <p:spPr bwMode="auto">
            <a:xfrm>
              <a:off x="3792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29" name="Group 12"/>
          <p:cNvGrpSpPr>
            <a:grpSpLocks/>
          </p:cNvGrpSpPr>
          <p:nvPr/>
        </p:nvGrpSpPr>
        <p:grpSpPr bwMode="auto">
          <a:xfrm>
            <a:off x="3276600" y="1676400"/>
            <a:ext cx="685800" cy="366713"/>
            <a:chOff x="2064" y="1152"/>
            <a:chExt cx="432" cy="231"/>
          </a:xfrm>
        </p:grpSpPr>
        <p:sp>
          <p:nvSpPr>
            <p:cNvPr id="130" name="Text Box 13"/>
            <p:cNvSpPr txBox="1">
              <a:spLocks noChangeArrowheads="1"/>
            </p:cNvSpPr>
            <p:nvPr/>
          </p:nvSpPr>
          <p:spPr bwMode="auto">
            <a:xfrm>
              <a:off x="2160" y="1152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w</a:t>
              </a:r>
            </a:p>
          </p:txBody>
        </p:sp>
        <p:sp>
          <p:nvSpPr>
            <p:cNvPr id="131" name="Line 14"/>
            <p:cNvSpPr>
              <a:spLocks noChangeShapeType="1"/>
            </p:cNvSpPr>
            <p:nvPr/>
          </p:nvSpPr>
          <p:spPr bwMode="auto">
            <a:xfrm flipH="1">
              <a:off x="2064" y="1296"/>
              <a:ext cx="14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2" name="Line 15"/>
            <p:cNvSpPr>
              <a:spLocks noChangeShapeType="1"/>
            </p:cNvSpPr>
            <p:nvPr/>
          </p:nvSpPr>
          <p:spPr bwMode="auto">
            <a:xfrm>
              <a:off x="2352" y="1296"/>
              <a:ext cx="14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33" name="Group 16"/>
          <p:cNvGrpSpPr>
            <a:grpSpLocks/>
          </p:cNvGrpSpPr>
          <p:nvPr/>
        </p:nvGrpSpPr>
        <p:grpSpPr bwMode="auto">
          <a:xfrm>
            <a:off x="6934200" y="2057400"/>
            <a:ext cx="298450" cy="838200"/>
            <a:chOff x="4368" y="1440"/>
            <a:chExt cx="188" cy="528"/>
          </a:xfrm>
        </p:grpSpPr>
        <p:sp>
          <p:nvSpPr>
            <p:cNvPr id="134" name="Text Box 17"/>
            <p:cNvSpPr txBox="1">
              <a:spLocks noChangeArrowheads="1"/>
            </p:cNvSpPr>
            <p:nvPr/>
          </p:nvSpPr>
          <p:spPr bwMode="auto">
            <a:xfrm>
              <a:off x="4368" y="1545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h</a:t>
              </a:r>
            </a:p>
          </p:txBody>
        </p:sp>
        <p:sp>
          <p:nvSpPr>
            <p:cNvPr id="135" name="Line 18"/>
            <p:cNvSpPr>
              <a:spLocks noChangeShapeType="1"/>
            </p:cNvSpPr>
            <p:nvPr/>
          </p:nvSpPr>
          <p:spPr bwMode="auto">
            <a:xfrm flipV="1">
              <a:off x="4464" y="1440"/>
              <a:ext cx="0" cy="1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6" name="Line 19"/>
            <p:cNvSpPr>
              <a:spLocks noChangeShapeType="1"/>
            </p:cNvSpPr>
            <p:nvPr/>
          </p:nvSpPr>
          <p:spPr bwMode="auto">
            <a:xfrm>
              <a:off x="4464" y="1728"/>
              <a:ext cx="0" cy="2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37" name="Text Box 20"/>
          <p:cNvSpPr txBox="1">
            <a:spLocks noChangeArrowheads="1"/>
          </p:cNvSpPr>
          <p:nvPr/>
        </p:nvSpPr>
        <p:spPr bwMode="auto">
          <a:xfrm>
            <a:off x="1676400" y="2209800"/>
            <a:ext cx="385763" cy="457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Symbol" pitchFamily="18" charset="2"/>
                <a:ea typeface="+mn-ea"/>
                <a:cs typeface="Arial" charset="0"/>
              </a:rPr>
              <a:t>e</a:t>
            </a:r>
            <a:r>
              <a:rPr lang="en-US" sz="2400" kern="1200" baseline="-250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r</a:t>
            </a:r>
          </a:p>
        </p:txBody>
      </p:sp>
      <p:sp>
        <p:nvSpPr>
          <p:cNvPr id="138" name="Text Box 21"/>
          <p:cNvSpPr txBox="1">
            <a:spLocks noChangeArrowheads="1"/>
          </p:cNvSpPr>
          <p:nvPr/>
        </p:nvSpPr>
        <p:spPr bwMode="auto">
          <a:xfrm>
            <a:off x="4714876" y="1643050"/>
            <a:ext cx="149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Readout strips</a:t>
            </a:r>
          </a:p>
        </p:txBody>
      </p:sp>
      <p:sp>
        <p:nvSpPr>
          <p:cNvPr id="139" name="Text Box 22"/>
          <p:cNvSpPr txBox="1">
            <a:spLocks noChangeArrowheads="1"/>
          </p:cNvSpPr>
          <p:nvPr/>
        </p:nvSpPr>
        <p:spPr bwMode="auto">
          <a:xfrm>
            <a:off x="5487994" y="2928934"/>
            <a:ext cx="143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Ground plane</a:t>
            </a:r>
          </a:p>
        </p:txBody>
      </p:sp>
      <p:graphicFrame>
        <p:nvGraphicFramePr>
          <p:cNvPr id="144" name="Object 27"/>
          <p:cNvGraphicFramePr>
            <a:graphicFrameLocks noChangeAspect="1"/>
          </p:cNvGraphicFramePr>
          <p:nvPr/>
        </p:nvGraphicFramePr>
        <p:xfrm>
          <a:off x="3557588" y="3505200"/>
          <a:ext cx="3300412" cy="725488"/>
        </p:xfrm>
        <a:graphic>
          <a:graphicData uri="http://schemas.openxmlformats.org/presentationml/2006/ole">
            <p:oleObj spid="_x0000_s72722" name="Equation" r:id="rId4" imgW="1790640" imgH="393480" progId="Equation.3">
              <p:embed/>
            </p:oleObj>
          </a:graphicData>
        </a:graphic>
      </p:graphicFrame>
      <p:graphicFrame>
        <p:nvGraphicFramePr>
          <p:cNvPr id="145" name="Object 28"/>
          <p:cNvGraphicFramePr>
            <a:graphicFrameLocks noChangeAspect="1"/>
          </p:cNvGraphicFramePr>
          <p:nvPr/>
        </p:nvGraphicFramePr>
        <p:xfrm>
          <a:off x="1579563" y="3683000"/>
          <a:ext cx="1176337" cy="401638"/>
        </p:xfrm>
        <a:graphic>
          <a:graphicData uri="http://schemas.openxmlformats.org/presentationml/2006/ole">
            <p:oleObj spid="_x0000_s72723" name="Equation" r:id="rId5" imgW="520560" imgH="177480" progId="Equation.3">
              <p:embed/>
            </p:oleObj>
          </a:graphicData>
        </a:graphic>
      </p:graphicFrame>
      <p:graphicFrame>
        <p:nvGraphicFramePr>
          <p:cNvPr id="146" name="Object 29"/>
          <p:cNvGraphicFramePr>
            <a:graphicFrameLocks noChangeAspect="1"/>
          </p:cNvGraphicFramePr>
          <p:nvPr/>
        </p:nvGraphicFramePr>
        <p:xfrm>
          <a:off x="2276475" y="4419600"/>
          <a:ext cx="3556000" cy="842963"/>
        </p:xfrm>
        <a:graphic>
          <a:graphicData uri="http://schemas.openxmlformats.org/presentationml/2006/ole">
            <p:oleObj spid="_x0000_s72724" name="Equation" r:id="rId6" imgW="1930320" imgH="457200" progId="Equation.3">
              <p:embed/>
            </p:oleObj>
          </a:graphicData>
        </a:graphic>
      </p:graphicFrame>
      <p:graphicFrame>
        <p:nvGraphicFramePr>
          <p:cNvPr id="147" name="Object 30"/>
          <p:cNvGraphicFramePr>
            <a:graphicFrameLocks noChangeAspect="1"/>
          </p:cNvGraphicFramePr>
          <p:nvPr/>
        </p:nvGraphicFramePr>
        <p:xfrm>
          <a:off x="1501775" y="5257800"/>
          <a:ext cx="5546725" cy="842963"/>
        </p:xfrm>
        <a:graphic>
          <a:graphicData uri="http://schemas.openxmlformats.org/presentationml/2006/ole">
            <p:oleObj spid="_x0000_s72725" name="Equation" r:id="rId7" imgW="3009600" imgH="457200" progId="Equation.3">
              <p:embed/>
            </p:oleObj>
          </a:graphicData>
        </a:graphic>
      </p:graphicFrame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/>
      <p:bldP spid="138" grpId="1"/>
      <p:bldP spid="138" grpId="2"/>
      <p:bldP spid="139" grpId="0"/>
      <p:bldP spid="139" grpId="1"/>
      <p:bldP spid="139" grpId="2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Specifications of insulating film</a:t>
            </a:r>
            <a:br>
              <a:rPr lang="en-US" dirty="0" smtClean="0"/>
            </a:br>
            <a:r>
              <a:rPr lang="en-US" dirty="0" smtClean="0"/>
              <a:t>(M/s Garware Plastics)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438" y="1548000"/>
            <a:ext cx="7057125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4400" dirty="0" smtClean="0">
                <a:solidFill>
                  <a:schemeClr val="accent1">
                    <a:satMod val="150000"/>
                  </a:schemeClr>
                </a:solidFill>
              </a:rPr>
              <a:t>2m x 2m RPC gas gap preparation</a:t>
            </a:r>
            <a:endParaRPr lang="en-SG" sz="44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338" y="1547813"/>
            <a:ext cx="3041650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3088" y="1547813"/>
            <a:ext cx="3068637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5" descr="DSCN68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9350" y="1547813"/>
            <a:ext cx="2876550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5" descr="IMG_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00" y="4000500"/>
            <a:ext cx="3022600" cy="226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5" descr="DSC_83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50" y="4000500"/>
            <a:ext cx="3387725" cy="226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5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72250" y="4000500"/>
            <a:ext cx="2520950" cy="226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Long-term study of a gas sealed RPC </a:t>
            </a:r>
            <a:endParaRPr lang="en-SG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7" name="Picture 6" descr="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00" y="1548000"/>
            <a:ext cx="3567871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3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000" y="3996000"/>
            <a:ext cx="3567871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107</a:t>
            </a:fld>
            <a:endParaRPr lang="en-US" dirty="0"/>
          </a:p>
        </p:txBody>
      </p:sp>
      <p:pic>
        <p:nvPicPr>
          <p:cNvPr id="6" name="Picture 5" descr="3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000" y="1548000"/>
            <a:ext cx="3567871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30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000" y="3996000"/>
            <a:ext cx="3567871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 startAt="4"/>
            </a:pPr>
            <a:r>
              <a:rPr lang="en-SG" dirty="0" smtClean="0"/>
              <a:t>ICAL prototype detector stack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Tracking of cosmic rays using</a:t>
            </a:r>
            <a:br>
              <a:rPr lang="en-US" sz="4400" dirty="0" smtClean="0"/>
            </a:br>
            <a:r>
              <a:rPr lang="en-US" sz="4400" i="1" dirty="0" smtClean="0"/>
              <a:t>mini</a:t>
            </a:r>
            <a:r>
              <a:rPr lang="en-US" sz="4400" dirty="0" smtClean="0"/>
              <a:t> RPC stack</a:t>
            </a:r>
            <a:endParaRPr lang="en-SG" sz="44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289200" y="3888001"/>
            <a:ext cx="2808000" cy="23460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49630" y="1548001"/>
            <a:ext cx="2808000" cy="225241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89689" y="1548001"/>
            <a:ext cx="2808000" cy="2258673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448800" y="3888001"/>
            <a:ext cx="2808000" cy="2342852"/>
          </a:xfrm>
          <a:prstGeom prst="rect">
            <a:avLst/>
          </a:prstGeom>
        </p:spPr>
      </p:pic>
      <p:pic>
        <p:nvPicPr>
          <p:cNvPr id="9" name="Picture 3" descr="IMG_12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655892" y="3888000"/>
            <a:ext cx="1760400" cy="2347200"/>
          </a:xfrm>
          <a:prstGeom prst="rect">
            <a:avLst/>
          </a:prstGeom>
          <a:noFill/>
          <a:ln/>
        </p:spPr>
      </p:pic>
      <p:pic>
        <p:nvPicPr>
          <p:cNvPr id="11" name="Picture 4" descr="IMG_1251"/>
          <p:cNvPicPr>
            <a:picLocks noChangeAspect="1" noChangeArrowheads="1"/>
          </p:cNvPicPr>
          <p:nvPr/>
        </p:nvPicPr>
        <p:blipFill>
          <a:blip r:embed="rId7" cstate="print"/>
          <a:srcRect l="11853" t="27864" r="19962" b="11229"/>
          <a:stretch>
            <a:fillRect/>
          </a:stretch>
        </p:blipFill>
        <p:spPr>
          <a:xfrm>
            <a:off x="50639" y="1548000"/>
            <a:ext cx="3363816" cy="2253600"/>
          </a:xfrm>
          <a:prstGeom prst="rect">
            <a:avLst/>
          </a:prstGeom>
          <a:noFill/>
          <a:ln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dirty="0" smtClean="0"/>
              <a:t>Detector physics of RPCs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ICAL prototype detector</a:t>
            </a:r>
            <a:endParaRPr lang="en-SG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" name="Picture 6" descr="proto-det"/>
          <p:cNvPicPr>
            <a:picLocks noChangeAspect="1" noChangeArrowheads="1"/>
          </p:cNvPicPr>
          <p:nvPr/>
        </p:nvPicPr>
        <p:blipFill>
          <a:blip r:embed="rId2" cstate="print"/>
          <a:srcRect l="5183" t="9816" r="5183" b="9816"/>
          <a:stretch>
            <a:fillRect/>
          </a:stretch>
        </p:blipFill>
        <p:spPr>
          <a:xfrm>
            <a:off x="76200" y="1548000"/>
            <a:ext cx="8991600" cy="4257675"/>
          </a:xfrm>
          <a:prstGeom prst="rect">
            <a:avLst/>
          </a:prstGeom>
          <a:noFill/>
          <a:ln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276600" y="3124200"/>
            <a:ext cx="4343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 12 layers of 1m </a:t>
            </a:r>
            <a:r>
              <a:rPr lang="en-US" sz="2800" dirty="0">
                <a:solidFill>
                  <a:srgbClr val="FFFF00"/>
                </a:solidFill>
                <a:cs typeface="Times New Roman" pitchFamily="18" charset="0"/>
              </a:rPr>
              <a:t>× 1m RPCs</a:t>
            </a:r>
          </a:p>
          <a:p>
            <a:pPr algn="l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cs typeface="Times New Roman" pitchFamily="18" charset="0"/>
              </a:rPr>
              <a:t> Magnetic </a:t>
            </a:r>
            <a:r>
              <a:rPr lang="en-US" sz="2800" dirty="0" smtClean="0">
                <a:solidFill>
                  <a:srgbClr val="FFFF00"/>
                </a:solidFill>
                <a:cs typeface="Times New Roman" pitchFamily="18" charset="0"/>
              </a:rPr>
              <a:t>field ~1.5T</a:t>
            </a:r>
            <a:endParaRPr lang="en-US" sz="280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 smtClean="0"/>
              <a:t>VME based data acquisition system</a:t>
            </a:r>
            <a:endParaRPr lang="en-SG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21509" name="Picture 5" descr="vme-blo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950" y="1547813"/>
            <a:ext cx="71501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111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On-line monitoring utilities</a:t>
            </a:r>
            <a:endParaRPr lang="en-US" dirty="0"/>
          </a:p>
        </p:txBody>
      </p:sp>
      <p:pic>
        <p:nvPicPr>
          <p:cNvPr id="9" name="Content Placeholder 8" descr="HVMon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32658" y="1548000"/>
            <a:ext cx="3564000" cy="259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14" name="Picture 13" descr="RH02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766" y="4099238"/>
            <a:ext cx="3564000" cy="232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12" descr="InoLVControl_1.pn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178281" y="1548000"/>
            <a:ext cx="4618585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INO electronic logbook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00" y="1548000"/>
            <a:ext cx="8160000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 startAt="5"/>
            </a:pPr>
            <a:r>
              <a:rPr lang="en-US" dirty="0" smtClean="0"/>
              <a:t>Data analysis and results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430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Efficiency time profile of an RPC</a:t>
            </a:r>
          </a:p>
        </p:txBody>
      </p:sp>
      <p:pic>
        <p:nvPicPr>
          <p:cNvPr id="43014" name="Picture 6" descr="effi-prof-0486-ab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78329" y="1512000"/>
            <a:ext cx="7387342" cy="50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Tracking efficiencies of BigStack</a:t>
            </a:r>
            <a:endParaRPr lang="en-SG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72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9459" y="1547999"/>
            <a:ext cx="5585083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 hit map of an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8" name="Content Placeholder 7" descr="hit-map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4272"/>
          <a:stretch>
            <a:fillRect/>
          </a:stretch>
        </p:blipFill>
        <p:spPr>
          <a:xfrm>
            <a:off x="738000" y="1527473"/>
            <a:ext cx="7668000" cy="4977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45061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RPC relative time resolution plots</a:t>
            </a:r>
          </a:p>
        </p:txBody>
      </p:sp>
      <p:pic>
        <p:nvPicPr>
          <p:cNvPr id="45062" name="Picture 6" descr="rel-time-reso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228" t="11005" r="5197" b="4002"/>
          <a:stretch>
            <a:fillRect/>
          </a:stretch>
        </p:blipFill>
        <p:spPr>
          <a:xfrm rot="5400000">
            <a:off x="2091335" y="144000"/>
            <a:ext cx="4961331" cy="7713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position plots</a:t>
            </a:r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44" t="13281" r="3844" b="7194"/>
          <a:stretch>
            <a:fillRect/>
          </a:stretch>
        </p:blipFill>
        <p:spPr bwMode="auto">
          <a:xfrm>
            <a:off x="857224" y="1500174"/>
            <a:ext cx="7526191" cy="50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 cstate="print"/>
          <a:srcRect b="1500"/>
          <a:stretch>
            <a:fillRect/>
          </a:stretch>
        </p:blipFill>
        <p:spPr bwMode="auto">
          <a:xfrm>
            <a:off x="5219162" y="1548000"/>
            <a:ext cx="3639118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sz="4400" dirty="0" smtClean="0"/>
              <a:t>Birth of the RPC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696" y="1548000"/>
            <a:ext cx="4094990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208" y="3198538"/>
            <a:ext cx="4176668" cy="2928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uster-x.png"/>
          <p:cNvPicPr>
            <a:picLocks noChangeAspect="1"/>
          </p:cNvPicPr>
          <p:nvPr/>
        </p:nvPicPr>
        <p:blipFill>
          <a:blip r:embed="rId3" cstate="print"/>
          <a:srcRect l="3906" t="12384" r="3906" b="6852"/>
          <a:stretch>
            <a:fillRect/>
          </a:stretch>
        </p:blipFill>
        <p:spPr>
          <a:xfrm>
            <a:off x="50800" y="1548000"/>
            <a:ext cx="7448538" cy="46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size distributions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graphicFrame>
        <p:nvGraphicFramePr>
          <p:cNvPr id="12" name="Group 58"/>
          <p:cNvGraphicFramePr>
            <a:graphicFrameLocks/>
          </p:cNvGraphicFramePr>
          <p:nvPr/>
        </p:nvGraphicFramePr>
        <p:xfrm>
          <a:off x="7513658" y="1548000"/>
          <a:ext cx="1546236" cy="4595643"/>
        </p:xfrm>
        <a:graphic>
          <a:graphicData uri="http://schemas.openxmlformats.org/drawingml/2006/table">
            <a:tbl>
              <a:tblPr first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760418"/>
                <a:gridCol w="785818"/>
              </a:tblGrid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RPC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Size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AB10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IB02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JB00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JB01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JB03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Lon-term stability of BigStack</a:t>
            </a:r>
            <a:endParaRPr lang="en-SG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721923" name="Picture 3"/>
          <p:cNvPicPr>
            <a:picLocks noChangeAspect="1" noChangeArrowheads="1"/>
          </p:cNvPicPr>
          <p:nvPr/>
        </p:nvPicPr>
        <p:blipFill>
          <a:blip r:embed="rId2" cstate="print"/>
          <a:srcRect l="1241" t="5369" r="1241" b="3221"/>
          <a:stretch>
            <a:fillRect/>
          </a:stretch>
        </p:blipFill>
        <p:spPr bwMode="auto">
          <a:xfrm>
            <a:off x="882000" y="1548002"/>
            <a:ext cx="7380000" cy="2664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121</a:t>
            </a:fld>
            <a:endParaRPr lang="en-US" dirty="0"/>
          </a:p>
        </p:txBody>
      </p:sp>
      <p:pic>
        <p:nvPicPr>
          <p:cNvPr id="721922" name="Picture 2"/>
          <p:cNvPicPr>
            <a:picLocks noChangeAspect="1" noChangeArrowheads="1"/>
          </p:cNvPicPr>
          <p:nvPr/>
        </p:nvPicPr>
        <p:blipFill>
          <a:blip r:embed="rId3" cstate="print"/>
          <a:srcRect l="4029" t="7687" r="806" b="2562"/>
          <a:stretch>
            <a:fillRect/>
          </a:stretch>
        </p:blipFill>
        <p:spPr bwMode="auto">
          <a:xfrm>
            <a:off x="882000" y="4285147"/>
            <a:ext cx="7380000" cy="218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 smtClean="0"/>
              <a:t>Directionality capability of the</a:t>
            </a:r>
            <a:br>
              <a:rPr lang="en-US" sz="4400" dirty="0" smtClean="0"/>
            </a:br>
            <a:r>
              <a:rPr lang="en-US" sz="4400" dirty="0" smtClean="0"/>
              <a:t>prototype detector</a:t>
            </a:r>
            <a:endParaRPr lang="en-SG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2" cstate="print"/>
          <a:srcRect l="1581" t="13055" r="4218" b="2611"/>
          <a:stretch>
            <a:fillRect/>
          </a:stretch>
        </p:blipFill>
        <p:spPr bwMode="auto">
          <a:xfrm>
            <a:off x="30163" y="1547813"/>
            <a:ext cx="5327650" cy="385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00063" y="1685925"/>
            <a:ext cx="2916237" cy="4318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C00000"/>
                </a:solidFill>
                <a:latin typeface="+mn-lt"/>
                <a:cs typeface="+mn-cs"/>
              </a:rPr>
              <a:t>Time offset measurement</a:t>
            </a:r>
            <a:endParaRPr lang="en-SG" sz="20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122</a:t>
            </a:fld>
            <a:endParaRPr lang="en-US" dirty="0"/>
          </a:p>
        </p:txBody>
      </p:sp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4013" y="1547813"/>
            <a:ext cx="3638550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4013" y="4000500"/>
            <a:ext cx="3638550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286512" y="3890966"/>
            <a:ext cx="1692275" cy="287337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+mn-lt"/>
                <a:cs typeface="+mn-cs"/>
                <a:sym typeface="Symbol"/>
              </a:rPr>
              <a:t> </a:t>
            </a:r>
            <a:r>
              <a:rPr lang="en-US" dirty="0">
                <a:solidFill>
                  <a:srgbClr val="C00000"/>
                </a:solidFill>
                <a:latin typeface="+mn-lt"/>
                <a:cs typeface="+mn-cs"/>
              </a:rPr>
              <a:t>measurement</a:t>
            </a:r>
            <a:endParaRPr lang="en-SG" dirty="0">
              <a:solidFill>
                <a:srgbClr val="C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 startAt="6"/>
            </a:pPr>
            <a:r>
              <a:rPr lang="en-US" dirty="0" smtClean="0"/>
              <a:t>ICAL Electronics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 smtClean="0"/>
              <a:t>Architecture of 8-channel FE ASIC</a:t>
            </a:r>
            <a:endParaRPr lang="en-SG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38917" name="Picture 3" descr="C:\Documents and Settings\Administrator\My Documents\My Pictures\top8channel.bmp"/>
          <p:cNvPicPr>
            <a:picLocks noChangeAspect="1" noChangeArrowheads="1"/>
          </p:cNvPicPr>
          <p:nvPr/>
        </p:nvPicPr>
        <p:blipFill>
          <a:blip r:embed="rId2" cstate="print"/>
          <a:srcRect l="3838" t="2362" r="5276" b="591"/>
          <a:stretch>
            <a:fillRect/>
          </a:stretch>
        </p:blipFill>
        <p:spPr bwMode="auto">
          <a:xfrm>
            <a:off x="5834063" y="1547813"/>
            <a:ext cx="32385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6" descr="fe-blo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547813"/>
            <a:ext cx="573563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1" descr="fe-linearity.jpg"/>
          <p:cNvPicPr>
            <a:picLocks noChangeAspect="1"/>
          </p:cNvPicPr>
          <p:nvPr/>
        </p:nvPicPr>
        <p:blipFill>
          <a:blip r:embed="rId4" cstate="print"/>
          <a:srcRect t="2846" b="1424"/>
          <a:stretch>
            <a:fillRect/>
          </a:stretch>
        </p:blipFill>
        <p:spPr bwMode="auto">
          <a:xfrm>
            <a:off x="2305050" y="4500563"/>
            <a:ext cx="2967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72" descr="fe-pulses.jpg"/>
          <p:cNvPicPr>
            <a:picLocks noChangeAspect="1"/>
          </p:cNvPicPr>
          <p:nvPr/>
        </p:nvPicPr>
        <p:blipFill>
          <a:blip r:embed="rId5" cstate="print"/>
          <a:srcRect t="1508" b="1508"/>
          <a:stretch>
            <a:fillRect/>
          </a:stretch>
        </p:blipFill>
        <p:spPr bwMode="auto">
          <a:xfrm>
            <a:off x="25400" y="4500563"/>
            <a:ext cx="23193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74" descr="fe-spec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1463" y="4500563"/>
            <a:ext cx="37179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124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ICAL front-end electronics scheme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37893" name="Picture 77" descr="rpc-electronic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75" y="1547813"/>
            <a:ext cx="7334250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125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Architecture of a FPGA based TDC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39941" name="Picture 4" descr="tdc-blo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3" y="1547813"/>
            <a:ext cx="7826375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5643563" y="1643063"/>
            <a:ext cx="2714625" cy="7080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Vernier method with two start-able oscillators</a:t>
            </a:r>
            <a:endParaRPr lang="en-SG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126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Schematic of a </a:t>
            </a:r>
            <a:r>
              <a:rPr lang="en-US" i="1" dirty="0" smtClean="0"/>
              <a:t>basic</a:t>
            </a:r>
            <a:r>
              <a:rPr lang="en-US" dirty="0" smtClean="0"/>
              <a:t>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12" name="Content Placeholder 11" descr="rpc-po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891" t="22373" r="16351" b="23638"/>
          <a:stretch>
            <a:fillRect/>
          </a:stretch>
        </p:blipFill>
        <p:spPr>
          <a:xfrm>
            <a:off x="72000" y="2143116"/>
            <a:ext cx="9000000" cy="396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construction of an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9" name="Content Placeholder 8" descr="rpc_det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8900" b="30395"/>
          <a:stretch>
            <a:fillRect/>
          </a:stretch>
        </p:blipFill>
        <p:spPr>
          <a:xfrm>
            <a:off x="142841" y="1571611"/>
            <a:ext cx="8880181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408000" y="1548000"/>
            <a:ext cx="252000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Signal reference plane: 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8000" y="190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Plastic honey comb: 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8000" y="226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Copper pickup strips: 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8000" y="262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Graphite/Paint: 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8000" y="298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Top glass: 4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8000" y="334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Button spacer: 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8000" y="370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Bottom glass: 6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8000" y="406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Edge spacer:7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8000" y="442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Gas nozzle: 8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8000" y="478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Bottom pickup panel: 9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4282" y="5560882"/>
            <a:ext cx="288000" cy="288000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212166" y="5560882"/>
            <a:ext cx="288000" cy="288000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831956" y="5560882"/>
            <a:ext cx="288000" cy="288000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997554" y="5560882"/>
            <a:ext cx="288000" cy="288000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174462" y="5560882"/>
            <a:ext cx="288000" cy="288000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116208" y="5560882"/>
            <a:ext cx="288000" cy="288000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929322" y="5560882"/>
            <a:ext cx="288000" cy="288000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8427404" y="5562000"/>
            <a:ext cx="288000" cy="288000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8284528" y="6141396"/>
            <a:ext cx="288000" cy="288000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200858" y="6141396"/>
            <a:ext cx="288000" cy="288000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operation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643306" y="1548000"/>
            <a:ext cx="5357850" cy="4896000"/>
          </a:xfr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2500"/>
          </a:bodyPr>
          <a:lstStyle/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Electron-ion pairs produced in the ionisation process, drift  in the opposite directions.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 All primary electron clusters drift towards the anode plate with velocity v  and simultaneously originate avalanches.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A cluster is eliminated as soon as it reaches the anode plate.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The charge induced on the pickup strips is </a:t>
            </a:r>
            <a:r>
              <a:rPr lang="en-US" sz="2400" i="1" dirty="0" smtClean="0">
                <a:solidFill>
                  <a:srgbClr val="C00000"/>
                </a:solidFill>
              </a:rPr>
              <a:t>q = (-e</a:t>
            </a:r>
            <a:r>
              <a:rPr lang="el-GR" sz="2400" i="1" dirty="0" smtClean="0">
                <a:solidFill>
                  <a:srgbClr val="C00000"/>
                </a:solidFill>
              </a:rPr>
              <a:t>Δ</a:t>
            </a:r>
            <a:r>
              <a:rPr lang="en-US" sz="2400" i="1" dirty="0" smtClean="0">
                <a:solidFill>
                  <a:srgbClr val="C00000"/>
                </a:solidFill>
              </a:rPr>
              <a:t>x</a:t>
            </a:r>
            <a:r>
              <a:rPr lang="en-US" sz="2400" i="1" baseline="-25000" dirty="0" smtClean="0">
                <a:solidFill>
                  <a:srgbClr val="C00000"/>
                </a:solidFill>
              </a:rPr>
              <a:t>e</a:t>
            </a:r>
            <a:r>
              <a:rPr lang="en-US" sz="2400" i="1" dirty="0" smtClean="0">
                <a:solidFill>
                  <a:srgbClr val="C00000"/>
                </a:solidFill>
              </a:rPr>
              <a:t> + e</a:t>
            </a:r>
            <a:r>
              <a:rPr lang="el-GR" sz="2400" i="1" dirty="0" smtClean="0">
                <a:solidFill>
                  <a:srgbClr val="C00000"/>
                </a:solidFill>
              </a:rPr>
              <a:t>Δ</a:t>
            </a:r>
            <a:r>
              <a:rPr lang="en-US" sz="2400" i="1" dirty="0" smtClean="0">
                <a:solidFill>
                  <a:srgbClr val="C00000"/>
                </a:solidFill>
              </a:rPr>
              <a:t>x</a:t>
            </a:r>
            <a:r>
              <a:rPr lang="en-US" sz="2400" i="1" baseline="-25000" dirty="0" smtClean="0">
                <a:solidFill>
                  <a:srgbClr val="C00000"/>
                </a:solidFill>
              </a:rPr>
              <a:t>I</a:t>
            </a:r>
            <a:r>
              <a:rPr lang="en-US" sz="2400" i="1" dirty="0" smtClean="0">
                <a:solidFill>
                  <a:srgbClr val="C00000"/>
                </a:solidFill>
              </a:rPr>
              <a:t>)/g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The induced current due to a single pair is   </a:t>
            </a:r>
            <a:r>
              <a:rPr lang="en-US" sz="2400" i="1" dirty="0" smtClean="0">
                <a:solidFill>
                  <a:srgbClr val="C00000"/>
                </a:solidFill>
              </a:rPr>
              <a:t>i = dq/dt = e(v + V)/g ≈ ev/g, V « v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Prompt charge in RPC is dominated by the electron drift.</a:t>
            </a:r>
          </a:p>
          <a:p>
            <a:pPr>
              <a:buClr>
                <a:srgbClr val="C00000"/>
              </a:buClr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2343" t="34413" r="52344" b="9111"/>
          <a:stretch>
            <a:fillRect/>
          </a:stretch>
        </p:blipFill>
        <p:spPr bwMode="auto">
          <a:xfrm>
            <a:off x="360000" y="1548000"/>
            <a:ext cx="3060000" cy="263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4387" t="33599" r="50970" b="23923"/>
          <a:stretch>
            <a:fillRect/>
          </a:stretch>
        </p:blipFill>
        <p:spPr>
          <a:xfrm>
            <a:off x="360000" y="4248156"/>
            <a:ext cx="3060000" cy="21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  <p:bldP spid="12" grpI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operating mode definitions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2206" y="1548000"/>
            <a:ext cx="4320000" cy="489600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Let,    n</a:t>
            </a:r>
            <a:r>
              <a:rPr lang="en-US" sz="1800" baseline="-25000" dirty="0" smtClean="0">
                <a:solidFill>
                  <a:srgbClr val="C00000"/>
                </a:solidFill>
              </a:rPr>
              <a:t>0</a:t>
            </a:r>
            <a:r>
              <a:rPr lang="en-US" sz="1800" dirty="0" smtClean="0">
                <a:solidFill>
                  <a:srgbClr val="C00000"/>
                </a:solidFill>
              </a:rPr>
              <a:t> = No. of electrons in a cluster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              = Townsend coefficient (No.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                    of  ionisations/unit length)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              = Attachment coefficient (No.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                    of electrons captured by the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                    gas/unit length)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Then, the no. of electrons reaching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the anode,</a:t>
            </a: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200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sz="2400" dirty="0" smtClean="0">
                <a:solidFill>
                  <a:srgbClr val="C00000"/>
                </a:solidFill>
                <a:sym typeface="Symbol" pitchFamily="18" charset="2"/>
              </a:rPr>
              <a:t>            </a:t>
            </a:r>
            <a:r>
              <a:rPr lang="en-US" sz="3200" dirty="0" smtClean="0">
                <a:solidFill>
                  <a:srgbClr val="C00000"/>
                </a:solidFill>
                <a:sym typeface="Symbol" pitchFamily="18" charset="2"/>
              </a:rPr>
              <a:t>n = n</a:t>
            </a:r>
            <a:r>
              <a:rPr lang="en-US" sz="3200" baseline="-25000" dirty="0" smtClean="0">
                <a:solidFill>
                  <a:srgbClr val="C00000"/>
                </a:solidFill>
                <a:sym typeface="Symbol" pitchFamily="18" charset="2"/>
              </a:rPr>
              <a:t>0</a:t>
            </a:r>
            <a:r>
              <a:rPr lang="en-US" sz="3200" dirty="0" smtClean="0">
                <a:solidFill>
                  <a:srgbClr val="C00000"/>
                </a:solidFill>
                <a:sym typeface="Symbol" pitchFamily="18" charset="2"/>
              </a:rPr>
              <a:t>e</a:t>
            </a:r>
            <a:r>
              <a:rPr lang="en-US" sz="3200" baseline="30000" dirty="0" smtClean="0">
                <a:solidFill>
                  <a:srgbClr val="C00000"/>
                </a:solidFill>
                <a:sym typeface="Symbol" pitchFamily="18" charset="2"/>
              </a:rPr>
              <a:t>(- )x</a:t>
            </a:r>
            <a:endParaRPr lang="en-US" sz="320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200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2000" dirty="0" smtClean="0">
                <a:solidFill>
                  <a:srgbClr val="C00000"/>
                </a:solidFill>
                <a:sym typeface="Symbol" pitchFamily="18" charset="2"/>
              </a:rPr>
              <a:t>Where x = Distance between anode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2000" dirty="0" smtClean="0">
                <a:solidFill>
                  <a:srgbClr val="C00000"/>
                </a:solidFill>
                <a:sym typeface="Symbol" pitchFamily="18" charset="2"/>
              </a:rPr>
              <a:t>and the point where the cluster 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2000" dirty="0" smtClean="0">
                <a:solidFill>
                  <a:srgbClr val="C00000"/>
                </a:solidFill>
                <a:sym typeface="Symbol" pitchFamily="18" charset="2"/>
              </a:rPr>
              <a:t>is produced.</a:t>
            </a:r>
          </a:p>
          <a:p>
            <a:pPr>
              <a:lnSpc>
                <a:spcPct val="110000"/>
              </a:lnSpc>
              <a:buNone/>
            </a:pPr>
            <a:r>
              <a:rPr lang="en-US" sz="2000" dirty="0" smtClean="0">
                <a:solidFill>
                  <a:srgbClr val="C00000"/>
                </a:solidFill>
                <a:sym typeface="Symbol" pitchFamily="18" charset="2"/>
              </a:rPr>
              <a:t>Gain of the detector, M = n / n</a:t>
            </a:r>
            <a:r>
              <a:rPr lang="en-US" sz="2000" baseline="-25000" dirty="0" smtClean="0">
                <a:solidFill>
                  <a:srgbClr val="C00000"/>
                </a:solidFill>
                <a:sym typeface="Symbol" pitchFamily="18" charset="2"/>
              </a:rPr>
              <a:t>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21" name="Text Box 9"/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4500562" y="1547998"/>
            <a:ext cx="4500000" cy="489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50" dirty="0" smtClean="0">
                <a:solidFill>
                  <a:srgbClr val="C00000"/>
                </a:solidFill>
              </a:rPr>
              <a:t>A planar detector with resistive electrodes ≈  Set of independent discharge cells</a:t>
            </a:r>
          </a:p>
          <a:p>
            <a:pPr>
              <a:buClr>
                <a:srgbClr val="C00000"/>
              </a:buClr>
            </a:pPr>
            <a:r>
              <a:rPr lang="en-US" sz="1750" dirty="0" smtClean="0">
                <a:solidFill>
                  <a:srgbClr val="C00000"/>
                </a:solidFill>
              </a:rPr>
              <a:t> Expression for the capacitance of a planar condenser  </a:t>
            </a:r>
            <a:r>
              <a:rPr lang="en-US" sz="1750" dirty="0" smtClean="0">
                <a:solidFill>
                  <a:srgbClr val="C00000"/>
                </a:solidFill>
                <a:sym typeface="Symbol" pitchFamily="18" charset="2"/>
              </a:rPr>
              <a:t>  Area of such cells is proportional to the total average charge, Q that is produced in the gas gap.</a:t>
            </a:r>
          </a:p>
          <a:p>
            <a:pPr>
              <a:buClr>
                <a:srgbClr val="C00000"/>
              </a:buClr>
              <a:buNone/>
            </a:pPr>
            <a:endParaRPr lang="en-US" sz="175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en-US" sz="175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en-US" sz="175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buClr>
                <a:srgbClr val="C00000"/>
              </a:buClr>
              <a:buFont typeface="Symbol" pitchFamily="18" charset="2"/>
              <a:buNone/>
            </a:pPr>
            <a:endParaRPr lang="en-US" sz="1750" dirty="0" smtClean="0">
              <a:solidFill>
                <a:srgbClr val="C00000"/>
              </a:solidFill>
              <a:sym typeface="Symbol" pitchFamily="18" charset="2"/>
            </a:endParaRPr>
          </a:p>
          <a:p>
            <a:pPr lvl="1">
              <a:lnSpc>
                <a:spcPct val="60000"/>
              </a:lnSpc>
              <a:spcBef>
                <a:spcPct val="50000"/>
              </a:spcBef>
              <a:buClr>
                <a:srgbClr val="C00000"/>
              </a:buClr>
              <a:buNone/>
            </a:pPr>
            <a:r>
              <a:rPr lang="en-US" sz="1750" dirty="0" smtClean="0">
                <a:solidFill>
                  <a:srgbClr val="C00000"/>
                </a:solidFill>
              </a:rPr>
              <a:t>Where, d = gap thickness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Clr>
                <a:srgbClr val="C00000"/>
              </a:buClr>
              <a:buNone/>
            </a:pPr>
            <a:r>
              <a:rPr lang="en-US" sz="1750" dirty="0" smtClean="0">
                <a:solidFill>
                  <a:srgbClr val="C00000"/>
                </a:solidFill>
              </a:rPr>
              <a:t>                V = Applied voltage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Clr>
                <a:srgbClr val="C00000"/>
              </a:buClr>
              <a:buNone/>
            </a:pPr>
            <a:r>
              <a:rPr lang="en-US" sz="1750" dirty="0" smtClean="0">
                <a:solidFill>
                  <a:srgbClr val="C00000"/>
                </a:solidFill>
                <a:sym typeface="Symbol" pitchFamily="18" charset="2"/>
              </a:rPr>
              <a:t>              </a:t>
            </a:r>
            <a:r>
              <a:rPr lang="en-US" sz="1750" baseline="-25000" dirty="0" smtClean="0">
                <a:solidFill>
                  <a:srgbClr val="C00000"/>
                </a:solidFill>
                <a:sym typeface="Symbol" pitchFamily="18" charset="2"/>
              </a:rPr>
              <a:t>0</a:t>
            </a:r>
            <a:r>
              <a:rPr lang="en-US" sz="1750" dirty="0" smtClean="0">
                <a:solidFill>
                  <a:srgbClr val="C00000"/>
                </a:solidFill>
                <a:sym typeface="Symbol" pitchFamily="18" charset="2"/>
              </a:rPr>
              <a:t>  = Dielectric constant of the gas</a:t>
            </a:r>
          </a:p>
          <a:p>
            <a:pPr>
              <a:buClr>
                <a:srgbClr val="C00000"/>
              </a:buClr>
            </a:pPr>
            <a:r>
              <a:rPr lang="en-US" sz="1750" dirty="0" smtClean="0">
                <a:solidFill>
                  <a:srgbClr val="C00000"/>
                </a:solidFill>
              </a:rPr>
              <a:t>Lower the Q; lower the area of the cell  (that is ‘dead’ during a hit) and hence  higher the rate handling capability of  the RPC</a:t>
            </a:r>
            <a:endParaRPr lang="en-US" sz="1750" dirty="0" smtClean="0">
              <a:solidFill>
                <a:srgbClr val="C00000"/>
              </a:solidFill>
              <a:sym typeface="Symbol" pitchFamily="18" charset="2"/>
            </a:endParaRPr>
          </a:p>
        </p:txBody>
      </p:sp>
      <p:graphicFrame>
        <p:nvGraphicFramePr>
          <p:cNvPr id="65542" name="Object 6"/>
          <p:cNvGraphicFramePr>
            <a:graphicFrameLocks noChangeAspect="1"/>
          </p:cNvGraphicFramePr>
          <p:nvPr/>
        </p:nvGraphicFramePr>
        <p:xfrm>
          <a:off x="5972031" y="3345386"/>
          <a:ext cx="1100299" cy="869432"/>
        </p:xfrm>
        <a:graphic>
          <a:graphicData uri="http://schemas.openxmlformats.org/presentationml/2006/ole">
            <p:oleObj spid="_x0000_s65542" name="Equation" r:id="rId4" imgW="545760" imgH="431640" progId="Equation.3">
              <p:embed/>
            </p:oleObj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21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avalanche process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Role of RPC gases in avalanche control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Argon is the ionising gas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R134a to capture free electrons and localise avalanche</a:t>
            </a:r>
          </a:p>
          <a:p>
            <a:pPr lvl="2">
              <a:lnSpc>
                <a:spcPct val="120000"/>
              </a:lnSpc>
              <a:buNone/>
            </a:pP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 + X  </a:t>
            </a:r>
            <a:r>
              <a:rPr lang="en-US" dirty="0" smtClean="0">
                <a:sym typeface="Wingdings" pitchFamily="2" charset="2"/>
              </a:rPr>
              <a:t> X</a:t>
            </a:r>
            <a:r>
              <a:rPr lang="en-US" baseline="30000" dirty="0" smtClean="0">
                <a:sym typeface="Wingdings" pitchFamily="2" charset="2"/>
              </a:rPr>
              <a:t>- </a:t>
            </a:r>
            <a:r>
              <a:rPr lang="en-US" dirty="0" smtClean="0">
                <a:sym typeface="Wingdings" pitchFamily="2" charset="2"/>
              </a:rPr>
              <a:t>+ h</a:t>
            </a:r>
            <a:r>
              <a:rPr lang="en-US" dirty="0" smtClean="0">
                <a:sym typeface="Symbol"/>
              </a:rPr>
              <a:t>  (Electron attachment)</a:t>
            </a:r>
          </a:p>
          <a:p>
            <a:pPr lvl="2">
              <a:lnSpc>
                <a:spcPct val="120000"/>
              </a:lnSpc>
              <a:buNone/>
            </a:pPr>
            <a:r>
              <a:rPr lang="en-US" dirty="0" smtClean="0">
                <a:sym typeface="Wingdings" pitchFamily="2" charset="2"/>
              </a:rPr>
              <a:t>X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sym typeface="Wingdings" pitchFamily="2" charset="2"/>
              </a:rPr>
              <a:t> + 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X  </a:t>
            </a:r>
            <a:r>
              <a:rPr lang="en-US" dirty="0" smtClean="0">
                <a:sym typeface="Wingdings" pitchFamily="2" charset="2"/>
              </a:rPr>
              <a:t>+ h</a:t>
            </a:r>
            <a:r>
              <a:rPr lang="en-US" dirty="0" smtClean="0">
                <a:sym typeface="Symbol"/>
              </a:rPr>
              <a:t>  (Recombination)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Isobutane to stop photon induced streamers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SF</a:t>
            </a:r>
            <a:r>
              <a:rPr lang="en-US" baseline="-25000" dirty="0" smtClean="0"/>
              <a:t>6 </a:t>
            </a:r>
            <a:r>
              <a:rPr lang="en-US" dirty="0" smtClean="0"/>
              <a:t> for preventing streamer transitions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Growth of the avalanche is governed by dN/dx = </a:t>
            </a:r>
            <a:r>
              <a:rPr lang="el-GR" dirty="0" smtClean="0"/>
              <a:t>α</a:t>
            </a:r>
            <a:r>
              <a:rPr lang="en-US" dirty="0" smtClean="0"/>
              <a:t>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The space charge produced by the avalanche shields (at about </a:t>
            </a:r>
            <a:r>
              <a:rPr lang="el-GR" dirty="0" smtClean="0"/>
              <a:t>α</a:t>
            </a:r>
            <a:r>
              <a:rPr lang="en-US" dirty="0" smtClean="0"/>
              <a:t>x = 20) the applied field and avoids exponential divergence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Townsend equation should be dN/dx = </a:t>
            </a:r>
            <a:r>
              <a:rPr lang="el-GR" dirty="0" smtClean="0"/>
              <a:t>α</a:t>
            </a:r>
            <a:r>
              <a:rPr lang="en-US" dirty="0" smtClean="0"/>
              <a:t>(E)N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modes of RPC operation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22733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3566" y="1751577"/>
            <a:ext cx="4320000" cy="2677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733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7713"/>
          <a:stretch>
            <a:fillRect/>
          </a:stretch>
        </p:blipFill>
        <p:spPr bwMode="auto">
          <a:xfrm>
            <a:off x="72000" y="1785926"/>
            <a:ext cx="4320000" cy="2676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2000" y="4417091"/>
            <a:ext cx="4320000" cy="2059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Gain of the detector  &lt;&lt; 10</a:t>
            </a:r>
            <a:r>
              <a:rPr lang="en-US" baseline="30000" dirty="0" smtClean="0">
                <a:solidFill>
                  <a:srgbClr val="C00000"/>
                </a:solidFill>
                <a:sym typeface="Symbol" pitchFamily="18" charset="2"/>
              </a:rPr>
              <a:t>8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Charge developed  ~1pC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Needs a preamplifier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Longer life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Typical gas mixture Fr:iB:SF</a:t>
            </a:r>
            <a:r>
              <a:rPr lang="en-US" baseline="-25000" dirty="0" smtClean="0">
                <a:solidFill>
                  <a:srgbClr val="C00000"/>
                </a:solidFill>
              </a:rPr>
              <a:t>6</a:t>
            </a:r>
            <a:r>
              <a:rPr lang="en-US" dirty="0" smtClean="0">
                <a:solidFill>
                  <a:srgbClr val="C00000"/>
                </a:solidFill>
              </a:rPr>
              <a:t>::94.5:4:0.5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Moderate purity of gases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Higher counting rate capability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3200" y="4417200"/>
            <a:ext cx="4320000" cy="2085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Gain of the detector  &gt;  10</a:t>
            </a:r>
            <a:r>
              <a:rPr lang="en-US" baseline="30000" dirty="0" smtClean="0">
                <a:solidFill>
                  <a:srgbClr val="C00000"/>
                </a:solidFill>
                <a:sym typeface="Symbol" pitchFamily="18" charset="2"/>
              </a:rPr>
              <a:t>8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Charge developed ~ 100pC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No need for a preamplier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Relatively shorter  life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Typical gas mixture </a:t>
            </a:r>
            <a:r>
              <a:rPr lang="en-US" dirty="0" smtClean="0">
                <a:solidFill>
                  <a:srgbClr val="C00000"/>
                </a:solidFill>
              </a:rPr>
              <a:t>Fr:iB:Ar::62.8:30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High purity of gases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Low counting rate capability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712" y="1500174"/>
            <a:ext cx="4320000" cy="252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solidFill>
                  <a:srgbClr val="C00000"/>
                </a:solidFill>
                <a:sym typeface="Symbol" pitchFamily="18" charset="2"/>
              </a:rPr>
              <a:t>Avalanche mode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2932" y="1500174"/>
            <a:ext cx="4320000" cy="252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solidFill>
                  <a:srgbClr val="C00000"/>
                </a:solidFill>
                <a:sym typeface="Symbol" pitchFamily="18" charset="2"/>
              </a:rPr>
              <a:t>Streamer  mode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41" y="2736000"/>
            <a:ext cx="3715855" cy="37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V-I characteristics of RPC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print"/>
          <a:srcRect l="1889" t="19786" r="7631"/>
          <a:stretch>
            <a:fillRect/>
          </a:stretch>
        </p:blipFill>
        <p:spPr bwMode="auto">
          <a:xfrm>
            <a:off x="4214810" y="1548008"/>
            <a:ext cx="4680000" cy="112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85296" y="1548000"/>
            <a:ext cx="3715200" cy="92333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Glass RPCs have a distinctive and readily understandable current versus voltage relationship.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14810" y="2737300"/>
            <a:ext cx="4678679" cy="37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of the talk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651510" indent="-514350">
              <a:buSzPct val="100000"/>
              <a:buFont typeface="+mj-lt"/>
              <a:buAutoNum type="arabicPeriod"/>
            </a:pPr>
            <a:r>
              <a:rPr lang="en-US" dirty="0" smtClean="0"/>
              <a:t>Introduction</a:t>
            </a: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US" dirty="0" smtClean="0"/>
              <a:t>Detector physics of RPCs</a:t>
            </a: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SG" dirty="0" smtClean="0"/>
              <a:t>Development and characterisation of RPCs</a:t>
            </a: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SG" dirty="0" smtClean="0"/>
              <a:t>ICAL prototype detector stack</a:t>
            </a: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US" dirty="0" smtClean="0"/>
              <a:t>Data analysis and results</a:t>
            </a: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US" dirty="0" smtClean="0"/>
              <a:t>Summary and future outlook</a:t>
            </a:r>
          </a:p>
          <a:p>
            <a:pPr marL="651510" indent="-514350">
              <a:buClr>
                <a:schemeClr val="accent3">
                  <a:lumMod val="75000"/>
                </a:schemeClr>
              </a:buClr>
              <a:buSzPct val="100000"/>
              <a:buFont typeface="+mj-lt"/>
              <a:buAutoNum type="arabicPeriod"/>
            </a:pPr>
            <a:r>
              <a:rPr lang="en-US" dirty="0" smtClean="0"/>
              <a:t>Acknowledgements</a:t>
            </a:r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651510" indent="-514350">
              <a:buClr>
                <a:schemeClr val="accent3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sz="2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Publications and proceedings</a:t>
            </a:r>
            <a:endParaRPr lang="en-US" sz="24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SG" dirty="0" smtClean="0"/>
              <a:t>Development and characterisation of RPCs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infrastructure for RPC R&amp;D</a:t>
            </a:r>
            <a:endParaRPr lang="en-US" dirty="0"/>
          </a:p>
        </p:txBody>
      </p:sp>
      <p:pic>
        <p:nvPicPr>
          <p:cNvPr id="6" name="Content Placeholder 5" descr="init-infra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5487" y="1548000"/>
            <a:ext cx="7913026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Some early </a:t>
            </a:r>
            <a:r>
              <a:rPr lang="en-US" sz="4400" i="1" dirty="0" smtClean="0"/>
              <a:t>encouraging</a:t>
            </a:r>
            <a:r>
              <a:rPr lang="en-US" sz="4400" dirty="0" smtClean="0"/>
              <a:t> results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10" name="Picture 49"/>
          <p:cNvPicPr>
            <a:picLocks noChangeAspect="1" noChangeArrowheads="1"/>
          </p:cNvPicPr>
          <p:nvPr/>
        </p:nvPicPr>
        <p:blipFill>
          <a:blip r:embed="rId3" cstate="print"/>
          <a:srcRect l="2364" t="8432" r="6619" b="2915"/>
          <a:stretch>
            <a:fillRect/>
          </a:stretch>
        </p:blipFill>
        <p:spPr bwMode="auto">
          <a:xfrm>
            <a:off x="6598756" y="4017958"/>
            <a:ext cx="24024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000" y="1548000"/>
            <a:ext cx="2536423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7942" y="4017958"/>
            <a:ext cx="228857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2491" t="8693" r="6818" b="4376"/>
          <a:stretch>
            <a:fillRect/>
          </a:stretch>
        </p:blipFill>
        <p:spPr bwMode="auto">
          <a:xfrm>
            <a:off x="3492000" y="1548000"/>
            <a:ext cx="28080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omb4_rpc_fit"/>
          <p:cNvPicPr>
            <a:picLocks noChangeAspect="1" noChangeArrowheads="1"/>
          </p:cNvPicPr>
          <p:nvPr/>
        </p:nvPicPr>
        <p:blipFill>
          <a:blip r:embed="rId7" cstate="print"/>
          <a:srcRect t="6986" r="7140"/>
          <a:stretch>
            <a:fillRect/>
          </a:stretch>
        </p:blipFill>
        <p:spPr bwMode="auto">
          <a:xfrm>
            <a:off x="214282" y="1548000"/>
            <a:ext cx="3138823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/>
          <a:srcRect l="3571" t="3860" r="3372" b="6083"/>
          <a:stretch>
            <a:fillRect/>
          </a:stretch>
        </p:blipFill>
        <p:spPr bwMode="auto">
          <a:xfrm>
            <a:off x="214282" y="4017958"/>
            <a:ext cx="3309429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Aging: Efficiency drop of a RPC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6" name="Picture 5" descr="Picture1.png"/>
          <p:cNvPicPr>
            <a:picLocks noChangeAspect="1"/>
          </p:cNvPicPr>
          <p:nvPr/>
        </p:nvPicPr>
        <p:blipFill>
          <a:blip r:embed="rId3" cstate="print"/>
          <a:srcRect l="4037" t="6373" r="2826" b="7790"/>
          <a:stretch>
            <a:fillRect/>
          </a:stretch>
        </p:blipFill>
        <p:spPr>
          <a:xfrm>
            <a:off x="52365" y="1548000"/>
            <a:ext cx="9039270" cy="474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Aging: AFM and SEM scans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524000"/>
            <a:ext cx="6705600" cy="21621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760788"/>
            <a:ext cx="3025990" cy="25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25" y="3762000"/>
            <a:ext cx="3025891" cy="25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 rot="13500000">
            <a:off x="2810918" y="1355982"/>
            <a:ext cx="6715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FF00"/>
                </a:solidFill>
              </a:rPr>
              <a:t>Damaged surfaces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3200000">
            <a:off x="6064986" y="2332709"/>
            <a:ext cx="6715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FF00"/>
                </a:solidFill>
              </a:rPr>
              <a:t>Raw surfaces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85800" y="2286000"/>
            <a:ext cx="6111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2"/>
                </a:solidFill>
              </a:rPr>
              <a:t>AFM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62000" y="4495800"/>
            <a:ext cx="6111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2"/>
                </a:solidFill>
              </a:rPr>
              <a:t>SEM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Aging: Element analysis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" name="Picture 3" descr="IncaTemp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548000"/>
            <a:ext cx="44926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Group 4"/>
          <p:cNvGraphicFramePr>
            <a:graphicFrameLocks noGrp="1"/>
          </p:cNvGraphicFramePr>
          <p:nvPr/>
        </p:nvGraphicFramePr>
        <p:xfrm>
          <a:off x="1371600" y="1905000"/>
          <a:ext cx="2971800" cy="253619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676400"/>
                <a:gridCol w="1295400"/>
              </a:tblGrid>
              <a:tr h="469900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Element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Atomic%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Oxygen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28.45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Fluorine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40.31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Sodium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11.82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Magnesium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Silicon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17.41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27" descr="IncaTemp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48000"/>
            <a:ext cx="44926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Group 28"/>
          <p:cNvGraphicFramePr>
            <a:graphicFrameLocks noGrp="1"/>
          </p:cNvGraphicFramePr>
          <p:nvPr/>
        </p:nvGraphicFramePr>
        <p:xfrm>
          <a:off x="5715000" y="1828800"/>
          <a:ext cx="2971800" cy="253619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676400"/>
                <a:gridCol w="1295400"/>
              </a:tblGrid>
              <a:tr h="469900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Element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Atomic%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Oxygen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64.19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Fluorine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4.17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Sodium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6.29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Magnesium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Silicon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62162" y="5389330"/>
            <a:ext cx="2438400" cy="540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3300"/>
                </a:solidFill>
              </a:rPr>
              <a:t>Damaged glass</a:t>
            </a:r>
          </a:p>
        </p:txBody>
      </p:sp>
      <p:sp>
        <p:nvSpPr>
          <p:cNvPr id="10" name="AutoShape 52"/>
          <p:cNvSpPr>
            <a:spLocks noChangeArrowheads="1"/>
          </p:cNvSpPr>
          <p:nvPr/>
        </p:nvSpPr>
        <p:spPr bwMode="auto">
          <a:xfrm>
            <a:off x="7000892" y="5389330"/>
            <a:ext cx="1981200" cy="540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3300"/>
                </a:solidFill>
              </a:rPr>
              <a:t>Raw glass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06" y="1548000"/>
            <a:ext cx="5292000" cy="4896000"/>
          </a:xfrm>
          <a:noFill/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2500"/>
          </a:bodyPr>
          <a:lstStyle/>
          <a:p>
            <a:pPr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Two RPCs of 40cm × 30cm in size were built using 2mm glass for electrodes</a:t>
            </a:r>
          </a:p>
          <a:p>
            <a:pPr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Readout by a common G-10 based signal pickup panel sandwiched between the RPCs</a:t>
            </a:r>
          </a:p>
          <a:p>
            <a:pPr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Operated in avalanche mode (R134a: 95.5% and the rest Isobutane) at a high voltage of 9.3KV</a:t>
            </a:r>
          </a:p>
          <a:p>
            <a:pPr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Round the clock monitoring of RPC and ambient parameters  – temperature, relative humidity and barometric pressure</a:t>
            </a:r>
          </a:p>
          <a:p>
            <a:pPr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Were under continuous operation for more than three years</a:t>
            </a:r>
          </a:p>
          <a:p>
            <a:pPr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Chamber currents, noise rate, combined efficiencies etc. were stable</a:t>
            </a:r>
          </a:p>
          <a:p>
            <a:pPr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Long-term stability of RPCs is thus established</a:t>
            </a:r>
          </a:p>
        </p:txBody>
      </p:sp>
      <p:pic>
        <p:nvPicPr>
          <p:cNvPr id="12" name="Picture 10" descr="j2j3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81156" y="3871276"/>
            <a:ext cx="3420000" cy="2564668"/>
          </a:xfrm>
          <a:prstGeom prst="rect">
            <a:avLst/>
          </a:prstGeom>
          <a:noFill/>
          <a:ln/>
        </p:spPr>
      </p:pic>
      <p:pic>
        <p:nvPicPr>
          <p:cNvPr id="11" name="Picture 7" descr="img_1013"/>
          <p:cNvPicPr>
            <a:picLocks noChangeAspect="1" noChangeArrowheads="1"/>
          </p:cNvPicPr>
          <p:nvPr/>
        </p:nvPicPr>
        <p:blipFill>
          <a:blip r:embed="rId4" cstate="print"/>
          <a:srcRect l="1560" t="5379" r="3458" b="9323"/>
          <a:stretch>
            <a:fillRect/>
          </a:stretch>
        </p:blipFill>
        <p:spPr>
          <a:xfrm>
            <a:off x="5581156" y="1573400"/>
            <a:ext cx="3420000" cy="2303133"/>
          </a:xfrm>
          <a:prstGeom prst="rect">
            <a:avLst/>
          </a:prstGeom>
          <a:noFill/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Long-term stability study of RPC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14" name="Content Placeholder 13" descr="longterm.pn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467440" y="1571612"/>
            <a:ext cx="3605154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643702" y="2549719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Relative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C00000"/>
                </a:solidFill>
              </a:rPr>
              <a:t>humidity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264" y="4143380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Pressure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3702" y="5845192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Temperature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0" y="1548000"/>
            <a:ext cx="4445919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Effect of ambient parameters on</a:t>
            </a:r>
            <a:br>
              <a:rPr lang="en-US" sz="4400" dirty="0" smtClean="0"/>
            </a:br>
            <a:r>
              <a:rPr lang="en-US" sz="4400" dirty="0" smtClean="0"/>
              <a:t>RPC characteristics</a:t>
            </a:r>
            <a:endParaRPr lang="en-US" sz="4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80000" y="1547999"/>
            <a:ext cx="4319587" cy="21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pPr marL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If the applied voltage at room temperature T</a:t>
            </a:r>
            <a:r>
              <a:rPr lang="en-US" sz="1800" baseline="-25000" dirty="0" smtClean="0">
                <a:solidFill>
                  <a:srgbClr val="002060"/>
                </a:solidFill>
              </a:rPr>
              <a:t>0</a:t>
            </a:r>
            <a:r>
              <a:rPr lang="en-US" sz="1800" dirty="0" smtClean="0">
                <a:solidFill>
                  <a:srgbClr val="002060"/>
                </a:solidFill>
              </a:rPr>
              <a:t> and barometric pressure P</a:t>
            </a:r>
            <a:r>
              <a:rPr lang="en-US" sz="1800" baseline="-25000" dirty="0" smtClean="0">
                <a:solidFill>
                  <a:srgbClr val="002060"/>
                </a:solidFill>
              </a:rPr>
              <a:t>0</a:t>
            </a:r>
            <a:r>
              <a:rPr lang="en-US" sz="1800" dirty="0" smtClean="0">
                <a:solidFill>
                  <a:srgbClr val="002060"/>
                </a:solidFill>
              </a:rPr>
              <a:t> is V</a:t>
            </a:r>
            <a:r>
              <a:rPr lang="en-US" sz="1800" baseline="-25000" dirty="0" smtClean="0">
                <a:solidFill>
                  <a:srgbClr val="002060"/>
                </a:solidFill>
              </a:rPr>
              <a:t>0</a:t>
            </a:r>
            <a:r>
              <a:rPr lang="en-US" sz="1800" dirty="0" smtClean="0">
                <a:solidFill>
                  <a:srgbClr val="002060"/>
                </a:solidFill>
              </a:rPr>
              <a:t>, then the voltage V to be applied at any temperature T and pressure P = </a:t>
            </a:r>
          </a:p>
          <a:p>
            <a:pPr marL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Or what is the effective applied voltage?</a:t>
            </a:r>
          </a:p>
          <a:p>
            <a:pPr marL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N.B: This accounts for gas behaviour only.</a:t>
            </a:r>
          </a:p>
          <a:p>
            <a:pPr marL="0">
              <a:buNone/>
            </a:pPr>
            <a:endParaRPr lang="en-US" sz="2000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516814" y="2422826"/>
          <a:ext cx="913654" cy="428628"/>
        </p:xfrm>
        <a:graphic>
          <a:graphicData uri="http://schemas.openxmlformats.org/presentationml/2006/ole">
            <p:oleObj spid="_x0000_s509954" name="Equation" r:id="rId5" imgW="1028520" imgH="482400" progId="Equation.3">
              <p:embed/>
            </p:oleObj>
          </a:graphicData>
        </a:graphic>
      </p:graphicFrame>
      <p:pic>
        <p:nvPicPr>
          <p:cNvPr id="3891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 t="3925" b="3271"/>
          <a:stretch>
            <a:fillRect/>
          </a:stretch>
        </p:blipFill>
        <p:spPr bwMode="auto">
          <a:xfrm>
            <a:off x="72000" y="3816000"/>
            <a:ext cx="427357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/>
          <a:srcRect t="4218"/>
          <a:stretch>
            <a:fillRect/>
          </a:stretch>
        </p:blipFill>
        <p:spPr bwMode="auto">
          <a:xfrm>
            <a:off x="4680000" y="3816000"/>
            <a:ext cx="4393073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Characterisation of </a:t>
            </a:r>
            <a:br>
              <a:rPr lang="en-US" sz="4400" dirty="0" smtClean="0"/>
            </a:br>
            <a:r>
              <a:rPr lang="en-US" sz="4400" dirty="0" smtClean="0"/>
              <a:t>electrode glass samples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" name="Picture 2" descr="transmittance"/>
          <p:cNvPicPr>
            <a:picLocks noChangeAspect="1" noChangeArrowheads="1"/>
          </p:cNvPicPr>
          <p:nvPr/>
        </p:nvPicPr>
        <p:blipFill>
          <a:blip r:embed="rId3" cstate="print"/>
          <a:srcRect l="830" t="3082" r="2074" b="4623"/>
          <a:stretch>
            <a:fillRect/>
          </a:stretch>
        </p:blipFill>
        <p:spPr>
          <a:xfrm>
            <a:off x="84108" y="2160000"/>
            <a:ext cx="4750871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uvscan~1"/>
          <p:cNvPicPr>
            <a:picLocks noChangeAspect="1" noChangeArrowheads="1"/>
          </p:cNvPicPr>
          <p:nvPr/>
        </p:nvPicPr>
        <p:blipFill>
          <a:blip r:embed="rId4" cstate="print"/>
          <a:srcRect l="2605"/>
          <a:stretch>
            <a:fillRect/>
          </a:stretch>
        </p:blipFill>
        <p:spPr>
          <a:xfrm>
            <a:off x="4903790" y="2160000"/>
            <a:ext cx="4137291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31306" y="5400000"/>
            <a:ext cx="2412000" cy="360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C00000"/>
                </a:solidFill>
                <a:latin typeface="Times New Roman" pitchFamily="18" charset="0"/>
              </a:rPr>
              <a:t>Transmittance test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877024" y="5400000"/>
            <a:ext cx="2124000" cy="360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C00000"/>
                </a:solidFill>
                <a:latin typeface="Times New Roman" pitchFamily="18" charset="0"/>
              </a:rPr>
              <a:t>Reflectance test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te-glas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006" y="3036702"/>
            <a:ext cx="4500000" cy="296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Electrode coating techniques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72000" y="1552572"/>
            <a:ext cx="9000000" cy="1447800"/>
          </a:xfrm>
          <a:prstGeom prst="round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 anchorCtr="1"/>
          <a:lstStyle/>
          <a:p>
            <a:pPr marL="438912" indent="-320040">
              <a:lnSpc>
                <a:spcPct val="80000"/>
              </a:lnSpc>
              <a:spcBef>
                <a:spcPct val="50000"/>
              </a:spcBef>
              <a:buSzPct val="800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Graphite paint prepared using colloidal grade graphite powder(3.4gm), lacquer(25gm) and thinner(40ml) is sprayed on the glass electrodes using an automobile spray gun. A uniform, stable graphite coat of desired surface resistivity (1M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/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) </a:t>
            </a:r>
            <a:r>
              <a:rPr lang="en-US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was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obtained by this method.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9" descr="graphite-glas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585294" y="3083759"/>
            <a:ext cx="4500000" cy="2917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Introduction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Automatic spray paint plant</a:t>
            </a:r>
            <a:endParaRPr lang="en-US" sz="4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434124" y="1548000"/>
            <a:ext cx="8275753" cy="4896000"/>
            <a:chOff x="434124" y="1548000"/>
            <a:chExt cx="8275753" cy="4896000"/>
          </a:xfrm>
        </p:grpSpPr>
        <p:pic>
          <p:nvPicPr>
            <p:cNvPr id="39" name="Content Placeholder 10" descr="DSCN0675.JPG"/>
            <p:cNvPicPr>
              <a:picLocks noChangeAspect="1"/>
            </p:cNvPicPr>
            <p:nvPr/>
          </p:nvPicPr>
          <p:blipFill>
            <a:blip r:embed="rId3" cstate="print"/>
            <a:srcRect t="2332"/>
            <a:stretch>
              <a:fillRect/>
            </a:stretch>
          </p:blipFill>
          <p:spPr>
            <a:xfrm>
              <a:off x="434124" y="1548000"/>
              <a:ext cx="8275753" cy="489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 rot="21480000">
              <a:off x="4150944" y="4361789"/>
              <a:ext cx="1872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Glass holding tray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5986148" y="4520214"/>
              <a:ext cx="1872000" cy="24052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2285983" y="4554546"/>
              <a:ext cx="1872000" cy="24052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340562" y="2783248"/>
              <a:ext cx="2160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Automatic spray gun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96496" y="1997430"/>
              <a:ext cx="2304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Drive for Y-movement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38794" y="5749844"/>
              <a:ext cx="2304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Drive for X-movement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29256" y="3000372"/>
              <a:ext cx="2412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Control and drive panel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/>
          <a:p>
            <a:r>
              <a:rPr lang="en-US" dirty="0" smtClean="0"/>
              <a:t>Glass electrode coating results</a:t>
            </a:r>
            <a:endParaRPr lang="en-SG" dirty="0"/>
          </a:p>
        </p:txBody>
      </p:sp>
      <p:pic>
        <p:nvPicPr>
          <p:cNvPr id="14" name="Content Placeholder 13" descr="AB13_012_sh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8706" y="1777001"/>
            <a:ext cx="4496177" cy="36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Content Placeholder 14" descr="AB13_012_sv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84700" y="1777939"/>
            <a:ext cx="4496175" cy="36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the new gas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8" name="Content Placeholder 7" descr="second-gasck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152" t="7176" r="2837" b="3349"/>
          <a:stretch>
            <a:fillRect/>
          </a:stretch>
        </p:blipFill>
        <p:spPr>
          <a:xfrm>
            <a:off x="668209" y="1548000"/>
            <a:ext cx="7807583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Constructional details of</a:t>
            </a:r>
            <a:br>
              <a:rPr lang="en-US" sz="4400" dirty="0" smtClean="0"/>
            </a:br>
            <a:r>
              <a:rPr lang="en-US" sz="4400" dirty="0" smtClean="0"/>
              <a:t>the gas system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38914" name="Picture 2" descr="E:\Thesis\Gas\c217gas\IMG_1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552" y="1548000"/>
            <a:ext cx="2331738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4105263" y="1548000"/>
            <a:ext cx="1681183" cy="4896000"/>
            <a:chOff x="3974220" y="1501200"/>
            <a:chExt cx="1681183" cy="5032768"/>
          </a:xfrm>
        </p:grpSpPr>
        <p:pic>
          <p:nvPicPr>
            <p:cNvPr id="38916" name="Picture 4" descr="E:\Thesis\Gas\c217gas\IMG_116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75556" y="2756078"/>
              <a:ext cx="1679846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918" name="Picture 6" descr="E:\Thesis\Gas\c217gas\IMG_116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74220" y="5273968"/>
              <a:ext cx="1679846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915" name="Picture 3" descr="E:\Thesis\Gas\c217gas\IMG_116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75556" y="1501200"/>
              <a:ext cx="1679847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917" name="Picture 5" descr="E:\Thesis\Gas\c217gas\IMG_116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74220" y="4023460"/>
              <a:ext cx="1679846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6324157" y="1548000"/>
            <a:ext cx="1891181" cy="4896000"/>
            <a:chOff x="5749020" y="1501200"/>
            <a:chExt cx="1891181" cy="5019304"/>
          </a:xfrm>
        </p:grpSpPr>
        <p:pic>
          <p:nvPicPr>
            <p:cNvPr id="38919" name="Picture 7" descr="E:\Photos\c217gas\IMG_1166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50028" y="1501200"/>
              <a:ext cx="1890173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920" name="Picture 8" descr="E:\Photos\c217gas\IMG_1245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49020" y="4000504"/>
              <a:ext cx="1890173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TextBox 15"/>
          <p:cNvSpPr txBox="1"/>
          <p:nvPr/>
        </p:nvSpPr>
        <p:spPr>
          <a:xfrm>
            <a:off x="666250" y="3346322"/>
            <a:ext cx="476726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</a:t>
            </a:r>
            <a:r>
              <a:rPr lang="en-US" sz="2400" dirty="0" smtClean="0">
                <a:solidFill>
                  <a:srgbClr val="FF0000"/>
                </a:solidFill>
              </a:rPr>
              <a:t>ront view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63311" y="3132008"/>
            <a:ext cx="408623" cy="179719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Internal  view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7889" y="3346322"/>
            <a:ext cx="408623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Rear view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Calibration procedures of the </a:t>
            </a:r>
            <a:br>
              <a:rPr lang="en-US" dirty="0" smtClean="0"/>
            </a:br>
            <a:r>
              <a:rPr lang="en-US" dirty="0" smtClean="0"/>
              <a:t>gas systems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7" name="Picture 6" descr="gascal_water.jpg"/>
          <p:cNvPicPr>
            <a:picLocks noChangeAspect="1"/>
          </p:cNvPicPr>
          <p:nvPr/>
        </p:nvPicPr>
        <p:blipFill>
          <a:blip r:embed="rId2" cstate="print"/>
          <a:srcRect l="12500" t="30038" r="15625" b="22533"/>
          <a:stretch>
            <a:fillRect/>
          </a:stretch>
        </p:blipFill>
        <p:spPr>
          <a:xfrm>
            <a:off x="4032000" y="1548000"/>
            <a:ext cx="5040000" cy="2191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2000" y="1548000"/>
            <a:ext cx="3929058" cy="4788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Calibration done using water displacement method</a:t>
            </a: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Calibrated against the MFC monitor voltage</a:t>
            </a: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Cross-calibration procedure</a:t>
            </a:r>
          </a:p>
          <a:p>
            <a:pPr marL="731520" marR="0" lvl="1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Glass/hard plastic tube with precise inner diameter chosen. Placed on a perfectly horizontal surface.</a:t>
            </a:r>
          </a:p>
          <a:p>
            <a:pPr marL="731520" marR="0" lvl="1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 droplet introduced through an opening on one end of the tube</a:t>
            </a:r>
          </a:p>
          <a:p>
            <a:pPr marL="731520" marR="0" lvl="1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connected to this end</a:t>
            </a:r>
          </a:p>
          <a:p>
            <a:pPr marL="731520" marR="0" lvl="1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moves the water droplet forward 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α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gas flow</a:t>
            </a:r>
          </a:p>
          <a:p>
            <a:pPr marL="731520" marR="0" lvl="1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Distance, time intervals measured</a:t>
            </a:r>
          </a:p>
          <a:p>
            <a:pPr marL="731520" marR="0" lvl="1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volume computed and compared with displayed value</a:t>
            </a:r>
          </a:p>
        </p:txBody>
      </p:sp>
      <p:pic>
        <p:nvPicPr>
          <p:cNvPr id="6" name="Picture 5" descr="gascal_tube.jpg"/>
          <p:cNvPicPr>
            <a:picLocks noChangeAspect="1"/>
          </p:cNvPicPr>
          <p:nvPr/>
        </p:nvPicPr>
        <p:blipFill>
          <a:blip r:embed="rId3" cstate="print"/>
          <a:srcRect l="7812" t="20357" r="7812" b="16800"/>
          <a:stretch>
            <a:fillRect/>
          </a:stretch>
        </p:blipFill>
        <p:spPr>
          <a:xfrm>
            <a:off x="4032000" y="3859226"/>
            <a:ext cx="5040000" cy="2473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Calibration results of the </a:t>
            </a:r>
            <a:br>
              <a:rPr lang="en-US" dirty="0" smtClean="0"/>
            </a:br>
            <a:r>
              <a:rPr lang="en-US" dirty="0" smtClean="0"/>
              <a:t>gas systems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6" name="Picture 5" descr="T_AR.PNG"/>
          <p:cNvPicPr>
            <a:picLocks noChangeAspect="1"/>
          </p:cNvPicPr>
          <p:nvPr/>
        </p:nvPicPr>
        <p:blipFill>
          <a:blip r:embed="rId2" cstate="print"/>
          <a:srcRect l="1161" t="7559" r="1547" b="1890"/>
          <a:stretch>
            <a:fillRect/>
          </a:stretch>
        </p:blipFill>
        <p:spPr>
          <a:xfrm>
            <a:off x="180562" y="1512000"/>
            <a:ext cx="4320000" cy="246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T_IB.PNG"/>
          <p:cNvPicPr>
            <a:picLocks noChangeAspect="1"/>
          </p:cNvPicPr>
          <p:nvPr/>
        </p:nvPicPr>
        <p:blipFill>
          <a:blip r:embed="rId3" cstate="print"/>
          <a:srcRect l="1161" t="7559" r="1934" b="1890"/>
          <a:stretch>
            <a:fillRect/>
          </a:stretch>
        </p:blipFill>
        <p:spPr>
          <a:xfrm>
            <a:off x="180562" y="3996000"/>
            <a:ext cx="4320000" cy="247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T_SF6.PNG"/>
          <p:cNvPicPr>
            <a:picLocks noChangeAspect="1"/>
          </p:cNvPicPr>
          <p:nvPr/>
        </p:nvPicPr>
        <p:blipFill>
          <a:blip r:embed="rId4" cstate="print"/>
          <a:srcRect l="1161" t="7559" r="2321" b="1890"/>
          <a:stretch>
            <a:fillRect/>
          </a:stretch>
        </p:blipFill>
        <p:spPr>
          <a:xfrm>
            <a:off x="4680000" y="1512000"/>
            <a:ext cx="4320000" cy="248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T_FR.PNG"/>
          <p:cNvPicPr>
            <a:picLocks noChangeAspect="1"/>
          </p:cNvPicPr>
          <p:nvPr/>
        </p:nvPicPr>
        <p:blipFill>
          <a:blip r:embed="rId5" cstate="print"/>
          <a:srcRect l="774" t="6929" r="1562" b="1659"/>
          <a:stretch>
            <a:fillRect/>
          </a:stretch>
        </p:blipFill>
        <p:spPr>
          <a:xfrm>
            <a:off x="4681156" y="3996000"/>
            <a:ext cx="4320000" cy="2483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001024" y="5715016"/>
            <a:ext cx="828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R134a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565124" y="3214686"/>
            <a:ext cx="864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Argon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143240" y="5715016"/>
            <a:ext cx="12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FF00"/>
                </a:solidFill>
              </a:rPr>
              <a:t>Isobutane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8286776" y="3214686"/>
            <a:ext cx="57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SF</a:t>
            </a:r>
            <a:r>
              <a:rPr lang="en-US" sz="2000" baseline="-25000" dirty="0">
                <a:solidFill>
                  <a:srgbClr val="FFFF00"/>
                </a:solidFill>
              </a:rPr>
              <a:t>6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Requirement of gases in ICAL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0140" y="3117848"/>
          <a:ext cx="8786874" cy="3171842"/>
        </p:xfrm>
        <a:graphic>
          <a:graphicData uri="http://schemas.openxmlformats.org/drawingml/2006/table">
            <a:tbl>
              <a:tblPr firstRow="1" firstCol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{00A15C55-8517-42AA-B614-E9B94910E393}</a:tableStyleId>
              </a:tblPr>
              <a:tblGrid>
                <a:gridCol w="969629"/>
                <a:gridCol w="1216617"/>
                <a:gridCol w="1110141"/>
                <a:gridCol w="1197417"/>
                <a:gridCol w="1029848"/>
                <a:gridCol w="1147670"/>
                <a:gridCol w="1057776"/>
                <a:gridCol w="1057776"/>
              </a:tblGrid>
              <a:tr h="1057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Gas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Avalanche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(%)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Streamer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(%)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Maximum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(%)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Volume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</a:t>
                      </a:r>
                      <a:r>
                        <a:rPr lang="en-US" sz="1500" dirty="0"/>
                        <a:t>L)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Density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(g/L</a:t>
                      </a:r>
                      <a:r>
                        <a:rPr lang="en-US" sz="1500" dirty="0"/>
                        <a:t>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Weight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</a:t>
                      </a:r>
                      <a:r>
                        <a:rPr lang="en-US" sz="1500" dirty="0"/>
                        <a:t>Kg)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Cost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(Rs/Kg)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52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500" dirty="0"/>
                        <a:t>Argon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0.0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30.0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30.0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58,503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1.784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104.4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52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R134a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95.5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62.0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95.5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186,234.6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4.25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791.5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52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Isobutane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4.3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8.0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8.0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15,600.8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2.51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+mn-ea"/>
                        </a:rPr>
                        <a:t>39.16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52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SF</a:t>
                      </a:r>
                      <a:r>
                        <a:rPr lang="en-US" sz="1500" baseline="-25000" dirty="0"/>
                        <a:t>6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0.2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0.0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0.2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390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6.164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2.40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2000" y="1548000"/>
            <a:ext cx="8820000" cy="146423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Total number of RPCs in ICAL = 3 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 150 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 64 = 28,800</a:t>
            </a:r>
            <a:endParaRPr lang="en-US" sz="2000" dirty="0" smtClean="0">
              <a:solidFill>
                <a:srgbClr val="7030A0"/>
              </a:solidFill>
              <a:ea typeface="Times New Roman"/>
            </a:endParaRPr>
          </a:p>
          <a:p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Total gas volume = 28,800 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 184cm 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 184cm 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 0.2cm = 195,010 litres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For ex: One volume change/day with 10% gas top-up in a re-circulating scheme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Approximate running gas cost = Rs  30,000/day (R134a from Mafron)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sz="4400" dirty="0" smtClean="0"/>
              <a:t>Open loop gas recovery system</a:t>
            </a:r>
            <a:endParaRPr lang="en-SG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 dirty="0"/>
          </a:p>
        </p:txBody>
      </p:sp>
      <p:pic>
        <p:nvPicPr>
          <p:cNvPr id="7173" name="Picture 5" descr="IMG_0400"/>
          <p:cNvPicPr>
            <a:picLocks noChangeAspect="1" noChangeArrowheads="1"/>
          </p:cNvPicPr>
          <p:nvPr/>
        </p:nvPicPr>
        <p:blipFill>
          <a:blip r:embed="rId2" cstate="print"/>
          <a:srcRect l="18501" t="7930"/>
          <a:stretch>
            <a:fillRect/>
          </a:stretch>
        </p:blipFill>
        <p:spPr bwMode="auto">
          <a:xfrm>
            <a:off x="6715140" y="2160000"/>
            <a:ext cx="2324775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recycle-pure.jpg"/>
          <p:cNvPicPr>
            <a:picLocks noChangeAspect="1"/>
          </p:cNvPicPr>
          <p:nvPr/>
        </p:nvPicPr>
        <p:blipFill>
          <a:blip r:embed="rId3" cstate="print"/>
          <a:srcRect l="17969" r="17968"/>
          <a:stretch>
            <a:fillRect/>
          </a:stretch>
        </p:blipFill>
        <p:spPr>
          <a:xfrm>
            <a:off x="-37" y="2160000"/>
            <a:ext cx="3500274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recycle-condense.jpg"/>
          <p:cNvPicPr>
            <a:picLocks noChangeAspect="1"/>
          </p:cNvPicPr>
          <p:nvPr/>
        </p:nvPicPr>
        <p:blipFill>
          <a:blip r:embed="rId4" cstate="print"/>
          <a:srcRect l="21875" r="21874"/>
          <a:stretch>
            <a:fillRect/>
          </a:stretch>
        </p:blipFill>
        <p:spPr>
          <a:xfrm>
            <a:off x="3570295" y="2160000"/>
            <a:ext cx="3073407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42050" y="5832000"/>
            <a:ext cx="1944000" cy="360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0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Purification unit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071934" y="5832000"/>
            <a:ext cx="2232000" cy="360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0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Condensation unit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929454" y="5832000"/>
            <a:ext cx="1944000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0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Prototype unit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Materials for gas volume fabrication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7" name="Picture 4" descr="button"/>
          <p:cNvPicPr>
            <a:picLocks noChangeAspect="1" noChangeArrowheads="1"/>
          </p:cNvPicPr>
          <p:nvPr/>
        </p:nvPicPr>
        <p:blipFill>
          <a:blip r:embed="rId3" cstate="print"/>
          <a:srcRect l="20198" t="16495" r="20472" b="16495"/>
          <a:stretch>
            <a:fillRect/>
          </a:stretch>
        </p:blipFill>
        <p:spPr bwMode="auto">
          <a:xfrm>
            <a:off x="1928794" y="4938734"/>
            <a:ext cx="1714512" cy="15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gas-nozzle"/>
          <p:cNvPicPr>
            <a:picLocks noChangeAspect="1" noChangeArrowheads="1"/>
          </p:cNvPicPr>
          <p:nvPr/>
        </p:nvPicPr>
        <p:blipFill>
          <a:blip r:embed="rId4" cstate="print"/>
          <a:srcRect t="5872" r="5080" b="5872"/>
          <a:stretch>
            <a:fillRect/>
          </a:stretch>
        </p:blipFill>
        <p:spPr bwMode="auto">
          <a:xfrm>
            <a:off x="1357290" y="3071812"/>
            <a:ext cx="2286016" cy="1870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spac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28662" y="1571614"/>
            <a:ext cx="2735261" cy="164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rpc_assembly.jpg"/>
          <p:cNvPicPr>
            <a:picLocks noChangeAspect="1"/>
          </p:cNvPicPr>
          <p:nvPr/>
        </p:nvPicPr>
        <p:blipFill>
          <a:blip r:embed="rId6" cstate="print"/>
          <a:srcRect b="9049"/>
          <a:stretch>
            <a:fillRect/>
          </a:stretch>
        </p:blipFill>
        <p:spPr>
          <a:xfrm rot="16200000">
            <a:off x="3480697" y="2041481"/>
            <a:ext cx="4892723" cy="39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6705" y="1857364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Edge  spacer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705" y="3429000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Gas  nozzle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400" y="5000636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Glass  spacer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01024" y="1756124"/>
            <a:ext cx="342000" cy="468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Schematic  of  an  assembled  gas  volume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Development and characterisation of signal pickup panels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b="28448"/>
          <a:stretch>
            <a:fillRect/>
          </a:stretch>
        </p:blipFill>
        <p:spPr bwMode="auto">
          <a:xfrm>
            <a:off x="3014012" y="5038382"/>
            <a:ext cx="6081703" cy="143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i_openended-1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541561"/>
            <a:ext cx="1568492" cy="34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 descr="i_100ohm-1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1006" y="1522800"/>
            <a:ext cx="1336876" cy="34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4" descr="i_50ohm-1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3841" y="1522800"/>
            <a:ext cx="1365320" cy="34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8" descr="pot_48pt2oh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4544" y="1522800"/>
            <a:ext cx="1528671" cy="154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1" descr="i_47oh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72485" y="3140830"/>
            <a:ext cx="1528671" cy="183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4" descr="P101000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71406" y="1524001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E:\bsn\progress\fe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06" y="3742048"/>
            <a:ext cx="2880000" cy="186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786182" y="4320000"/>
            <a:ext cx="7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Open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9322" y="4320000"/>
            <a:ext cx="7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8082" y="4320000"/>
            <a:ext cx="7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51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72462" y="2500306"/>
            <a:ext cx="857256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48.2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3366" y="4320000"/>
            <a:ext cx="720000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47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5206" y="5929330"/>
            <a:ext cx="25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Honeycomb panel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8662" y="3799838"/>
            <a:ext cx="1584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G-10 panel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7384" y="1585260"/>
            <a:ext cx="1728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Foam panel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0912" y="5657226"/>
            <a:ext cx="2952000" cy="792000"/>
          </a:xfrm>
          <a:prstGeom prst="round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Z</a:t>
            </a:r>
            <a:r>
              <a:rPr lang="en-US" sz="1500" baseline="-250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0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: Inject a pulse into the strip; tune the terminating resistance at the far end, until its reflection disappears.</a:t>
            </a:r>
            <a:endParaRPr lang="en-US" sz="1500" dirty="0">
              <a:latin typeface="Arial" charset="0"/>
              <a:cs typeface="Arial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(</a:t>
            </a:r>
            <a:r>
              <a:rPr lang="en-US" dirty="0" smtClean="0">
                <a:sym typeface="Symbol"/>
              </a:rPr>
              <a:t>)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 marL="360000">
              <a:lnSpc>
                <a:spcPct val="120000"/>
              </a:lnSpc>
              <a:buClr>
                <a:srgbClr val="C00000"/>
              </a:buClr>
            </a:pPr>
            <a:r>
              <a:rPr lang="en-US" sz="2300" dirty="0" smtClean="0">
                <a:solidFill>
                  <a:srgbClr val="C00000"/>
                </a:solidFill>
              </a:rPr>
              <a:t>Proposed by Wolfgang Pauli  in 1930 to explain continuous electron energy distribution in beta decay.</a:t>
            </a:r>
          </a:p>
          <a:p>
            <a:pPr marL="360000">
              <a:lnSpc>
                <a:spcPct val="120000"/>
              </a:lnSpc>
              <a:buClr>
                <a:srgbClr val="C00000"/>
              </a:buClr>
            </a:pPr>
            <a:r>
              <a:rPr lang="en-US" sz="2300" dirty="0" smtClean="0">
                <a:solidFill>
                  <a:srgbClr val="C00000"/>
                </a:solidFill>
              </a:rPr>
              <a:t>Named by Enrico Fermi in 1931.</a:t>
            </a:r>
          </a:p>
          <a:p>
            <a:pPr marL="360000">
              <a:lnSpc>
                <a:spcPct val="120000"/>
              </a:lnSpc>
              <a:buClr>
                <a:srgbClr val="C00000"/>
              </a:buClr>
            </a:pPr>
            <a:r>
              <a:rPr lang="en-US" sz="2300" dirty="0" smtClean="0">
                <a:solidFill>
                  <a:srgbClr val="C00000"/>
                </a:solidFill>
              </a:rPr>
              <a:t>Discovered by F.Reines and C.L.Cowan in 1956 through inverse beta decay process:</a:t>
            </a:r>
          </a:p>
          <a:p>
            <a:pPr marL="360000">
              <a:lnSpc>
                <a:spcPct val="120000"/>
              </a:lnSpc>
              <a:buClr>
                <a:srgbClr val="C00000"/>
              </a:buClr>
              <a:buNone/>
            </a:pPr>
            <a:endParaRPr lang="en-US" sz="2300" dirty="0" smtClean="0">
              <a:solidFill>
                <a:srgbClr val="C00000"/>
              </a:solidFill>
            </a:endParaRPr>
          </a:p>
          <a:p>
            <a:pPr marL="360000">
              <a:lnSpc>
                <a:spcPct val="120000"/>
              </a:lnSpc>
              <a:buClr>
                <a:srgbClr val="C00000"/>
              </a:buClr>
              <a:buNone/>
            </a:pPr>
            <a:endParaRPr lang="en-US" sz="2300" dirty="0" smtClean="0">
              <a:solidFill>
                <a:srgbClr val="C00000"/>
              </a:solidFill>
            </a:endParaRPr>
          </a:p>
          <a:p>
            <a:pPr marL="360000">
              <a:lnSpc>
                <a:spcPct val="120000"/>
              </a:lnSpc>
              <a:buClr>
                <a:srgbClr val="C00000"/>
              </a:buClr>
            </a:pPr>
            <a:r>
              <a:rPr lang="en-US" sz="2300" dirty="0" smtClean="0">
                <a:solidFill>
                  <a:srgbClr val="C00000"/>
                </a:solidFill>
              </a:rPr>
              <a:t>Created during the Big Bang, Supernova, in the Sun , from cosmic rays, in nuclear reactors,  in  particle accelerators etc.</a:t>
            </a:r>
          </a:p>
          <a:p>
            <a:pPr marL="360000">
              <a:lnSpc>
                <a:spcPct val="120000"/>
              </a:lnSpc>
              <a:buClr>
                <a:srgbClr val="C00000"/>
              </a:buClr>
            </a:pPr>
            <a:r>
              <a:rPr lang="en-US" sz="2300" dirty="0" smtClean="0">
                <a:solidFill>
                  <a:srgbClr val="C00000"/>
                </a:solidFill>
              </a:rPr>
              <a:t>Interactions involving neutrinos are mediated by the weak force.</a:t>
            </a:r>
          </a:p>
        </p:txBody>
      </p:sp>
      <p:pic>
        <p:nvPicPr>
          <p:cNvPr id="8" name="Content Placeholder 8" descr="5RADIOTRANS05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83113" y="1548000"/>
            <a:ext cx="4464050" cy="317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graphicFrame>
        <p:nvGraphicFramePr>
          <p:cNvPr id="48129" name="Object 1"/>
          <p:cNvGraphicFramePr>
            <a:graphicFrameLocks noChangeAspect="1"/>
          </p:cNvGraphicFramePr>
          <p:nvPr/>
        </p:nvGraphicFramePr>
        <p:xfrm>
          <a:off x="4618038" y="4786313"/>
          <a:ext cx="4419600" cy="1676400"/>
        </p:xfrm>
        <a:graphic>
          <a:graphicData uri="http://schemas.openxmlformats.org/presentationml/2006/ole">
            <p:oleObj spid="_x0000_s48129" name="Equation" r:id="rId5" imgW="2082600" imgH="787320" progId="Equation.3">
              <p:embed/>
            </p:oleObj>
          </a:graphicData>
        </a:graphic>
      </p:graphicFrame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5013328" y="1571612"/>
          <a:ext cx="1828800" cy="928687"/>
        </p:xfrm>
        <a:graphic>
          <a:graphicData uri="http://schemas.openxmlformats.org/presentationml/2006/ole">
            <p:oleObj spid="_x0000_s48130" name="Equation" r:id="rId6" imgW="952200" imgH="482400" progId="Equation.3">
              <p:embed/>
            </p:oleObj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48135" name="Object 7"/>
          <p:cNvGraphicFramePr>
            <a:graphicFrameLocks noChangeAspect="1"/>
          </p:cNvGraphicFramePr>
          <p:nvPr/>
        </p:nvGraphicFramePr>
        <p:xfrm>
          <a:off x="500034" y="3843920"/>
          <a:ext cx="1785950" cy="442336"/>
        </p:xfrm>
        <a:graphic>
          <a:graphicData uri="http://schemas.openxmlformats.org/presentationml/2006/ole">
            <p:oleObj spid="_x0000_s48135" name="Equation" r:id="rId7" imgW="97776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 smtClean="0"/>
              <a:t>Measurement of </a:t>
            </a:r>
            <a:br>
              <a:rPr lang="en-US" dirty="0" smtClean="0"/>
            </a:br>
            <a:r>
              <a:rPr lang="en-US" dirty="0" smtClean="0"/>
              <a:t>characteristic impedance</a:t>
            </a:r>
          </a:p>
        </p:txBody>
      </p:sp>
      <p:pic>
        <p:nvPicPr>
          <p:cNvPr id="8" name="Content Placeholder 7" descr="zsetu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9455" b="32393"/>
          <a:stretch>
            <a:fillRect/>
          </a:stretch>
        </p:blipFill>
        <p:spPr>
          <a:xfrm>
            <a:off x="72000" y="1548000"/>
            <a:ext cx="9000000" cy="2855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14325" y="4624019"/>
            <a:ext cx="8515350" cy="837676"/>
          </a:xfrm>
          <a:prstGeom prst="round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400" i="1" u="sng" dirty="0">
                <a:solidFill>
                  <a:srgbClr val="CC0000"/>
                </a:solidFill>
                <a:latin typeface="Arial" charset="0"/>
                <a:cs typeface="Arial" charset="0"/>
              </a:rPr>
              <a:t>Recipe</a:t>
            </a:r>
            <a:r>
              <a:rPr lang="en-US" sz="2400" dirty="0">
                <a:solidFill>
                  <a:srgbClr val="CC0000"/>
                </a:solidFill>
                <a:latin typeface="Arial" charset="0"/>
                <a:cs typeface="Arial" charset="0"/>
              </a:rPr>
              <a:t>: Tune terminating impedance for each strip width until the reflected signal for injected charge pulse disappear.</a:t>
            </a:r>
            <a:endParaRPr lang="en-US" sz="24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Characterisation of Mylar sheet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" name="Picture 5" descr="mylar-study"/>
          <p:cNvPicPr>
            <a:picLocks noChangeAspect="1" noChangeArrowheads="1"/>
          </p:cNvPicPr>
          <p:nvPr/>
        </p:nvPicPr>
        <p:blipFill>
          <a:blip r:embed="rId3" cstate="print"/>
          <a:srcRect l="1054" t="7454" r="1054" b="3082"/>
          <a:stretch>
            <a:fillRect/>
          </a:stretch>
        </p:blipFill>
        <p:spPr>
          <a:xfrm>
            <a:off x="612000" y="1548000"/>
            <a:ext cx="7920000" cy="4949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30522" y="4799970"/>
            <a:ext cx="2916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Electrical breakdown voltage of Garware’s films is &gt; 14KV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gas gap assembly jig</a:t>
            </a:r>
            <a:endParaRPr lang="en-US" dirty="0"/>
          </a:p>
        </p:txBody>
      </p:sp>
      <p:pic>
        <p:nvPicPr>
          <p:cNvPr id="6" name="Picture 8" descr="vacchuck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5223" t="13585" r="15223" b="2717"/>
          <a:stretch>
            <a:fillRect/>
          </a:stretch>
        </p:blipFill>
        <p:spPr>
          <a:xfrm>
            <a:off x="13220" y="1548000"/>
            <a:ext cx="412864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9" name="Content Placeholder 8" descr="vacpic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11487" b="7986"/>
          <a:stretch>
            <a:fillRect/>
          </a:stretch>
        </p:blipFill>
        <p:spPr>
          <a:xfrm>
            <a:off x="3713000" y="3558624"/>
            <a:ext cx="534634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43802" y="4538971"/>
            <a:ext cx="2628000" cy="432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C00000"/>
                </a:solidFill>
              </a:rPr>
              <a:t>Schematic diagram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786314" y="2960983"/>
            <a:ext cx="3348000" cy="432000"/>
          </a:xfrm>
          <a:prstGeom prst="round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C00000"/>
                </a:solidFill>
              </a:rPr>
              <a:t>RPC gas gap being glued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 assembled large area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8" name="Content Placeholder 7" descr="rpc-cropp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73537" y="1548045"/>
            <a:ext cx="7396926" cy="50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14810" y="4857760"/>
            <a:ext cx="1080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1m 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 1m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RPC parameter characterisation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6" name="Picture 8" descr="pulse_ht_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48000"/>
            <a:ext cx="3504547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timing_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68000"/>
            <a:ext cx="3506400" cy="238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crotrac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517870" y="1547430"/>
            <a:ext cx="3625503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7457" name="Picture 1"/>
          <p:cNvPicPr>
            <a:picLocks noChangeAspect="1" noChangeArrowheads="1"/>
          </p:cNvPicPr>
          <p:nvPr/>
        </p:nvPicPr>
        <p:blipFill>
          <a:blip r:embed="rId6" cstate="print"/>
          <a:srcRect l="4984" t="10976" r="2805" b="5532"/>
          <a:stretch>
            <a:fillRect/>
          </a:stretch>
        </p:blipFill>
        <p:spPr bwMode="auto">
          <a:xfrm>
            <a:off x="500034" y="4068001"/>
            <a:ext cx="3625200" cy="2235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271563" y="1548000"/>
            <a:ext cx="2088000" cy="25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Amplified RPC signal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3464" y="5776929"/>
            <a:ext cx="2772000" cy="25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Efficiency plateau of an RPC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9190" y="1548000"/>
            <a:ext cx="1908000" cy="25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Charge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8400" y="4068000"/>
            <a:ext cx="1908000" cy="25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Timing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7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mx2m-ass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8733"/>
          <a:stretch>
            <a:fillRect/>
          </a:stretch>
        </p:blipFill>
        <p:spPr>
          <a:xfrm>
            <a:off x="46006" y="1571612"/>
            <a:ext cx="4996243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3745" name="Picture 1" descr="C:\Users\bsn\Documents\Photos\newlab\Picture 042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804" y="1581150"/>
            <a:ext cx="397719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final frontier: 2m × 2m RPCs</a:t>
            </a:r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Satyanarayana Bheesette                                                            Ph.D. Thesis Seminar                                                            April 23, 2010</a:t>
            </a:r>
            <a:endParaRPr lang="en-SG" dirty="0"/>
          </a:p>
        </p:txBody>
      </p:sp>
      <p:sp>
        <p:nvSpPr>
          <p:cNvPr id="22" name="TextBox 21"/>
          <p:cNvSpPr txBox="1"/>
          <p:nvPr/>
        </p:nvSpPr>
        <p:spPr>
          <a:xfrm>
            <a:off x="1440000" y="5040000"/>
            <a:ext cx="2484000" cy="43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RPC fabrication stand</a:t>
            </a:r>
            <a:endParaRPr lang="en-SG" sz="20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0000" y="5040000"/>
            <a:ext cx="1728000" cy="43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RPC test stand</a:t>
            </a:r>
            <a:endParaRPr lang="en-SG" sz="2000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Characterisation of 2m × 2m RPCs</a:t>
            </a:r>
            <a:endParaRPr lang="en-S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10" name="Content Placeholder 15" descr="Current_AL01_with-withoutSF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0" y="1548000"/>
            <a:ext cx="4032000" cy="24761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9" descr="Efficiency_AL01_withoutSF6.PNG"/>
          <p:cNvPicPr>
            <a:picLocks noChangeAspect="1"/>
          </p:cNvPicPr>
          <p:nvPr/>
        </p:nvPicPr>
        <p:blipFill>
          <a:blip r:embed="rId3" cstate="print"/>
          <a:srcRect l="774" t="2520" r="774" b="1260"/>
          <a:stretch>
            <a:fillRect/>
          </a:stretch>
        </p:blipFill>
        <p:spPr>
          <a:xfrm>
            <a:off x="500034" y="4075200"/>
            <a:ext cx="4032000" cy="241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16" descr="AL01-noise-plateau-noSF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6000" y="1548000"/>
            <a:ext cx="3672000" cy="250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12" descr="AL01-noiserate-noSF6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4896000" y="4076705"/>
            <a:ext cx="3672000" cy="2416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16200000">
            <a:off x="-576000" y="2988000"/>
            <a:ext cx="1692000" cy="324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V-I characteristics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576000" y="5436000"/>
            <a:ext cx="1692000" cy="324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Efficiency plateau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848000" y="2952000"/>
            <a:ext cx="1800000" cy="324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Noise rate linearity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920000" y="5472000"/>
            <a:ext cx="1656000" cy="324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Noise rate profile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pulse height studies</a:t>
            </a:r>
            <a:endParaRPr lang="en-SG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Satyanarayana Bheesette                                                            Ph.D. Thesis Seminar                                                            April 23, 2010</a:t>
            </a:r>
            <a:endParaRPr lang="en-SG" dirty="0"/>
          </a:p>
        </p:txBody>
      </p:sp>
      <p:sp>
        <p:nvSpPr>
          <p:cNvPr id="14" name="Text Placeholder 7"/>
          <p:cNvSpPr txBox="1">
            <a:spLocks/>
          </p:cNvSpPr>
          <p:nvPr/>
        </p:nvSpPr>
        <p:spPr>
          <a:xfrm>
            <a:off x="546182" y="1548000"/>
            <a:ext cx="3240000" cy="43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Preamplifier pulse shots</a:t>
            </a:r>
            <a:endParaRPr lang="en-SG" sz="2400" baseline="-25000" dirty="0">
              <a:solidFill>
                <a:srgbClr val="C00000"/>
              </a:solidFill>
            </a:endParaRPr>
          </a:p>
        </p:txBody>
      </p:sp>
      <p:sp>
        <p:nvSpPr>
          <p:cNvPr id="15" name="Text Placeholder 11"/>
          <p:cNvSpPr txBox="1">
            <a:spLocks/>
          </p:cNvSpPr>
          <p:nvPr/>
        </p:nvSpPr>
        <p:spPr>
          <a:xfrm>
            <a:off x="5082214" y="1548000"/>
            <a:ext cx="3276000" cy="43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Pulse height distribution</a:t>
            </a:r>
            <a:endParaRPr lang="en-SG" sz="2400" baseline="-25000" dirty="0">
              <a:solidFill>
                <a:srgbClr val="C00000"/>
              </a:solidFill>
            </a:endParaRPr>
          </a:p>
        </p:txBody>
      </p:sp>
      <p:pic>
        <p:nvPicPr>
          <p:cNvPr id="11" name="Content Placeholder 10" descr="al01-pulses.jpg"/>
          <p:cNvPicPr>
            <a:picLocks noGrp="1" noChangeAspect="1"/>
          </p:cNvPicPr>
          <p:nvPr>
            <p:ph sz="half" idx="1"/>
          </p:nvPr>
        </p:nvPicPr>
        <p:blipFill>
          <a:blip r:embed="rId2" cstate="screen"/>
          <a:srcRect l="1652" r="9911"/>
          <a:stretch>
            <a:fillRect/>
          </a:stretch>
        </p:blipFill>
        <p:spPr>
          <a:xfrm>
            <a:off x="46006" y="2088000"/>
            <a:ext cx="4377437" cy="30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11" descr="AL01_pulseheightdist.JPG"/>
          <p:cNvPicPr>
            <a:picLocks noGrp="1" noChangeAspect="1"/>
          </p:cNvPicPr>
          <p:nvPr>
            <p:ph sz="half" idx="2"/>
          </p:nvPr>
        </p:nvPicPr>
        <p:blipFill>
          <a:blip r:embed="rId3" cstate="screen"/>
          <a:srcRect l="1666" r="1666"/>
          <a:stretch>
            <a:fillRect/>
          </a:stretch>
        </p:blipFill>
        <p:spPr>
          <a:xfrm>
            <a:off x="4359600" y="2088000"/>
            <a:ext cx="4745341" cy="30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Placeholder 7"/>
          <p:cNvSpPr txBox="1">
            <a:spLocks/>
          </p:cNvSpPr>
          <p:nvPr/>
        </p:nvSpPr>
        <p:spPr>
          <a:xfrm>
            <a:off x="1836000" y="5184000"/>
            <a:ext cx="5472000" cy="43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Mean pulse height from the RPC: 2.5-3mV</a:t>
            </a:r>
            <a:endParaRPr lang="en-SG" sz="2400" baseline="-250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/>
          <a:p>
            <a:r>
              <a:rPr lang="en-US" dirty="0" smtClean="0"/>
              <a:t>Pulse profiles of 2m × 2m RPC</a:t>
            </a:r>
            <a:endParaRPr lang="en-SG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00" y="1548000"/>
            <a:ext cx="4320000" cy="3413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0599" y="1548000"/>
            <a:ext cx="4833580" cy="34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/>
          <a:lstStyle/>
          <a:p>
            <a:r>
              <a:rPr lang="en-SG" smtClean="0"/>
              <a:t>Satyanarayana Bheesette                                                            Ph.D. Thesis Seminar                                                            April 23, 2010</a:t>
            </a:r>
            <a:endParaRPr lang="en-S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Effect of SF</a:t>
            </a:r>
            <a:r>
              <a:rPr lang="en-US" baseline="-25000" dirty="0" smtClean="0"/>
              <a:t>6</a:t>
            </a:r>
            <a:r>
              <a:rPr lang="en-US" dirty="0" smtClean="0"/>
              <a:t> on RPC characteristics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Satyanarayana Bheesette                                                            Ph.D. Thesis Seminar                                                            April 23, 2010</a:t>
            </a:r>
            <a:endParaRPr lang="en-SG" dirty="0"/>
          </a:p>
        </p:txBody>
      </p:sp>
      <p:pic>
        <p:nvPicPr>
          <p:cNvPr id="6" name="Picture 5" descr="sf6-cur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0" y="1548000"/>
            <a:ext cx="3125391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f6-mpcm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6595" y="1556438"/>
            <a:ext cx="3125390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f6-efficienc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6609" y="1548000"/>
            <a:ext cx="3125391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f6-noise.PNG"/>
          <p:cNvPicPr>
            <a:picLocks noChangeAspect="1"/>
          </p:cNvPicPr>
          <p:nvPr/>
        </p:nvPicPr>
        <p:blipFill>
          <a:blip r:embed="rId5" cstate="print"/>
          <a:srcRect l="2321" r="10058"/>
          <a:stretch>
            <a:fillRect/>
          </a:stretch>
        </p:blipFill>
        <p:spPr>
          <a:xfrm>
            <a:off x="72000" y="4071942"/>
            <a:ext cx="2730382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Tinimg_Res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6546" y="4071942"/>
            <a:ext cx="3116173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57224" y="3492000"/>
            <a:ext cx="1728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Chamber current</a:t>
            </a:r>
            <a:endParaRPr lang="en-SG" sz="16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2330" y="3492000"/>
            <a:ext cx="1080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Efficiency</a:t>
            </a:r>
            <a:endParaRPr lang="en-SG" sz="16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7818" y="3492000"/>
            <a:ext cx="1440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Signal charge</a:t>
            </a:r>
            <a:endParaRPr lang="en-SG" sz="16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86182" y="6012000"/>
            <a:ext cx="1548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Time response</a:t>
            </a:r>
            <a:endParaRPr lang="en-SG" sz="16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5670" y="6012000"/>
            <a:ext cx="1116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Noise rate</a:t>
            </a:r>
            <a:endParaRPr lang="en-SG" sz="1600" dirty="0">
              <a:solidFill>
                <a:srgbClr val="C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0" name="Picture 9" descr="Tinimg_Reso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55827" y="4071942"/>
            <a:ext cx="3116173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950428" y="6012000"/>
            <a:ext cx="1584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Time resolution</a:t>
            </a:r>
            <a:endParaRPr lang="en-SG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Standard model of particle physics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11" name="Content Placeholder 5" descr="s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427" t="4216" r="11427"/>
          <a:stretch>
            <a:fillRect/>
          </a:stretch>
        </p:blipFill>
        <p:spPr>
          <a:xfrm>
            <a:off x="1187313" y="1547813"/>
            <a:ext cx="6000792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200805" y="1548000"/>
            <a:ext cx="800219" cy="4896000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 anchor="ctr" anchorCtr="1">
            <a:spAutoFit/>
          </a:bodyPr>
          <a:lstStyle/>
          <a:p>
            <a:r>
              <a:rPr lang="en-SG" sz="2000" b="1" dirty="0" smtClean="0">
                <a:solidFill>
                  <a:srgbClr val="0000FF"/>
                </a:solidFill>
              </a:rPr>
              <a:t>Top left: Mass of the particle in MeV, </a:t>
            </a:r>
          </a:p>
          <a:p>
            <a:r>
              <a:rPr lang="en-SG" sz="2000" b="1" dirty="0" smtClean="0">
                <a:solidFill>
                  <a:srgbClr val="0000FF"/>
                </a:solidFill>
              </a:rPr>
              <a:t>Right: Its electric charge</a:t>
            </a:r>
            <a:endParaRPr lang="en-SG" sz="2000" b="1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4"/>
            </a:pPr>
            <a:r>
              <a:rPr lang="en-SG" dirty="0" smtClean="0"/>
              <a:t>ICAL prototype detector stack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RPC stack</a:t>
            </a:r>
            <a:endParaRPr lang="en-US" dirty="0"/>
          </a:p>
        </p:txBody>
      </p:sp>
      <p:pic>
        <p:nvPicPr>
          <p:cNvPr id="9" name="Content Placeholder 8" descr="bigstack-lates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2766"/>
          <a:stretch>
            <a:fillRect/>
          </a:stretch>
        </p:blipFill>
        <p:spPr>
          <a:xfrm>
            <a:off x="680795" y="1500174"/>
            <a:ext cx="7782419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Schematic of prototype</a:t>
            </a:r>
            <a:br>
              <a:rPr lang="en-US" dirty="0" smtClean="0"/>
            </a:br>
            <a:r>
              <a:rPr lang="en-US" dirty="0" smtClean="0"/>
              <a:t>detector segmentation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38195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03" t="5443" r="30658" b="605"/>
          <a:stretch>
            <a:fillRect/>
          </a:stretch>
        </p:blipFill>
        <p:spPr bwMode="auto">
          <a:xfrm>
            <a:off x="389032" y="1548000"/>
            <a:ext cx="5397414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929322" y="1548000"/>
            <a:ext cx="2786082" cy="4896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lIns="0" numCol="1" rtlCol="0" anchor="ctr" anchorCtr="1">
            <a:sp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12, 1m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 RPC layers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Two readout planes (X &amp; Y)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32 channels/plane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Total 768 readout channels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Trigger on muons using: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</a:t>
            </a:r>
            <a:r>
              <a:rPr lang="en-US" sz="1600" dirty="0" smtClean="0">
                <a:solidFill>
                  <a:srgbClr val="00B050"/>
                </a:solidFill>
              </a:rPr>
              <a:t>Scintillator paddle layers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00B050"/>
                </a:solidFill>
              </a:rPr>
              <a:t>    RPC  strip  signals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Recorded information: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</a:t>
            </a:r>
            <a:r>
              <a:rPr lang="en-US" sz="1600" dirty="0" smtClean="0">
                <a:solidFill>
                  <a:srgbClr val="00B050"/>
                </a:solidFill>
              </a:rPr>
              <a:t>Strip hits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00B050"/>
                </a:solidFill>
              </a:rPr>
              <a:t>    Timing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Monitoring data: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00B050"/>
                </a:solidFill>
              </a:rPr>
              <a:t>Chamber parameters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00B050"/>
                </a:solidFill>
              </a:rPr>
              <a:t>        </a:t>
            </a:r>
            <a:r>
              <a:rPr lang="en-US" sz="1600" dirty="0" smtClean="0"/>
              <a:t>High voltage and current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    Strip noise rates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    Cosmic muon efficiency</a:t>
            </a:r>
            <a:endParaRPr lang="en-US" sz="1600" dirty="0" smtClean="0">
              <a:solidFill>
                <a:srgbClr val="00B050"/>
              </a:solidFill>
            </a:endParaRP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00B050"/>
                </a:solidFill>
              </a:rPr>
              <a:t>     Ambient parameters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00B050"/>
                </a:solidFill>
              </a:rPr>
              <a:t>        </a:t>
            </a:r>
            <a:r>
              <a:rPr lang="en-US" sz="1600" dirty="0" smtClean="0"/>
              <a:t>Temperature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    Relative humidity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    Barometric pressure 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Magnet control and monitor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Gas system control &amp; monitor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Schematic of</a:t>
            </a:r>
            <a:br>
              <a:rPr lang="en-US" dirty="0" smtClean="0"/>
            </a:br>
            <a:r>
              <a:rPr lang="en-US" dirty="0" smtClean="0"/>
              <a:t>prototype detector DAQ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8" name="Content Placeholder 7" descr="Components-v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944" t="4760" r="7405" b="12375"/>
          <a:stretch>
            <a:fillRect/>
          </a:stretch>
        </p:blipFill>
        <p:spPr>
          <a:xfrm>
            <a:off x="785518" y="1548000"/>
            <a:ext cx="7572965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Design and implementation of the data acquisition system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17" name="Picture 4" descr="P9190163"/>
          <p:cNvPicPr>
            <a:picLocks noChangeAspect="1" noChangeArrowheads="1"/>
          </p:cNvPicPr>
          <p:nvPr/>
        </p:nvPicPr>
        <p:blipFill>
          <a:blip r:embed="rId3" cstate="print"/>
          <a:srcRect l="3444" t="2554" r="4305" b="3072"/>
          <a:stretch>
            <a:fillRect/>
          </a:stretch>
        </p:blipFill>
        <p:spPr>
          <a:xfrm rot="16200000">
            <a:off x="1450339" y="2208866"/>
            <a:ext cx="1584000" cy="1270593"/>
          </a:xfrm>
          <a:prstGeom prst="rect">
            <a:avLst/>
          </a:prstGeom>
          <a:noFill/>
          <a:ln/>
        </p:spPr>
      </p:pic>
      <p:pic>
        <p:nvPicPr>
          <p:cNvPr id="21" name="Picture 4" descr="P9190163"/>
          <p:cNvPicPr>
            <a:picLocks noChangeAspect="1" noChangeArrowheads="1"/>
          </p:cNvPicPr>
          <p:nvPr/>
        </p:nvPicPr>
        <p:blipFill>
          <a:blip r:embed="rId3" cstate="print"/>
          <a:srcRect l="3444" t="2554" r="4305" b="3072"/>
          <a:stretch>
            <a:fillRect/>
          </a:stretch>
        </p:blipFill>
        <p:spPr>
          <a:xfrm rot="16200000">
            <a:off x="1450338" y="4514399"/>
            <a:ext cx="1584000" cy="1270591"/>
          </a:xfrm>
          <a:prstGeom prst="rect">
            <a:avLst/>
          </a:prstGeom>
          <a:noFill/>
          <a:ln/>
        </p:spPr>
      </p:pic>
      <p:pic>
        <p:nvPicPr>
          <p:cNvPr id="22" name="Picture 4" descr="P9190163"/>
          <p:cNvPicPr>
            <a:picLocks noChangeAspect="1" noChangeArrowheads="1"/>
          </p:cNvPicPr>
          <p:nvPr/>
        </p:nvPicPr>
        <p:blipFill>
          <a:blip r:embed="rId3" cstate="print"/>
          <a:srcRect l="3444" t="2554" r="4305" b="3072"/>
          <a:stretch>
            <a:fillRect/>
          </a:stretch>
        </p:blipFill>
        <p:spPr>
          <a:xfrm rot="16200000">
            <a:off x="1602000" y="4657276"/>
            <a:ext cx="1584000" cy="1270589"/>
          </a:xfrm>
          <a:prstGeom prst="rect">
            <a:avLst/>
          </a:prstGeom>
          <a:noFill/>
          <a:ln/>
        </p:spPr>
      </p:pic>
      <p:pic>
        <p:nvPicPr>
          <p:cNvPr id="23" name="Picture 4" descr="DF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flipH="1">
            <a:off x="3370626" y="2020644"/>
            <a:ext cx="1368000" cy="1671075"/>
          </a:xfrm>
          <a:prstGeom prst="rect">
            <a:avLst/>
          </a:prstGeom>
          <a:noFill/>
          <a:ln/>
        </p:spPr>
      </p:pic>
      <p:pic>
        <p:nvPicPr>
          <p:cNvPr id="29" name="Picture 4" descr="DF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flipH="1">
            <a:off x="3372125" y="4389096"/>
            <a:ext cx="1368000" cy="1671075"/>
          </a:xfrm>
          <a:prstGeom prst="rect">
            <a:avLst/>
          </a:prstGeom>
          <a:noFill/>
          <a:ln/>
        </p:spPr>
      </p:pic>
      <p:pic>
        <p:nvPicPr>
          <p:cNvPr id="36" name="Picture 35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142844" y="15357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37" name="Picture 36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295244" y="16881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45" name="Picture 44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447644" y="18405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0" name="Picture 49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600044" y="19929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1" name="Picture 50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145214" y="479074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5" name="Picture 54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297614" y="4607821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6" name="Picture 55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450014" y="4464945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65" name="Picture 64" descr="kek 004"/>
          <p:cNvPicPr>
            <a:picLocks noChangeAspect="1" noChangeArrowheads="1"/>
          </p:cNvPicPr>
          <p:nvPr/>
        </p:nvPicPr>
        <p:blipFill>
          <a:blip r:embed="rId5" cstate="print"/>
          <a:srcRect l="8248" t="6182" r="3769"/>
          <a:stretch>
            <a:fillRect/>
          </a:stretch>
        </p:blipFill>
        <p:spPr>
          <a:xfrm>
            <a:off x="602414" y="4322069"/>
            <a:ext cx="612000" cy="2031650"/>
          </a:xfrm>
          <a:prstGeom prst="rect">
            <a:avLst/>
          </a:prstGeom>
          <a:noFill/>
          <a:ln/>
        </p:spPr>
      </p:pic>
      <p:sp>
        <p:nvSpPr>
          <p:cNvPr id="66" name="Right Arrow 65"/>
          <p:cNvSpPr/>
          <p:nvPr/>
        </p:nvSpPr>
        <p:spPr>
          <a:xfrm>
            <a:off x="1247417" y="271462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7" name="Right Arrow 66"/>
          <p:cNvSpPr/>
          <p:nvPr/>
        </p:nvSpPr>
        <p:spPr>
          <a:xfrm>
            <a:off x="3045242" y="27144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8" name="Right Arrow 67"/>
          <p:cNvSpPr/>
          <p:nvPr/>
        </p:nvSpPr>
        <p:spPr>
          <a:xfrm>
            <a:off x="4759754" y="271462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9" name="Right Arrow 68"/>
          <p:cNvSpPr/>
          <p:nvPr/>
        </p:nvSpPr>
        <p:spPr>
          <a:xfrm>
            <a:off x="1247417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0" name="Right Arrow 69"/>
          <p:cNvSpPr/>
          <p:nvPr/>
        </p:nvSpPr>
        <p:spPr>
          <a:xfrm>
            <a:off x="3045242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1" name="Right Arrow 70"/>
          <p:cNvSpPr/>
          <p:nvPr/>
        </p:nvSpPr>
        <p:spPr>
          <a:xfrm>
            <a:off x="4759754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5111026" y="1976400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5262793" y="2128800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75" name="Picture 4" descr="bs 0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408653" y="2305042"/>
            <a:ext cx="1163611" cy="1800000"/>
          </a:xfrm>
          <a:prstGeom prst="rect">
            <a:avLst/>
          </a:prstGeom>
          <a:noFill/>
          <a:ln/>
        </p:spPr>
      </p:pic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5112000" y="4214818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5263200" y="4367218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83" name="Picture 4" descr="bs 0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407200" y="4543460"/>
            <a:ext cx="1163611" cy="1800000"/>
          </a:xfrm>
          <a:prstGeom prst="rect">
            <a:avLst/>
          </a:prstGeom>
          <a:noFill/>
          <a:ln/>
        </p:spPr>
      </p:pic>
      <p:sp>
        <p:nvSpPr>
          <p:cNvPr id="89" name="Right Arrow 88"/>
          <p:cNvSpPr/>
          <p:nvPr/>
        </p:nvSpPr>
        <p:spPr>
          <a:xfrm>
            <a:off x="6569454" y="271462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0" name="Right Arrow 89"/>
          <p:cNvSpPr/>
          <p:nvPr/>
        </p:nvSpPr>
        <p:spPr>
          <a:xfrm>
            <a:off x="6569454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94" name="Picture 93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1329" y="1523248"/>
            <a:ext cx="2052000" cy="1620000"/>
          </a:xfrm>
          <a:prstGeom prst="rect">
            <a:avLst/>
          </a:prstGeom>
        </p:spPr>
      </p:pic>
      <p:pic>
        <p:nvPicPr>
          <p:cNvPr id="99" name="Picture 4" descr="P9190163"/>
          <p:cNvPicPr>
            <a:picLocks noChangeAspect="1" noChangeArrowheads="1"/>
          </p:cNvPicPr>
          <p:nvPr/>
        </p:nvPicPr>
        <p:blipFill>
          <a:blip r:embed="rId3" cstate="print"/>
          <a:srcRect l="3444" t="2554" r="4305" b="3072"/>
          <a:stretch>
            <a:fillRect/>
          </a:stretch>
        </p:blipFill>
        <p:spPr>
          <a:xfrm rot="16200000">
            <a:off x="1602739" y="2361266"/>
            <a:ext cx="1584000" cy="1270593"/>
          </a:xfrm>
          <a:prstGeom prst="rect">
            <a:avLst/>
          </a:prstGeom>
          <a:noFill/>
          <a:ln/>
        </p:spPr>
      </p:pic>
      <p:pic>
        <p:nvPicPr>
          <p:cNvPr id="100" name="Picture 99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0800" y="1785926"/>
            <a:ext cx="2052000" cy="1620000"/>
          </a:xfrm>
          <a:prstGeom prst="rect">
            <a:avLst/>
          </a:prstGeom>
        </p:spPr>
      </p:pic>
      <p:pic>
        <p:nvPicPr>
          <p:cNvPr id="101" name="Picture 100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0800" y="2115820"/>
            <a:ext cx="2052000" cy="1620000"/>
          </a:xfrm>
          <a:prstGeom prst="rect">
            <a:avLst/>
          </a:prstGeom>
        </p:spPr>
      </p:pic>
      <p:pic>
        <p:nvPicPr>
          <p:cNvPr id="47" name="Picture 46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0800" y="2473010"/>
            <a:ext cx="2052000" cy="162000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1620000" y="1558138"/>
            <a:ext cx="3071834" cy="360000"/>
          </a:xfrm>
          <a:prstGeom prst="round2Diag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200 boards of 13 types</a:t>
            </a:r>
          </a:p>
        </p:txBody>
      </p:sp>
      <p:pic>
        <p:nvPicPr>
          <p:cNvPr id="92" name="Picture 91" descr="daq 00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6941900" y="2802904"/>
            <a:ext cx="2059256" cy="1584037"/>
          </a:xfrm>
          <a:prstGeom prst="rect">
            <a:avLst/>
          </a:prstGeom>
        </p:spPr>
      </p:pic>
      <p:pic>
        <p:nvPicPr>
          <p:cNvPr id="26" name="Picture 4" descr="Control"/>
          <p:cNvPicPr>
            <a:picLocks noChangeAspect="1" noChangeArrowheads="1"/>
          </p:cNvPicPr>
          <p:nvPr/>
        </p:nvPicPr>
        <p:blipFill>
          <a:blip r:embed="rId10" cstate="print"/>
          <a:srcRect l="4245" t="1859" r="6753" b="3820"/>
          <a:stretch>
            <a:fillRect/>
          </a:stretch>
        </p:blipFill>
        <p:spPr>
          <a:xfrm rot="5400000">
            <a:off x="7279796" y="2779259"/>
            <a:ext cx="1368000" cy="2068683"/>
          </a:xfrm>
          <a:prstGeom prst="rect">
            <a:avLst/>
          </a:prstGeom>
          <a:noFill/>
          <a:ln/>
        </p:spPr>
      </p:pic>
      <p:pic>
        <p:nvPicPr>
          <p:cNvPr id="27" name="Picture 4" descr="readout"/>
          <p:cNvPicPr>
            <a:picLocks noChangeAspect="1" noChangeArrowheads="1"/>
          </p:cNvPicPr>
          <p:nvPr/>
        </p:nvPicPr>
        <p:blipFill>
          <a:blip r:embed="rId11" cstate="print"/>
          <a:srcRect l="4124" r="6209" b="3763"/>
          <a:stretch>
            <a:fillRect/>
          </a:stretch>
        </p:blipFill>
        <p:spPr>
          <a:xfrm rot="5400000">
            <a:off x="7267033" y="3166058"/>
            <a:ext cx="1368000" cy="2043157"/>
          </a:xfrm>
          <a:prstGeom prst="rect">
            <a:avLst/>
          </a:prstGeom>
          <a:noFill/>
          <a:ln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2" cstate="print"/>
          <a:srcRect l="5062" b="5178"/>
          <a:stretch>
            <a:fillRect/>
          </a:stretch>
        </p:blipFill>
        <p:spPr>
          <a:xfrm rot="5400000">
            <a:off x="7236000" y="3544975"/>
            <a:ext cx="1440000" cy="2071702"/>
          </a:xfrm>
          <a:prstGeom prst="rect">
            <a:avLst/>
          </a:prstGeom>
          <a:noFill/>
          <a:ln/>
        </p:spPr>
      </p:pic>
      <p:pic>
        <p:nvPicPr>
          <p:cNvPr id="85" name="Picture 84" descr="daq 00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6940800" y="4218016"/>
            <a:ext cx="2052000" cy="1285318"/>
          </a:xfrm>
          <a:prstGeom prst="rect">
            <a:avLst/>
          </a:prstGeom>
        </p:spPr>
      </p:pic>
      <p:pic>
        <p:nvPicPr>
          <p:cNvPr id="48" name="Picture 47" descr="daq 00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6940800" y="4561558"/>
            <a:ext cx="2052000" cy="1285318"/>
          </a:xfrm>
          <a:prstGeom prst="rect">
            <a:avLst/>
          </a:prstGeom>
        </p:spPr>
      </p:pic>
      <p:pic>
        <p:nvPicPr>
          <p:cNvPr id="91" name="Picture 90" descr="daq 015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6940800" y="4844112"/>
            <a:ext cx="2016000" cy="124425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584000" y="3898960"/>
            <a:ext cx="3204000" cy="360000"/>
          </a:xfrm>
          <a:prstGeom prst="round2Diag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Custom designed using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96000" y="6143644"/>
            <a:ext cx="3852000" cy="360000"/>
          </a:xfrm>
          <a:prstGeom prst="round2Diag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FPGA,CPLD,HMC,FIFO,SMD</a:t>
            </a:r>
          </a:p>
        </p:txBody>
      </p:sp>
      <p:pic>
        <p:nvPicPr>
          <p:cNvPr id="49" name="Picture 48" descr="daq 015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6940800" y="5149908"/>
            <a:ext cx="2016000" cy="1244258"/>
          </a:xfrm>
          <a:prstGeom prst="rect">
            <a:avLst/>
          </a:prstGeom>
        </p:spPr>
      </p:pic>
      <p:pic>
        <p:nvPicPr>
          <p:cNvPr id="93" name="Picture 92" descr="daq 009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6940800" y="5436000"/>
            <a:ext cx="2052000" cy="1362252"/>
          </a:xfrm>
          <a:prstGeom prst="rect">
            <a:avLst/>
          </a:prstGeom>
        </p:spPr>
      </p:pic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52" grpId="0" animBg="1"/>
      <p:bldP spid="5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RPC and front-end </a:t>
            </a:r>
            <a:br>
              <a:rPr lang="en-US" sz="4400" dirty="0" smtClean="0"/>
            </a:br>
            <a:r>
              <a:rPr lang="en-US" sz="4400" dirty="0" smtClean="0"/>
              <a:t>signal characterisation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" name="Picture 6" descr="crotrac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369579" y="1537200"/>
            <a:ext cx="384523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dc"/>
          <p:cNvPicPr>
            <a:picLocks noChangeAspect="1" noChangeArrowheads="1"/>
          </p:cNvPicPr>
          <p:nvPr/>
        </p:nvPicPr>
        <p:blipFill>
          <a:blip r:embed="rId5" cstate="print"/>
          <a:srcRect l="5186" t="8098"/>
          <a:stretch>
            <a:fillRect/>
          </a:stretch>
        </p:blipFill>
        <p:spPr>
          <a:xfrm>
            <a:off x="5011078" y="1537920"/>
            <a:ext cx="386939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4572000" y="4116079"/>
          <a:ext cx="4468813" cy="2143125"/>
        </p:xfrm>
        <a:graphic>
          <a:graphicData uri="http://schemas.openxmlformats.org/presentationml/2006/ole">
            <p:oleObj spid="_x0000_s356354" name="Chart" r:id="rId6" imgW="11658600" imgH="5591175" progId="Excel.Sheet.8">
              <p:embed/>
            </p:oleObj>
          </a:graphicData>
        </a:graphic>
      </p:graphicFrame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109538" y="4087813"/>
          <a:ext cx="4157662" cy="2352675"/>
        </p:xfrm>
        <a:graphic>
          <a:graphicData uri="http://schemas.openxmlformats.org/presentationml/2006/ole">
            <p:oleObj spid="_x0000_s356355" name="Worksheet" r:id="rId7" imgW="8734543" imgH="6829357" progId="Excel.Sheet.8">
              <p:embed/>
            </p:oleObj>
          </a:graphicData>
        </a:graphic>
      </p:graphicFrame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81161" y="4286256"/>
            <a:ext cx="106214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4516" grpId="0"/>
      <p:bldOleChart spid="645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5"/>
            </a:pPr>
            <a:r>
              <a:rPr lang="en-US" dirty="0" smtClean="0"/>
              <a:t>Data analysis and results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i="1" dirty="0" smtClean="0"/>
              <a:t>BigStackV4.0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Data analysis software</a:t>
            </a:r>
            <a:endParaRPr lang="en-US" i="1" dirty="0" smtClean="0"/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buSzPct val="80000"/>
            </a:pPr>
            <a:r>
              <a:rPr lang="en-US" sz="3000" dirty="0" smtClean="0"/>
              <a:t>ROOT based C code</a:t>
            </a:r>
          </a:p>
          <a:p>
            <a:pPr>
              <a:lnSpc>
                <a:spcPct val="110000"/>
              </a:lnSpc>
              <a:buSzPct val="80000"/>
            </a:pPr>
            <a:r>
              <a:rPr lang="en-US" sz="3000" dirty="0" smtClean="0"/>
              <a:t>Works on highly segmented configuration file</a:t>
            </a:r>
          </a:p>
          <a:p>
            <a:pPr>
              <a:lnSpc>
                <a:spcPct val="110000"/>
              </a:lnSpc>
              <a:buSzPct val="80000"/>
            </a:pPr>
            <a:r>
              <a:rPr lang="en-US" sz="3000" dirty="0" smtClean="0"/>
              <a:t>Handles event, monitor and trigger rate data</a:t>
            </a:r>
          </a:p>
          <a:p>
            <a:pPr>
              <a:lnSpc>
                <a:spcPct val="110000"/>
              </a:lnSpc>
              <a:buSzPct val="80000"/>
            </a:pPr>
            <a:r>
              <a:rPr lang="en-US" sz="3000" dirty="0" smtClean="0"/>
              <a:t>Interactively displays event tracks</a:t>
            </a:r>
          </a:p>
          <a:p>
            <a:pPr>
              <a:lnSpc>
                <a:spcPct val="110000"/>
              </a:lnSpc>
              <a:buSzPct val="80000"/>
            </a:pPr>
            <a:r>
              <a:rPr lang="en-US" sz="3000" dirty="0" smtClean="0"/>
              <a:t>Generates frame and strip hit files</a:t>
            </a:r>
          </a:p>
          <a:p>
            <a:pPr>
              <a:lnSpc>
                <a:spcPct val="110000"/>
              </a:lnSpc>
              <a:buSzPct val="80000"/>
            </a:pPr>
            <a:r>
              <a:rPr lang="en-US" sz="3000" dirty="0" smtClean="0"/>
              <a:t>Produces well designed summary sheets</a:t>
            </a:r>
          </a:p>
          <a:p>
            <a:pPr>
              <a:lnSpc>
                <a:spcPct val="110000"/>
              </a:lnSpc>
              <a:buSzPct val="80000"/>
            </a:pPr>
            <a:r>
              <a:rPr lang="en-US" sz="3000" dirty="0" smtClean="0"/>
              <a:t>Plots and histograms produced:</a:t>
            </a:r>
          </a:p>
          <a:p>
            <a:pPr lvl="1">
              <a:lnSpc>
                <a:spcPct val="110000"/>
              </a:lnSpc>
              <a:buSzPct val="80000"/>
            </a:pPr>
            <a:r>
              <a:rPr lang="en-US" sz="2600" dirty="0" smtClean="0"/>
              <a:t>Efficiency profiles</a:t>
            </a:r>
          </a:p>
          <a:p>
            <a:pPr lvl="1">
              <a:lnSpc>
                <a:spcPct val="110000"/>
              </a:lnSpc>
              <a:buSzPct val="80000"/>
            </a:pPr>
            <a:r>
              <a:rPr lang="en-US" sz="2600" dirty="0" smtClean="0"/>
              <a:t>Absolute and relative timing distributions</a:t>
            </a:r>
          </a:p>
          <a:p>
            <a:pPr lvl="1">
              <a:lnSpc>
                <a:spcPct val="110000"/>
              </a:lnSpc>
              <a:buSzPct val="80000"/>
            </a:pPr>
            <a:r>
              <a:rPr lang="en-US" sz="2600" dirty="0" smtClean="0"/>
              <a:t>Strip cluster size calculations</a:t>
            </a:r>
          </a:p>
          <a:p>
            <a:pPr lvl="1">
              <a:lnSpc>
                <a:spcPct val="110000"/>
              </a:lnSpc>
              <a:buSzPct val="80000"/>
            </a:pPr>
            <a:r>
              <a:rPr lang="en-US" sz="2600" dirty="0" smtClean="0"/>
              <a:t>Strip profiles and lego plots</a:t>
            </a:r>
          </a:p>
          <a:p>
            <a:pPr lvl="1">
              <a:lnSpc>
                <a:spcPct val="110000"/>
              </a:lnSpc>
              <a:buSzPct val="80000"/>
            </a:pPr>
            <a:r>
              <a:rPr lang="en-US" sz="2600" dirty="0" smtClean="0"/>
              <a:t>Strip rate and calibration signal rate profiles and distributions</a:t>
            </a:r>
          </a:p>
          <a:p>
            <a:pPr lvl="1">
              <a:lnSpc>
                <a:spcPct val="110000"/>
              </a:lnSpc>
              <a:buSzPct val="80000"/>
            </a:pPr>
            <a:r>
              <a:rPr lang="en-US" sz="2600" dirty="0" smtClean="0"/>
              <a:t>Paddle and pre-trigger rate profiles and distributions</a:t>
            </a:r>
          </a:p>
          <a:p>
            <a:pPr lvl="1">
              <a:lnSpc>
                <a:spcPct val="110000"/>
              </a:lnSpc>
              <a:buSzPct val="80000"/>
            </a:pPr>
            <a:r>
              <a:rPr lang="en-US" sz="2600" dirty="0" smtClean="0"/>
              <a:t>Track fitting, impact position, residual distribution, strip-multiplicity, RPC mapping using cosmic muons etc.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9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9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9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9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9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9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9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collage of interesting events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19" name="Content Placeholder 18" descr="R540_1759.png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9684" y="1512000"/>
            <a:ext cx="220689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0" descr="R540_58.png">
            <a:hlinkClick r:id="rId3"/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221966" y="1512000"/>
            <a:ext cx="220689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0337" name="Picture 1" descr="C:\Users\bsn\Documents\Meetings\nss2009\Chapter5Figs\R540_29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77806" y="1512000"/>
            <a:ext cx="2206894" cy="2520000"/>
          </a:xfrm>
          <a:prstGeom prst="rect">
            <a:avLst/>
          </a:prstGeom>
          <a:noFill/>
        </p:spPr>
      </p:pic>
      <p:pic>
        <p:nvPicPr>
          <p:cNvPr id="270339" name="Picture 3" descr="C:\Users\bsn\Documents\Meetings\nss2009\Chapter5Figs\R540_276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2824" y="1512000"/>
            <a:ext cx="2206894" cy="2520000"/>
          </a:xfrm>
          <a:prstGeom prst="rect">
            <a:avLst/>
          </a:prstGeom>
          <a:noFill/>
        </p:spPr>
      </p:pic>
      <p:pic>
        <p:nvPicPr>
          <p:cNvPr id="270340" name="Picture 4" descr="C:\Users\bsn\Documents\Meetings\nss2009\Chapter5Figs\R540_306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966" y="4032000"/>
            <a:ext cx="2206894" cy="2520000"/>
          </a:xfrm>
          <a:prstGeom prst="rect">
            <a:avLst/>
          </a:prstGeom>
          <a:noFill/>
        </p:spPr>
      </p:pic>
      <p:pic>
        <p:nvPicPr>
          <p:cNvPr id="270344" name="Picture 8" descr="C:\Users\bsn\Documents\Meetings\nss2009\Chapter5Figs\R540_138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9684" y="4032000"/>
            <a:ext cx="2206894" cy="2520000"/>
          </a:xfrm>
          <a:prstGeom prst="rect">
            <a:avLst/>
          </a:prstGeom>
          <a:noFill/>
        </p:spPr>
      </p:pic>
      <p:pic>
        <p:nvPicPr>
          <p:cNvPr id="270345" name="Picture 9" descr="C:\Users\bsn\Documents\Meetings\nss2009\Chapter5Figs\R540_317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77806" y="4032000"/>
            <a:ext cx="2206894" cy="2520000"/>
          </a:xfrm>
          <a:prstGeom prst="rect">
            <a:avLst/>
          </a:prstGeom>
          <a:noFill/>
        </p:spPr>
      </p:pic>
      <p:pic>
        <p:nvPicPr>
          <p:cNvPr id="270346" name="Picture 10" descr="C:\Users\bsn\Documents\Meetings\nss2009\Chapter5Figs\R540_284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24800" y="4032000"/>
            <a:ext cx="2206894" cy="2520000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0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0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0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0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strip rate monitoring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7" name="Content Placeholder 7" descr="noise-ra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2966" y="1553635"/>
            <a:ext cx="4162302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b="4724"/>
          <a:stretch>
            <a:fillRect/>
          </a:stretch>
        </p:blipFill>
        <p:spPr bwMode="auto">
          <a:xfrm>
            <a:off x="4706601" y="4285524"/>
            <a:ext cx="3563456" cy="148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>
            <a:spLocks noChangeAspect="1"/>
          </p:cNvSpPr>
          <p:nvPr/>
        </p:nvSpPr>
        <p:spPr>
          <a:xfrm>
            <a:off x="5783155" y="4848443"/>
            <a:ext cx="1440000" cy="37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Temperature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0" name="Content Placeholder 7" descr="rate-profi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732" y="1553491"/>
            <a:ext cx="3787794" cy="242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6" descr="rate-hi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942" y="4057156"/>
            <a:ext cx="3787794" cy="242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>
            <a:spLocks noChangeAspect="1"/>
          </p:cNvSpPr>
          <p:nvPr/>
        </p:nvSpPr>
        <p:spPr>
          <a:xfrm>
            <a:off x="1830514" y="3499279"/>
            <a:ext cx="2052000" cy="22560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Strip noise rate profile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492146" y="4059326"/>
            <a:ext cx="2365937" cy="222956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Strip noise rate histogram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spect="1"/>
          </p:cNvSpPr>
          <p:nvPr/>
        </p:nvSpPr>
        <p:spPr>
          <a:xfrm>
            <a:off x="4504745" y="1548000"/>
            <a:ext cx="2636330" cy="44591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Temperature dependence on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noise rate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360000">
              <a:buClr>
                <a:srgbClr val="C00000"/>
              </a:buClr>
            </a:pPr>
            <a:r>
              <a:rPr lang="en-US" sz="2200" dirty="0" smtClean="0">
                <a:solidFill>
                  <a:srgbClr val="C00000"/>
                </a:solidFill>
              </a:rPr>
              <a:t>It is now known that neutrinos of one flavour oscillate to those of another flavour.</a:t>
            </a:r>
          </a:p>
          <a:p>
            <a:pPr marL="360000">
              <a:buClr>
                <a:srgbClr val="C00000"/>
              </a:buClr>
            </a:pPr>
            <a:r>
              <a:rPr lang="en-US" sz="2200" dirty="0" smtClean="0">
                <a:solidFill>
                  <a:srgbClr val="C00000"/>
                </a:solidFill>
              </a:rPr>
              <a:t>The oscillation mechanism is possible only if the neutrinos are massive.</a:t>
            </a:r>
          </a:p>
          <a:p>
            <a:pPr marL="360000">
              <a:buClr>
                <a:srgbClr val="C00000"/>
              </a:buClr>
            </a:pPr>
            <a:r>
              <a:rPr lang="en-US" sz="2200" dirty="0" smtClean="0">
                <a:solidFill>
                  <a:srgbClr val="C00000"/>
                </a:solidFill>
              </a:rPr>
              <a:t>Neutrino experiments are setting the stage for extension of Standard Model itself.</a:t>
            </a:r>
          </a:p>
          <a:p>
            <a:pPr marL="360000">
              <a:buClr>
                <a:srgbClr val="C00000"/>
              </a:buClr>
            </a:pPr>
            <a:r>
              <a:rPr lang="en-US" sz="2200" dirty="0" smtClean="0">
                <a:solidFill>
                  <a:srgbClr val="C00000"/>
                </a:solidFill>
              </a:rPr>
              <a:t>Massive neutrinos have ramifications on nuclear physics, astro physics, cosmology, geo physics apart from particle physics.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 marL="360000">
              <a:buClr>
                <a:srgbClr val="C00000"/>
              </a:buClr>
            </a:pPr>
            <a:r>
              <a:rPr lang="en-US" dirty="0" smtClean="0">
                <a:solidFill>
                  <a:srgbClr val="C00000"/>
                </a:solidFill>
              </a:rPr>
              <a:t>Electron and muon neutrinos (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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e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 and 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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) are the flavour eigen states. They are super positions of the mass eigen states (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1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 and 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2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).</a:t>
            </a:r>
          </a:p>
          <a:p>
            <a:pPr marL="360000">
              <a:buClr>
                <a:srgbClr val="C00000"/>
              </a:buClr>
              <a:buNone/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  <a:buNone/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  <a:buNone/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  <a:buNone/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</a:pPr>
            <a:r>
              <a:rPr lang="en-US" dirty="0" smtClean="0">
                <a:solidFill>
                  <a:srgbClr val="C00000"/>
                </a:solidFill>
                <a:sym typeface="Symbol"/>
              </a:rPr>
              <a:t>If at t = 0, an eigen state  (0) = 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e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, then at any time t,</a:t>
            </a:r>
          </a:p>
          <a:p>
            <a:pPr marL="360000">
              <a:buClr>
                <a:srgbClr val="C00000"/>
              </a:buClr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</a:pPr>
            <a:r>
              <a:rPr lang="en-US" dirty="0" smtClean="0">
                <a:solidFill>
                  <a:srgbClr val="C00000"/>
                </a:solidFill>
                <a:sym typeface="Symbol"/>
              </a:rPr>
              <a:t>Then the oscillation probability is</a:t>
            </a:r>
          </a:p>
          <a:p>
            <a:pPr marL="360000">
              <a:buClr>
                <a:srgbClr val="C00000"/>
              </a:buClr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</a:pPr>
            <a:r>
              <a:rPr lang="en-US" dirty="0" smtClean="0">
                <a:solidFill>
                  <a:srgbClr val="C00000"/>
                </a:solidFill>
                <a:sym typeface="Symbol"/>
              </a:rPr>
              <a:t>And the oscillation length 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graphicFrame>
        <p:nvGraphicFramePr>
          <p:cNvPr id="226308" name="Object 4"/>
          <p:cNvGraphicFramePr>
            <a:graphicFrameLocks noChangeAspect="1"/>
          </p:cNvGraphicFramePr>
          <p:nvPr/>
        </p:nvGraphicFramePr>
        <p:xfrm>
          <a:off x="5024438" y="2812982"/>
          <a:ext cx="2468562" cy="792162"/>
        </p:xfrm>
        <a:graphic>
          <a:graphicData uri="http://schemas.openxmlformats.org/presentationml/2006/ole">
            <p:oleObj spid="_x0000_s226308" name="Equation" r:id="rId4" imgW="1422360" imgH="457200" progId="Equation.3">
              <p:embed/>
            </p:oleObj>
          </a:graphicData>
        </a:graphic>
      </p:graphicFrame>
      <p:graphicFrame>
        <p:nvGraphicFramePr>
          <p:cNvPr id="226309" name="Object 5"/>
          <p:cNvGraphicFramePr>
            <a:graphicFrameLocks noChangeAspect="1"/>
          </p:cNvGraphicFramePr>
          <p:nvPr/>
        </p:nvGraphicFramePr>
        <p:xfrm>
          <a:off x="5024438" y="4339258"/>
          <a:ext cx="4005262" cy="360363"/>
        </p:xfrm>
        <a:graphic>
          <a:graphicData uri="http://schemas.openxmlformats.org/presentationml/2006/ole">
            <p:oleObj spid="_x0000_s226309" name="Equation" r:id="rId5" imgW="1942920" imgH="228600" progId="Equation.3">
              <p:embed/>
            </p:oleObj>
          </a:graphicData>
        </a:graphic>
      </p:graphicFrame>
      <p:graphicFrame>
        <p:nvGraphicFramePr>
          <p:cNvPr id="226310" name="Object 6"/>
          <p:cNvGraphicFramePr>
            <a:graphicFrameLocks noChangeAspect="1"/>
          </p:cNvGraphicFramePr>
          <p:nvPr/>
        </p:nvGraphicFramePr>
        <p:xfrm>
          <a:off x="5024438" y="5143500"/>
          <a:ext cx="3786187" cy="360363"/>
        </p:xfrm>
        <a:graphic>
          <a:graphicData uri="http://schemas.openxmlformats.org/presentationml/2006/ole">
            <p:oleObj spid="_x0000_s226310" name="Equation" r:id="rId6" imgW="2666880" imgH="25380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024438" y="5942565"/>
          <a:ext cx="3001962" cy="360362"/>
        </p:xfrm>
        <a:graphic>
          <a:graphicData uri="http://schemas.openxmlformats.org/presentationml/2006/ole">
            <p:oleObj spid="_x0000_s226311" name="Equation" r:id="rId7" imgW="1904760" imgH="228600" progId="Equation.3">
              <p:embed/>
            </p:oleObj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uiExpand="1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Absolute time resolution plots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7" name="Picture 6" descr="tdc-abs.png"/>
          <p:cNvPicPr>
            <a:picLocks noChangeAspect="1"/>
          </p:cNvPicPr>
          <p:nvPr/>
        </p:nvPicPr>
        <p:blipFill>
          <a:blip r:embed="rId3" cstate="print"/>
          <a:srcRect l="3906" t="12384" r="3906" b="6852"/>
          <a:stretch>
            <a:fillRect/>
          </a:stretch>
        </p:blipFill>
        <p:spPr>
          <a:xfrm>
            <a:off x="614961" y="1548000"/>
            <a:ext cx="7914078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timing resolutions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1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72000" y="1548000"/>
            <a:ext cx="9000000" cy="3477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en-US" sz="1600" b="1" u="sng" dirty="0" smtClean="0">
                <a:solidFill>
                  <a:srgbClr val="0000FF"/>
                </a:solidFill>
                <a:latin typeface="Lucida Console" pitchFamily="49" charset="0"/>
                <a:cs typeface="Arial" pitchFamily="34" charset="0"/>
              </a:rPr>
              <a:t>RPC </a:t>
            </a:r>
            <a:r>
              <a:rPr lang="en-US" sz="1600" b="1" u="sng" dirty="0">
                <a:solidFill>
                  <a:srgbClr val="0000FF"/>
                </a:solidFill>
                <a:latin typeface="Lucida Console" pitchFamily="49" charset="0"/>
                <a:cs typeface="Arial" pitchFamily="34" charset="0"/>
              </a:rPr>
              <a:t>Id   HV(KV)   Mean(nS)   Sigma(nS)   RelMean(nS)   RelSigma(nS</a:t>
            </a:r>
            <a:r>
              <a:rPr lang="en-US" sz="1600" b="1" u="sng" dirty="0" smtClean="0">
                <a:solidFill>
                  <a:srgbClr val="0000FF"/>
                </a:solidFill>
                <a:latin typeface="Lucida Console" pitchFamily="49" charset="0"/>
                <a:cs typeface="Arial" pitchFamily="34" charset="0"/>
              </a:rPr>
              <a:t>)</a:t>
            </a:r>
          </a:p>
          <a:p>
            <a:pPr algn="l">
              <a:buNone/>
            </a:pPr>
            <a:endParaRPr lang="en-US" sz="900" b="1" u="sng" dirty="0">
              <a:latin typeface="Lucida Console" pitchFamily="49" charset="0"/>
              <a:cs typeface="Arial" pitchFamily="34" charset="0"/>
            </a:endParaRP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AB06      09.8      49.53        2.06         -7.64           1.41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JB00      09.6      46.00        2.32         -4.47           1.67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IB01      09.8      42.31        2.15         -0.64           1.63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JB01      09.6      42.55        2.28         -0.87           1.58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JB03      09.8      43.75        2.26         -2.18           1.44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IB02      09.8      38.49        2.31          3.27           1.38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AB02      09.8      42.77        2.53         -1.21           1.51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AB01      09.8      35.30        2.16          6.33           1.71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AB03      09.8      45.82        3.23         -4.55           1.99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AB04      09.8      41.66        2.42             Reference RPC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AB07      09.8      40.61        2.47          0.96           1.35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AB08      09.8      41.56        2.80          0.31           1.82</a:t>
            </a:r>
            <a:endParaRPr lang="en-US" sz="1550" b="1" dirty="0">
              <a:latin typeface="Lucida Console" pitchFamily="49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 scheme</a:t>
            </a:r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000" y="1548000"/>
            <a:ext cx="9000000" cy="489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54864" tIns="91440" rtlCol="0">
            <a:normAutofit fontScale="92500" lnSpcReduction="20000"/>
          </a:bodyPr>
          <a:lstStyle/>
          <a:p>
            <a:pPr marL="36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itchFamily="2" charset="2"/>
              <a:buChar char="v"/>
              <a:tabLst/>
              <a:defRPr/>
            </a:pPr>
            <a:r>
              <a:rPr kumimoji="0" lang="en-SG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Event tracks are fitted with the following criteria:</a:t>
            </a:r>
          </a:p>
          <a:p>
            <a:pPr marL="540000" marR="0" lvl="1" indent="-2160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x,y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coordinates of the strip hits are computed as per detector geometry.</a:t>
            </a:r>
            <a:endParaRPr kumimoji="0" lang="en-SG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0000" marR="0" lvl="1" indent="-2160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+mj-lt"/>
              <a:buAutoNum type="alphaLcPeriod"/>
              <a:tabLst/>
              <a:defRPr/>
            </a:pPr>
            <a:r>
              <a:rPr kumimoji="0" lang="en-S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While half of strip width is supplied as error on the x/y axes (mean value = 30mm), 2mm is sent as error on the z-axis (mean value = 160mm) to the fitting algorithm.</a:t>
            </a:r>
          </a:p>
          <a:p>
            <a:pPr marL="540000" marR="0" lvl="1" indent="-2160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+mj-lt"/>
              <a:buAutoNum type="alphaLcPeriod"/>
              <a:tabLst/>
              <a:defRPr/>
            </a:pPr>
            <a:r>
              <a:rPr kumimoji="0" lang="en-S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hit multiplicity of a layer is more than 3, the layer is rejected for fit.</a:t>
            </a:r>
          </a:p>
          <a:p>
            <a:pPr marL="540000" marR="0" lvl="1" indent="-2160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+mj-lt"/>
              <a:buAutoNum type="alphaLcPeriod"/>
              <a:tabLst/>
              <a:defRPr/>
            </a:pPr>
            <a:r>
              <a:rPr kumimoji="0" lang="en-S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number of layers survived is less than 4, the event is rejected for fit.</a:t>
            </a:r>
          </a:p>
          <a:p>
            <a:pPr marL="540000" marR="0" lvl="1" indent="-2160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Linear fit is then performed.</a:t>
            </a:r>
          </a:p>
          <a:p>
            <a:pPr marL="540000" marR="0" lvl="1" indent="-2160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hits more than 50mm away from the fitted track are rejected. Only a single hit closest to the fitted track is retained.</a:t>
            </a:r>
            <a:endParaRPr kumimoji="0" lang="en-SG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0000" marR="0" lvl="1" indent="-2160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+mj-lt"/>
              <a:buAutoNum type="alphaLcPeriod"/>
              <a:tabLst/>
              <a:defRPr/>
            </a:pPr>
            <a:r>
              <a:rPr kumimoji="0" lang="en-S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Minimum  of 5 layers is demanded.</a:t>
            </a:r>
          </a:p>
          <a:p>
            <a:pPr marL="540000" marR="0" lvl="1" indent="-2160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+mj-lt"/>
              <a:buAutoNum type="alphaLcPeriod"/>
              <a:tabLst/>
              <a:defRPr/>
            </a:pPr>
            <a:r>
              <a:rPr kumimoji="0" lang="en-S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Tracked events with </a:t>
            </a:r>
            <a:r>
              <a:rPr kumimoji="0" lang="el-G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χ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S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/ndf in the range 0.06 - 0.7 are accepted.</a:t>
            </a:r>
          </a:p>
          <a:p>
            <a:pPr marL="540000" marR="0" lvl="1" indent="-2160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+mj-lt"/>
              <a:buAutoNum type="alphaLcPeriod"/>
              <a:tabLst/>
              <a:defRPr/>
            </a:pPr>
            <a:r>
              <a:rPr kumimoji="0" lang="en-S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point in the Impact point plots is recorded if the strip number computed from tracked position in a layer matches with the recorded hit position.</a:t>
            </a:r>
          </a:p>
          <a:p>
            <a:pPr marL="540000" marR="0" lvl="1" indent="-2160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+mj-lt"/>
              <a:buAutoNum type="alphaLcPeriod"/>
              <a:tabLst/>
              <a:defRPr/>
            </a:pPr>
            <a:r>
              <a:rPr kumimoji="0" lang="en-S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point in the surface map plots is recorded if the hit strips in both x &amp; planes match with those pointed by the fitted track positions.</a:t>
            </a:r>
          </a:p>
          <a:p>
            <a:pPr marL="540000" marR="0" lvl="1" indent="-2160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+mj-lt"/>
              <a:buAutoNum type="alphaLcPeriod"/>
              <a:tabLst/>
              <a:defRPr/>
            </a:pPr>
            <a:r>
              <a:rPr kumimoji="0" lang="en-S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RPCs are thus </a:t>
            </a:r>
            <a:r>
              <a:rPr kumimoji="0" lang="en-SG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x-rayed</a:t>
            </a:r>
            <a:r>
              <a:rPr kumimoji="0" lang="en-S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using cosmic muons! Buttons are visible.</a:t>
            </a:r>
          </a:p>
          <a:p>
            <a:pPr marL="540000" marR="0" lvl="1" indent="-2160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+mj-lt"/>
              <a:buAutoNum type="alphaLcPeriod"/>
              <a:tabLst/>
              <a:defRPr/>
            </a:pPr>
            <a:r>
              <a:rPr kumimoji="0" lang="en-S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Residuals are computed from the hit positions using fitted tracks and the centre of the hit strips. The residuals were then applied during subsequent analysis of data.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b10-impac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8562" y="1512000"/>
            <a:ext cx="3852000" cy="259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9" descr="ab12-surf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073" r="8590"/>
          <a:stretch>
            <a:fillRect/>
          </a:stretch>
        </p:blipFill>
        <p:spPr>
          <a:xfrm>
            <a:off x="4581519" y="1512000"/>
            <a:ext cx="3919571" cy="255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Some results from prototype stack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smtClean="0"/>
              <a:t>Satyanarayana Bheesette                                                            Ph.D. Thesis Seminar                                                            April 23, 2010</a:t>
            </a:r>
            <a:endParaRPr lang="en-SG" dirty="0"/>
          </a:p>
        </p:txBody>
      </p:sp>
      <p:pic>
        <p:nvPicPr>
          <p:cNvPr id="11" name="Content Placeholder 6" descr="ib02-residue.jpg"/>
          <p:cNvPicPr>
            <a:picLocks noChangeAspect="1"/>
          </p:cNvPicPr>
          <p:nvPr/>
        </p:nvPicPr>
        <p:blipFill>
          <a:blip r:embed="rId4" cstate="print"/>
          <a:srcRect l="4147" r="8294"/>
          <a:stretch>
            <a:fillRect/>
          </a:stretch>
        </p:blipFill>
        <p:spPr>
          <a:xfrm>
            <a:off x="648562" y="4140000"/>
            <a:ext cx="3852000" cy="2382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7" descr="ab12-multi.jpg"/>
          <p:cNvPicPr>
            <a:picLocks noChangeAspect="1"/>
          </p:cNvPicPr>
          <p:nvPr/>
        </p:nvPicPr>
        <p:blipFill>
          <a:blip r:embed="rId5" cstate="print"/>
          <a:srcRect l="4739" r="8590"/>
          <a:stretch>
            <a:fillRect/>
          </a:stretch>
        </p:blipFill>
        <p:spPr>
          <a:xfrm>
            <a:off x="4649090" y="4114600"/>
            <a:ext cx="3852000" cy="240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71472" y="1500174"/>
            <a:ext cx="2592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Impact position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2800" y="1512000"/>
            <a:ext cx="2376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Tomography</a:t>
            </a:r>
            <a:r>
              <a:rPr lang="en-US" sz="1600" dirty="0" smtClean="0">
                <a:solidFill>
                  <a:srgbClr val="FF0000"/>
                </a:solidFill>
              </a:rPr>
              <a:t> of the RPC</a:t>
            </a:r>
            <a:endParaRPr lang="en-SG" sz="1600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8000" y="4140000"/>
            <a:ext cx="2952000" cy="3384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Hit position residue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7600" y="4114800"/>
            <a:ext cx="2484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Hit multiplicity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6"/>
            </a:pPr>
            <a:r>
              <a:rPr lang="en-US" dirty="0" smtClean="0"/>
              <a:t>Summary and future outlook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Summary and conclusions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10000"/>
              </a:lnSpc>
              <a:buSzPct val="80000"/>
            </a:pPr>
            <a:r>
              <a:rPr lang="en-US" sz="2400" dirty="0" smtClean="0"/>
              <a:t>Started the work by fabricating 1ft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glass RPC prototypes using some of the barrowed materials.</a:t>
            </a:r>
          </a:p>
          <a:p>
            <a:pPr eaLnBrk="1" hangingPunct="1">
              <a:lnSpc>
                <a:spcPct val="110000"/>
              </a:lnSpc>
              <a:buSzPct val="80000"/>
            </a:pPr>
            <a:r>
              <a:rPr lang="en-US" sz="2400" dirty="0" smtClean="0"/>
              <a:t>Operated them in streamer mode and characterised successfully.</a:t>
            </a:r>
          </a:p>
          <a:p>
            <a:pPr eaLnBrk="1" hangingPunct="1">
              <a:lnSpc>
                <a:spcPct val="110000"/>
              </a:lnSpc>
              <a:buSzPct val="80000"/>
            </a:pPr>
            <a:r>
              <a:rPr lang="en-US" sz="2400" dirty="0" smtClean="0"/>
              <a:t>Met with severe chamber aging problems – </a:t>
            </a:r>
            <a:r>
              <a:rPr lang="en-US" sz="2400" i="1" dirty="0" smtClean="0"/>
              <a:t>a set back.</a:t>
            </a:r>
          </a:p>
          <a:p>
            <a:pPr eaLnBrk="1" hangingPunct="1">
              <a:lnSpc>
                <a:spcPct val="110000"/>
              </a:lnSpc>
              <a:buSzPct val="80000"/>
            </a:pPr>
            <a:r>
              <a:rPr lang="en-US" sz="2400" dirty="0" smtClean="0"/>
              <a:t>Carried extensive diagnostic studies and measurements on gases, glasses, graphite coats, insulating films etc.</a:t>
            </a:r>
          </a:p>
          <a:p>
            <a:pPr eaLnBrk="1" hangingPunct="1">
              <a:lnSpc>
                <a:spcPct val="110000"/>
              </a:lnSpc>
              <a:buSzPct val="80000"/>
            </a:pPr>
            <a:r>
              <a:rPr lang="en-US" sz="2400" dirty="0" smtClean="0"/>
              <a:t>Switched to avalanche mode and operated small area chambers successfully for more than 2.5 years.</a:t>
            </a:r>
          </a:p>
          <a:p>
            <a:pPr eaLnBrk="1" hangingPunct="1">
              <a:lnSpc>
                <a:spcPct val="110000"/>
              </a:lnSpc>
              <a:buSzPct val="80000"/>
            </a:pPr>
            <a:r>
              <a:rPr lang="en-US" sz="2400" dirty="0" smtClean="0"/>
              <a:t>Developed indigenously and optimised all the materials, assembly jigs and processes required for large area RPCs.</a:t>
            </a:r>
          </a:p>
          <a:p>
            <a:pPr eaLnBrk="1" hangingPunct="1">
              <a:lnSpc>
                <a:spcPct val="110000"/>
              </a:lnSpc>
              <a:buSzPct val="80000"/>
            </a:pPr>
            <a:r>
              <a:rPr lang="en-US" sz="2400" dirty="0" smtClean="0"/>
              <a:t>Developed electrode paints and built the gas systems.</a:t>
            </a:r>
          </a:p>
          <a:p>
            <a:pPr eaLnBrk="1" hangingPunct="1">
              <a:lnSpc>
                <a:spcPct val="110000"/>
              </a:lnSpc>
              <a:buSzPct val="80000"/>
            </a:pPr>
            <a:r>
              <a:rPr lang="en-US" sz="2400" dirty="0" smtClean="0"/>
              <a:t>Routinely building and successfully operating dozens of 1m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RPCs.</a:t>
            </a:r>
          </a:p>
          <a:p>
            <a:pPr eaLnBrk="1" hangingPunct="1">
              <a:lnSpc>
                <a:spcPct val="110000"/>
              </a:lnSpc>
              <a:buSzPct val="80000"/>
            </a:pPr>
            <a:r>
              <a:rPr lang="en-US" sz="2400" dirty="0" smtClean="0"/>
              <a:t>Designed, built and commissioned RPC detector stack, electronics, trigger, data acquisition and on-line monitoring systems.</a:t>
            </a:r>
          </a:p>
          <a:p>
            <a:pPr eaLnBrk="1" hangingPunct="1">
              <a:lnSpc>
                <a:spcPct val="110000"/>
              </a:lnSpc>
              <a:buSzPct val="80000"/>
            </a:pPr>
            <a:r>
              <a:rPr lang="en-US" sz="2400" dirty="0" smtClean="0"/>
              <a:t>Analysed all the prototype detector data and presented and published results at national and international meetings and in journals.</a:t>
            </a:r>
          </a:p>
          <a:p>
            <a:pPr eaLnBrk="1" hangingPunct="1">
              <a:lnSpc>
                <a:spcPct val="110000"/>
              </a:lnSpc>
              <a:buSzPct val="80000"/>
            </a:pPr>
            <a:r>
              <a:rPr lang="en-US" sz="2400" dirty="0" smtClean="0"/>
              <a:t>And finally, successfully built and characterised 2m × 2m RPCs.</a:t>
            </a:r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2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2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 uiExpand="1" build="p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outlook and R&amp;D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SzPct val="80000"/>
            </a:pPr>
            <a:r>
              <a:rPr lang="en-US" dirty="0" smtClean="0">
                <a:sym typeface="Symbol"/>
              </a:rPr>
              <a:t>The prototype detector stack will be used to test long-term stability of RPCs and for validation of ICAL electronics.</a:t>
            </a:r>
          </a:p>
          <a:p>
            <a:pPr>
              <a:lnSpc>
                <a:spcPct val="120000"/>
              </a:lnSpc>
              <a:buSzPct val="80000"/>
            </a:pPr>
            <a:r>
              <a:rPr lang="en-US" dirty="0" smtClean="0">
                <a:sym typeface="Symbol"/>
              </a:rPr>
              <a:t>Detailed studies using the prototype detector stack will continue. Exploiting the data for physics analysis will also be explored.</a:t>
            </a:r>
          </a:p>
          <a:p>
            <a:pPr>
              <a:lnSpc>
                <a:spcPct val="120000"/>
              </a:lnSpc>
              <a:buSzPct val="80000"/>
            </a:pPr>
            <a:r>
              <a:rPr lang="en-US" dirty="0" smtClean="0">
                <a:sym typeface="Symbol"/>
              </a:rPr>
              <a:t>ICAL electronics using front-end ASICs and timing devices is in full swing.</a:t>
            </a:r>
          </a:p>
          <a:p>
            <a:pPr>
              <a:lnSpc>
                <a:spcPct val="120000"/>
              </a:lnSpc>
              <a:buSzPct val="80000"/>
            </a:pPr>
            <a:r>
              <a:rPr lang="en-US" dirty="0" smtClean="0">
                <a:sym typeface="Symbol"/>
              </a:rPr>
              <a:t>Gas recirculation prototype system is being tested and optimised, before trying to build a large scale version of the same for ICAL detector.</a:t>
            </a:r>
          </a:p>
          <a:p>
            <a:pPr>
              <a:lnSpc>
                <a:spcPct val="120000"/>
              </a:lnSpc>
              <a:buSzPct val="80000"/>
            </a:pPr>
            <a:r>
              <a:rPr lang="en-US" dirty="0" smtClean="0">
                <a:sym typeface="Symbol"/>
              </a:rPr>
              <a:t>Optimisation of RPC fabrication and QC procedures are in the process and tenders for large scale production is underway.</a:t>
            </a:r>
          </a:p>
          <a:p>
            <a:pPr>
              <a:lnSpc>
                <a:spcPct val="120000"/>
              </a:lnSpc>
              <a:buSzPct val="80000"/>
            </a:pPr>
            <a:r>
              <a:rPr lang="en-US" dirty="0" smtClean="0">
                <a:sym typeface="Symbol"/>
              </a:rPr>
              <a:t>Precision studies on the RPC timing capabilities, cross-talk, signal pickup schemes and their characterisation need to continue. These studies will significantly influence the design of front-end electronics.</a:t>
            </a:r>
          </a:p>
          <a:p>
            <a:pPr>
              <a:lnSpc>
                <a:spcPct val="120000"/>
              </a:lnSpc>
              <a:buSzPct val="80000"/>
            </a:pPr>
            <a:r>
              <a:rPr lang="en-US" dirty="0" smtClean="0">
                <a:sym typeface="Symbol"/>
              </a:rPr>
              <a:t>Device level simulations of RPC will be an important future task of our group, which we will take up shortly.</a:t>
            </a:r>
          </a:p>
          <a:p>
            <a:pPr>
              <a:lnSpc>
                <a:spcPct val="120000"/>
              </a:lnSpc>
              <a:buSzPct val="80000"/>
            </a:pPr>
            <a:r>
              <a:rPr lang="en-US" dirty="0" smtClean="0">
                <a:sym typeface="Symbol"/>
              </a:rPr>
              <a:t>Validation of the results from the simulation studies using the measured values will provide the confidence needed for large scale deployment of RPCs for ICAL detector.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7"/>
            </a:pPr>
            <a:r>
              <a:rPr lang="en-US" dirty="0" smtClean="0"/>
              <a:t>Acknowledgements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Acknowledgements</a:t>
            </a:r>
            <a:endParaRPr lang="en-US" b="0" dirty="0" smtClean="0"/>
          </a:p>
        </p:txBody>
      </p:sp>
      <p:sp>
        <p:nvSpPr>
          <p:cNvPr id="57350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buSzPct val="80000"/>
            </a:pPr>
            <a:r>
              <a:rPr lang="en-US" sz="2400" dirty="0" smtClean="0"/>
              <a:t>Prof. Raghava Varma, IIT Bombay</a:t>
            </a:r>
          </a:p>
          <a:p>
            <a:pPr eaLnBrk="1" hangingPunct="1">
              <a:buSzPct val="80000"/>
            </a:pPr>
            <a:r>
              <a:rPr lang="en-US" sz="2400" dirty="0" smtClean="0"/>
              <a:t>Prof. Naba Mondal, TIFR, Mumbai</a:t>
            </a:r>
          </a:p>
          <a:p>
            <a:pPr eaLnBrk="1" hangingPunct="1">
              <a:buSzPct val="80000"/>
            </a:pPr>
            <a:r>
              <a:rPr lang="en-US" sz="2400" dirty="0" smtClean="0"/>
              <a:t>Prof. Basant Nandi, IIT Bombay</a:t>
            </a:r>
          </a:p>
          <a:p>
            <a:pPr eaLnBrk="1" hangingPunct="1">
              <a:buSzPct val="80000"/>
            </a:pPr>
            <a:r>
              <a:rPr lang="en-US" sz="2400" dirty="0" smtClean="0"/>
              <a:t>Prof. S.Uma Sankar, IIT Bombay</a:t>
            </a:r>
          </a:p>
          <a:p>
            <a:pPr>
              <a:buSzPct val="80000"/>
            </a:pPr>
            <a:r>
              <a:rPr lang="en-US" sz="2400" dirty="0" smtClean="0"/>
              <a:t>Faculty of my graduate courses</a:t>
            </a:r>
          </a:p>
          <a:p>
            <a:pPr eaLnBrk="1" hangingPunct="1">
              <a:buSzPct val="80000"/>
            </a:pPr>
            <a:r>
              <a:rPr lang="en-US" sz="2400" dirty="0" smtClean="0"/>
              <a:t>Colleagues of the INO detector development and electronics design teams</a:t>
            </a:r>
          </a:p>
          <a:p>
            <a:pPr eaLnBrk="1" hangingPunct="1">
              <a:buSzPct val="80000"/>
            </a:pPr>
            <a:r>
              <a:rPr lang="en-US" sz="2400" dirty="0" smtClean="0"/>
              <a:t>CMS, ATLAS, Argo, Alice, Opera, Belle, KEK collaborators and other researchers of the RPC detectors</a:t>
            </a:r>
          </a:p>
          <a:p>
            <a:pPr eaLnBrk="1" hangingPunct="1">
              <a:buSzPct val="80000"/>
            </a:pPr>
            <a:r>
              <a:rPr lang="en-US" sz="2400" dirty="0" smtClean="0"/>
              <a:t>My thesis referees and examiners</a:t>
            </a:r>
          </a:p>
          <a:p>
            <a:pPr eaLnBrk="1" hangingPunct="1">
              <a:buSzPct val="80000"/>
            </a:pPr>
            <a:r>
              <a:rPr lang="en-US" sz="2400" dirty="0" smtClean="0"/>
              <a:t>TIFR, IIT Bombay and colleagues</a:t>
            </a:r>
          </a:p>
          <a:p>
            <a:pPr>
              <a:buSzPct val="80000"/>
            </a:pPr>
            <a:r>
              <a:rPr lang="en-US" sz="2400" dirty="0" smtClean="0"/>
              <a:t>ICT, Mumbai and local industries</a:t>
            </a:r>
          </a:p>
        </p:txBody>
      </p:sp>
      <p:sp>
        <p:nvSpPr>
          <p:cNvPr id="573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3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3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3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3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 uiExpand="1" build="p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8"/>
            </a:pPr>
            <a:r>
              <a:rPr lang="en-US" dirty="0" smtClean="0"/>
              <a:t>Publications and proceedings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physics using ICAL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Using atmospheric neutrinos as the source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Reconfirm atmospheric neutrino oscillation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Improved measurement of oscillation parameters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Search for potential matter effect in neutrino oscillation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Determining the sign of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15000" dirty="0" smtClean="0"/>
              <a:t>23</a:t>
            </a:r>
            <a:r>
              <a:rPr lang="en-US" dirty="0" smtClean="0"/>
              <a:t> using matter effect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Measuring deviation from maximal mixing for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-15000" dirty="0" smtClean="0"/>
              <a:t>23</a:t>
            </a:r>
            <a:endParaRPr lang="en-US" baseline="-15000" dirty="0" smtClean="0">
              <a:sym typeface="Wingdings" pitchFamily="2" charset="2"/>
            </a:endParaRP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 pitchFamily="2" charset="2"/>
              </a:rPr>
              <a:t>Probing CP and CPT violation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 pitchFamily="2" charset="2"/>
              </a:rPr>
              <a:t>Constraining long range leptonic forces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 pitchFamily="2" charset="2"/>
              </a:rPr>
              <a:t>Ultra high energy neutrinos and muons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ym typeface="Wingdings" pitchFamily="2" charset="2"/>
              </a:rPr>
              <a:t>Beam from neutrino factories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7,100km from CERN – </a:t>
            </a:r>
            <a:r>
              <a:rPr lang="en-US" i="1" dirty="0" smtClean="0"/>
              <a:t>Magic baseline</a:t>
            </a:r>
            <a:r>
              <a:rPr lang="en-US" dirty="0" smtClean="0"/>
              <a:t> distance!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Refereed Journals</a:t>
            </a:r>
            <a:endParaRPr lang="en-SG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55000" lnSpcReduction="20000"/>
          </a:bodyPr>
          <a:lstStyle/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dirty="0" smtClean="0"/>
              <a:t>Cosmic Ray test of INO RPC stack, Manuscript in preparation for NIMA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dirty="0" smtClean="0"/>
              <a:t>Development of 2m </a:t>
            </a:r>
            <a:r>
              <a:rPr lang="en-SG" dirty="0" smtClean="0">
                <a:latin typeface="Arial"/>
                <a:cs typeface="Arial"/>
              </a:rPr>
              <a:t>× </a:t>
            </a:r>
            <a:r>
              <a:rPr lang="en-SG" dirty="0" smtClean="0"/>
              <a:t>2m size Glass RPCs for INO, Manuscript in preparation for NIMA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dirty="0" smtClean="0"/>
              <a:t>VME based DAQ system for INO RPC stack, Manuscript in preparation for NIMA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dirty="0" smtClean="0"/>
              <a:t>Performance of the Prototype Gas Recirculation System with built-in RGA for INO RPC system, Manuscript in preparation for NIMA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dirty="0" smtClean="0"/>
              <a:t>Beta measurement of cosmic muons using INO RPC detector stack, Manuscript in preparation for NIMA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dirty="0" smtClean="0"/>
              <a:t>INO prototype detector and data acquisition system, NIMA </a:t>
            </a:r>
            <a:r>
              <a:rPr lang="en-SG" b="1" dirty="0" smtClean="0"/>
              <a:t>602</a:t>
            </a:r>
            <a:r>
              <a:rPr lang="en-SG" dirty="0" smtClean="0"/>
              <a:t>, (2009), 784-787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dirty="0" smtClean="0"/>
              <a:t>Development of glass Resistive Plate Chambers for INO experiment, NIMA </a:t>
            </a:r>
            <a:r>
              <a:rPr lang="en-SG" b="1" dirty="0" smtClean="0"/>
              <a:t>602</a:t>
            </a:r>
            <a:r>
              <a:rPr lang="en-SG" dirty="0" smtClean="0"/>
              <a:t>, (2009), 744-748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dirty="0" smtClean="0"/>
              <a:t>Development of conductive coated polyester film as RPC electrodes using screen printing, NIMA </a:t>
            </a:r>
            <a:r>
              <a:rPr lang="en-SG" b="1" dirty="0" smtClean="0"/>
              <a:t>602</a:t>
            </a:r>
            <a:r>
              <a:rPr lang="en-SG" dirty="0" smtClean="0"/>
              <a:t>, (2009), 835-838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dirty="0" smtClean="0"/>
              <a:t>On-line gas mixing and multi-channel distribution system, NIMA </a:t>
            </a:r>
            <a:r>
              <a:rPr lang="en-SG" b="1" dirty="0" smtClean="0"/>
              <a:t>602</a:t>
            </a:r>
            <a:r>
              <a:rPr lang="en-SG" dirty="0" smtClean="0"/>
              <a:t>, (2009), 845-849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dirty="0" smtClean="0"/>
              <a:t>RPC exhaust gas recovery by open loop method, NIMA </a:t>
            </a:r>
            <a:r>
              <a:rPr lang="en-SG" b="1" dirty="0" smtClean="0"/>
              <a:t>602</a:t>
            </a:r>
            <a:r>
              <a:rPr lang="en-SG" dirty="0" smtClean="0"/>
              <a:t>, (2009), 809-813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dirty="0" smtClean="0"/>
              <a:t>Preliminary results from INO detector R&amp;D programme, Pramana </a:t>
            </a:r>
            <a:r>
              <a:rPr lang="en-SG" b="1" dirty="0" smtClean="0"/>
              <a:t>69</a:t>
            </a:r>
            <a:r>
              <a:rPr lang="en-SG" dirty="0" smtClean="0"/>
              <a:t>, (2007), 1015-1023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dirty="0" smtClean="0"/>
              <a:t>On aging problem of glass Resistive Plate Chambers, Nucl. Phys. </a:t>
            </a:r>
            <a:r>
              <a:rPr lang="en-SG" b="1" dirty="0" smtClean="0"/>
              <a:t>B158</a:t>
            </a:r>
            <a:r>
              <a:rPr lang="en-SG" dirty="0" smtClean="0"/>
              <a:t>, (2006), 195-198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Proceedings</a:t>
            </a:r>
            <a:endParaRPr lang="en-SG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INO Update, 5th Plenary Meeting of the International Design Study for the Neutrino Factory~(IDS-NF5), April 8-10, 2010, Fermilab, USA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Design of a Front-end </a:t>
            </a:r>
            <a:r>
              <a:rPr lang="en-SG" sz="1030" i="1" dirty="0" smtClean="0"/>
              <a:t>Anusparsh</a:t>
            </a:r>
            <a:r>
              <a:rPr lang="en-SG" sz="1030" dirty="0" smtClean="0"/>
              <a:t> ASIC for Glass RPC for INO's ICAL Experiment, DAE-BRNS Natl. Symp. on Nucl. Inst., BARC, Mumbai, Feb. 24-26, 2010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Glass RPC Detector R&amp;D for a Mega Neutrino Detector, IEEE Nucl. Sci. Symp. and Medical Imaging Conf., Florida, USA, October 2009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Detector and electronics R&amp;D for the INO's ICAL detector, Intl. School on High Energy Astrophysics, Kodaikanal, December 1-11, 2009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Development of prototype RPC and LVDS/NIM-ECL translator for the INO-DAQ system, DAE Symp. In HEP, BHU, Varanasi, December 14-18, 2008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Development of Glass Resistive Plate Chambers for INO, Intl. Conf. on High Energy Phys., Univ. of  Pennsylvania, USA, July 2008, arXiv:</a:t>
            </a:r>
            <a:r>
              <a:rPr lang="en-SG" sz="1030" b="1" dirty="0" smtClean="0"/>
              <a:t>0810</a:t>
            </a:r>
            <a:r>
              <a:rPr lang="en-SG" sz="1030" dirty="0" smtClean="0"/>
              <a:t>:4693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Development and characterisation of large area glass RPCs for the ICAL detector at INO, Nucl. Phy. Symp., Sambalpur Univ., December 11-15, 2007 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Electronics and data acquisition system for prototype INO-ICAL detector, Nuclear Physics Symposium, Sambalpur University, December 11-15, 2007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The INO project, JIGSAW-2007, TIFR, Mumbai, February 12-23, 2007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Development of Resistive Plate Chambers for the INO detector, JIGSAW-2007, TIFR, Mumbai, February 12-23, 2007 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Experiences of using float glass as electrodes for radiation detectors, JIGSAW-2007, TIFR, Mumbai, February 12-23, 2007,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On aging problem of glass Resistive Plate Chambers, JIGSAW-2007, TIFR, Mumbai, February 12-23, 2007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Status of INO RPC R&amp;D activities, JIGSAW-2007, TIFR, Mumbai, February 12-23, 2007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Introduction to Resistive Plate Chambers, Perspectives of Neutrino Physics and India-based Neutrino Observatory, Sambalpur Univ., Feb. 17-18, 2007 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Electronics and data acquisition systems for RPC detectors, Perspectives of Neutrino Physics and INO, Sambalpur University, February 17-18, 2007 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Design and development of a family of ultra fast amplifier HMCs for INO experiment, Nucl. Phy. Symp. Univ. of Baroda, December 11-15, 2006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Scintillator paddles as trigger detectors for RPCs, Nuclear Physics Symposium, University of Baroda, Vadodara, December 11-15, 2006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Integration and commissioning of DAQ system for the INO prototype detector, DAE Symp. in High Energy Physics, IIT Kharagpur, December 11-15, 2006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Results from long term stability tests of Resistive Plate Chambers, DAE Symposium in High Energy Physics, IIT Kharagpur, December 11-15, 2006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Glass characterisation techniques used in the Resistive Plate Chamber development, DAE Symp. in HEP, IIT Kharagpur, December 11-15, 2006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Experience of using float glass for electrodes in radiation detectors, NSGC-06, BARC, Mumbai, September 15-16, 2006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Development of Resistive Plate Chambers for the INO detector, 50th DAE-BRNS Symposium on Nuclear Physics, BARC, Mumbai, December 12-16, 2005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Design of electronics, trigger and data acquisition system for the proposed INO prototype detector, DAE Symp. in HEP, SINP, Kolkata, December 2004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r>
              <a:rPr lang="en-SG" sz="1030" dirty="0" smtClean="0"/>
              <a:t>Results from development of glass RPCs for INO detector, DAE Symposium on High Energy Physics, SINP, Kolkata, December 2004</a:t>
            </a:r>
          </a:p>
          <a:p>
            <a:pPr marL="633222" indent="-288000">
              <a:lnSpc>
                <a:spcPct val="120000"/>
              </a:lnSpc>
              <a:buFont typeface="+mj-lt"/>
              <a:buAutoNum type="arabicPeriod"/>
            </a:pPr>
            <a:endParaRPr lang="en-SG" sz="103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Poster presentations</a:t>
            </a:r>
          </a:p>
        </p:txBody>
      </p:sp>
      <p:sp>
        <p:nvSpPr>
          <p:cNvPr id="65542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 marL="633600" lvl="0" indent="-288000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en-US" sz="1800" dirty="0" smtClean="0"/>
              <a:t>India-based Neutrino Observatory (INO): A world-class underground laboratory to study fundamental issues in physics, TechFest09, IIT Bombay, January 2009</a:t>
            </a:r>
          </a:p>
          <a:p>
            <a:pPr marL="633600" indent="-288000" eaLnBrk="1" hangingPunct="1">
              <a:lnSpc>
                <a:spcPct val="120000"/>
              </a:lnSpc>
              <a:buFontTx/>
              <a:buAutoNum type="arabicPeriod"/>
            </a:pPr>
            <a:r>
              <a:rPr lang="en-US" sz="1800" dirty="0" smtClean="0"/>
              <a:t>Development of conductive coated polyester film as RPC electrodes using screen printing, RPC2007, TIFR, Mumbai, INDIA, Feb 13-16, 2008</a:t>
            </a:r>
          </a:p>
          <a:p>
            <a:pPr marL="633600" indent="-288000" eaLnBrk="1" hangingPunct="1">
              <a:lnSpc>
                <a:spcPct val="120000"/>
              </a:lnSpc>
              <a:buFontTx/>
              <a:buAutoNum type="arabicPeriod"/>
            </a:pPr>
            <a:r>
              <a:rPr lang="en-US" sz="1800" dirty="0" smtClean="0"/>
              <a:t>On-line gas mixing and multi-channel distribution system, RPC2007, TIFR, Mumbai, Feb 13-16, 2008</a:t>
            </a:r>
          </a:p>
          <a:p>
            <a:pPr marL="633600" indent="-288000" eaLnBrk="1" hangingPunct="1">
              <a:lnSpc>
                <a:spcPct val="120000"/>
              </a:lnSpc>
              <a:buFontTx/>
              <a:buAutoNum type="arabicPeriod"/>
            </a:pPr>
            <a:r>
              <a:rPr lang="en-US" sz="1800" dirty="0" smtClean="0"/>
              <a:t>The INO project, JIGSAW-2007, TIFR, Mumbai, February 12-23, 2007</a:t>
            </a:r>
          </a:p>
          <a:p>
            <a:pPr marL="633600" indent="-288000" eaLnBrk="1" hangingPunct="1">
              <a:lnSpc>
                <a:spcPct val="120000"/>
              </a:lnSpc>
              <a:buFontTx/>
              <a:buAutoNum type="arabicPeriod"/>
            </a:pPr>
            <a:r>
              <a:rPr lang="en-US" sz="1800" dirty="0" smtClean="0"/>
              <a:t>Development of Resistive Plate Chambers for the INO detector, JIGSAW-2007, TIFR, Mumbai, February 12-23, 2007 </a:t>
            </a:r>
          </a:p>
          <a:p>
            <a:pPr marL="633600" indent="-288000" eaLnBrk="1" hangingPunct="1">
              <a:lnSpc>
                <a:spcPct val="120000"/>
              </a:lnSpc>
              <a:buFontTx/>
              <a:buAutoNum type="arabicPeriod"/>
            </a:pPr>
            <a:r>
              <a:rPr lang="en-US" sz="1800" dirty="0" smtClean="0"/>
              <a:t>Experiences of using float glass as electrodes for radiation detectors, JIGSAW-2007, TIFR, Mumbai, February 12-23, 2007,</a:t>
            </a:r>
          </a:p>
          <a:p>
            <a:pPr marL="633600" indent="-288000" eaLnBrk="1" hangingPunct="1">
              <a:lnSpc>
                <a:spcPct val="120000"/>
              </a:lnSpc>
              <a:buFontTx/>
              <a:buAutoNum type="arabicPeriod"/>
            </a:pPr>
            <a:r>
              <a:rPr lang="en-US" sz="1800" dirty="0" smtClean="0"/>
              <a:t>On aging problem of glass Resistive Plate Chambers, JIGSAW-2007, TIFR, Mumbai, February 12-23, 2007</a:t>
            </a:r>
          </a:p>
          <a:p>
            <a:pPr marL="633600" indent="-288000" eaLnBrk="1" hangingPunct="1">
              <a:lnSpc>
                <a:spcPct val="120000"/>
              </a:lnSpc>
              <a:buFontTx/>
              <a:buAutoNum type="arabicPeriod"/>
            </a:pPr>
            <a:r>
              <a:rPr lang="en-US" sz="1800" dirty="0" smtClean="0"/>
              <a:t>Status of INO RPC R&amp;D activities, JIGSAW-2007, TIFR, Mumbai, February 12-23, 2007</a:t>
            </a:r>
          </a:p>
          <a:p>
            <a:pPr marL="633600" indent="-288000" eaLnBrk="1" hangingPunct="1">
              <a:lnSpc>
                <a:spcPct val="120000"/>
              </a:lnSpc>
              <a:buFontTx/>
              <a:buAutoNum type="arabicPeriod"/>
            </a:pPr>
            <a:r>
              <a:rPr lang="en-US" sz="1800" dirty="0" smtClean="0"/>
              <a:t>Experiences of using float glass as electrodes for radiation detectors, National Symposium on Science &amp; Technology of Glass/Glass-Ceramics (NSGC-06), BARC, Mumbai, September 15-16, 2006</a:t>
            </a:r>
          </a:p>
          <a:p>
            <a:pPr marL="633600" lvl="0" indent="-288000" eaLnBrk="1" hangingPunct="1">
              <a:lnSpc>
                <a:spcPct val="120000"/>
              </a:lnSpc>
              <a:buFontTx/>
              <a:buAutoNum type="arabicPeriod"/>
            </a:pPr>
            <a:r>
              <a:rPr lang="en-US" sz="1800" dirty="0" smtClean="0"/>
              <a:t>Muon lifetime experiment, Year of Physics programme, IIT Bombay, December 2005</a:t>
            </a:r>
          </a:p>
          <a:p>
            <a:pPr marL="633600" indent="-288000" eaLnBrk="1" hangingPunct="1">
              <a:lnSpc>
                <a:spcPct val="120000"/>
              </a:lnSpc>
              <a:buFontTx/>
              <a:buAutoNum type="arabicPeriod"/>
            </a:pPr>
            <a:r>
              <a:rPr lang="en-US" sz="1800" dirty="0" smtClean="0"/>
              <a:t>Development of Resistive Plate Chambers for the INO detector, 50th DAE-BRNS Symposium on Nuclear Physics, BARC, Mumbai, December 12-16, 2005</a:t>
            </a:r>
          </a:p>
          <a:p>
            <a:pPr marL="633600" indent="-288000" eaLnBrk="1" hangingPunct="1">
              <a:lnSpc>
                <a:spcPct val="120000"/>
              </a:lnSpc>
              <a:buFontTx/>
              <a:buAutoNum type="arabicPeriod"/>
            </a:pPr>
            <a:r>
              <a:rPr lang="en-US" sz="1800" dirty="0" smtClean="0"/>
              <a:t>On aging problem of glass Resistive Plate Chambers, The VIII Workshop on Resistive Plate Chambers and Related Detectors, Korea University, Seoul, October 10-12, 2005</a:t>
            </a:r>
          </a:p>
        </p:txBody>
      </p:sp>
      <p:sp>
        <p:nvSpPr>
          <p:cNvPr id="655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5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5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5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5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5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5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5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2" grpId="0" uiExpand="1" build="p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External presentations</a:t>
            </a:r>
          </a:p>
        </p:txBody>
      </p:sp>
      <p:sp>
        <p:nvSpPr>
          <p:cNvPr id="6451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Current status of the KEK-INO collaboration, DST-JSPS Core University program, TIFR,  February 19, 2009</a:t>
            </a:r>
            <a:endParaRPr lang="en-SG" sz="1200" dirty="0" smtClean="0"/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ICAL Electronics: Current thoughts, INO-US collaboration meeting, TIFR, February 6, 2009</a:t>
            </a:r>
            <a:endParaRPr lang="en-SG" sz="1200" dirty="0" smtClean="0"/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ICAL Electronics: Status summary, INO-KEK collaboration meeting, TIFR, January 28-29, 2009</a:t>
            </a:r>
            <a:endParaRPr lang="en-SG" sz="1200" dirty="0" smtClean="0"/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Destroy, to probe its creation, St Cathedral School, October 3, 2008</a:t>
            </a:r>
            <a:endParaRPr lang="en-SG" sz="1200" dirty="0" smtClean="0"/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It is not end of the world … It is about beginning of the Universe, St Cathedral School, September 23, 2008 </a:t>
            </a:r>
            <a:endParaRPr lang="en-SG" sz="1200" dirty="0" smtClean="0"/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Ph.D. progress seminar, Department of Physics, IIT Bombay, August 2008</a:t>
            </a:r>
            <a:endParaRPr lang="en-SG" sz="1200" dirty="0" smtClean="0"/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The joy and challenge of doing experimental particle physics, CBS Colloquium, August 12, 2008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 INO prototype detector and data acquisition system, RPC2007, TIFR, Mumbai, INDIA, February 13-16, 2008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Electronics for the INO ICAL detector, KEK, Japan, November 27, 2007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Development of Resistive Plate Chambers for INO ICAL detector, University of Roma Tor Vergata, November 2, 2007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Ph.D. progress seminar, Department of Physics, IIT Bombay, August 2007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Introduction to Resistive Plate Chambers, Perspectives of Neutrino Physics and INO, Sambalpur Univ., February 17-18, 2007 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Electronics and DAQ systems for RPC detectors, Perspectives of Neutrino Physics and INO, Sambalpur Univ., February 17-18, 2007 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The INO project, JIGSAW-2007, TIFR, Mumbai, February 12-23, 2007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Development of Resistive Plate Chambers for the INO detector, JIGSAW-2007, TIFR, Mumbai, February 12-23, 2007 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Experiences of using float glass as electrodes for radiation detectors, JIGSAW-2007, TIFR, Mumbai, February 12-23, 2007,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On aging problem of glass Resistive Plate Chambers, JIGSAW-2007, TIFR, Mumbai, February 12-23, 2007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Status of INO RPC R&amp;D activities, JIGSAW-2007, TIFR, Mumbai, February 12-23, 2007</a:t>
            </a:r>
          </a:p>
          <a:p>
            <a:pPr marL="633600" indent="-288000">
              <a:buFontTx/>
              <a:buAutoNum type="arabicPeriod"/>
            </a:pPr>
            <a:r>
              <a:rPr lang="en-US" sz="1200" dirty="0" smtClean="0"/>
              <a:t>Integration and commissioning of DAQ system for the INO prototype detector, DAE Symp. on HEP, IIT Kharagpur, December 11-15, 2006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Results from long term stability tests of Resistive Plate Chambers, DAE Symp. in High Energy Physics, IIT Kharagpur, December 11-15, 2006</a:t>
            </a:r>
          </a:p>
          <a:p>
            <a:pPr marL="633600" indent="-288000">
              <a:buFontTx/>
              <a:buAutoNum type="arabicPeriod"/>
            </a:pPr>
            <a:r>
              <a:rPr lang="en-US" sz="1200" dirty="0" smtClean="0"/>
              <a:t>Glass characterisation techniques </a:t>
            </a:r>
            <a:r>
              <a:rPr lang="en-US" sz="1050" dirty="0" smtClean="0"/>
              <a:t>used</a:t>
            </a:r>
            <a:r>
              <a:rPr lang="en-US" sz="1200" dirty="0" smtClean="0"/>
              <a:t> in the Resistive Plate Chamber development, DAE Symp. on HEP, IIT Kharagpur, December 11-15, 2006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Ph.D. progress seminar, Department of Physics, IIT Bombay, August 2006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Preliminary results from INO detector R&amp;D programme, Linear Collider Workshop 2006, IISc, Bangalore, March 9-13, 2006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Ph.D. progress seminar, Department of Physics, IIT Bombay, August 2005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Development and study of glass Resistive Plate Chambers, Ph.D. credit seminar report, IIT Bombay, November 2004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Design of electronics, trigger and DAQ system for the proposed INO prototype detector, DAE Symp. on HEP, SINP, Kolkata, December 2004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1200" dirty="0" smtClean="0"/>
              <a:t>Results from development of glass RPCs for INO detector, DAE Symposium on High Energy Physics, SINP, Kolkata, December 2004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5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5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5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5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5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5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5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5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5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51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51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51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51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5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51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51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51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51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5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51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 uiExpand="1" build="p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Institute seminars and colloquia </a:t>
            </a:r>
          </a:p>
        </p:txBody>
      </p:sp>
      <p:sp>
        <p:nvSpPr>
          <p:cNvPr id="6247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33600" lvl="0" indent="-288000">
              <a:buFontTx/>
              <a:buAutoNum type="arabicPeriod"/>
            </a:pPr>
            <a:r>
              <a:rPr lang="en-US" sz="2400" dirty="0" smtClean="0"/>
              <a:t>Tracking the tiniest particles , ASET Colloquium, TIFR, May 2010</a:t>
            </a:r>
          </a:p>
          <a:p>
            <a:pPr marL="633600" lvl="0" indent="-288000" eaLnBrk="1" hangingPunct="1">
              <a:buFontTx/>
              <a:buAutoNum type="arabicPeriod"/>
            </a:pPr>
            <a:r>
              <a:rPr lang="en-US" sz="2400" dirty="0" smtClean="0"/>
              <a:t>A summary of RPC2010, High Energy Physics Seminar, TIFR, March 2010</a:t>
            </a:r>
          </a:p>
          <a:p>
            <a:pPr marL="633600" lvl="0" indent="-288000" eaLnBrk="1" hangingPunct="1">
              <a:buFontTx/>
              <a:buAutoNum type="arabicPeriod"/>
            </a:pPr>
            <a:r>
              <a:rPr lang="en-US" sz="2400" dirty="0" smtClean="0"/>
              <a:t>Design and characterisation studies of  Resistive Plate Chambers, Physics Colloquium, TIFR, November 2008</a:t>
            </a:r>
            <a:endParaRPr lang="en-SG" sz="2400" dirty="0" smtClean="0"/>
          </a:p>
          <a:p>
            <a:pPr marL="633600" indent="-288000" eaLnBrk="1" hangingPunct="1">
              <a:buFontTx/>
              <a:buAutoNum type="arabicPeriod"/>
            </a:pPr>
            <a:r>
              <a:rPr lang="en-US" sz="2400" dirty="0" smtClean="0"/>
              <a:t>Development of a high performance TDC module for the Grapes-3 experiment, ASET Colloquium, TIFR, October 2006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uiExpand="1" build="p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Courses taught</a:t>
            </a:r>
          </a:p>
        </p:txBody>
      </p:sp>
      <p:sp>
        <p:nvSpPr>
          <p:cNvPr id="634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33600" lvl="0" indent="-2880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>
                <a:ea typeface="Times New Roman"/>
              </a:rPr>
              <a:t>Course on Signal processing electronics, VII SERC School, IIT Bombay, February 2009</a:t>
            </a:r>
            <a:endParaRPr lang="en-SG" sz="2400" dirty="0" smtClean="0">
              <a:ea typeface="Times New Roman"/>
            </a:endParaRPr>
          </a:p>
          <a:p>
            <a:pPr marL="633600" lvl="0" indent="-2880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>
                <a:ea typeface="Times New Roman"/>
              </a:rPr>
              <a:t>Laboratory Orientation, VII SERC School, IIT Bombay, February 2009</a:t>
            </a:r>
          </a:p>
          <a:p>
            <a:pPr marL="633600" indent="-2880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>
                <a:ea typeface="Times New Roman"/>
              </a:rPr>
              <a:t>IPHY 203: Experimental Methods I. Shared with Prof. Vandana Nanal for the INO Graduate Training School (Autumn 2008)</a:t>
            </a:r>
          </a:p>
          <a:p>
            <a:pPr marL="633600" indent="-2880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>
                <a:ea typeface="Times New Roman"/>
              </a:rPr>
              <a:t>IPHY 204: Experimental Methods II. Shared with Prof. V.M.Datar for the INO Graduate Training School (Spring 2009)</a:t>
            </a:r>
            <a:endParaRPr lang="en-SG" sz="2400" dirty="0" smtClean="0">
              <a:ea typeface="Times New Roman"/>
            </a:endParaRPr>
          </a:p>
          <a:p>
            <a:pPr marL="633600" lvl="0" indent="-2880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/>
              <a:t>Course on Resistive Plate Chambers, INO School, VECC/SINP, Kolkata, May 1-13, 2006</a:t>
            </a:r>
          </a:p>
          <a:p>
            <a:pPr marL="633600" lvl="0" indent="-2880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 smtClean="0"/>
              <a:t>Course on Data Acquisition Systems, INO School, VECC/SINP, Kolkata, May 1-13, 2006</a:t>
            </a:r>
          </a:p>
          <a:p>
            <a:pPr marL="609600" indent="-609600" eaLnBrk="1" hangingPunct="1"/>
            <a:endParaRPr lang="en-US" sz="36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4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 uiExpand="1" build="p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 Presentations to the collaboration</a:t>
            </a:r>
          </a:p>
        </p:txBody>
      </p:sp>
      <p:sp>
        <p:nvSpPr>
          <p:cNvPr id="66566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633600" indent="-288000">
              <a:buFont typeface="+mj-lt"/>
              <a:buAutoNum type="arabicPeriod"/>
            </a:pPr>
            <a:r>
              <a:rPr lang="en-US" sz="1650" dirty="0" smtClean="0"/>
              <a:t>Report on Electronics for the ICAL and the Prototype, INO Collaboration meeting, VECC, February 27, 2009</a:t>
            </a:r>
            <a:r>
              <a:rPr lang="en-SG" sz="1650" dirty="0" smtClean="0"/>
              <a:t> </a:t>
            </a:r>
            <a:r>
              <a:rPr lang="en-US" sz="1650" dirty="0" smtClean="0"/>
              <a:t>ICAL electronics and DAQ schemes, INO Electronics meeting, TIFR, September 17, 2008</a:t>
            </a:r>
          </a:p>
          <a:p>
            <a:pPr marL="633600" indent="-288000" eaLnBrk="1" hangingPunct="1">
              <a:buFont typeface="+mj-lt"/>
              <a:buAutoNum type="arabicPeriod"/>
            </a:pPr>
            <a:r>
              <a:rPr lang="en-US" sz="1650" dirty="0" smtClean="0"/>
              <a:t>Commissioning of ICAL prototype detector electronics, Presentation at INO Collaboration meeting, BARC, April 13-14, 2008</a:t>
            </a:r>
          </a:p>
          <a:p>
            <a:pPr marL="633600" indent="-288000" eaLnBrk="1" hangingPunct="1">
              <a:buFont typeface="+mj-lt"/>
              <a:buAutoNum type="arabicPeriod"/>
            </a:pPr>
            <a:r>
              <a:rPr lang="en-US" sz="1650" dirty="0" smtClean="0"/>
              <a:t>Electronics, trigger and data acquisition systems for the INO ICAL detector, Presentation at INO Collaboration meeting, BARC, April 13-14, 2008</a:t>
            </a:r>
          </a:p>
          <a:p>
            <a:pPr marL="633600" indent="-288000" eaLnBrk="1" hangingPunct="1">
              <a:buFont typeface="+mj-lt"/>
              <a:buAutoNum type="arabicPeriod"/>
            </a:pPr>
            <a:r>
              <a:rPr lang="en-US" sz="1650" dirty="0" smtClean="0"/>
              <a:t>Possible schemes for INO-ICAL electronics, INO Electronics Meeting, TIFR, September 21, 2007</a:t>
            </a:r>
          </a:p>
          <a:p>
            <a:pPr marL="633600" indent="-288000" eaLnBrk="1" hangingPunct="1">
              <a:buFont typeface="+mj-lt"/>
              <a:buAutoNum type="arabicPeriod"/>
            </a:pPr>
            <a:r>
              <a:rPr lang="en-US" sz="1650" dirty="0" smtClean="0"/>
              <a:t>Status of INO detector R&amp;D, INO Collaboration meeting, University of Delhi, 9-10 March 2007</a:t>
            </a:r>
          </a:p>
          <a:p>
            <a:pPr marL="633600" indent="-288000" eaLnBrk="1" hangingPunct="1">
              <a:buFont typeface="+mj-lt"/>
              <a:buAutoNum type="arabicPeriod"/>
            </a:pPr>
            <a:r>
              <a:rPr lang="en-US" sz="1650" dirty="0" smtClean="0"/>
              <a:t>Status report on RPC R&amp;D at TIFR, INO detector meeting, VECC, Kolkata, December 24, 2005</a:t>
            </a:r>
          </a:p>
          <a:p>
            <a:pPr marL="633600" indent="-288000" eaLnBrk="1" hangingPunct="1">
              <a:buFont typeface="+mj-lt"/>
              <a:buAutoNum type="arabicPeriod"/>
            </a:pPr>
            <a:r>
              <a:rPr lang="en-US" sz="1650" dirty="0" smtClean="0"/>
              <a:t>Status report on electronics, trigger and data acquisition systems for the INO prototype detector, INO detector meeting, VECC, Kolkata, December 24, 2005</a:t>
            </a:r>
          </a:p>
          <a:p>
            <a:pPr marL="633600" indent="-288000" eaLnBrk="1" hangingPunct="1">
              <a:buFont typeface="+mj-lt"/>
              <a:buAutoNum type="arabicPeriod"/>
            </a:pPr>
            <a:r>
              <a:rPr lang="en-US" sz="1650" dirty="0" smtClean="0"/>
              <a:t>Electronics, trigger and DAQ system for INO prototype detector and A few thoughts for ICAL detector, INO Interaction meeting, IMSc, Chennai, February 22-24, 2006</a:t>
            </a:r>
          </a:p>
          <a:p>
            <a:pPr marL="633600" indent="-288000" eaLnBrk="1" hangingPunct="1">
              <a:buFont typeface="+mj-lt"/>
              <a:buAutoNum type="arabicPeriod"/>
            </a:pPr>
            <a:r>
              <a:rPr lang="en-US" sz="1650" dirty="0" smtClean="0"/>
              <a:t>Status of glass and bakelite RPC development, India-CMS collaboration meeting, BARC, 20-21 July 2005</a:t>
            </a:r>
          </a:p>
          <a:p>
            <a:pPr marL="633600" indent="-288000" eaLnBrk="1" hangingPunct="1">
              <a:buFont typeface="+mj-lt"/>
              <a:buAutoNum type="arabicPeriod"/>
            </a:pPr>
            <a:r>
              <a:rPr lang="en-US" sz="1650" dirty="0" smtClean="0"/>
              <a:t>CERN experience, Joint presentation, India-CMS collaboration meeting, BARC, 20-21 July 2005</a:t>
            </a:r>
          </a:p>
          <a:p>
            <a:pPr marL="633600" indent="-288000" eaLnBrk="1" hangingPunct="1">
              <a:buFont typeface="+mj-lt"/>
              <a:buAutoNum type="arabicPeriod"/>
            </a:pPr>
            <a:r>
              <a:rPr lang="en-US" sz="1650" dirty="0" smtClean="0"/>
              <a:t>Study of Chinese oil-less bakelite RPC, CERN, CMS RE Collaboration meeting, June 2005</a:t>
            </a:r>
          </a:p>
        </p:txBody>
      </p:sp>
      <p:sp>
        <p:nvSpPr>
          <p:cNvPr id="665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5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5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5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5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5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5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5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 uiExpand="1" build="p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Collaboration reports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33600" indent="-288000">
              <a:buFontTx/>
              <a:buAutoNum type="arabicPeriod"/>
            </a:pPr>
            <a:r>
              <a:rPr lang="en-US" sz="2400" dirty="0" smtClean="0"/>
              <a:t>India-based Neutrino Observatory, Detailed Project Report on INO-ICAL Detector Structure , Volume II, October 2008</a:t>
            </a:r>
          </a:p>
          <a:p>
            <a:pPr marL="633600" indent="-288000">
              <a:buFontTx/>
              <a:buAutoNum type="arabicPeriod"/>
            </a:pPr>
            <a:r>
              <a:rPr lang="en-US" sz="2400" dirty="0" smtClean="0"/>
              <a:t>India-based Neutrino Observatory, Detailed Project Report, Volume I, June 2007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2400" dirty="0" smtClean="0"/>
              <a:t>India-based Neutrino Observatory, INO Project Report, INO/2006/1, Volume I</a:t>
            </a:r>
          </a:p>
          <a:p>
            <a:pPr marL="633600" indent="-288000" eaLnBrk="1" hangingPunct="1">
              <a:buFontTx/>
              <a:buAutoNum type="arabicPeriod"/>
            </a:pPr>
            <a:r>
              <a:rPr lang="en-US" sz="2400" dirty="0" smtClean="0"/>
              <a:t>India-based Neutrino Observatory, INO Interim Reports, INO/2005/1, Volume I, II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 uiExpand="1" build="p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Internal reports</a:t>
            </a:r>
          </a:p>
        </p:txBody>
      </p:sp>
      <p:sp>
        <p:nvSpPr>
          <p:cNvPr id="614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60000" indent="-360000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Design and characterisation studies of Resistive Plate Chambers, Ph.D. progress report, IIT Bombay, August 2009</a:t>
            </a:r>
          </a:p>
          <a:p>
            <a:pPr marL="360000" lvl="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Design and characterisation studies of Resistive Plate Chambers, Ph.D. progress report, IIT Bombay, August 2008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A short report on the performance of BARC HMCs for INO detectors, March 2008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How-to-BigStack, User manual for </a:t>
            </a:r>
            <a:r>
              <a:rPr lang="en-US" sz="1900" i="1" dirty="0" smtClean="0"/>
              <a:t>BigStack</a:t>
            </a:r>
            <a:r>
              <a:rPr lang="en-US" sz="1900" dirty="0" smtClean="0"/>
              <a:t> analysis package, 2007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How-to-ProcessTraces, User manual for </a:t>
            </a:r>
            <a:r>
              <a:rPr lang="en-US" sz="1900" i="1" dirty="0" smtClean="0"/>
              <a:t>ProcessTraces</a:t>
            </a:r>
            <a:r>
              <a:rPr lang="en-US" sz="1900" dirty="0" smtClean="0"/>
              <a:t> analysis script, 2007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The Little Neutrino, Write-up for TIFR Open House programme, 2007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Design and simulation studies of Resistive Plate Chambers, Ph.D. progress report, IIT Bombay, August 2007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Calibration procedure and test results of NINO amplifier, July 2007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On data format of </a:t>
            </a:r>
            <a:r>
              <a:rPr lang="en-US" sz="1900" i="1" dirty="0" smtClean="0"/>
              <a:t>InoDaq</a:t>
            </a:r>
            <a:r>
              <a:rPr lang="en-US" sz="1900" dirty="0" smtClean="0"/>
              <a:t> and </a:t>
            </a:r>
            <a:r>
              <a:rPr lang="en-US" sz="1900" i="1" dirty="0" smtClean="0"/>
              <a:t>rpcanal </a:t>
            </a:r>
            <a:r>
              <a:rPr lang="en-US" sz="1900" dirty="0" smtClean="0"/>
              <a:t>packages, 2006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Quality control log sheets for RPC production, 2006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Glass surface quality and element analysis, September 2006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Design and simulation studies of Resistive Plate Chambers, Ph.D. progress report, IIT Bombay, August 2006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Design and simulation studies of Resistive Plate Chambers, Ph.D. progress report, IIT Bombay, August 2005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900" dirty="0" smtClean="0"/>
              <a:t>Development and study of glass Resistive Plate Chambers, Ph.D. credit seminar report, IIT Bombay, November 2004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4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4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4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 uiExpand="1" build="p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9"/>
            </a:pPr>
            <a:r>
              <a:rPr lang="en-US" dirty="0" smtClean="0"/>
              <a:t>Backup slides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Neutrino sources and</a:t>
            </a:r>
            <a:br>
              <a:rPr lang="en-US" dirty="0" smtClean="0"/>
            </a:br>
            <a:r>
              <a:rPr lang="en-US" dirty="0" smtClean="0"/>
              <a:t>detector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8000" dirty="0" smtClean="0"/>
              <a:t>Source of neutrinos</a:t>
            </a:r>
          </a:p>
          <a:p>
            <a:pPr lvl="1">
              <a:lnSpc>
                <a:spcPct val="120000"/>
              </a:lnSpc>
            </a:pPr>
            <a:r>
              <a:rPr lang="en-US" sz="8000" dirty="0" smtClean="0"/>
              <a:t>Use atmospheric neutrinos as source</a:t>
            </a:r>
          </a:p>
          <a:p>
            <a:pPr lvl="1">
              <a:lnSpc>
                <a:spcPct val="120000"/>
              </a:lnSpc>
            </a:pPr>
            <a:r>
              <a:rPr lang="en-US" sz="8000" dirty="0" smtClean="0"/>
              <a:t>Need to cover a large L/E range</a:t>
            </a:r>
          </a:p>
          <a:p>
            <a:pPr lvl="2">
              <a:lnSpc>
                <a:spcPct val="120000"/>
              </a:lnSpc>
              <a:buClr>
                <a:srgbClr val="00B050"/>
              </a:buClr>
            </a:pPr>
            <a:r>
              <a:rPr lang="en-US" sz="6400" dirty="0" smtClean="0"/>
              <a:t>Large L range</a:t>
            </a:r>
          </a:p>
          <a:p>
            <a:pPr lvl="2">
              <a:lnSpc>
                <a:spcPct val="120000"/>
              </a:lnSpc>
              <a:buClr>
                <a:srgbClr val="00B050"/>
              </a:buClr>
            </a:pPr>
            <a:r>
              <a:rPr lang="en-US" sz="6400" dirty="0" smtClean="0"/>
              <a:t>Large E</a:t>
            </a:r>
            <a:r>
              <a:rPr lang="en-US" sz="6400" baseline="-25000" dirty="0" smtClean="0">
                <a:sym typeface="Symbol"/>
              </a:rPr>
              <a:t></a:t>
            </a:r>
            <a:r>
              <a:rPr lang="en-US" sz="6400" dirty="0" smtClean="0"/>
              <a:t> range</a:t>
            </a:r>
          </a:p>
          <a:p>
            <a:pPr>
              <a:lnSpc>
                <a:spcPct val="120000"/>
              </a:lnSpc>
            </a:pPr>
            <a:r>
              <a:rPr lang="en-US" sz="8000" dirty="0" smtClean="0"/>
              <a:t>Physics driven detector requirements</a:t>
            </a:r>
          </a:p>
          <a:p>
            <a:pPr lvl="1">
              <a:lnSpc>
                <a:spcPct val="120000"/>
              </a:lnSpc>
            </a:pPr>
            <a:r>
              <a:rPr lang="en-US" sz="8000" dirty="0" smtClean="0"/>
              <a:t>Should have large target mass (50kTons)</a:t>
            </a:r>
          </a:p>
          <a:p>
            <a:pPr lvl="1">
              <a:lnSpc>
                <a:spcPct val="120000"/>
              </a:lnSpc>
            </a:pPr>
            <a:r>
              <a:rPr lang="en-US" sz="8000" dirty="0" smtClean="0"/>
              <a:t>Good tracking and energy resolution (tracking calorimeter)</a:t>
            </a:r>
          </a:p>
          <a:p>
            <a:pPr lvl="1">
              <a:lnSpc>
                <a:spcPct val="120000"/>
              </a:lnSpc>
            </a:pPr>
            <a:r>
              <a:rPr lang="en-US" sz="8000" dirty="0" smtClean="0"/>
              <a:t>Good directionality (~1nSec time resolution)</a:t>
            </a:r>
          </a:p>
          <a:p>
            <a:pPr lvl="1">
              <a:lnSpc>
                <a:spcPct val="120000"/>
              </a:lnSpc>
            </a:pPr>
            <a:r>
              <a:rPr lang="en-US" sz="8000" dirty="0" smtClean="0"/>
              <a:t>Charge identification capability (magnetic field)</a:t>
            </a:r>
          </a:p>
          <a:p>
            <a:pPr lvl="1">
              <a:lnSpc>
                <a:spcPct val="120000"/>
              </a:lnSpc>
            </a:pPr>
            <a:r>
              <a:rPr lang="en-US" sz="8000" dirty="0" smtClean="0"/>
              <a:t>Modularity and ease of construction</a:t>
            </a:r>
          </a:p>
          <a:p>
            <a:pPr lvl="1">
              <a:lnSpc>
                <a:spcPct val="120000"/>
              </a:lnSpc>
            </a:pPr>
            <a:r>
              <a:rPr lang="en-US" sz="8000" dirty="0" smtClean="0"/>
              <a:t>Cost and time considerations</a:t>
            </a:r>
          </a:p>
          <a:p>
            <a:pPr lvl="1">
              <a:lnSpc>
                <a:spcPct val="120000"/>
              </a:lnSpc>
            </a:pPr>
            <a:r>
              <a:rPr lang="en-US" sz="8000" dirty="0" smtClean="0"/>
              <a:t>Compliment capabilities of existing and proposed detectors</a:t>
            </a:r>
          </a:p>
          <a:p>
            <a:pPr>
              <a:lnSpc>
                <a:spcPct val="120000"/>
              </a:lnSpc>
            </a:pPr>
            <a:r>
              <a:rPr lang="en-US" sz="8000" dirty="0" smtClean="0"/>
              <a:t>Use magnetised iron as target mass and RPC as active detector medium</a:t>
            </a:r>
            <a:endParaRPr lang="en-US" sz="56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989655" y="1546224"/>
          <a:ext cx="3011502" cy="1454147"/>
        </p:xfrm>
        <a:graphic>
          <a:graphicData uri="http://schemas.openxmlformats.org/presentationml/2006/ole">
            <p:oleObj spid="_x0000_s88065" name="Equation" r:id="rId4" imgW="1104840" imgH="533160" progId="Equation.3">
              <p:embed/>
            </p:oleObj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en-US" dirty="0" smtClean="0"/>
              <a:t>Introduction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1429" y="1548000"/>
            <a:ext cx="5227939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Matter effects and</a:t>
            </a:r>
            <a:br>
              <a:rPr lang="en-US" dirty="0" smtClean="0"/>
            </a:br>
            <a:r>
              <a:rPr lang="en-US" dirty="0" smtClean="0"/>
              <a:t>neutrino mass hierarchy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29256" y="1548000"/>
            <a:ext cx="3618618" cy="4896000"/>
          </a:xfr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Matter effects help to cleanly determine the sign of the </a:t>
            </a:r>
            <a:r>
              <a:rPr lang="el-GR" sz="2400" dirty="0" smtClean="0">
                <a:solidFill>
                  <a:srgbClr val="C00000"/>
                </a:solidFill>
              </a:rPr>
              <a:t>Δ</a:t>
            </a:r>
            <a:r>
              <a:rPr lang="en-US" sz="2400" dirty="0" smtClean="0">
                <a:solidFill>
                  <a:srgbClr val="C00000"/>
                </a:solidFill>
              </a:rPr>
              <a:t>m</a:t>
            </a:r>
            <a:r>
              <a:rPr lang="en-US" sz="2400" baseline="30000" dirty="0" smtClean="0">
                <a:solidFill>
                  <a:srgbClr val="C00000"/>
                </a:solidFill>
              </a:rPr>
              <a:t>2</a:t>
            </a:r>
            <a:endParaRPr lang="en-US" sz="2400" dirty="0" smtClean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  <a:sym typeface="Symbol"/>
              </a:rPr>
              <a:t>Neutrinos and anti-neutrinos interact differently with matter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ICAL can distinguish this by detecting charge of the produced muons, due to its magnetic field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Helps in model building for neutrino oscillations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Up-Down asymmetry </a:t>
            </a:r>
            <a:r>
              <a:rPr lang="en-GB" dirty="0" smtClean="0"/>
              <a:t>measurement</a:t>
            </a:r>
            <a:r>
              <a:rPr lang="en-GB" sz="4000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4810" y="1548000"/>
            <a:ext cx="4833065" cy="3996000"/>
          </a:xfr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Atmospheric neutrino energy &gt; 1.3GeV, </a:t>
            </a:r>
            <a:r>
              <a:rPr lang="en-GB" sz="2100" dirty="0" smtClean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GB" sz="2100" dirty="0" smtClean="0">
                <a:solidFill>
                  <a:srgbClr val="C00000"/>
                </a:solidFill>
              </a:rPr>
              <a:t>m</a:t>
            </a:r>
            <a:r>
              <a:rPr lang="en-GB" sz="2100" baseline="30000" dirty="0" smtClean="0">
                <a:solidFill>
                  <a:srgbClr val="C00000"/>
                </a:solidFill>
              </a:rPr>
              <a:t>2</a:t>
            </a:r>
            <a:r>
              <a:rPr lang="en-GB" sz="2100" dirty="0" smtClean="0">
                <a:solidFill>
                  <a:srgbClr val="C00000"/>
                </a:solidFill>
              </a:rPr>
              <a:t> ~2-3</a:t>
            </a:r>
            <a:r>
              <a:rPr lang="en-GB" sz="2100" dirty="0" smtClean="0">
                <a:solidFill>
                  <a:srgbClr val="C00000"/>
                </a:solidFill>
                <a:latin typeface="Arial"/>
                <a:cs typeface="Arial"/>
                <a:sym typeface="Symbol"/>
              </a:rPr>
              <a:t>×</a:t>
            </a:r>
            <a:r>
              <a:rPr lang="en-GB" sz="2100" dirty="0" smtClean="0">
                <a:solidFill>
                  <a:srgbClr val="C00000"/>
                </a:solidFill>
              </a:rPr>
              <a:t>10</a:t>
            </a:r>
            <a:r>
              <a:rPr lang="en-GB" sz="2100" baseline="30000" dirty="0" smtClean="0">
                <a:solidFill>
                  <a:srgbClr val="C00000"/>
                </a:solidFill>
              </a:rPr>
              <a:t>-3</a:t>
            </a:r>
            <a:r>
              <a:rPr lang="en-GB" sz="2100" dirty="0" smtClean="0">
                <a:solidFill>
                  <a:srgbClr val="C00000"/>
                </a:solidFill>
              </a:rPr>
              <a:t> eV</a:t>
            </a:r>
            <a:r>
              <a:rPr lang="en-GB" sz="2100" baseline="30000" dirty="0" smtClean="0">
                <a:solidFill>
                  <a:srgbClr val="C00000"/>
                </a:solidFill>
              </a:rPr>
              <a:t>2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Downward muon neutrino are not affected by oscillation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They may constitute a </a:t>
            </a:r>
            <a:r>
              <a:rPr lang="en-GB" sz="2100" i="1" dirty="0" smtClean="0">
                <a:solidFill>
                  <a:srgbClr val="C00000"/>
                </a:solidFill>
              </a:rPr>
              <a:t>near</a:t>
            </a:r>
            <a:r>
              <a:rPr lang="en-GB" sz="2100" dirty="0" smtClean="0">
                <a:solidFill>
                  <a:srgbClr val="C00000"/>
                </a:solidFill>
              </a:rPr>
              <a:t> reference source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Upward neutrino are instead affected by oscillation since the L/E ratio  ranges up to </a:t>
            </a:r>
            <a:r>
              <a:rPr lang="en-GB" sz="2100" dirty="0" smtClean="0">
                <a:solidFill>
                  <a:srgbClr val="C00000"/>
                </a:solidFill>
                <a:latin typeface="Symbol" pitchFamily="18" charset="2"/>
              </a:rPr>
              <a:t>10</a:t>
            </a:r>
            <a:r>
              <a:rPr lang="en-GB" sz="2100" baseline="30000" dirty="0" smtClean="0">
                <a:solidFill>
                  <a:srgbClr val="C00000"/>
                </a:solidFill>
              </a:rPr>
              <a:t>4 </a:t>
            </a:r>
            <a:r>
              <a:rPr lang="en-GB" sz="2100" dirty="0" smtClean="0">
                <a:solidFill>
                  <a:srgbClr val="C00000"/>
                </a:solidFill>
              </a:rPr>
              <a:t>Km/GeV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They may constitute a </a:t>
            </a:r>
            <a:r>
              <a:rPr lang="en-GB" sz="2100" i="1" dirty="0" smtClean="0">
                <a:solidFill>
                  <a:srgbClr val="C00000"/>
                </a:solidFill>
              </a:rPr>
              <a:t>far</a:t>
            </a:r>
            <a:r>
              <a:rPr lang="en-GB" sz="2100" dirty="0" smtClean="0">
                <a:solidFill>
                  <a:srgbClr val="C00000"/>
                </a:solidFill>
              </a:rPr>
              <a:t>  source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Thus, oscillation studies with a single detector and two sources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073105" y="5699140"/>
          <a:ext cx="4978851" cy="608811"/>
        </p:xfrm>
        <a:graphic>
          <a:graphicData uri="http://schemas.openxmlformats.org/presentationml/2006/ole">
            <p:oleObj spid="_x0000_s644098" name="Equation" r:id="rId4" imgW="3606480" imgH="457200" progId="Equation.3">
              <p:embed/>
            </p:oleObj>
          </a:graphicData>
        </a:graphic>
      </p:graphicFrame>
      <p:pic>
        <p:nvPicPr>
          <p:cNvPr id="18" name="Content Placeholder 15" descr="Picture1.pn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rcRect l="3379" t="2381" r="7107" b="5956"/>
          <a:stretch>
            <a:fillRect/>
          </a:stretch>
        </p:blipFill>
        <p:spPr>
          <a:xfrm>
            <a:off x="71406" y="1548000"/>
            <a:ext cx="3916800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New site for INO </a:t>
            </a:r>
            <a:endParaRPr lang="en-SG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547813"/>
            <a:ext cx="4335462" cy="341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571625"/>
            <a:ext cx="4559300" cy="341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500063" y="5040313"/>
            <a:ext cx="3276600" cy="408623"/>
          </a:xfrm>
          <a:prstGeom prst="round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Location map (Southern India)</a:t>
            </a:r>
            <a:endParaRPr lang="en-SG" dirty="0"/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5227638" y="5040313"/>
            <a:ext cx="3095625" cy="408623"/>
          </a:xfrm>
          <a:prstGeom prst="round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The INO site as exists today</a:t>
            </a:r>
            <a:endParaRPr lang="en-SG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1843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Salient features of the new site</a:t>
            </a:r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 cstate="print"/>
          <a:srcRect l="890" t="1524" r="1779"/>
          <a:stretch>
            <a:fillRect/>
          </a:stretch>
        </p:blipFill>
        <p:spPr bwMode="auto">
          <a:xfrm>
            <a:off x="46038" y="2874963"/>
            <a:ext cx="6021387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104807" y="1548000"/>
            <a:ext cx="8929687" cy="936000"/>
          </a:xfrm>
          <a:prstGeom prst="round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spAutoFit/>
          </a:bodyPr>
          <a:lstStyle/>
          <a:p>
            <a:pPr indent="180000">
              <a:buFont typeface="Wingdings" pitchFamily="2" charset="2"/>
              <a:buChar char="§"/>
            </a:pPr>
            <a:r>
              <a:rPr lang="en-SG" dirty="0">
                <a:solidFill>
                  <a:srgbClr val="0000FF"/>
                </a:solidFill>
              </a:rPr>
              <a:t>Location</a:t>
            </a:r>
            <a:r>
              <a:rPr lang="en-SG" dirty="0">
                <a:solidFill>
                  <a:srgbClr val="009A00"/>
                </a:solidFill>
              </a:rPr>
              <a:t>: 110km from Madurai (A temple town of Tamilnadu, a South Indian State)</a:t>
            </a:r>
          </a:p>
          <a:p>
            <a:pPr indent="180000">
              <a:buFont typeface="Wingdings" pitchFamily="2" charset="2"/>
              <a:buChar char="§"/>
            </a:pPr>
            <a:r>
              <a:rPr lang="en-SG" dirty="0">
                <a:solidFill>
                  <a:srgbClr val="0000FF"/>
                </a:solidFill>
              </a:rPr>
              <a:t>Geotechnical features</a:t>
            </a:r>
            <a:r>
              <a:rPr lang="en-SG" dirty="0">
                <a:solidFill>
                  <a:srgbClr val="009A00"/>
                </a:solidFill>
              </a:rPr>
              <a:t>: Rock quality is good in general. Cavern set  in massive </a:t>
            </a:r>
            <a:r>
              <a:rPr lang="en-SG" dirty="0" smtClean="0">
                <a:solidFill>
                  <a:srgbClr val="009A00"/>
                </a:solidFill>
              </a:rPr>
              <a:t>charnockite</a:t>
            </a:r>
          </a:p>
          <a:p>
            <a:pPr indent="180000"/>
            <a:r>
              <a:rPr lang="en-SG" dirty="0" smtClean="0">
                <a:solidFill>
                  <a:srgbClr val="009A00"/>
                </a:solidFill>
              </a:rPr>
              <a:t> </a:t>
            </a:r>
            <a:r>
              <a:rPr lang="en-SG" dirty="0">
                <a:solidFill>
                  <a:srgbClr val="009A00"/>
                </a:solidFill>
              </a:rPr>
              <a:t>under the 1589 peak. Vertical cover is approximately 1289 metres. Tunnel length 1.91 km.</a:t>
            </a: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5319744" y="4298956"/>
            <a:ext cx="3714750" cy="864000"/>
          </a:xfrm>
          <a:prstGeom prst="round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spAutoFit/>
          </a:bodyPr>
          <a:lstStyle/>
          <a:p>
            <a:pPr indent="180000">
              <a:buFont typeface="Wingdings" pitchFamily="2" charset="2"/>
              <a:buChar char="§"/>
            </a:pPr>
            <a:r>
              <a:rPr lang="en-SG" dirty="0">
                <a:solidFill>
                  <a:srgbClr val="0000FF"/>
                </a:solidFill>
              </a:rPr>
              <a:t>Infrastructure</a:t>
            </a:r>
            <a:r>
              <a:rPr lang="en-SG" dirty="0">
                <a:solidFill>
                  <a:srgbClr val="009A00"/>
                </a:solidFill>
              </a:rPr>
              <a:t>: Water and Power </a:t>
            </a:r>
            <a:endParaRPr lang="en-SG" dirty="0" smtClean="0">
              <a:solidFill>
                <a:srgbClr val="009A00"/>
              </a:solidFill>
            </a:endParaRPr>
          </a:p>
          <a:p>
            <a:pPr indent="180000"/>
            <a:r>
              <a:rPr lang="en-SG" dirty="0" smtClean="0">
                <a:solidFill>
                  <a:srgbClr val="009A00"/>
                </a:solidFill>
              </a:rPr>
              <a:t>are </a:t>
            </a:r>
            <a:r>
              <a:rPr lang="en-SG" dirty="0">
                <a:solidFill>
                  <a:srgbClr val="009A00"/>
                </a:solidFill>
              </a:rPr>
              <a:t>issues but do not appear to be </a:t>
            </a:r>
            <a:endParaRPr lang="en-SG" dirty="0" smtClean="0">
              <a:solidFill>
                <a:srgbClr val="009A00"/>
              </a:solidFill>
            </a:endParaRPr>
          </a:p>
          <a:p>
            <a:pPr indent="180000"/>
            <a:r>
              <a:rPr lang="en-SG" dirty="0" smtClean="0">
                <a:solidFill>
                  <a:srgbClr val="009A00"/>
                </a:solidFill>
              </a:rPr>
              <a:t>serious</a:t>
            </a:r>
            <a:r>
              <a:rPr lang="en-SG" dirty="0">
                <a:solidFill>
                  <a:srgbClr val="009A00"/>
                </a:solidFill>
              </a:rPr>
              <a:t>.</a:t>
            </a:r>
            <a:endParaRPr lang="en-S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3071802" y="2545954"/>
            <a:ext cx="5976000" cy="1692000"/>
          </a:xfrm>
          <a:prstGeom prst="round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spAutoFit/>
          </a:bodyPr>
          <a:lstStyle/>
          <a:p>
            <a:pPr indent="180000">
              <a:buFont typeface="Wingdings" pitchFamily="2" charset="2"/>
              <a:buChar char="§"/>
            </a:pPr>
            <a:r>
              <a:rPr lang="en-SG" dirty="0">
                <a:solidFill>
                  <a:srgbClr val="0000FF"/>
                </a:solidFill>
              </a:rPr>
              <a:t>Environmental issues</a:t>
            </a:r>
            <a:r>
              <a:rPr lang="en-SG" dirty="0">
                <a:solidFill>
                  <a:srgbClr val="009A00"/>
                </a:solidFill>
              </a:rPr>
              <a:t>: Minimal disturbance if at all. </a:t>
            </a:r>
            <a:endParaRPr lang="en-SG" dirty="0" smtClean="0">
              <a:solidFill>
                <a:srgbClr val="009A00"/>
              </a:solidFill>
            </a:endParaRPr>
          </a:p>
          <a:p>
            <a:pPr indent="180000"/>
            <a:r>
              <a:rPr lang="en-SG" dirty="0" smtClean="0">
                <a:solidFill>
                  <a:srgbClr val="009A00"/>
                </a:solidFill>
              </a:rPr>
              <a:t>Portal </a:t>
            </a:r>
            <a:r>
              <a:rPr lang="en-SG" dirty="0">
                <a:solidFill>
                  <a:srgbClr val="009A00"/>
                </a:solidFill>
              </a:rPr>
              <a:t>set in scrub forest just inside the RF boundary. No </a:t>
            </a:r>
            <a:endParaRPr lang="en-SG" dirty="0" smtClean="0">
              <a:solidFill>
                <a:srgbClr val="009A00"/>
              </a:solidFill>
            </a:endParaRPr>
          </a:p>
          <a:p>
            <a:pPr indent="180000"/>
            <a:r>
              <a:rPr lang="en-SG" dirty="0" smtClean="0">
                <a:solidFill>
                  <a:srgbClr val="009A00"/>
                </a:solidFill>
              </a:rPr>
              <a:t>wildlife </a:t>
            </a:r>
            <a:r>
              <a:rPr lang="en-SG" dirty="0">
                <a:solidFill>
                  <a:srgbClr val="009A00"/>
                </a:solidFill>
              </a:rPr>
              <a:t>sanctuary nearby.</a:t>
            </a:r>
          </a:p>
          <a:p>
            <a:pPr indent="180000">
              <a:buFont typeface="Wingdings" pitchFamily="2" charset="2"/>
              <a:buChar char="§"/>
            </a:pPr>
            <a:r>
              <a:rPr lang="en-SG" dirty="0">
                <a:solidFill>
                  <a:srgbClr val="0000FF"/>
                </a:solidFill>
              </a:rPr>
              <a:t>Weather</a:t>
            </a:r>
            <a:r>
              <a:rPr lang="en-SG" dirty="0">
                <a:solidFill>
                  <a:srgbClr val="009A00"/>
                </a:solidFill>
              </a:rPr>
              <a:t>: Low rainfall area, humidity low throughout the </a:t>
            </a:r>
            <a:endParaRPr lang="en-SG" dirty="0" smtClean="0">
              <a:solidFill>
                <a:srgbClr val="009A00"/>
              </a:solidFill>
            </a:endParaRPr>
          </a:p>
          <a:p>
            <a:pPr indent="180000"/>
            <a:r>
              <a:rPr lang="en-SG" dirty="0" smtClean="0">
                <a:solidFill>
                  <a:srgbClr val="009A00"/>
                </a:solidFill>
              </a:rPr>
              <a:t>year</a:t>
            </a:r>
            <a:r>
              <a:rPr lang="en-SG" dirty="0">
                <a:solidFill>
                  <a:srgbClr val="009A00"/>
                </a:solidFill>
              </a:rPr>
              <a:t>. Slightly higher ambient temperature. Unusual wind </a:t>
            </a:r>
            <a:endParaRPr lang="en-SG" dirty="0" smtClean="0">
              <a:solidFill>
                <a:srgbClr val="009A00"/>
              </a:solidFill>
            </a:endParaRPr>
          </a:p>
          <a:p>
            <a:pPr indent="180000"/>
            <a:r>
              <a:rPr lang="en-SG" dirty="0" smtClean="0">
                <a:solidFill>
                  <a:srgbClr val="009A00"/>
                </a:solidFill>
              </a:rPr>
              <a:t>speeds</a:t>
            </a:r>
            <a:r>
              <a:rPr lang="en-SG" dirty="0">
                <a:solidFill>
                  <a:srgbClr val="009A00"/>
                </a:solidFill>
              </a:rPr>
              <a:t>. Regarded as human comfort zone.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ICAL chose RPC?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2844" y="1548000"/>
            <a:ext cx="8858312" cy="4968000"/>
          </a:xfr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>
              <a:buSzPct val="80000"/>
            </a:pPr>
            <a:r>
              <a:rPr lang="en-US" sz="2300" dirty="0" smtClean="0"/>
              <a:t>Large detector area coverage, thin (~10mm), small mass thickness</a:t>
            </a:r>
          </a:p>
          <a:p>
            <a:pPr>
              <a:buSzPct val="80000"/>
            </a:pPr>
            <a:r>
              <a:rPr lang="en-US" sz="2300" dirty="0" smtClean="0"/>
              <a:t>Flexible detector and readout geometry designs </a:t>
            </a:r>
          </a:p>
          <a:p>
            <a:pPr>
              <a:buSzPct val="80000"/>
            </a:pPr>
            <a:r>
              <a:rPr lang="en-US" sz="2300" dirty="0" smtClean="0"/>
              <a:t>Solution for tracking, calorimeter, muon detectors</a:t>
            </a:r>
          </a:p>
          <a:p>
            <a:pPr>
              <a:buSzPct val="80000"/>
            </a:pPr>
            <a:r>
              <a:rPr lang="en-US" sz="2300" dirty="0" smtClean="0"/>
              <a:t>Trigger, timing and special purpose design versions</a:t>
            </a:r>
          </a:p>
          <a:p>
            <a:pPr>
              <a:buSzPct val="80000"/>
            </a:pPr>
            <a:r>
              <a:rPr lang="en-US" sz="2300" dirty="0" smtClean="0"/>
              <a:t>Built from simple/common materials; low fabrication cost</a:t>
            </a:r>
          </a:p>
          <a:p>
            <a:pPr>
              <a:buSzPct val="80000"/>
            </a:pPr>
            <a:r>
              <a:rPr lang="en-US" sz="2300" dirty="0" smtClean="0"/>
              <a:t>Ease of construction and operation</a:t>
            </a:r>
          </a:p>
          <a:p>
            <a:pPr>
              <a:buSzPct val="80000"/>
            </a:pPr>
            <a:r>
              <a:rPr lang="en-US" sz="2300" dirty="0" smtClean="0"/>
              <a:t>Highly suitable for industrial production</a:t>
            </a:r>
          </a:p>
          <a:p>
            <a:pPr>
              <a:buSzPct val="80000"/>
            </a:pPr>
            <a:r>
              <a:rPr lang="en-US" sz="2300" dirty="0" smtClean="0"/>
              <a:t>Detector bias and signal pickup isolation</a:t>
            </a:r>
          </a:p>
          <a:p>
            <a:pPr>
              <a:buSzPct val="80000"/>
            </a:pPr>
            <a:r>
              <a:rPr lang="en-US" sz="2300" dirty="0" smtClean="0"/>
              <a:t>Simple signal pickup and front-end electronics; digital information acquisition</a:t>
            </a:r>
          </a:p>
          <a:p>
            <a:pPr>
              <a:buSzPct val="80000"/>
            </a:pPr>
            <a:r>
              <a:rPr lang="en-US" sz="2300" dirty="0" smtClean="0"/>
              <a:t>High single particle efficiency (&gt;95%) and time resolution (~1nSec)</a:t>
            </a:r>
          </a:p>
          <a:p>
            <a:pPr>
              <a:buSzPct val="80000"/>
            </a:pPr>
            <a:r>
              <a:rPr lang="en-US" sz="2300" dirty="0" smtClean="0"/>
              <a:t>Particle tracking capability; 2-dimensional readout from the same chamber</a:t>
            </a:r>
          </a:p>
          <a:p>
            <a:pPr>
              <a:buSzPct val="80000"/>
            </a:pPr>
            <a:r>
              <a:rPr lang="en-US" sz="2300" dirty="0" smtClean="0"/>
              <a:t>Scalable rate capability (Low to very high); Cosmic ray to collider detectors</a:t>
            </a:r>
          </a:p>
          <a:p>
            <a:pPr>
              <a:buSzPct val="80000"/>
            </a:pPr>
            <a:r>
              <a:rPr lang="en-US" sz="2300" dirty="0" smtClean="0"/>
              <a:t>Good reliability, long term stability</a:t>
            </a:r>
          </a:p>
          <a:p>
            <a:pPr>
              <a:buSzPct val="80000"/>
            </a:pPr>
            <a:r>
              <a:rPr lang="en-US" sz="2300" dirty="0" smtClean="0"/>
              <a:t>Under laying Physics mostly understood!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lphaLcPeriod" startAt="2"/>
            </a:pPr>
            <a:r>
              <a:rPr lang="en-US" dirty="0" smtClean="0"/>
              <a:t>Detector physics of RPCs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Rate capability of a streamer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36" t="8194" r="2894" b="4097"/>
          <a:stretch>
            <a:fillRect/>
          </a:stretch>
        </p:blipFill>
        <p:spPr bwMode="auto">
          <a:xfrm>
            <a:off x="72000" y="1548000"/>
            <a:ext cx="9000000" cy="467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 expected parameters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000" y="1548000"/>
            <a:ext cx="9000000" cy="2520000"/>
          </a:xfr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No. of clusters in a distance </a:t>
            </a:r>
            <a:r>
              <a:rPr lang="en-US" sz="2400" i="1" dirty="0" smtClean="0"/>
              <a:t>g</a:t>
            </a:r>
            <a:r>
              <a:rPr lang="en-US" sz="2400" dirty="0" smtClean="0"/>
              <a:t> follows Poisson distribution with an average of </a:t>
            </a:r>
          </a:p>
          <a:p>
            <a:r>
              <a:rPr lang="en-US" sz="2400" dirty="0" smtClean="0"/>
              <a:t>Probability to have </a:t>
            </a:r>
            <a:r>
              <a:rPr lang="en-US" sz="2400" i="1" dirty="0" smtClean="0"/>
              <a:t>n</a:t>
            </a:r>
            <a:r>
              <a:rPr lang="en-US" sz="2400" dirty="0" smtClean="0"/>
              <a:t> clusters </a:t>
            </a:r>
          </a:p>
          <a:p>
            <a:r>
              <a:rPr lang="en-US" sz="2400" dirty="0" smtClean="0"/>
              <a:t>Intrinsic efficiency </a:t>
            </a:r>
          </a:p>
          <a:p>
            <a:r>
              <a:rPr lang="en-US" sz="2400" dirty="0" smtClean="0">
                <a:sym typeface="Symbol"/>
              </a:rPr>
              <a:t></a:t>
            </a:r>
            <a:r>
              <a:rPr lang="en-US" sz="2400" baseline="-25000" dirty="0" smtClean="0">
                <a:sym typeface="Symbol"/>
              </a:rPr>
              <a:t>max</a:t>
            </a:r>
            <a:r>
              <a:rPr lang="en-US" sz="2400" dirty="0" smtClean="0">
                <a:sym typeface="Symbol"/>
              </a:rPr>
              <a:t> depends only on gas and gap</a:t>
            </a:r>
          </a:p>
          <a:p>
            <a:r>
              <a:rPr lang="en-US" sz="2400" dirty="0" smtClean="0">
                <a:sym typeface="Symbol"/>
              </a:rPr>
              <a:t>Intrinsic time resolution </a:t>
            </a:r>
          </a:p>
          <a:p>
            <a:r>
              <a:rPr lang="en-US" sz="2400" dirty="0" smtClean="0">
                <a:sym typeface="Symbol"/>
              </a:rPr>
              <a:t></a:t>
            </a:r>
            <a:r>
              <a:rPr lang="en-US" sz="2400" baseline="-25000" dirty="0" smtClean="0">
                <a:sym typeface="Symbol"/>
              </a:rPr>
              <a:t>t</a:t>
            </a:r>
            <a:r>
              <a:rPr lang="en-US" sz="2400" dirty="0" smtClean="0">
                <a:sym typeface="Symbol"/>
              </a:rPr>
              <a:t> does not depend on the threshold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017701" y="1936750"/>
          <a:ext cx="911225" cy="360363"/>
        </p:xfrm>
        <a:graphic>
          <a:graphicData uri="http://schemas.openxmlformats.org/presentationml/2006/ole">
            <p:oleObj spid="_x0000_s645122" name="Equation" r:id="rId4" imgW="545760" imgH="21564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286248" y="2105016"/>
          <a:ext cx="1581290" cy="642942"/>
        </p:xfrm>
        <a:graphic>
          <a:graphicData uri="http://schemas.openxmlformats.org/presentationml/2006/ole">
            <p:oleObj spid="_x0000_s645123" name="Equation" r:id="rId5" imgW="1155600" imgH="469800" progId="Equation.3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957502" y="2584444"/>
          <a:ext cx="1398682" cy="428628"/>
        </p:xfrm>
        <a:graphic>
          <a:graphicData uri="http://schemas.openxmlformats.org/presentationml/2006/ole">
            <p:oleObj spid="_x0000_s645124" name="Equation" r:id="rId6" imgW="787320" imgH="241200" progId="Equation.3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689344" y="3271838"/>
          <a:ext cx="1981205" cy="371476"/>
        </p:xfrm>
        <a:graphic>
          <a:graphicData uri="http://schemas.openxmlformats.org/presentationml/2006/ole">
            <p:oleObj spid="_x0000_s645125" name="Equation" r:id="rId7" imgW="1218960" imgH="228600" progId="Equation.3">
              <p:embed/>
            </p:oleObj>
          </a:graphicData>
        </a:graphic>
      </p:graphicFrame>
      <p:sp>
        <p:nvSpPr>
          <p:cNvPr id="13" name="Content Placeholder 5"/>
          <p:cNvSpPr txBox="1">
            <a:spLocks/>
          </p:cNvSpPr>
          <p:nvPr/>
        </p:nvSpPr>
        <p:spPr>
          <a:xfrm>
            <a:off x="72000" y="4212000"/>
            <a:ext cx="4500000" cy="2088000"/>
          </a:xfrm>
          <a:prstGeom prst="rect">
            <a:avLst/>
          </a:prstGeom>
          <a:solidFill>
            <a:srgbClr val="CCE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54864" tIns="91440" rtlCol="0">
            <a:normAutofit lnSpcReduction="1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Gas:  96.7/3/0.3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Electrode thickness: 2mm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gap: 2mm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Relative permittivity: 10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Mean free path: 0.104mm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Avg. no. of electrons/cluster: 2.8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Charge threshold: 0.1pC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4572000" y="4212000"/>
            <a:ext cx="4500000" cy="2088000"/>
          </a:xfrm>
          <a:prstGeom prst="rect">
            <a:avLst/>
          </a:prstGeo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HV: 10.0KV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Townsend coefficient: 13.3/mm</a:t>
            </a:r>
          </a:p>
          <a:p>
            <a:pPr marL="438912" indent="-320040">
              <a:buClr>
                <a:srgbClr val="C00000"/>
              </a:buClr>
              <a:buSzPct val="80000"/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C00000"/>
                </a:solidFill>
              </a:rPr>
              <a:t>Attachment coefficient: 3.5/mm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Efficiency: 90%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Time resolution: 950pS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charge: 200pC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Induced charge: 6pC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3" grpId="0" animBg="1"/>
      <p:bldP spid="1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Application driven RPC designs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308" y="1548000"/>
            <a:ext cx="4159816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3073" y="1548000"/>
            <a:ext cx="4405207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47900"/>
            <a:ext cx="2247882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4047900"/>
            <a:ext cx="39600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4047900"/>
            <a:ext cx="2196393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71472" y="6053464"/>
            <a:ext cx="1548000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Multi gap RPC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72958" y="3559734"/>
            <a:ext cx="1728000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Double gap RPC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9720" y="6055400"/>
            <a:ext cx="1188000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Micro RPC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8942" y="6055400"/>
            <a:ext cx="1296000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Hybrid RPC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3042" y="3560400"/>
            <a:ext cx="1620000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Single gap RPC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INO cavern and the ICAL detector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6" name="Picture 4" descr="INO-lab-1"/>
          <p:cNvPicPr>
            <a:picLocks noChangeAspect="1" noChangeArrowheads="1"/>
          </p:cNvPicPr>
          <p:nvPr/>
        </p:nvPicPr>
        <p:blipFill>
          <a:blip r:embed="rId2" cstate="print"/>
          <a:srcRect t="13710"/>
          <a:stretch>
            <a:fillRect/>
          </a:stretch>
        </p:blipFill>
        <p:spPr bwMode="auto">
          <a:xfrm>
            <a:off x="82800" y="1548000"/>
            <a:ext cx="4464000" cy="385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10" descr="tce_stack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 b="5062"/>
          <a:stretch>
            <a:fillRect/>
          </a:stretch>
        </p:blipFill>
        <p:spPr>
          <a:xfrm>
            <a:off x="4608514" y="1547876"/>
            <a:ext cx="4435643" cy="4896000"/>
          </a:xfrm>
          <a:prstGeom prst="rect">
            <a:avLst/>
          </a:prstGeom>
        </p:spPr>
      </p:pic>
      <p:pic>
        <p:nvPicPr>
          <p:cNvPr id="8" name="Content Placeholder 9" descr="ical-struct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t="26614" b="11930"/>
          <a:stretch>
            <a:fillRect/>
          </a:stretch>
        </p:blipFill>
        <p:spPr>
          <a:xfrm>
            <a:off x="82800" y="4500570"/>
            <a:ext cx="4464050" cy="1979645"/>
          </a:xfr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28596" y="2357430"/>
            <a:ext cx="2994632" cy="38620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 anchorCtr="1">
            <a:spAutoFit/>
          </a:bodyPr>
          <a:lstStyle/>
          <a:p>
            <a:pPr defTabSz="1019175"/>
            <a:r>
              <a:rPr lang="en-US" sz="1600" baseline="0" dirty="0">
                <a:solidFill>
                  <a:srgbClr val="FF0000"/>
                </a:solidFill>
                <a:latin typeface="Arial" charset="0"/>
              </a:rPr>
              <a:t>Vertical rock </a:t>
            </a:r>
            <a:r>
              <a:rPr lang="en-US" sz="1600" baseline="0" dirty="0" smtClean="0">
                <a:solidFill>
                  <a:srgbClr val="FF0000"/>
                </a:solidFill>
                <a:latin typeface="Arial" charset="0"/>
              </a:rPr>
              <a:t>coverage: 1300m</a:t>
            </a:r>
            <a:endParaRPr lang="en-US" sz="1600" baseline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-1140000">
            <a:off x="1894476" y="4952235"/>
            <a:ext cx="1764000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4000mm</a:t>
            </a:r>
            <a:r>
              <a:rPr lang="en-US" sz="1400" dirty="0" smtClean="0">
                <a:solidFill>
                  <a:srgbClr val="002060"/>
                </a:solidFill>
                <a:sym typeface="Symbol"/>
              </a:rPr>
              <a:t>2000mm low carbon iron slab 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042036" y="2071671"/>
            <a:ext cx="1529963" cy="42026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 anchorCtr="1">
            <a:spAutoFit/>
          </a:bodyPr>
          <a:lstStyle/>
          <a:p>
            <a:pPr defTabSz="1019175"/>
            <a:r>
              <a:rPr lang="en-US" baseline="0" dirty="0" smtClean="0">
                <a:solidFill>
                  <a:schemeClr val="bg1"/>
                </a:solidFill>
                <a:latin typeface="Arial" charset="0"/>
              </a:rPr>
              <a:t>Magnet coils</a:t>
            </a:r>
            <a:endParaRPr lang="en-US" baseline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312138" y="4365810"/>
            <a:ext cx="2952000" cy="34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58" tIns="50929" rIns="101858" bIns="50929" anchor="ctr" anchorCtr="1">
            <a:spAutoFit/>
          </a:bodyPr>
          <a:lstStyle/>
          <a:p>
            <a:pPr defTabSz="1019175"/>
            <a:r>
              <a:rPr lang="en-US" sz="1600" baseline="0" dirty="0" smtClean="0">
                <a:solidFill>
                  <a:schemeClr val="bg1"/>
                </a:solidFill>
                <a:latin typeface="Arial" charset="0"/>
              </a:rPr>
              <a:t>RPC handling trolleys</a:t>
            </a:r>
            <a:endParaRPr lang="en-US" sz="1600" baseline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605470" y="5929323"/>
            <a:ext cx="2421876" cy="42026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 anchorCtr="1">
            <a:spAutoFit/>
          </a:bodyPr>
          <a:lstStyle/>
          <a:p>
            <a:pPr defTabSz="1019175"/>
            <a:r>
              <a:rPr lang="en-US" baseline="0" dirty="0" smtClean="0">
                <a:solidFill>
                  <a:schemeClr val="bg1"/>
                </a:solidFill>
                <a:latin typeface="Arial" charset="0"/>
              </a:rPr>
              <a:t>Total weight: 50Ktons</a:t>
            </a:r>
            <a:endParaRPr lang="en-US" baseline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Striped Right Arrow 13"/>
          <p:cNvSpPr/>
          <p:nvPr/>
        </p:nvSpPr>
        <p:spPr>
          <a:xfrm>
            <a:off x="7799589" y="4456882"/>
            <a:ext cx="432000" cy="198880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5" name="Striped Right Arrow 14"/>
          <p:cNvSpPr/>
          <p:nvPr/>
        </p:nvSpPr>
        <p:spPr>
          <a:xfrm rot="10800000">
            <a:off x="5370519" y="4431792"/>
            <a:ext cx="432000" cy="198880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Deployment of RPCs in </a:t>
            </a:r>
            <a:br>
              <a:rPr lang="en-US" dirty="0" smtClean="0"/>
            </a:br>
            <a:r>
              <a:rPr lang="en-US" dirty="0" smtClean="0"/>
              <a:t>running experiments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42845" y="1548000"/>
          <a:ext cx="8858311" cy="4667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22990"/>
                <a:gridCol w="1280719"/>
                <a:gridCol w="1351871"/>
                <a:gridCol w="1174024"/>
                <a:gridCol w="924965"/>
                <a:gridCol w="1494173"/>
                <a:gridCol w="1209569"/>
              </a:tblGrid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Experiment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Area(m</a:t>
                      </a:r>
                      <a:r>
                        <a:rPr lang="en-US" sz="1500" baseline="30000" dirty="0" smtClean="0"/>
                        <a:t>2</a:t>
                      </a:r>
                      <a:r>
                        <a:rPr lang="en-US" sz="1500" dirty="0" smtClean="0"/>
                        <a:t>)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Electrodes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Gap(mm)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Gaps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Mode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Type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BaBar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2000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Bakelite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Streamer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Trigger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Belle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2200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Glass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Streamer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Trigger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ALICE </a:t>
                      </a:r>
                      <a:r>
                        <a:rPr lang="en-US" sz="1500" baseline="0" dirty="0" smtClean="0"/>
                        <a:t> Muon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140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Bakelite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Streamer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Trigger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ATLAS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6550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Bakelite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2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Avalanche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Trigger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CMS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2953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Bakelite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Avalanche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Trigger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STAR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50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Glass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0.22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6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Avalanche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Timing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ALICE TOF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150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Glass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0.25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Avalanche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Timing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OPERA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3200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Bakelite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Streamer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Trigger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YBJ-ARGO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5630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Bakelite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Streamer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Trigger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BESIII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1200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Bakelite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Streamer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Trigger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HARP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Glass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0.3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Avalanche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Timing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COVER-PLASTEX</a:t>
                      </a:r>
                      <a:endParaRPr kumimoji="0" 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16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Bakelite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Streamer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Timing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EAS-TOP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40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Bakelite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Streamer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Trigger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L3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300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Bakelite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Streamer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Trigger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HADES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8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Glass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0.3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Avalanche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Timing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FOPI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6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Glass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0.3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Avalanche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Timing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PHENIX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?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Bakelite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Avalanche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Trigger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CBM TOF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120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Glass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0.25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10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Avalanche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Timing</a:t>
                      </a:r>
                    </a:p>
                  </a:txBody>
                  <a:tcPr marL="0" marR="0" marT="0" marB="0" anchor="ctr" anchorCtr="1"/>
                </a:tc>
              </a:tr>
              <a:tr h="233354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NeuLAND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Glass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0.6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8</a:t>
                      </a:r>
                      <a:endParaRPr lang="en-US" sz="15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Avalanche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Timing</a:t>
                      </a:r>
                    </a:p>
                  </a:txBody>
                  <a:tcPr marL="0" marR="0" marT="0" marB="0" anchor="ctr" anchorCtr="1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indent="-742950">
              <a:buFont typeface="+mj-lt"/>
              <a:buAutoNum type="alphaLcPeriod" startAt="3"/>
            </a:pPr>
            <a:r>
              <a:rPr lang="en-SG" dirty="0" smtClean="0"/>
              <a:t>Development and characterisation of RPCs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Density measurements of </a:t>
            </a:r>
            <a:br>
              <a:rPr lang="en-US" dirty="0" smtClean="0"/>
            </a:br>
            <a:r>
              <a:rPr lang="en-US" dirty="0" smtClean="0"/>
              <a:t>glass samples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06882" name="Picture 2" descr="C:\Users\bsn\Documents\Meetings\nss2009\Chapter3Figs\densit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0" y="1548000"/>
            <a:ext cx="9000000" cy="340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Reflectance study of </a:t>
            </a:r>
            <a:br>
              <a:rPr lang="en-US" sz="4400" dirty="0" smtClean="0"/>
            </a:br>
            <a:r>
              <a:rPr lang="en-US" sz="4400" dirty="0" smtClean="0"/>
              <a:t>glass samples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grpSp>
        <p:nvGrpSpPr>
          <p:cNvPr id="4" name="Group 7"/>
          <p:cNvGrpSpPr/>
          <p:nvPr/>
        </p:nvGrpSpPr>
        <p:grpSpPr>
          <a:xfrm>
            <a:off x="58706" y="1800000"/>
            <a:ext cx="9013888" cy="4320000"/>
            <a:chOff x="58706" y="1800000"/>
            <a:chExt cx="9013888" cy="43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Slide1"/>
            <p:cNvPicPr>
              <a:picLocks noChangeAspect="1" noChangeArrowheads="1"/>
            </p:cNvPicPr>
            <p:nvPr/>
          </p:nvPicPr>
          <p:blipFill>
            <a:blip r:embed="rId3" cstate="print"/>
            <a:srcRect l="6299" t="12000" r="6693"/>
            <a:stretch>
              <a:fillRect/>
            </a:stretch>
          </p:blipFill>
          <p:spPr>
            <a:xfrm>
              <a:off x="58706" y="1800000"/>
              <a:ext cx="5844044" cy="4320000"/>
            </a:xfrm>
            <a:prstGeom prst="rect">
              <a:avLst/>
            </a:prstGeom>
            <a:noFill/>
            <a:ln/>
          </p:spPr>
        </p:pic>
        <p:pic>
          <p:nvPicPr>
            <p:cNvPr id="6" name="Picture 4" descr="Slide2"/>
            <p:cNvPicPr>
              <a:picLocks noChangeAspect="1" noChangeArrowheads="1"/>
            </p:cNvPicPr>
            <p:nvPr/>
          </p:nvPicPr>
          <p:blipFill>
            <a:blip r:embed="rId4" cstate="print"/>
            <a:srcRect l="3543" t="10667" r="51969"/>
            <a:stretch>
              <a:fillRect/>
            </a:stretch>
          </p:blipFill>
          <p:spPr>
            <a:xfrm>
              <a:off x="6130987" y="1800000"/>
              <a:ext cx="2941607" cy="4320000"/>
            </a:xfrm>
            <a:prstGeom prst="rect">
              <a:avLst/>
            </a:prstGeom>
            <a:noFill/>
            <a:ln/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EDS measurements on </a:t>
            </a:r>
            <a:br>
              <a:rPr lang="en-US" sz="4400" dirty="0" smtClean="0"/>
            </a:br>
            <a:r>
              <a:rPr lang="en-US" sz="4400" dirty="0" smtClean="0"/>
              <a:t>glass samples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" name="Picture 3" descr="sem-study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3322" r="29259" b="13287"/>
          <a:stretch>
            <a:fillRect/>
          </a:stretch>
        </p:blipFill>
        <p:spPr>
          <a:xfrm>
            <a:off x="2034000" y="1548000"/>
            <a:ext cx="5142211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Specifications of spray paint</a:t>
            </a:r>
            <a:br>
              <a:rPr lang="en-US" dirty="0" smtClean="0"/>
            </a:br>
            <a:r>
              <a:rPr lang="en-US" dirty="0" smtClean="0"/>
              <a:t>(M/s Kansai-Nerolac Paints Ltd.)</a:t>
            </a:r>
            <a:endParaRPr lang="en-SG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156" y="1548000"/>
            <a:ext cx="7733689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Summary of screen printing results</a:t>
            </a:r>
            <a:br>
              <a:rPr lang="en-US" dirty="0" smtClean="0"/>
            </a:br>
            <a:r>
              <a:rPr lang="en-US" dirty="0" smtClean="0"/>
              <a:t>(M/s </a:t>
            </a:r>
            <a:r>
              <a:rPr lang="en-US" dirty="0" err="1" smtClean="0"/>
              <a:t>Dozentech</a:t>
            </a:r>
            <a:r>
              <a:rPr lang="en-US" dirty="0" smtClean="0"/>
              <a:t>, Korea)</a:t>
            </a:r>
            <a:endParaRPr lang="en-SG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0" y="1548000"/>
            <a:ext cx="9000000" cy="451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Screen printing techniques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3" cstate="print"/>
          <a:srcRect t="1968"/>
          <a:stretch>
            <a:fillRect/>
          </a:stretch>
        </p:blipFill>
        <p:spPr bwMode="auto">
          <a:xfrm>
            <a:off x="285753" y="1571612"/>
            <a:ext cx="8786841" cy="281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 cstate="print"/>
          <a:srcRect l="4532" t="1828" b="914"/>
          <a:stretch>
            <a:fillRect/>
          </a:stretch>
        </p:blipFill>
        <p:spPr bwMode="auto">
          <a:xfrm rot="-4740000">
            <a:off x="1585624" y="2060289"/>
            <a:ext cx="2659334" cy="53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 rot="-2160000">
            <a:off x="4281473" y="5560782"/>
            <a:ext cx="1080000" cy="360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  films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600000">
            <a:off x="6707809" y="4088414"/>
            <a:ext cx="1044000" cy="360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  glass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of the gas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00" y="1548000"/>
            <a:ext cx="8892000" cy="4625609"/>
          </a:xfrm>
          <a:solidFill>
            <a:srgbClr val="CCE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16 pneumatically controlled outputs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Molecular sieve based input filter columns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Nippon Tylan made model FC-760 MFCs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Parker made fine filters on the mixed gas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On-line moister readout on mixed gas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Output flow control by SS 0.3mm capillaries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Bleeder bubblers for RPC protection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Facility to add controlled moister into the mixture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Computer interface for control and monitoring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principle of a gas MFC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Satyanarayana Bheesette                                                            Ph.D. Thesis Seminar                                                            April 23, 2010</a:t>
            </a:r>
            <a:endParaRPr lang="en-US" dirty="0"/>
          </a:p>
        </p:txBody>
      </p:sp>
      <p:pic>
        <p:nvPicPr>
          <p:cNvPr id="24" name="Content Placeholder 23" descr="mfc-p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83256" y="1548000"/>
            <a:ext cx="4870065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5429256" y="3786190"/>
            <a:ext cx="1440000" cy="1605915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Credit: </a:t>
            </a:r>
            <a:r>
              <a:rPr lang="en-US" dirty="0" smtClean="0"/>
              <a:t>Advanced Energy Industries,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Brooklet</Template>
  <TotalTime>36007</TotalTime>
  <Words>6750</Words>
  <Application>Microsoft Office PowerPoint</Application>
  <PresentationFormat>On-screen Show (4:3)</PresentationFormat>
  <Paragraphs>1233</Paragraphs>
  <Slides>126</Slides>
  <Notes>76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126</vt:i4>
      </vt:variant>
    </vt:vector>
  </HeadingPairs>
  <TitlesOfParts>
    <vt:vector size="130" baseType="lpstr">
      <vt:lpstr>Module</vt:lpstr>
      <vt:lpstr>Equation</vt:lpstr>
      <vt:lpstr>Chart</vt:lpstr>
      <vt:lpstr>Microsoft Office Excel 97-2003 Worksheet</vt:lpstr>
      <vt:lpstr>Slide 1</vt:lpstr>
      <vt:lpstr>Plan of the talk</vt:lpstr>
      <vt:lpstr>Introduction</vt:lpstr>
      <vt:lpstr>Neutrino ()</vt:lpstr>
      <vt:lpstr>Standard model of particle physics</vt:lpstr>
      <vt:lpstr>Neutrino oscillations</vt:lpstr>
      <vt:lpstr>Neutrino physics using ICAL</vt:lpstr>
      <vt:lpstr>Neutrino sources and detector choice</vt:lpstr>
      <vt:lpstr>INO cavern and the ICAL detector</vt:lpstr>
      <vt:lpstr>Factsheet of ICAL detector</vt:lpstr>
      <vt:lpstr>Detector physics of RPCs</vt:lpstr>
      <vt:lpstr>Birth of the RPC</vt:lpstr>
      <vt:lpstr>Schematic of a basic RPC</vt:lpstr>
      <vt:lpstr>Basic construction of an RPC</vt:lpstr>
      <vt:lpstr>Principle of operation</vt:lpstr>
      <vt:lpstr>RPC operating mode definitions</vt:lpstr>
      <vt:lpstr>Control of avalanche process</vt:lpstr>
      <vt:lpstr>Two modes of RPC operation</vt:lpstr>
      <vt:lpstr>V-I characteristics of RPC</vt:lpstr>
      <vt:lpstr>Development and characterisation of RPCs</vt:lpstr>
      <vt:lpstr>Initial infrastructure for RPC R&amp;D</vt:lpstr>
      <vt:lpstr>Some early encouraging results</vt:lpstr>
      <vt:lpstr>Aging: Efficiency drop of a RPC</vt:lpstr>
      <vt:lpstr>Aging: AFM and SEM scans</vt:lpstr>
      <vt:lpstr>Aging: Element analysis</vt:lpstr>
      <vt:lpstr>Long-term stability study of RPC</vt:lpstr>
      <vt:lpstr>Effect of ambient parameters on RPC characteristics</vt:lpstr>
      <vt:lpstr>Characterisation of  electrode glass samples</vt:lpstr>
      <vt:lpstr>Electrode coating techniques</vt:lpstr>
      <vt:lpstr>Automatic spray paint plant</vt:lpstr>
      <vt:lpstr>Glass electrode coating results</vt:lpstr>
      <vt:lpstr>Schematic of the new gas system</vt:lpstr>
      <vt:lpstr>Constructional details of the gas system</vt:lpstr>
      <vt:lpstr>Calibration procedures of the  gas systems</vt:lpstr>
      <vt:lpstr>Calibration results of the  gas systems</vt:lpstr>
      <vt:lpstr>Requirement of gases in ICAL</vt:lpstr>
      <vt:lpstr>Open loop gas recovery system</vt:lpstr>
      <vt:lpstr>Materials for gas volume fabrication</vt:lpstr>
      <vt:lpstr>Development and characterisation of signal pickup panels</vt:lpstr>
      <vt:lpstr>Measurement of  characteristic impedance</vt:lpstr>
      <vt:lpstr>Characterisation of Mylar sheet</vt:lpstr>
      <vt:lpstr>RPC gas gap assembly jig</vt:lpstr>
      <vt:lpstr>Fully assembled large area RPC</vt:lpstr>
      <vt:lpstr>RPC parameter characterisation</vt:lpstr>
      <vt:lpstr>The final frontier: 2m × 2m RPCs</vt:lpstr>
      <vt:lpstr>Characterisation of 2m × 2m RPCs</vt:lpstr>
      <vt:lpstr>RPC pulse height studies</vt:lpstr>
      <vt:lpstr>Pulse profiles of 2m × 2m RPC</vt:lpstr>
      <vt:lpstr>Effect of SF6 on RPC characteristics</vt:lpstr>
      <vt:lpstr>ICAL prototype detector stack</vt:lpstr>
      <vt:lpstr>Prototype RPC stack</vt:lpstr>
      <vt:lpstr>Schematic of prototype detector segmentation</vt:lpstr>
      <vt:lpstr>Schematic of prototype detector DAQ system</vt:lpstr>
      <vt:lpstr>Design and implementation of the data acquisition system</vt:lpstr>
      <vt:lpstr>RPC and front-end  signal characterisation</vt:lpstr>
      <vt:lpstr>Data analysis and results</vt:lpstr>
      <vt:lpstr>BigStackV4.0:  Data analysis software</vt:lpstr>
      <vt:lpstr>A collage of interesting events</vt:lpstr>
      <vt:lpstr>RPC strip rate monitoring</vt:lpstr>
      <vt:lpstr>Absolute time resolution plots</vt:lpstr>
      <vt:lpstr>Summary of timing resolutions</vt:lpstr>
      <vt:lpstr>Data analysis scheme</vt:lpstr>
      <vt:lpstr>Some results from prototype stack</vt:lpstr>
      <vt:lpstr>Summary and future outlook</vt:lpstr>
      <vt:lpstr>Summary and conclusions</vt:lpstr>
      <vt:lpstr>Future outlook and R&amp;D plans</vt:lpstr>
      <vt:lpstr>Acknowledgements</vt:lpstr>
      <vt:lpstr>Acknowledgements</vt:lpstr>
      <vt:lpstr>Publications and proceedings</vt:lpstr>
      <vt:lpstr>Refereed Journals</vt:lpstr>
      <vt:lpstr>Proceedings</vt:lpstr>
      <vt:lpstr>Poster presentations</vt:lpstr>
      <vt:lpstr>External presentations</vt:lpstr>
      <vt:lpstr>Institute seminars and colloquia </vt:lpstr>
      <vt:lpstr>Courses taught</vt:lpstr>
      <vt:lpstr> Presentations to the collaboration</vt:lpstr>
      <vt:lpstr>Collaboration reports</vt:lpstr>
      <vt:lpstr>Internal reports</vt:lpstr>
      <vt:lpstr>Backup slides</vt:lpstr>
      <vt:lpstr>Introduction</vt:lpstr>
      <vt:lpstr>Matter effects and neutrino mass hierarchy</vt:lpstr>
      <vt:lpstr>Up-Down asymmetry measurement </vt:lpstr>
      <vt:lpstr>New site for INO </vt:lpstr>
      <vt:lpstr>Salient features of the new site</vt:lpstr>
      <vt:lpstr>Why ICAL chose RPC?</vt:lpstr>
      <vt:lpstr>Detector physics of RPCs</vt:lpstr>
      <vt:lpstr>Rate capability of a streamer RPC</vt:lpstr>
      <vt:lpstr>Typical expected parameters</vt:lpstr>
      <vt:lpstr>Application driven RPC designs</vt:lpstr>
      <vt:lpstr>Deployment of RPCs in  running experiments</vt:lpstr>
      <vt:lpstr>Development and characterisation of RPCs</vt:lpstr>
      <vt:lpstr>Density measurements of  glass samples</vt:lpstr>
      <vt:lpstr>Reflectance study of  glass samples</vt:lpstr>
      <vt:lpstr>EDS measurements on  glass samples</vt:lpstr>
      <vt:lpstr>Specifications of spray paint (M/s Kansai-Nerolac Paints Ltd.)</vt:lpstr>
      <vt:lpstr>Summary of screen printing results (M/s Dozentech, Korea)</vt:lpstr>
      <vt:lpstr>Screen printing techniques</vt:lpstr>
      <vt:lpstr>Features of the gas system</vt:lpstr>
      <vt:lpstr>Operating principle of a gas MFC</vt:lpstr>
      <vt:lpstr>Working principle of flow resistors</vt:lpstr>
      <vt:lpstr>Properties of gases used in ICAL</vt:lpstr>
      <vt:lpstr>Concept of a closed loop gas system</vt:lpstr>
      <vt:lpstr>Specifications of polycarbonate (Lexan) (M/s GE Ltd.)</vt:lpstr>
      <vt:lpstr>Impedance of transmission line</vt:lpstr>
      <vt:lpstr>Specifications of insulating film (M/s Garware Plastics)</vt:lpstr>
      <vt:lpstr>2m x 2m RPC gas gap preparation</vt:lpstr>
      <vt:lpstr>Long-term study of a gas sealed RPC </vt:lpstr>
      <vt:lpstr>ICAL prototype detector stack</vt:lpstr>
      <vt:lpstr>Tracking of cosmic rays using mini RPC stack</vt:lpstr>
      <vt:lpstr>ICAL prototype detector</vt:lpstr>
      <vt:lpstr>VME based data acquisition system</vt:lpstr>
      <vt:lpstr>On-line monitoring utilities</vt:lpstr>
      <vt:lpstr>INO electronic logbook</vt:lpstr>
      <vt:lpstr>Data analysis and results</vt:lpstr>
      <vt:lpstr>Efficiency time profile of an RPC</vt:lpstr>
      <vt:lpstr>Tracking efficiencies of BigStack</vt:lpstr>
      <vt:lpstr>Strip hit map of an RPC</vt:lpstr>
      <vt:lpstr>RPC relative time resolution plots</vt:lpstr>
      <vt:lpstr>Impact position plots</vt:lpstr>
      <vt:lpstr>Cluster size distributions</vt:lpstr>
      <vt:lpstr>Lon-term stability of BigStack</vt:lpstr>
      <vt:lpstr>Directionality capability of the prototype detector</vt:lpstr>
      <vt:lpstr>ICAL Electronics</vt:lpstr>
      <vt:lpstr>Architecture of 8-channel FE ASIC</vt:lpstr>
      <vt:lpstr>ICAL front-end electronics scheme</vt:lpstr>
      <vt:lpstr>Architecture of a FPGA based TDC</vt:lpstr>
    </vt:vector>
  </TitlesOfParts>
  <Company>TIFR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and characterisation studies of Resistive Plate Chambers (RPCs)</dc:title>
  <dc:creator>B.Satyanarayana</dc:creator>
  <cp:lastModifiedBy>Satyanarayana Bheesette</cp:lastModifiedBy>
  <cp:revision>492</cp:revision>
  <dcterms:created xsi:type="dcterms:W3CDTF">2008-09-25T08:04:45Z</dcterms:created>
  <dcterms:modified xsi:type="dcterms:W3CDTF">2010-04-23T03:50:50Z</dcterms:modified>
</cp:coreProperties>
</file>