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05"/>
  </p:notesMasterIdLst>
  <p:sldIdLst>
    <p:sldId id="256" r:id="rId2"/>
    <p:sldId id="257" r:id="rId3"/>
    <p:sldId id="273" r:id="rId4"/>
    <p:sldId id="410" r:id="rId5"/>
    <p:sldId id="357" r:id="rId6"/>
    <p:sldId id="414" r:id="rId7"/>
    <p:sldId id="411" r:id="rId8"/>
    <p:sldId id="334" r:id="rId9"/>
    <p:sldId id="359" r:id="rId10"/>
    <p:sldId id="366" r:id="rId11"/>
    <p:sldId id="367" r:id="rId12"/>
    <p:sldId id="368" r:id="rId13"/>
    <p:sldId id="443" r:id="rId14"/>
    <p:sldId id="444" r:id="rId15"/>
    <p:sldId id="369" r:id="rId16"/>
    <p:sldId id="331" r:id="rId17"/>
    <p:sldId id="424" r:id="rId18"/>
    <p:sldId id="425" r:id="rId19"/>
    <p:sldId id="332" r:id="rId20"/>
    <p:sldId id="445" r:id="rId21"/>
    <p:sldId id="446" r:id="rId22"/>
    <p:sldId id="419" r:id="rId23"/>
    <p:sldId id="447" r:id="rId24"/>
    <p:sldId id="421" r:id="rId25"/>
    <p:sldId id="423" r:id="rId26"/>
    <p:sldId id="435" r:id="rId27"/>
    <p:sldId id="333" r:id="rId28"/>
    <p:sldId id="448" r:id="rId29"/>
    <p:sldId id="316" r:id="rId30"/>
    <p:sldId id="358" r:id="rId31"/>
    <p:sldId id="360" r:id="rId32"/>
    <p:sldId id="288" r:id="rId33"/>
    <p:sldId id="437" r:id="rId34"/>
    <p:sldId id="283" r:id="rId35"/>
    <p:sldId id="272" r:id="rId36"/>
    <p:sldId id="284" r:id="rId37"/>
    <p:sldId id="322" r:id="rId38"/>
    <p:sldId id="323" r:id="rId39"/>
    <p:sldId id="324" r:id="rId40"/>
    <p:sldId id="309" r:id="rId41"/>
    <p:sldId id="286" r:id="rId42"/>
    <p:sldId id="325" r:id="rId43"/>
    <p:sldId id="311" r:id="rId44"/>
    <p:sldId id="260" r:id="rId45"/>
    <p:sldId id="261" r:id="rId46"/>
    <p:sldId id="337" r:id="rId47"/>
    <p:sldId id="338" r:id="rId48"/>
    <p:sldId id="262" r:id="rId49"/>
    <p:sldId id="274" r:id="rId50"/>
    <p:sldId id="263" r:id="rId51"/>
    <p:sldId id="310" r:id="rId52"/>
    <p:sldId id="320" r:id="rId53"/>
    <p:sldId id="268" r:id="rId54"/>
    <p:sldId id="319" r:id="rId55"/>
    <p:sldId id="269" r:id="rId56"/>
    <p:sldId id="270" r:id="rId57"/>
    <p:sldId id="271" r:id="rId58"/>
    <p:sldId id="264" r:id="rId59"/>
    <p:sldId id="265" r:id="rId60"/>
    <p:sldId id="280" r:id="rId61"/>
    <p:sldId id="282" r:id="rId62"/>
    <p:sldId id="279" r:id="rId63"/>
    <p:sldId id="267" r:id="rId64"/>
    <p:sldId id="306" r:id="rId65"/>
    <p:sldId id="275" r:id="rId66"/>
    <p:sldId id="276" r:id="rId67"/>
    <p:sldId id="336" r:id="rId68"/>
    <p:sldId id="281" r:id="rId69"/>
    <p:sldId id="328" r:id="rId70"/>
    <p:sldId id="329" r:id="rId71"/>
    <p:sldId id="277" r:id="rId72"/>
    <p:sldId id="317" r:id="rId73"/>
    <p:sldId id="305" r:id="rId74"/>
    <p:sldId id="308" r:id="rId75"/>
    <p:sldId id="307" r:id="rId76"/>
    <p:sldId id="315" r:id="rId77"/>
    <p:sldId id="291" r:id="rId78"/>
    <p:sldId id="292" r:id="rId79"/>
    <p:sldId id="313" r:id="rId80"/>
    <p:sldId id="314" r:id="rId81"/>
    <p:sldId id="340" r:id="rId82"/>
    <p:sldId id="344" r:id="rId83"/>
    <p:sldId id="438" r:id="rId84"/>
    <p:sldId id="439" r:id="rId85"/>
    <p:sldId id="440" r:id="rId86"/>
    <p:sldId id="441" r:id="rId87"/>
    <p:sldId id="442" r:id="rId88"/>
    <p:sldId id="382" r:id="rId89"/>
    <p:sldId id="383" r:id="rId90"/>
    <p:sldId id="384" r:id="rId91"/>
    <p:sldId id="385" r:id="rId92"/>
    <p:sldId id="415" r:id="rId93"/>
    <p:sldId id="417" r:id="rId94"/>
    <p:sldId id="418" r:id="rId95"/>
    <p:sldId id="416" r:id="rId96"/>
    <p:sldId id="427" r:id="rId97"/>
    <p:sldId id="431" r:id="rId98"/>
    <p:sldId id="432" r:id="rId99"/>
    <p:sldId id="433" r:id="rId100"/>
    <p:sldId id="434" r:id="rId101"/>
    <p:sldId id="387" r:id="rId102"/>
    <p:sldId id="449" r:id="rId103"/>
    <p:sldId id="430"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975" autoAdjust="0"/>
    <p:restoredTop sz="94660"/>
  </p:normalViewPr>
  <p:slideViewPr>
    <p:cSldViewPr>
      <p:cViewPr varScale="1">
        <p:scale>
          <a:sx n="68" d="100"/>
          <a:sy n="68" d="100"/>
        </p:scale>
        <p:origin x="-133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SG"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1373F4-894C-474B-8195-3338F0454B91}" type="datetimeFigureOut">
              <a:rPr lang="en-SG" smtClean="0"/>
              <a:pPr/>
              <a:t>6/12/2012</a:t>
            </a:fld>
            <a:endParaRPr lang="en-SG"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SG"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SG"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22DAAF-F8C3-4CF2-B247-3E61B0C68F76}" type="slidenum">
              <a:rPr lang="en-SG" smtClean="0"/>
              <a:pPr/>
              <a:t>‹#›</a:t>
            </a:fld>
            <a:endParaRPr lang="en-SG"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8E22DAAF-F8C3-4CF2-B247-3E61B0C68F76}" type="slidenum">
              <a:rPr lang="en-SG" smtClean="0"/>
              <a:pPr/>
              <a:t>2</a:t>
            </a:fld>
            <a:endParaRPr lang="en-SG"/>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p:cNvSpPr>
            <a:spLocks noGrp="1" noRot="1" noChangeAspect="1" noChangeArrowheads="1" noTextEdit="1"/>
          </p:cNvSpPr>
          <p:nvPr>
            <p:ph type="sldImg"/>
          </p:nvPr>
        </p:nvSpPr>
        <p:spPr bwMode="auto">
          <a:xfrm>
            <a:off x="1341438" y="915988"/>
            <a:ext cx="4173537" cy="3130550"/>
          </a:xfrm>
          <a:prstGeom prst="rect">
            <a:avLst/>
          </a:prstGeom>
          <a:solidFill>
            <a:srgbClr val="FFFFFF"/>
          </a:solidFill>
          <a:ln>
            <a:solidFill>
              <a:srgbClr val="000000"/>
            </a:solidFill>
            <a:miter lim="800000"/>
            <a:headEnd/>
            <a:tailEnd/>
          </a:ln>
        </p:spPr>
      </p:sp>
      <p:sp>
        <p:nvSpPr>
          <p:cNvPr id="41986" name="Rectangle 2"/>
          <p:cNvSpPr txBox="1">
            <a:spLocks noGrp="1" noChangeArrowheads="1"/>
          </p:cNvSpPr>
          <p:nvPr>
            <p:ph type="body" idx="1"/>
          </p:nvPr>
        </p:nvSpPr>
        <p:spPr bwMode="auto">
          <a:xfrm>
            <a:off x="1045496" y="4352631"/>
            <a:ext cx="4771208" cy="184666"/>
          </a:xfrm>
          <a:prstGeom prst="rect">
            <a:avLst/>
          </a:prstGeom>
          <a:noFill/>
          <a:ln>
            <a:miter lim="800000"/>
            <a:headEnd/>
            <a:tailEnd/>
          </a:ln>
        </p:spPr>
        <p:txBody>
          <a:bodyPr lIns="0" tIns="0" rIns="0" bIns="0">
            <a:sp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28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7D043BB2-7BE3-4F16-AAC6-7F30DDEFF11F}" type="slidenum">
              <a:rPr lang="en-US">
                <a:solidFill>
                  <a:prstClr val="black"/>
                </a:solidFill>
              </a:rPr>
              <a:pPr/>
              <a:t>29</a:t>
            </a:fld>
            <a:endParaRPr lang="en-US">
              <a:solidFill>
                <a:prstClr val="black"/>
              </a:solidFill>
            </a:endParaRPr>
          </a:p>
        </p:txBody>
      </p:sp>
      <p:sp>
        <p:nvSpPr>
          <p:cNvPr id="20483" name="Rectangle 1026"/>
          <p:cNvSpPr>
            <a:spLocks noGrp="1" noRot="1" noChangeAspect="1" noChangeArrowheads="1" noTextEdit="1"/>
          </p:cNvSpPr>
          <p:nvPr>
            <p:ph type="sldImg"/>
          </p:nvPr>
        </p:nvSpPr>
        <p:spPr>
          <a:xfrm>
            <a:off x="1144588" y="685800"/>
            <a:ext cx="4570412" cy="3429000"/>
          </a:xfrm>
          <a:ln/>
        </p:spPr>
      </p:sp>
      <p:sp>
        <p:nvSpPr>
          <p:cNvPr id="20484" name="Rectangle 1027"/>
          <p:cNvSpPr>
            <a:spLocks noGrp="1" noChangeArrowheads="1"/>
          </p:cNvSpPr>
          <p:nvPr>
            <p:ph type="body" idx="1"/>
          </p:nvPr>
        </p:nvSpPr>
        <p:spPr>
          <a:noFill/>
          <a:ln/>
        </p:spPr>
        <p:txBody>
          <a:bodyPr/>
          <a:lstStyle/>
          <a:p>
            <a:endParaRPr lang="en-US" smtClean="0">
              <a:latin typeface="Times" pitchFamily="1"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30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DBAC772-56ED-459C-84CF-8E49002876C0}" type="slidenum">
              <a:rPr lang="en-US">
                <a:latin typeface="Arial" pitchFamily="34" charset="0"/>
                <a:cs typeface="Arial" pitchFamily="34" charset="0"/>
              </a:rPr>
              <a:pPr/>
              <a:t>31</a:t>
            </a:fld>
            <a:endParaRPr lang="en-US">
              <a:latin typeface="Arial" pitchFamily="34" charset="0"/>
              <a:cs typeface="Arial"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D73C813-8EDA-45D6-B682-C711141C1473}" type="slidenum">
              <a:rPr lang="en-US">
                <a:latin typeface="Arial" pitchFamily="34" charset="0"/>
                <a:cs typeface="Arial" pitchFamily="34" charset="0"/>
              </a:rPr>
              <a:pPr/>
              <a:t>33</a:t>
            </a:fld>
            <a:endParaRPr lang="en-US">
              <a:latin typeface="Arial" pitchFamily="34" charset="0"/>
              <a:cs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4195FF60-2502-4284-B1D0-71EC7EA12824}" type="slidenum">
              <a:rPr lang="en-US"/>
              <a:pPr/>
              <a:t>34</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smtClean="0">
              <a:latin typeface="Times" pitchFamily="1"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3BF77F7C-2B3D-4556-89C2-6FE1576AC90C}" type="slidenum">
              <a:rPr lang="en-US"/>
              <a:pPr/>
              <a:t>36</a:t>
            </a:fld>
            <a:endParaRPr lang="en-US"/>
          </a:p>
        </p:txBody>
      </p:sp>
      <p:sp>
        <p:nvSpPr>
          <p:cNvPr id="40963" name="Rectangle 2"/>
          <p:cNvSpPr>
            <a:spLocks noGrp="1" noRot="1" noChangeAspect="1" noChangeArrowheads="1"/>
          </p:cNvSpPr>
          <p:nvPr>
            <p:ph type="sldImg"/>
          </p:nvPr>
        </p:nvSpPr>
        <p:spPr>
          <a:xfrm>
            <a:off x="1144588" y="685800"/>
            <a:ext cx="4570412" cy="3429000"/>
          </a:xfrm>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pitchFamily="1"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63296-3F04-4374-82EB-98F76F14BEB5}" type="slidenum">
              <a:rPr lang="en-US"/>
              <a:pPr/>
              <a:t>37</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40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0A22155-E317-4EB9-BBA4-8E4A311D8095}" type="slidenum">
              <a:rPr lang="en-US"/>
              <a:pPr/>
              <a:t>41</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smtClean="0">
              <a:latin typeface="Times" pitchFamily="1"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43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51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E361EABB-96A7-4E6A-AE74-FB8809C8DE80}" type="datetime1">
              <a:rPr lang="en-US"/>
              <a:pPr/>
              <a:t>12/6/2012</a:t>
            </a:fld>
            <a:endParaRPr lang="en-US"/>
          </a:p>
        </p:txBody>
      </p:sp>
      <p:sp>
        <p:nvSpPr>
          <p:cNvPr id="7" name="Rectangle 13"/>
          <p:cNvSpPr>
            <a:spLocks noGrp="1" noChangeArrowheads="1"/>
          </p:cNvSpPr>
          <p:nvPr>
            <p:ph type="sldNum" sz="quarter" idx="5"/>
          </p:nvPr>
        </p:nvSpPr>
        <p:spPr>
          <a:ln/>
        </p:spPr>
        <p:txBody>
          <a:bodyPr/>
          <a:lstStyle/>
          <a:p>
            <a:fld id="{1926300F-F3FC-46F2-A797-EB1647C9F410}" type="slidenum">
              <a:rPr lang="en-US"/>
              <a:pPr/>
              <a:t>55</a:t>
            </a:fld>
            <a:endParaRPr lang="en-US"/>
          </a:p>
        </p:txBody>
      </p:sp>
      <p:sp>
        <p:nvSpPr>
          <p:cNvPr id="1553410" name="Rectangle 2"/>
          <p:cNvSpPr>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1553411" name="Rectangle 3"/>
          <p:cNvSpPr>
            <a:spLocks noGrp="1" noChangeArrowheads="1"/>
          </p:cNvSpPr>
          <p:nvPr>
            <p:ph type="body" idx="1"/>
          </p:nvPr>
        </p:nvSpPr>
        <p:spPr bwMode="auto">
          <a:xfrm>
            <a:off x="914507" y="4344134"/>
            <a:ext cx="5028988" cy="4113951"/>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D6293069-2A5A-44F7-A14A-CFAB4C8328B1}" type="datetime1">
              <a:rPr lang="en-US"/>
              <a:pPr/>
              <a:t>12/6/2012</a:t>
            </a:fld>
            <a:endParaRPr lang="en-US"/>
          </a:p>
        </p:txBody>
      </p:sp>
      <p:sp>
        <p:nvSpPr>
          <p:cNvPr id="7" name="Rectangle 13"/>
          <p:cNvSpPr>
            <a:spLocks noGrp="1" noChangeArrowheads="1"/>
          </p:cNvSpPr>
          <p:nvPr>
            <p:ph type="sldNum" sz="quarter" idx="5"/>
          </p:nvPr>
        </p:nvSpPr>
        <p:spPr>
          <a:ln/>
        </p:spPr>
        <p:txBody>
          <a:bodyPr/>
          <a:lstStyle/>
          <a:p>
            <a:fld id="{D8E3D39D-666A-42BC-B2DB-D909D1C3C5E7}" type="slidenum">
              <a:rPr lang="en-US"/>
              <a:pPr/>
              <a:t>57</a:t>
            </a:fld>
            <a:endParaRPr lang="en-US"/>
          </a:p>
        </p:txBody>
      </p:sp>
      <p:sp>
        <p:nvSpPr>
          <p:cNvPr id="1543170" name="Rectangle 2"/>
          <p:cNvSpPr>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1543171" name="Rectangle 3"/>
          <p:cNvSpPr>
            <a:spLocks noGrp="1" noChangeArrowheads="1"/>
          </p:cNvSpPr>
          <p:nvPr>
            <p:ph type="body" idx="1"/>
          </p:nvPr>
        </p:nvSpPr>
        <p:spPr bwMode="auto">
          <a:xfrm>
            <a:off x="914507" y="4344134"/>
            <a:ext cx="5028988" cy="4113951"/>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7C1F353-9A54-4138-9A9A-5418F4E2F463}" type="slidenum">
              <a:rPr lang="en-US"/>
              <a:pPr/>
              <a:t>60</a:t>
            </a:fld>
            <a:endParaRPr lang="en-US"/>
          </a:p>
        </p:txBody>
      </p:sp>
      <p:sp>
        <p:nvSpPr>
          <p:cNvPr id="106499" name="Rectangle 2"/>
          <p:cNvSpPr>
            <a:spLocks noGrp="1" noRot="1" noChangeAspect="1" noChangeArrowheads="1"/>
          </p:cNvSpPr>
          <p:nvPr>
            <p:ph type="sldImg"/>
          </p:nvPr>
        </p:nvSpPr>
        <p:spPr>
          <a:xfrm>
            <a:off x="1147763" y="687388"/>
            <a:ext cx="4567237" cy="3427412"/>
          </a:xfrm>
          <a:solidFill>
            <a:srgbClr val="FFFFFF"/>
          </a:solidFill>
          <a:ln/>
        </p:spPr>
      </p:sp>
      <p:sp>
        <p:nvSpPr>
          <p:cNvPr id="106500" name="Rectangle 3"/>
          <p:cNvSpPr>
            <a:spLocks noGrp="1" noChangeArrowheads="1"/>
          </p:cNvSpPr>
          <p:nvPr>
            <p:ph type="body" idx="1"/>
          </p:nvPr>
        </p:nvSpPr>
        <p:spPr>
          <a:xfrm>
            <a:off x="912019" y="4345518"/>
            <a:ext cx="5033963" cy="4110567"/>
          </a:xfrm>
          <a:solidFill>
            <a:srgbClr val="FFFFFF"/>
          </a:solidFill>
          <a:ln>
            <a:solidFill>
              <a:srgbClr val="000000"/>
            </a:solidFill>
          </a:ln>
        </p:spPr>
        <p:txBody>
          <a:bodyPr/>
          <a:lstStyle/>
          <a:p>
            <a:endParaRPr lang="en-US" smtClean="0">
              <a:latin typeface="Times" pitchFamily="1"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802ACC0-DD11-4300-B1AC-D41AB7680E88}" type="slidenum">
              <a:rPr lang="en-US"/>
              <a:pPr/>
              <a:t>62</a:t>
            </a:fld>
            <a:endParaRPr lang="en-US"/>
          </a:p>
        </p:txBody>
      </p:sp>
      <p:sp>
        <p:nvSpPr>
          <p:cNvPr id="110595" name="Rectangle 2"/>
          <p:cNvSpPr>
            <a:spLocks noGrp="1" noRot="1" noChangeAspect="1" noChangeArrowheads="1"/>
          </p:cNvSpPr>
          <p:nvPr>
            <p:ph type="sldImg"/>
          </p:nvPr>
        </p:nvSpPr>
        <p:spPr>
          <a:xfrm>
            <a:off x="1147763" y="687388"/>
            <a:ext cx="4567237" cy="3427412"/>
          </a:xfrm>
          <a:solidFill>
            <a:srgbClr val="FFFFFF"/>
          </a:solidFill>
          <a:ln/>
        </p:spPr>
      </p:sp>
      <p:sp>
        <p:nvSpPr>
          <p:cNvPr id="110596" name="Rectangle 3"/>
          <p:cNvSpPr>
            <a:spLocks noGrp="1" noChangeArrowheads="1"/>
          </p:cNvSpPr>
          <p:nvPr>
            <p:ph type="body" idx="1"/>
          </p:nvPr>
        </p:nvSpPr>
        <p:spPr>
          <a:xfrm>
            <a:off x="912019" y="4345518"/>
            <a:ext cx="5033963" cy="4110567"/>
          </a:xfrm>
          <a:solidFill>
            <a:srgbClr val="FFFFFF"/>
          </a:solidFill>
          <a:ln>
            <a:solidFill>
              <a:srgbClr val="000000"/>
            </a:solidFill>
          </a:ln>
        </p:spPr>
        <p:txBody>
          <a:bodyPr/>
          <a:lstStyle/>
          <a:p>
            <a:endParaRPr lang="en-US" smtClean="0">
              <a:latin typeface="Times" pitchFamily="1"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AE34F698-9547-43CC-8266-4C3CA4EDCB6D}" type="slidenum">
              <a:rPr lang="en-US"/>
              <a:pPr/>
              <a:t>71</a:t>
            </a:fld>
            <a:endParaRPr lang="en-US"/>
          </a:p>
        </p:txBody>
      </p:sp>
      <p:sp>
        <p:nvSpPr>
          <p:cNvPr id="122883" name="Rectangle 2"/>
          <p:cNvSpPr>
            <a:spLocks noGrp="1" noRot="1" noChangeAspect="1" noChangeArrowheads="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pitchFamily="1"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83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5279266-C344-4BAD-B45B-82987256671C}" type="slidenum">
              <a:rPr lang="en-US">
                <a:latin typeface="Arial" pitchFamily="34" charset="0"/>
                <a:cs typeface="Arial" pitchFamily="34" charset="0"/>
              </a:rPr>
              <a:pPr/>
              <a:t>9</a:t>
            </a:fld>
            <a:endParaRPr lang="en-US">
              <a:latin typeface="Arial" pitchFamily="34" charset="0"/>
              <a:cs typeface="Arial"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84</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85</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86</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87</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91</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92</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93</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94</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95</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96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10</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103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7125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18000" y="5140024"/>
            <a:ext cx="91080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Arial Rounded MT Bold" pitchFamily="34" charset="0"/>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18000" y="3585568"/>
            <a:ext cx="9108000" cy="1499616"/>
          </a:xfrm>
        </p:spPr>
        <p:txBody>
          <a:bodyPr lIns="118872" tIns="0" rIns="45720" bIns="0" anchor="b"/>
          <a:lstStyle>
            <a:lvl1pPr marL="0" indent="0" algn="l">
              <a:buNone/>
              <a:defRPr sz="2000" baseline="0">
                <a:solidFill>
                  <a:srgbClr val="FFFFFF"/>
                </a:solidFill>
                <a:latin typeface="Arial Rounded MT 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p>
        </p:txBody>
      </p:sp>
      <p:sp>
        <p:nvSpPr>
          <p:cNvPr id="5" name="Footer Placeholder 4"/>
          <p:cNvSpPr>
            <a:spLocks noGrp="1"/>
          </p:cNvSpPr>
          <p:nvPr>
            <p:ph type="ftr" sz="quarter" idx="11"/>
          </p:nvPr>
        </p:nvSpPr>
        <p:spPr>
          <a:xfrm>
            <a:off x="2640597" y="6377459"/>
            <a:ext cx="3836404" cy="365125"/>
          </a:xfrm>
        </p:spPr>
        <p:txBody>
          <a:bodyPr/>
          <a:lstStyle/>
          <a:p>
            <a:r>
              <a:rPr lang="en-SG" smtClean="0"/>
              <a:t>Dr. B.Satyanarayana, TIFR, Mumbai                            Spandinche Hrudayam Charitable Trust, Munagapaka                            December 6,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18000" y="1512000"/>
            <a:ext cx="9108000" cy="5040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t>Dr. B.Satyanarayana, TIFR, Mumbai                            Spandinche Hrudayam Charitable Trust, Munagapaka                            December 6, 2012</a:t>
            </a:r>
            <a:endParaRPr lang="en-SG" dirty="0"/>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pPr/>
              <a:t>‹#›</a:t>
            </a:fld>
            <a:endParaRPr lang="en-SG"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9" name="Content Placeholder 2"/>
          <p:cNvSpPr>
            <a:spLocks noGrp="1"/>
          </p:cNvSpPr>
          <p:nvPr>
            <p:ph idx="1"/>
          </p:nvPr>
        </p:nvSpPr>
        <p:spPr>
          <a:xfrm>
            <a:off x="18000" y="1547999"/>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t>Dr. B.Satyanarayana, TIFR, Mumbai                            Spandinche Hrudayam Charitable Trust, Munagapaka                            December 6, 2012</a:t>
            </a:r>
            <a:endParaRPr lang="en-SG" dirty="0"/>
          </a:p>
        </p:txBody>
      </p:sp>
      <p:sp>
        <p:nvSpPr>
          <p:cNvPr id="11"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pPr/>
              <a:t>‹#›</a:t>
            </a:fld>
            <a:endParaRPr lang="en-SG" dirty="0"/>
          </a:p>
        </p:txBody>
      </p:sp>
      <p:sp>
        <p:nvSpPr>
          <p:cNvPr id="12" name="Content Placeholder 2"/>
          <p:cNvSpPr>
            <a:spLocks noGrp="1"/>
          </p:cNvSpPr>
          <p:nvPr>
            <p:ph idx="13"/>
          </p:nvPr>
        </p:nvSpPr>
        <p:spPr>
          <a:xfrm>
            <a:off x="4572504" y="1548000"/>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SG" dirty="0"/>
          </a:p>
        </p:txBody>
      </p:sp>
      <p:sp>
        <p:nvSpPr>
          <p:cNvPr id="8" name="Footer Placeholder 7"/>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
        <p:nvSpPr>
          <p:cNvPr id="9" name="Slide Number Placeholder 8"/>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SG" dirty="0"/>
          </a:p>
        </p:txBody>
      </p:sp>
      <p:sp>
        <p:nvSpPr>
          <p:cNvPr id="4" name="Footer Placeholder 3"/>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t>Dr. B.Satyanarayana, TIFR, Mumbai                            Spandinche Hrudayam Charitable Trust, Munagapaka                            December 6, 2012</a:t>
            </a:r>
            <a:endParaRPr lang="en-SG" dirty="0"/>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pPr/>
              <a:t>‹#›</a:t>
            </a:fld>
            <a:endParaRPr lang="en-SG"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SG"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
        <p:nvSpPr>
          <p:cNvPr id="7" name="Slide Number Placeholder 6"/>
          <p:cNvSpPr>
            <a:spLocks noGrp="1"/>
          </p:cNvSpPr>
          <p:nvPr>
            <p:ph type="sldNum" sz="quarter" idx="12"/>
          </p:nvPr>
        </p:nvSpPr>
        <p:spPr/>
        <p:txBody>
          <a:bodyPr/>
          <a:lstStyle/>
          <a:p>
            <a:fld id="{87DA48A2-68BF-4CCB-B774-65C9A0FC6421}" type="slidenum">
              <a:rPr lang="en-SG" smtClean="0"/>
              <a:pPr/>
              <a:t>‹#›</a:t>
            </a:fld>
            <a:endParaRPr lang="en-SG"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SG"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SG" smtClean="0"/>
              <a:t>Dr. B.Satyanarayana, TIFR, Mumbai                            Spandinche Hrudayam Charitable Trust, Munagapaka                            December 6, 2012</a:t>
            </a:r>
            <a:endParaRPr lang="en-SG" dirty="0"/>
          </a:p>
        </p:txBody>
      </p:sp>
      <p:sp>
        <p:nvSpPr>
          <p:cNvPr id="7" name="Slide Number Placeholder 6"/>
          <p:cNvSpPr>
            <a:spLocks noGrp="1"/>
          </p:cNvSpPr>
          <p:nvPr>
            <p:ph type="sldNum" sz="quarter" idx="12"/>
          </p:nvPr>
        </p:nvSpPr>
        <p:spPr>
          <a:xfrm>
            <a:off x="8339328" y="1170432"/>
            <a:ext cx="733864" cy="201168"/>
          </a:xfrm>
        </p:spPr>
        <p:txBody>
          <a:bodyPr/>
          <a:lstStyle/>
          <a:p>
            <a:fld id="{87DA48A2-68BF-4CCB-B774-65C9A0FC6421}" type="slidenum">
              <a:rPr lang="en-SG" smtClean="0"/>
              <a:pPr/>
              <a:t>‹#›</a:t>
            </a:fld>
            <a:endParaRPr lang="en-SG"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SG"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SG" smtClean="0"/>
              <a:t>Dr. B.Satyanarayana, TIFR, Mumbai                            Spandinche Hrudayam Charitable Trust, Munagapaka                            December 6, 2012</a:t>
            </a:r>
            <a:endParaRPr lang="en-SG"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7DA48A2-68BF-4CCB-B774-65C9A0FC6421}" type="slidenum">
              <a:rPr lang="en-SG" smtClean="0"/>
              <a:pPr/>
              <a:t>‹#›</a:t>
            </a:fld>
            <a:endParaRPr lang="en-SG"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1.wmf"/></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wmf"/></Relationships>
</file>

<file path=ppt/slides/_rels/slide9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file:///F:\INO\presentation\DAE-DST-Detector.pptx"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jpeg"/><Relationship Id="rId3" Type="http://schemas.openxmlformats.org/officeDocument/2006/relationships/image" Target="../media/image110.jpeg"/><Relationship Id="rId7" Type="http://schemas.openxmlformats.org/officeDocument/2006/relationships/image" Target="../media/image114.jpeg"/><Relationship Id="rId12"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13.png"/><Relationship Id="rId11" Type="http://schemas.openxmlformats.org/officeDocument/2006/relationships/image" Target="../media/image118.jpeg"/><Relationship Id="rId5" Type="http://schemas.openxmlformats.org/officeDocument/2006/relationships/image" Target="../media/image112.jpeg"/><Relationship Id="rId15" Type="http://schemas.openxmlformats.org/officeDocument/2006/relationships/image" Target="../media/image12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 Id="rId14" Type="http://schemas.openxmlformats.org/officeDocument/2006/relationships/image" Target="../media/image121.jpeg"/></Relationships>
</file>

<file path=ppt/slides/_rels/slide95.xml.rels><?xml version="1.0" encoding="UTF-8" standalone="yes"?>
<Relationships xmlns="http://schemas.openxmlformats.org/package/2006/relationships"><Relationship Id="rId3" Type="http://schemas.openxmlformats.org/officeDocument/2006/relationships/hyperlink" Target="http://www.hecr.tifr.res.in/~ino/daqweb_display/index.html"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124.png"/><Relationship Id="rId4" Type="http://schemas.openxmlformats.org/officeDocument/2006/relationships/image" Target="../media/image123.png"/></Relationships>
</file>

<file path=ppt/slides/_rels/slide9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9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9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chor="ctr" anchorCtr="0">
            <a:normAutofit/>
          </a:bodyPr>
          <a:lstStyle/>
          <a:p>
            <a:r>
              <a:rPr lang="en-IN" sz="4000" dirty="0" smtClean="0"/>
              <a:t>Doing Science is fun; it pays too!</a:t>
            </a:r>
            <a:endParaRPr lang="en-SG" sz="4800" dirty="0"/>
          </a:p>
        </p:txBody>
      </p:sp>
      <p:sp>
        <p:nvSpPr>
          <p:cNvPr id="5" name="Subtitle 4"/>
          <p:cNvSpPr>
            <a:spLocks noGrp="1"/>
          </p:cNvSpPr>
          <p:nvPr>
            <p:ph type="subTitle" idx="1"/>
          </p:nvPr>
        </p:nvSpPr>
        <p:spPr/>
        <p:txBody>
          <a:bodyPr>
            <a:normAutofit/>
          </a:bodyPr>
          <a:lstStyle/>
          <a:p>
            <a:r>
              <a:rPr lang="en-US" sz="1800" dirty="0" smtClean="0"/>
              <a:t>Dr. B.Satyanarayana </a:t>
            </a:r>
            <a:r>
              <a:rPr lang="en-US" sz="1800" dirty="0" smtClean="0">
                <a:cs typeface="Arial"/>
              </a:rPr>
              <a:t>▪ </a:t>
            </a:r>
            <a:r>
              <a:rPr lang="en-US" sz="1800" dirty="0" smtClean="0"/>
              <a:t>Scientific Officer (G)</a:t>
            </a:r>
          </a:p>
          <a:p>
            <a:r>
              <a:rPr lang="en-US" sz="1800" dirty="0" smtClean="0"/>
              <a:t>Department of High Energy Physics </a:t>
            </a:r>
            <a:r>
              <a:rPr lang="en-US" sz="1800" dirty="0" smtClean="0">
                <a:cs typeface="Arial"/>
              </a:rPr>
              <a:t>▪ </a:t>
            </a:r>
            <a:r>
              <a:rPr lang="en-US" sz="1800" dirty="0" smtClean="0"/>
              <a:t>Tata Institute of Fundamental Research</a:t>
            </a:r>
          </a:p>
          <a:p>
            <a:r>
              <a:rPr lang="en-US" sz="1800" dirty="0" smtClean="0"/>
              <a:t>Homi Bhabha Road </a:t>
            </a:r>
            <a:r>
              <a:rPr lang="en-US" sz="1800" dirty="0" smtClean="0">
                <a:cs typeface="Arial"/>
              </a:rPr>
              <a:t>▪ </a:t>
            </a:r>
            <a:r>
              <a:rPr lang="en-US" sz="1800" dirty="0" smtClean="0"/>
              <a:t>Colaba </a:t>
            </a:r>
            <a:r>
              <a:rPr lang="en-US" sz="1800" dirty="0" smtClean="0">
                <a:cs typeface="Arial"/>
              </a:rPr>
              <a:t>▪ </a:t>
            </a:r>
            <a:r>
              <a:rPr lang="en-US" sz="1800" dirty="0" smtClean="0"/>
              <a:t>Mumbai </a:t>
            </a:r>
            <a:r>
              <a:rPr lang="en-US" sz="1800" dirty="0" smtClean="0">
                <a:cs typeface="Arial"/>
              </a:rPr>
              <a:t>▪ </a:t>
            </a:r>
            <a:r>
              <a:rPr lang="en-US" sz="1800" dirty="0" smtClean="0"/>
              <a:t>400005 </a:t>
            </a:r>
            <a:r>
              <a:rPr lang="en-US" sz="1800" dirty="0" smtClean="0">
                <a:cs typeface="Arial"/>
              </a:rPr>
              <a:t>▪ </a:t>
            </a:r>
            <a:r>
              <a:rPr lang="en-US" sz="1800" dirty="0" smtClean="0"/>
              <a:t>INDIA</a:t>
            </a:r>
          </a:p>
          <a:p>
            <a:r>
              <a:rPr lang="en-US" sz="1800" b="1" dirty="0" smtClean="0"/>
              <a:t>T</a:t>
            </a:r>
            <a:r>
              <a:rPr lang="en-US" sz="1800" dirty="0" smtClean="0"/>
              <a:t>: 09987537702 ▪ </a:t>
            </a:r>
            <a:r>
              <a:rPr lang="en-US" sz="1800" b="1" dirty="0" smtClean="0"/>
              <a:t>E</a:t>
            </a:r>
            <a:r>
              <a:rPr lang="en-US" sz="1800" dirty="0" smtClean="0"/>
              <a:t>: bsn@tifr.res.in </a:t>
            </a:r>
            <a:r>
              <a:rPr lang="en-US" sz="1800" dirty="0" smtClean="0">
                <a:cs typeface="Arial"/>
              </a:rPr>
              <a:t>▪ </a:t>
            </a:r>
            <a:r>
              <a:rPr lang="en-US" sz="1800" b="1" dirty="0" smtClean="0">
                <a:cs typeface="Arial"/>
              </a:rPr>
              <a:t>W</a:t>
            </a:r>
            <a:r>
              <a:rPr lang="en-US" sz="1800" dirty="0" smtClean="0">
                <a:cs typeface="Arial"/>
              </a:rPr>
              <a:t>: http://www.tifr.res.in/~bsn</a:t>
            </a:r>
            <a:endParaRPr lang="en-SG" sz="1800" dirty="0" smtClean="0"/>
          </a:p>
        </p:txBody>
      </p:sp>
      <p:pic>
        <p:nvPicPr>
          <p:cNvPr id="6" name="Picture 5" descr="slide14.jpg"/>
          <p:cNvPicPr>
            <a:picLocks noChangeAspect="1"/>
          </p:cNvPicPr>
          <p:nvPr/>
        </p:nvPicPr>
        <p:blipFill>
          <a:blip r:embed="rId2"/>
          <a:stretch>
            <a:fillRect/>
          </a:stretch>
        </p:blipFill>
        <p:spPr>
          <a:xfrm>
            <a:off x="-18000" y="0"/>
            <a:ext cx="9180000" cy="234374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Newton's unfinished business...</a:t>
            </a:r>
            <a:endParaRPr lang="en-US" dirty="0"/>
          </a:p>
        </p:txBody>
      </p:sp>
      <p:sp>
        <p:nvSpPr>
          <p:cNvPr id="3" name="Content Placeholder 2"/>
          <p:cNvSpPr>
            <a:spLocks noGrp="1"/>
          </p:cNvSpPr>
          <p:nvPr>
            <p:ph idx="1"/>
          </p:nvPr>
        </p:nvSpPr>
        <p:spPr/>
        <p:txBody>
          <a:bodyPr>
            <a:normAutofit fontScale="85000" lnSpcReduction="10000"/>
          </a:bodyPr>
          <a:lstStyle/>
          <a:p>
            <a:pPr>
              <a:lnSpc>
                <a:spcPct val="120000"/>
              </a:lnSpc>
            </a:pPr>
            <a:r>
              <a:rPr lang="en-US" sz="3200" dirty="0" smtClean="0"/>
              <a:t>What is mass?</a:t>
            </a:r>
          </a:p>
          <a:p>
            <a:pPr>
              <a:lnSpc>
                <a:spcPct val="120000"/>
              </a:lnSpc>
            </a:pPr>
            <a:r>
              <a:rPr lang="en-US" sz="3200" dirty="0" smtClean="0"/>
              <a:t>What is the origin of mass? Why do tiny particles weigh the amount they do? Why do some particles have no mass at all?</a:t>
            </a:r>
          </a:p>
          <a:p>
            <a:pPr>
              <a:lnSpc>
                <a:spcPct val="120000"/>
              </a:lnSpc>
            </a:pPr>
            <a:r>
              <a:rPr lang="en-US" sz="3200" dirty="0" smtClean="0"/>
              <a:t>At present, there are no established answers to these questions. The most likely explanation may be found in the </a:t>
            </a:r>
            <a:r>
              <a:rPr lang="en-US" sz="3200" dirty="0" smtClean="0">
                <a:solidFill>
                  <a:srgbClr val="FF0000"/>
                </a:solidFill>
              </a:rPr>
              <a:t>Higgs boson</a:t>
            </a:r>
            <a:r>
              <a:rPr lang="en-US" sz="3200" dirty="0" smtClean="0"/>
              <a:t>, a key undiscovered particle that is essential for the Standard Model to work. First hypothesised in 1964, it has yet to be observed. </a:t>
            </a:r>
            <a:r>
              <a:rPr lang="en-US" sz="3200" dirty="0" smtClean="0">
                <a:solidFill>
                  <a:srgbClr val="FF0000"/>
                </a:solidFill>
              </a:rPr>
              <a:t>We feel we did now.</a:t>
            </a:r>
            <a:endParaRPr lang="en-US" sz="3200" dirty="0" smtClean="0"/>
          </a:p>
        </p:txBody>
      </p:sp>
      <p:sp>
        <p:nvSpPr>
          <p:cNvPr id="5" name="Slide Number Placeholder 4"/>
          <p:cNvSpPr>
            <a:spLocks noGrp="1"/>
          </p:cNvSpPr>
          <p:nvPr>
            <p:ph type="sldNum" sz="quarter" idx="12"/>
          </p:nvPr>
        </p:nvSpPr>
        <p:spPr/>
        <p:txBody>
          <a:bodyPr/>
          <a:lstStyle/>
          <a:p>
            <a:fld id="{87DA48A2-68BF-4CCB-B774-65C9A0FC6421}" type="slidenum">
              <a:rPr lang="en-SG" smtClean="0"/>
              <a:pPr/>
              <a:t>10</a:t>
            </a:fld>
            <a:endParaRPr lang="en-SG"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DA48A2-68BF-4CCB-B774-65C9A0FC6421}" type="slidenum">
              <a:rPr lang="en-SG" smtClean="0"/>
              <a:pPr/>
              <a:t>100</a:t>
            </a:fld>
            <a:endParaRPr lang="en-SG" dirty="0"/>
          </a:p>
        </p:txBody>
      </p:sp>
      <p:pic>
        <p:nvPicPr>
          <p:cNvPr id="4098" name="Picture 2"/>
          <p:cNvPicPr>
            <a:picLocks noChangeAspect="1" noChangeArrowheads="1"/>
          </p:cNvPicPr>
          <p:nvPr/>
        </p:nvPicPr>
        <p:blipFill>
          <a:blip r:embed="rId2"/>
          <a:srcRect l="14086" r="14310"/>
          <a:stretch>
            <a:fillRect/>
          </a:stretch>
        </p:blipFill>
        <p:spPr bwMode="auto">
          <a:xfrm>
            <a:off x="214282" y="71414"/>
            <a:ext cx="4357718" cy="3143249"/>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l="15790" r="15789"/>
          <a:stretch>
            <a:fillRect/>
          </a:stretch>
        </p:blipFill>
        <p:spPr bwMode="auto">
          <a:xfrm>
            <a:off x="4714876" y="71414"/>
            <a:ext cx="4172950" cy="3167846"/>
          </a:xfrm>
          <a:prstGeom prst="rect">
            <a:avLst/>
          </a:prstGeom>
          <a:noFill/>
          <a:ln w="9525">
            <a:noFill/>
            <a:miter lim="800000"/>
            <a:headEnd/>
            <a:tailEnd/>
          </a:ln>
          <a:effectLst/>
        </p:spPr>
      </p:pic>
      <p:pic>
        <p:nvPicPr>
          <p:cNvPr id="5122" name="Picture 2"/>
          <p:cNvPicPr>
            <a:picLocks noChangeAspect="1" noChangeArrowheads="1"/>
          </p:cNvPicPr>
          <p:nvPr/>
        </p:nvPicPr>
        <p:blipFill>
          <a:blip r:embed="rId4"/>
          <a:srcRect/>
          <a:stretch>
            <a:fillRect/>
          </a:stretch>
        </p:blipFill>
        <p:spPr bwMode="auto">
          <a:xfrm>
            <a:off x="752475" y="3319485"/>
            <a:ext cx="7639050" cy="3324225"/>
          </a:xfrm>
          <a:prstGeom prst="rect">
            <a:avLst/>
          </a:prstGeom>
          <a:noFill/>
          <a:ln w="9525">
            <a:noFill/>
            <a:miter lim="800000"/>
            <a:headEnd/>
            <a:tailEnd/>
          </a:ln>
          <a:effectLst/>
        </p:spPr>
      </p:pic>
      <p:pic>
        <p:nvPicPr>
          <p:cNvPr id="5123" name="Picture 3"/>
          <p:cNvPicPr>
            <a:picLocks noChangeAspect="1" noChangeArrowheads="1"/>
          </p:cNvPicPr>
          <p:nvPr/>
        </p:nvPicPr>
        <p:blipFill>
          <a:blip r:embed="rId5"/>
          <a:srcRect/>
          <a:stretch>
            <a:fillRect/>
          </a:stretch>
        </p:blipFill>
        <p:spPr bwMode="auto">
          <a:xfrm>
            <a:off x="4814912" y="4724416"/>
            <a:ext cx="3257550" cy="990600"/>
          </a:xfrm>
          <a:prstGeom prst="rect">
            <a:avLst/>
          </a:prstGeom>
          <a:noFill/>
          <a:ln w="9525">
            <a:noFill/>
            <a:miter lim="800000"/>
            <a:headEnd/>
            <a:tailEnd/>
          </a:ln>
          <a:effectLst/>
        </p:spPr>
      </p:pic>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opportunities in TIFR</a:t>
            </a:r>
            <a:endParaRPr lang="en-SG" dirty="0"/>
          </a:p>
        </p:txBody>
      </p:sp>
      <p:sp>
        <p:nvSpPr>
          <p:cNvPr id="3" name="Content Placeholder 2"/>
          <p:cNvSpPr>
            <a:spLocks noGrp="1"/>
          </p:cNvSpPr>
          <p:nvPr>
            <p:ph sz="half" idx="1"/>
          </p:nvPr>
        </p:nvSpPr>
        <p:spPr/>
        <p:txBody>
          <a:bodyPr>
            <a:normAutofit lnSpcReduction="10000"/>
          </a:bodyPr>
          <a:lstStyle/>
          <a:p>
            <a:pPr>
              <a:lnSpc>
                <a:spcPct val="120000"/>
              </a:lnSpc>
            </a:pPr>
            <a:r>
              <a:rPr lang="en-US" sz="1600" dirty="0" smtClean="0"/>
              <a:t>Visiting Students’ Research Programme (VSRP)</a:t>
            </a:r>
            <a:r>
              <a:rPr lang="en-SG" sz="1600" dirty="0" smtClean="0"/>
              <a:t>   </a:t>
            </a:r>
          </a:p>
          <a:p>
            <a:pPr lvl="1">
              <a:lnSpc>
                <a:spcPct val="120000"/>
              </a:lnSpc>
            </a:pPr>
            <a:r>
              <a:rPr lang="en-SG" sz="1400" dirty="0" smtClean="0"/>
              <a:t>Physics/Chemistry :</a:t>
            </a:r>
            <a:br>
              <a:rPr lang="en-SG" sz="1400" dirty="0" smtClean="0"/>
            </a:br>
            <a:r>
              <a:rPr lang="en-SG" sz="1400" dirty="0" smtClean="0"/>
              <a:t>Pre-final year students of M.Sc./B.E./B.Tech.</a:t>
            </a:r>
          </a:p>
          <a:p>
            <a:pPr lvl="1">
              <a:lnSpc>
                <a:spcPct val="120000"/>
              </a:lnSpc>
            </a:pPr>
            <a:r>
              <a:rPr lang="en-SG" sz="1400" dirty="0" smtClean="0"/>
              <a:t>Biology:</a:t>
            </a:r>
            <a:br>
              <a:rPr lang="en-SG" sz="1400" dirty="0" smtClean="0"/>
            </a:br>
            <a:r>
              <a:rPr lang="en-SG" sz="1400" dirty="0" smtClean="0"/>
              <a:t>Pre-final year students of M.Sc./B.E./B.Tech. Students doing </a:t>
            </a:r>
            <a:r>
              <a:rPr lang="en-SG" sz="1400" dirty="0" err="1" smtClean="0"/>
              <a:t>M.Pharm</a:t>
            </a:r>
            <a:r>
              <a:rPr lang="en-SG" sz="1400" dirty="0" smtClean="0"/>
              <a:t>., Medicine/Engineering will be also be considered.</a:t>
            </a:r>
          </a:p>
          <a:p>
            <a:pPr lvl="1">
              <a:lnSpc>
                <a:spcPct val="120000"/>
              </a:lnSpc>
            </a:pPr>
            <a:r>
              <a:rPr lang="en-SG" sz="1400" dirty="0" smtClean="0"/>
              <a:t>Mathematics:</a:t>
            </a:r>
            <a:br>
              <a:rPr lang="en-SG" sz="1400" dirty="0" smtClean="0"/>
            </a:br>
            <a:r>
              <a:rPr lang="en-SG" sz="1400" dirty="0" smtClean="0"/>
              <a:t>Pre-final and final year students of M.A./M.Sc./M-Stat./B.Tech.  Exceptionally bright pre-final and final year students of B.Sc./</a:t>
            </a:r>
            <a:r>
              <a:rPr lang="en-SG" sz="1400" dirty="0" err="1" smtClean="0"/>
              <a:t>B.Stat</a:t>
            </a:r>
            <a:r>
              <a:rPr lang="en-SG" sz="1400" dirty="0" smtClean="0"/>
              <a:t>./</a:t>
            </a:r>
            <a:r>
              <a:rPr lang="en-SG" sz="1400" dirty="0" err="1" smtClean="0"/>
              <a:t>B.Math</a:t>
            </a:r>
            <a:r>
              <a:rPr lang="en-SG" sz="1400" dirty="0" smtClean="0"/>
              <a:t>. will also be considered.</a:t>
            </a:r>
          </a:p>
          <a:p>
            <a:pPr lvl="1">
              <a:lnSpc>
                <a:spcPct val="120000"/>
              </a:lnSpc>
            </a:pPr>
            <a:r>
              <a:rPr lang="en-SG" sz="1400" dirty="0" smtClean="0"/>
              <a:t>Computer &amp; Systems Sciences:</a:t>
            </a:r>
            <a:br>
              <a:rPr lang="en-SG" sz="1400" dirty="0" smtClean="0"/>
            </a:br>
            <a:r>
              <a:rPr lang="en-SG" sz="1400" dirty="0" smtClean="0"/>
              <a:t>Pre-final year students of B.E./B.Tech./M.Sc./M.C.A./M.E./M.Tech. </a:t>
            </a:r>
          </a:p>
          <a:p>
            <a:pPr>
              <a:lnSpc>
                <a:spcPct val="120000"/>
              </a:lnSpc>
            </a:pPr>
            <a:r>
              <a:rPr lang="en-SG" sz="1600" dirty="0" smtClean="0"/>
              <a:t>Research opportunities for exceptionally talented and strongly motivated students</a:t>
            </a:r>
          </a:p>
          <a:p>
            <a:pPr lvl="1">
              <a:lnSpc>
                <a:spcPct val="120000"/>
              </a:lnSpc>
            </a:pPr>
            <a:r>
              <a:rPr lang="en-SG" sz="1400" dirty="0" smtClean="0"/>
              <a:t>TIFR is India's premier institution for advanced research in fundamental sciences. The Institute runs a graduate programme leading to the award of Ph.D. degree, as well as M.Sc. and Integrated Ph.D. in certain subjects. </a:t>
            </a:r>
          </a:p>
          <a:p>
            <a:pPr lvl="1">
              <a:lnSpc>
                <a:spcPct val="120000"/>
              </a:lnSpc>
            </a:pPr>
            <a:r>
              <a:rPr lang="en-SG" sz="1400" dirty="0" smtClean="0"/>
              <a:t>The Graduate Programme at TIFR is classified into the following Subjects - Mathematics, Physics, Chemistry, Biology, Computer &amp; Systems Sciences and Science Education.</a:t>
            </a:r>
          </a:p>
          <a:p>
            <a:pPr>
              <a:lnSpc>
                <a:spcPct val="120000"/>
              </a:lnSpc>
            </a:pPr>
            <a:r>
              <a:rPr lang="en-US" sz="1600" dirty="0" smtClean="0"/>
              <a:t>Career opportunities for bright engineers in Electronics, Instrumentation, Computer Science, Information technology, Civil, Mechanical and Electrical engineers</a:t>
            </a:r>
            <a:endParaRPr lang="en-SG" sz="1600" dirty="0" smtClean="0"/>
          </a:p>
          <a:p>
            <a:pPr>
              <a:lnSpc>
                <a:spcPct val="120000"/>
              </a:lnSpc>
            </a:pPr>
            <a:endParaRPr lang="en-SG" sz="1600"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101</a:t>
            </a:fld>
            <a:endParaRPr lang="en-US"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1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Some of the best Institutions and Universities of India</a:t>
            </a:r>
            <a:endParaRPr lang="en-IN" dirty="0"/>
          </a:p>
        </p:txBody>
      </p:sp>
      <p:sp>
        <p:nvSpPr>
          <p:cNvPr id="3" name="Content Placeholder 2"/>
          <p:cNvSpPr>
            <a:spLocks noGrp="1"/>
          </p:cNvSpPr>
          <p:nvPr>
            <p:ph idx="1"/>
          </p:nvPr>
        </p:nvSpPr>
        <p:spPr/>
        <p:txBody>
          <a:bodyPr>
            <a:normAutofit fontScale="70000" lnSpcReduction="20000"/>
          </a:bodyPr>
          <a:lstStyle/>
          <a:p>
            <a:pPr>
              <a:lnSpc>
                <a:spcPct val="120000"/>
              </a:lnSpc>
            </a:pPr>
            <a:r>
              <a:rPr lang="en-IN" dirty="0" smtClean="0"/>
              <a:t>Tata Institute Fundamental Research (TIFR), Mumbai</a:t>
            </a:r>
          </a:p>
          <a:p>
            <a:pPr>
              <a:lnSpc>
                <a:spcPct val="120000"/>
              </a:lnSpc>
            </a:pPr>
            <a:r>
              <a:rPr lang="en-IN" dirty="0" smtClean="0"/>
              <a:t>Bhabha Atomic Research Centre (BARC) and other DAE establishments</a:t>
            </a:r>
          </a:p>
          <a:p>
            <a:pPr>
              <a:lnSpc>
                <a:spcPct val="120000"/>
              </a:lnSpc>
            </a:pPr>
            <a:r>
              <a:rPr lang="en-IN" dirty="0" smtClean="0"/>
              <a:t>Indian Institute of Science, Bengaluru</a:t>
            </a:r>
          </a:p>
          <a:p>
            <a:pPr>
              <a:lnSpc>
                <a:spcPct val="120000"/>
              </a:lnSpc>
            </a:pPr>
            <a:r>
              <a:rPr lang="en-IN" dirty="0" smtClean="0"/>
              <a:t>Indian Institutes of Technology (IITs)</a:t>
            </a:r>
          </a:p>
          <a:p>
            <a:pPr>
              <a:lnSpc>
                <a:spcPct val="120000"/>
              </a:lnSpc>
            </a:pPr>
            <a:r>
              <a:rPr lang="en-IN" dirty="0" smtClean="0"/>
              <a:t>Central Universities</a:t>
            </a:r>
          </a:p>
          <a:p>
            <a:pPr>
              <a:lnSpc>
                <a:spcPct val="120000"/>
              </a:lnSpc>
            </a:pPr>
            <a:r>
              <a:rPr lang="en-IN" dirty="0" smtClean="0"/>
              <a:t>National Institutes of Technology (NITs)</a:t>
            </a:r>
          </a:p>
          <a:p>
            <a:pPr>
              <a:lnSpc>
                <a:spcPct val="120000"/>
              </a:lnSpc>
            </a:pPr>
            <a:r>
              <a:rPr lang="en-IN" dirty="0" smtClean="0"/>
              <a:t>National Institutes of Science and Education Research (NISERs)</a:t>
            </a:r>
          </a:p>
          <a:p>
            <a:pPr>
              <a:lnSpc>
                <a:spcPct val="120000"/>
              </a:lnSpc>
            </a:pPr>
            <a:r>
              <a:rPr lang="en-IN" dirty="0" smtClean="0"/>
              <a:t>Indian Institutes of Science and Education Research (IISERs)</a:t>
            </a:r>
          </a:p>
          <a:p>
            <a:pPr>
              <a:lnSpc>
                <a:spcPct val="120000"/>
              </a:lnSpc>
            </a:pPr>
            <a:r>
              <a:rPr lang="en-IN" dirty="0" smtClean="0"/>
              <a:t>Centre of Excellence in Basic Sciences (CBS), Mumbai</a:t>
            </a:r>
          </a:p>
          <a:p>
            <a:pPr>
              <a:lnSpc>
                <a:spcPct val="120000"/>
              </a:lnSpc>
            </a:pPr>
            <a:r>
              <a:rPr lang="en-IN" dirty="0" smtClean="0"/>
              <a:t>Space (ISRO) and Defence (DRDO) Labs</a:t>
            </a:r>
          </a:p>
          <a:p>
            <a:pPr>
              <a:lnSpc>
                <a:spcPct val="120000"/>
              </a:lnSpc>
            </a:pPr>
            <a:r>
              <a:rPr lang="en-IN" dirty="0" smtClean="0"/>
              <a:t>Central Scientific and Industrial Research (CSIR) Labs</a:t>
            </a:r>
          </a:p>
          <a:p>
            <a:pPr>
              <a:lnSpc>
                <a:spcPct val="120000"/>
              </a:lnSpc>
            </a:pPr>
            <a:endParaRPr lang="en-IN" dirty="0" smtClean="0"/>
          </a:p>
          <a:p>
            <a:pPr>
              <a:lnSpc>
                <a:spcPct val="120000"/>
              </a:lnSpc>
            </a:pPr>
            <a:endParaRPr lang="en-IN" dirty="0" smtClean="0"/>
          </a:p>
          <a:p>
            <a:pPr>
              <a:lnSpc>
                <a:spcPct val="120000"/>
              </a:lnSpc>
            </a:pPr>
            <a:endParaRPr lang="en-IN" dirty="0"/>
          </a:p>
        </p:txBody>
      </p:sp>
      <p:sp>
        <p:nvSpPr>
          <p:cNvPr id="4" name="Slide Number Placeholder 3"/>
          <p:cNvSpPr>
            <a:spLocks noGrp="1"/>
          </p:cNvSpPr>
          <p:nvPr>
            <p:ph type="sldNum" sz="quarter" idx="12"/>
          </p:nvPr>
        </p:nvSpPr>
        <p:spPr/>
        <p:txBody>
          <a:bodyPr/>
          <a:lstStyle/>
          <a:p>
            <a:fld id="{87DA48A2-68BF-4CCB-B774-65C9A0FC6421}" type="slidenum">
              <a:rPr lang="en-SG" smtClean="0"/>
              <a:pPr/>
              <a:t>102</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Philosophy of Science</a:t>
            </a:r>
            <a:endParaRPr lang="en-US" dirty="0"/>
          </a:p>
        </p:txBody>
      </p:sp>
      <p:sp>
        <p:nvSpPr>
          <p:cNvPr id="12" name="Content Placeholder 11"/>
          <p:cNvSpPr>
            <a:spLocks noGrp="1"/>
          </p:cNvSpPr>
          <p:nvPr>
            <p:ph idx="1"/>
          </p:nvPr>
        </p:nvSpPr>
        <p:spPr/>
        <p:txBody>
          <a:bodyPr>
            <a:normAutofit fontScale="77500" lnSpcReduction="20000"/>
          </a:bodyPr>
          <a:lstStyle/>
          <a:p>
            <a:pPr>
              <a:lnSpc>
                <a:spcPct val="120000"/>
              </a:lnSpc>
            </a:pPr>
            <a:r>
              <a:rPr lang="en-US" sz="2800" dirty="0" smtClean="0">
                <a:solidFill>
                  <a:srgbClr val="FF0000"/>
                </a:solidFill>
              </a:rPr>
              <a:t>To me there has never been a higher source of earthly honour or distinction than that connected with advances in science. </a:t>
            </a:r>
          </a:p>
          <a:p>
            <a:pPr>
              <a:lnSpc>
                <a:spcPct val="120000"/>
              </a:lnSpc>
            </a:pPr>
            <a:r>
              <a:rPr lang="en-US" sz="2800" dirty="0" smtClean="0">
                <a:solidFill>
                  <a:srgbClr val="002060"/>
                </a:solidFill>
              </a:rPr>
              <a:t>I seem to have been only like a boy playing on the seashore, and diverting myself in now and then finding a smoother pebble or a prettier shell than ordinary, whilst the great ocean of truth lay all undiscovered before me.</a:t>
            </a:r>
            <a:endParaRPr lang="en-US" dirty="0">
              <a:solidFill>
                <a:srgbClr val="002060"/>
              </a:solidFill>
            </a:endParaRPr>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a:t>103</a:t>
            </a:fld>
            <a:endParaRPr kumimoji="0" lang="en-US" dirty="0"/>
          </a:p>
        </p:txBody>
      </p:sp>
      <p:pic>
        <p:nvPicPr>
          <p:cNvPr id="14" name="Picture 5" descr="newton"/>
          <p:cNvPicPr>
            <a:picLocks noGrp="1" noChangeAspect="1" noChangeArrowheads="1"/>
          </p:cNvPicPr>
          <p:nvPr>
            <p:ph idx="13"/>
          </p:nvPr>
        </p:nvPicPr>
        <p:blipFill>
          <a:blip r:embed="rId3"/>
          <a:stretch>
            <a:fillRect/>
          </a:stretch>
        </p:blipFill>
        <p:spPr bwMode="auto">
          <a:xfrm>
            <a:off x="5031653" y="1547813"/>
            <a:ext cx="3617768" cy="4968875"/>
          </a:xfrm>
          <a:prstGeom prst="rect">
            <a:avLst/>
          </a:prstGeom>
          <a:noFill/>
          <a:ln w="28575">
            <a:solidFill>
              <a:schemeClr val="bg1"/>
            </a:solidFill>
            <a:miter lim="800000"/>
            <a:headEnd/>
            <a:tailEnd/>
          </a:ln>
        </p:spPr>
      </p:pic>
      <p:sp>
        <p:nvSpPr>
          <p:cNvPr id="15" name="TextBox 14"/>
          <p:cNvSpPr txBox="1"/>
          <p:nvPr/>
        </p:nvSpPr>
        <p:spPr>
          <a:xfrm>
            <a:off x="5385714" y="5967731"/>
            <a:ext cx="2928958" cy="461665"/>
          </a:xfrm>
          <a:prstGeom prst="rect">
            <a:avLst/>
          </a:prstGeom>
          <a:noFill/>
        </p:spPr>
        <p:txBody>
          <a:bodyPr wrap="square" rtlCol="0">
            <a:spAutoFit/>
          </a:bodyPr>
          <a:lstStyle/>
          <a:p>
            <a:pPr algn="ctr"/>
            <a:r>
              <a:rPr lang="en-US" sz="2400" dirty="0" smtClean="0">
                <a:solidFill>
                  <a:srgbClr val="FFFF00"/>
                </a:solidFill>
              </a:rPr>
              <a:t>Sir Isaac Newton</a:t>
            </a:r>
          </a:p>
        </p:txBody>
      </p:sp>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An invisible problem...</a:t>
            </a:r>
            <a:endParaRPr lang="en-US" dirty="0"/>
          </a:p>
        </p:txBody>
      </p:sp>
      <p:sp>
        <p:nvSpPr>
          <p:cNvPr id="8" name="Content Placeholder 7"/>
          <p:cNvSpPr>
            <a:spLocks noGrp="1"/>
          </p:cNvSpPr>
          <p:nvPr>
            <p:ph idx="1"/>
          </p:nvPr>
        </p:nvSpPr>
        <p:spPr>
          <a:xfrm>
            <a:off x="18000" y="1547999"/>
            <a:ext cx="5054066" cy="4968000"/>
          </a:xfrm>
        </p:spPr>
        <p:txBody>
          <a:bodyPr>
            <a:noAutofit/>
          </a:bodyPr>
          <a:lstStyle/>
          <a:p>
            <a:r>
              <a:rPr lang="en-US" sz="2000" dirty="0" smtClean="0"/>
              <a:t>What is 96% of the universe made of?</a:t>
            </a:r>
          </a:p>
          <a:p>
            <a:r>
              <a:rPr lang="en-US" sz="2000" dirty="0" smtClean="0"/>
              <a:t>Everything we see in the Universe, from an ant to a galaxy, is made up of ordinary particles. These are collectively referred to as matter, forming 4% of the Universe.</a:t>
            </a:r>
          </a:p>
          <a:p>
            <a:r>
              <a:rPr lang="en-US" sz="2000" dirty="0" smtClean="0"/>
              <a:t>Dark matter and dark energy are believed to make up the remaining proportion, but they are incredibly difficult to detect and study.</a:t>
            </a:r>
          </a:p>
          <a:p>
            <a:r>
              <a:rPr lang="en-US" sz="2000" dirty="0" smtClean="0"/>
              <a:t>Investigating the nature of dark matter and dark energy is one of the biggest challenges today in the fields of particle physics and cosmology.</a:t>
            </a:r>
          </a:p>
          <a:p>
            <a:endParaRPr lang="en-US" sz="2000" dirty="0"/>
          </a:p>
        </p:txBody>
      </p:sp>
      <p:pic>
        <p:nvPicPr>
          <p:cNvPr id="11" name="Picture 4" descr="pie_chart"/>
          <p:cNvPicPr>
            <a:picLocks noGrp="1" noChangeAspect="1" noChangeArrowheads="1"/>
          </p:cNvPicPr>
          <p:nvPr>
            <p:ph idx="13"/>
          </p:nvPr>
        </p:nvPicPr>
        <p:blipFill>
          <a:blip r:embed="rId3" cstate="print"/>
          <a:srcRect l="12069" t="12933" r="11961" b="19146"/>
          <a:stretch>
            <a:fillRect/>
          </a:stretch>
        </p:blipFill>
        <p:spPr bwMode="auto">
          <a:xfrm>
            <a:off x="5143504" y="2108184"/>
            <a:ext cx="3892584" cy="3892584"/>
          </a:xfrm>
          <a:prstGeom prst="rect">
            <a:avLst/>
          </a:prstGeom>
          <a:noFill/>
        </p:spPr>
      </p:pic>
      <p:sp>
        <p:nvSpPr>
          <p:cNvPr id="12" name="Slide Number Placeholder 11"/>
          <p:cNvSpPr>
            <a:spLocks noGrp="1"/>
          </p:cNvSpPr>
          <p:nvPr>
            <p:ph type="sldNum" sz="quarter" idx="12"/>
          </p:nvPr>
        </p:nvSpPr>
        <p:spPr/>
        <p:txBody>
          <a:bodyPr/>
          <a:lstStyle/>
          <a:p>
            <a:fld id="{87DA48A2-68BF-4CCB-B774-65C9A0FC6421}" type="slidenum">
              <a:rPr lang="en-SG" smtClean="0"/>
              <a:pPr/>
              <a:t>11</a:t>
            </a:fld>
            <a:endParaRPr lang="en-SG"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p:cBhvr override="childStyle">
                                        <p:cTn dur="1" fill="hold" display="0" masterRel="nextClick" afterEffect="1"/>
                                        <p:tgtEl>
                                          <p:spTgt spid="8">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p:cBhvr override="childStyle">
                                        <p:cTn dur="1" fill="hold" display="0" masterRel="nextClick" afterEffect="1"/>
                                        <p:tgtEl>
                                          <p:spTgt spid="8">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subTnLst>
                                    <p:animClr>
                                      <p:cBhvr override="childStyle">
                                        <p:cTn dur="1" fill="hold" display="0" masterRel="nextClick" afterEffect="1"/>
                                        <p:tgtEl>
                                          <p:spTgt spid="8">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is there no more antimatter?</a:t>
            </a:r>
            <a:endParaRPr lang="en-US" dirty="0"/>
          </a:p>
        </p:txBody>
      </p:sp>
      <p:sp>
        <p:nvSpPr>
          <p:cNvPr id="3" name="Content Placeholder 2"/>
          <p:cNvSpPr>
            <a:spLocks noGrp="1"/>
          </p:cNvSpPr>
          <p:nvPr>
            <p:ph idx="1"/>
          </p:nvPr>
        </p:nvSpPr>
        <p:spPr/>
        <p:txBody>
          <a:bodyPr>
            <a:noAutofit/>
          </a:bodyPr>
          <a:lstStyle/>
          <a:p>
            <a:r>
              <a:rPr lang="en-US" sz="2400" dirty="0" smtClean="0"/>
              <a:t>We live in a world of matter – everything in the Universe, including ourselves, is made of  matter.</a:t>
            </a:r>
          </a:p>
          <a:p>
            <a:r>
              <a:rPr lang="en-US" sz="2400" dirty="0" smtClean="0"/>
              <a:t>Antimatter is like a twin version of matter, but with opposite electric charge.</a:t>
            </a:r>
          </a:p>
          <a:p>
            <a:r>
              <a:rPr lang="en-US" sz="2400" dirty="0" smtClean="0"/>
              <a:t>At the birth of the Universe, equal amounts of matter and antimatter should have been produced in the Big Bang.</a:t>
            </a:r>
          </a:p>
          <a:p>
            <a:r>
              <a:rPr lang="en-US" sz="2400" dirty="0" smtClean="0"/>
              <a:t>But when matter and antimatter particles meet, they annihilate each other, transforming into energy.</a:t>
            </a:r>
          </a:p>
          <a:p>
            <a:r>
              <a:rPr lang="en-US" sz="2400" dirty="0" smtClean="0"/>
              <a:t>Somehow, a tiny fraction of matter must have survived to form the Universe we live in today, with hardly any antimatter left.</a:t>
            </a:r>
          </a:p>
          <a:p>
            <a:r>
              <a:rPr lang="en-US" sz="2400" dirty="0" smtClean="0"/>
              <a:t>Why does Nature appear to have this bias for matter over antimatter?</a:t>
            </a:r>
          </a:p>
        </p:txBody>
      </p:sp>
      <p:sp>
        <p:nvSpPr>
          <p:cNvPr id="5" name="Slide Number Placeholder 4"/>
          <p:cNvSpPr>
            <a:spLocks noGrp="1"/>
          </p:cNvSpPr>
          <p:nvPr>
            <p:ph type="sldNum" sz="quarter" idx="12"/>
          </p:nvPr>
        </p:nvSpPr>
        <p:spPr/>
        <p:txBody>
          <a:bodyPr/>
          <a:lstStyle/>
          <a:p>
            <a:fld id="{87DA48A2-68BF-4CCB-B774-65C9A0FC6421}" type="slidenum">
              <a:rPr lang="en-SG" smtClean="0"/>
              <a:pPr/>
              <a:t>12</a:t>
            </a:fld>
            <a:endParaRPr lang="en-SG"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Bang – Part 1</a:t>
            </a:r>
            <a:endParaRPr lang="en-US" dirty="0"/>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a:t>13</a:t>
            </a:fld>
            <a:endParaRPr kumimoji="0" lang="en-US" dirty="0"/>
          </a:p>
        </p:txBody>
      </p:sp>
      <p:pic>
        <p:nvPicPr>
          <p:cNvPr id="6" name="Picture 3"/>
          <p:cNvPicPr>
            <a:picLocks noGrp="1" noChangeAspect="1" noChangeArrowheads="1"/>
          </p:cNvPicPr>
          <p:nvPr>
            <p:ph idx="1"/>
          </p:nvPr>
        </p:nvPicPr>
        <p:blipFill>
          <a:blip r:embed="rId3">
            <a:clrChange>
              <a:clrFrom>
                <a:srgbClr val="5CB464"/>
              </a:clrFrom>
              <a:clrTo>
                <a:srgbClr val="5CB464">
                  <a:alpha val="0"/>
                </a:srgbClr>
              </a:clrTo>
            </a:clrChange>
            <a:lum/>
          </a:blip>
          <a:srcRect t="17897" r="1600" b="10738"/>
          <a:stretch>
            <a:fillRect/>
          </a:stretch>
        </p:blipFill>
        <p:spPr bwMode="auto">
          <a:xfrm>
            <a:off x="953115" y="1512000"/>
            <a:ext cx="7543590" cy="5328000"/>
          </a:xfrm>
          <a:prstGeom prst="rect">
            <a:avLst/>
          </a:prstGeom>
          <a:noFill/>
          <a:ln w="9525">
            <a:noFill/>
            <a:miter lim="800000"/>
            <a:headEnd/>
            <a:tailEnd/>
          </a:ln>
          <a:effectLst/>
        </p:spPr>
      </p:pic>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Bang – Part 2</a:t>
            </a:r>
            <a:endParaRPr lang="en-US" dirty="0"/>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a:t>14</a:t>
            </a:fld>
            <a:endParaRPr kumimoji="0" lang="en-US" dirty="0"/>
          </a:p>
        </p:txBody>
      </p:sp>
      <p:pic>
        <p:nvPicPr>
          <p:cNvPr id="6" name="Picture 3"/>
          <p:cNvPicPr>
            <a:picLocks noGrp="1" noChangeAspect="1" noChangeArrowheads="1"/>
          </p:cNvPicPr>
          <p:nvPr>
            <p:ph idx="1"/>
          </p:nvPr>
        </p:nvPicPr>
        <p:blipFill>
          <a:blip r:embed="rId3"/>
          <a:srcRect t="32654" r="1544" b="2449"/>
          <a:stretch>
            <a:fillRect/>
          </a:stretch>
        </p:blipFill>
        <p:spPr bwMode="auto">
          <a:xfrm>
            <a:off x="819083" y="1512000"/>
            <a:ext cx="7505835" cy="5328000"/>
          </a:xfrm>
          <a:prstGeom prst="rect">
            <a:avLst/>
          </a:prstGeom>
          <a:noFill/>
          <a:ln w="9525">
            <a:noFill/>
            <a:miter lim="800000"/>
            <a:headEnd/>
            <a:tailEnd/>
          </a:ln>
          <a:effectLst/>
        </p:spPr>
      </p:pic>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Secrets of the Big Bang</a:t>
            </a:r>
            <a:endParaRPr lang="en-US" dirty="0"/>
          </a:p>
        </p:txBody>
      </p:sp>
      <p:sp>
        <p:nvSpPr>
          <p:cNvPr id="3" name="Content Placeholder 2"/>
          <p:cNvSpPr>
            <a:spLocks noGrp="1"/>
          </p:cNvSpPr>
          <p:nvPr>
            <p:ph idx="1"/>
          </p:nvPr>
        </p:nvSpPr>
        <p:spPr/>
        <p:txBody>
          <a:bodyPr>
            <a:normAutofit fontScale="92500"/>
          </a:bodyPr>
          <a:lstStyle/>
          <a:p>
            <a:pPr>
              <a:lnSpc>
                <a:spcPct val="110000"/>
              </a:lnSpc>
            </a:pPr>
            <a:r>
              <a:rPr lang="en-US" sz="2200" dirty="0" smtClean="0"/>
              <a:t>What was matter like within the first second of the Universe’s life?</a:t>
            </a:r>
          </a:p>
          <a:p>
            <a:pPr>
              <a:lnSpc>
                <a:spcPct val="110000"/>
              </a:lnSpc>
            </a:pPr>
            <a:r>
              <a:rPr lang="en-US" sz="2200" dirty="0" smtClean="0"/>
              <a:t>Matter, from which everything in the Universe is made, is believed to have originated from a dense and hot cocktail of fundamental particles.</a:t>
            </a:r>
          </a:p>
          <a:p>
            <a:pPr>
              <a:lnSpc>
                <a:spcPct val="110000"/>
              </a:lnSpc>
            </a:pPr>
            <a:r>
              <a:rPr lang="en-US" sz="2200" dirty="0" smtClean="0"/>
              <a:t>Today, the ordinary matter of the Universe is made of atoms, which contain a nucleus composed of protons and neutrons, which in turn are made of quarks bound together by other particles called gluons.</a:t>
            </a:r>
          </a:p>
          <a:p>
            <a:pPr>
              <a:lnSpc>
                <a:spcPct val="110000"/>
              </a:lnSpc>
            </a:pPr>
            <a:r>
              <a:rPr lang="en-US" sz="2200" dirty="0" smtClean="0"/>
              <a:t>The bond is very strong, but in the very early Universe conditions would have been too hot and energetic for the gluons to hold the quarks together.</a:t>
            </a:r>
          </a:p>
          <a:p>
            <a:pPr>
              <a:lnSpc>
                <a:spcPct val="110000"/>
              </a:lnSpc>
            </a:pPr>
            <a:r>
              <a:rPr lang="en-US" sz="2200" dirty="0" smtClean="0"/>
              <a:t>Instead, it seems likely that during the first microseconds after the Big Bang the Universe would have contained a very hot and dense mixture of quarks and gluons called quark–gluon plasma.</a:t>
            </a:r>
          </a:p>
        </p:txBody>
      </p:sp>
      <p:sp>
        <p:nvSpPr>
          <p:cNvPr id="5" name="Slide Number Placeholder 4"/>
          <p:cNvSpPr>
            <a:spLocks noGrp="1"/>
          </p:cNvSpPr>
          <p:nvPr>
            <p:ph type="sldNum" sz="quarter" idx="12"/>
          </p:nvPr>
        </p:nvSpPr>
        <p:spPr/>
        <p:txBody>
          <a:bodyPr/>
          <a:lstStyle/>
          <a:p>
            <a:fld id="{87DA48A2-68BF-4CCB-B774-65C9A0FC6421}" type="slidenum">
              <a:rPr lang="en-SG" smtClean="0"/>
              <a:pPr/>
              <a:t>15</a:t>
            </a:fld>
            <a:endParaRPr lang="en-SG"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 model of particle physics</a:t>
            </a:r>
            <a:endParaRPr lang="en-SG" dirty="0"/>
          </a:p>
        </p:txBody>
      </p:sp>
      <p:pic>
        <p:nvPicPr>
          <p:cNvPr id="6" name="Content Placeholder 6" descr="standardmodel-1.jpg"/>
          <p:cNvPicPr>
            <a:picLocks noGrp="1" noChangeAspect="1"/>
          </p:cNvPicPr>
          <p:nvPr>
            <p:ph idx="1"/>
          </p:nvPr>
        </p:nvPicPr>
        <p:blipFill>
          <a:blip r:embed="rId2" cstate="print"/>
          <a:stretch>
            <a:fillRect/>
          </a:stretch>
        </p:blipFill>
        <p:spPr>
          <a:xfrm>
            <a:off x="72000" y="1512000"/>
            <a:ext cx="4075472" cy="5040000"/>
          </a:xfrm>
          <a:prstGeom prst="rect">
            <a:avLst/>
          </a:prstGeom>
          <a:ln>
            <a:noFill/>
          </a:ln>
          <a:effectLst>
            <a:outerShdw blurRad="292100" dist="139700" dir="2700000" algn="tl" rotWithShape="0">
              <a:srgbClr val="333333">
                <a:alpha val="65000"/>
              </a:srgbClr>
            </a:outerShdw>
          </a:effectLst>
        </p:spPr>
      </p:pic>
      <p:sp>
        <p:nvSpPr>
          <p:cNvPr id="8" name="Content Placeholder 7"/>
          <p:cNvSpPr>
            <a:spLocks noGrp="1"/>
          </p:cNvSpPr>
          <p:nvPr>
            <p:ph idx="13"/>
          </p:nvPr>
        </p:nvSpPr>
        <p:spPr>
          <a:xfrm>
            <a:off x="4211960" y="1548000"/>
            <a:ext cx="4896544" cy="4968000"/>
          </a:xfrm>
        </p:spPr>
        <p:txBody>
          <a:bodyPr>
            <a:normAutofit fontScale="92500" lnSpcReduction="10000"/>
          </a:bodyPr>
          <a:lstStyle/>
          <a:p>
            <a:pPr>
              <a:lnSpc>
                <a:spcPct val="110000"/>
              </a:lnSpc>
            </a:pPr>
            <a:r>
              <a:rPr lang="en-SG" dirty="0" smtClean="0"/>
              <a:t>All interactions behaved as a single one when the universe was much younger and hotter </a:t>
            </a:r>
            <a:r>
              <a:rPr lang="en-SG" dirty="0" smtClean="0">
                <a:sym typeface="Symbol"/>
              </a:rPr>
              <a:t> </a:t>
            </a:r>
            <a:r>
              <a:rPr lang="en-SG" dirty="0" smtClean="0"/>
              <a:t>idea of unification!</a:t>
            </a:r>
          </a:p>
          <a:p>
            <a:pPr>
              <a:lnSpc>
                <a:spcPct val="110000"/>
              </a:lnSpc>
            </a:pPr>
            <a:r>
              <a:rPr lang="en-SG" dirty="0" smtClean="0"/>
              <a:t>Everyday matter is made up of only up and down type quarks, electron.</a:t>
            </a:r>
            <a:endParaRPr lang="en-SG" dirty="0"/>
          </a:p>
        </p:txBody>
      </p:sp>
      <p:sp>
        <p:nvSpPr>
          <p:cNvPr id="10" name="Slide Number Placeholder 9"/>
          <p:cNvSpPr>
            <a:spLocks noGrp="1"/>
          </p:cNvSpPr>
          <p:nvPr>
            <p:ph type="sldNum" sz="quarter" idx="12"/>
          </p:nvPr>
        </p:nvSpPr>
        <p:spPr/>
        <p:txBody>
          <a:bodyPr/>
          <a:lstStyle/>
          <a:p>
            <a:fld id="{87DA48A2-68BF-4CCB-B774-65C9A0FC6421}" type="slidenum">
              <a:rPr lang="en-SG" smtClean="0"/>
              <a:pPr/>
              <a:t>16</a:t>
            </a:fld>
            <a:endParaRPr lang="en-SG" dirty="0"/>
          </a:p>
        </p:txBody>
      </p:sp>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smtClean="0"/>
              <a:t>Forces in Nature</a:t>
            </a:r>
            <a:endParaRPr lang="en-IN" dirty="0"/>
          </a:p>
        </p:txBody>
      </p:sp>
      <p:sp>
        <p:nvSpPr>
          <p:cNvPr id="3" name="Slide Number Placeholder 2"/>
          <p:cNvSpPr>
            <a:spLocks noGrp="1"/>
          </p:cNvSpPr>
          <p:nvPr>
            <p:ph type="sldNum" sz="quarter" idx="12"/>
          </p:nvPr>
        </p:nvSpPr>
        <p:spPr/>
        <p:txBody>
          <a:bodyPr/>
          <a:lstStyle/>
          <a:p>
            <a:fld id="{87DA48A2-68BF-4CCB-B774-65C9A0FC6421}" type="slidenum">
              <a:rPr lang="en-SG" smtClean="0"/>
              <a:pPr/>
              <a:t>17</a:t>
            </a:fld>
            <a:endParaRPr lang="en-SG" dirty="0"/>
          </a:p>
        </p:txBody>
      </p:sp>
      <p:pic>
        <p:nvPicPr>
          <p:cNvPr id="8" name="Picture 1"/>
          <p:cNvPicPr>
            <a:picLocks noGrp="1" noChangeAspect="1" noChangeArrowheads="1"/>
          </p:cNvPicPr>
          <p:nvPr>
            <p:ph idx="1"/>
          </p:nvPr>
        </p:nvPicPr>
        <p:blipFill>
          <a:blip r:embed="rId3"/>
          <a:srcRect l="9305" t="20962" r="10156" b="12704"/>
          <a:stretch>
            <a:fillRect/>
          </a:stretch>
        </p:blipFill>
        <p:spPr bwMode="auto">
          <a:xfrm>
            <a:off x="-5194" y="1512000"/>
            <a:ext cx="9154389" cy="5328000"/>
          </a:xfrm>
          <a:prstGeom prst="rect">
            <a:avLst/>
          </a:prstGeom>
          <a:noFill/>
        </p:spPr>
      </p:pic>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forces of nature</a:t>
            </a:r>
            <a:endParaRPr lang="en-US" dirty="0"/>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a:t>18</a:t>
            </a:fld>
            <a:endParaRPr kumimoji="0" lang="en-US" dirty="0"/>
          </a:p>
        </p:txBody>
      </p:sp>
      <p:pic>
        <p:nvPicPr>
          <p:cNvPr id="6" name="Content Placeholder 5"/>
          <p:cNvPicPr>
            <a:picLocks noGrp="1" noChangeAspect="1" noChangeArrowheads="1"/>
          </p:cNvPicPr>
          <p:nvPr>
            <p:ph idx="1"/>
          </p:nvPr>
        </p:nvPicPr>
        <p:blipFill>
          <a:blip r:embed="rId3"/>
          <a:srcRect/>
          <a:stretch>
            <a:fillRect/>
          </a:stretch>
        </p:blipFill>
        <p:spPr>
          <a:xfrm>
            <a:off x="1741361" y="1512000"/>
            <a:ext cx="5661279" cy="5292000"/>
          </a:xfrm>
          <a:noFill/>
          <a:ln/>
        </p:spPr>
      </p:pic>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Masses of particles</a:t>
            </a:r>
            <a:endParaRPr lang="en-SG" dirty="0"/>
          </a:p>
        </p:txBody>
      </p:sp>
      <p:sp>
        <p:nvSpPr>
          <p:cNvPr id="6" name="Content Placeholder 5"/>
          <p:cNvSpPr>
            <a:spLocks noGrp="1"/>
          </p:cNvSpPr>
          <p:nvPr>
            <p:ph idx="13"/>
          </p:nvPr>
        </p:nvSpPr>
        <p:spPr>
          <a:xfrm>
            <a:off x="3779912" y="1548000"/>
            <a:ext cx="5292088" cy="4473288"/>
          </a:xfrm>
        </p:spPr>
        <p:txBody>
          <a:bodyPr>
            <a:normAutofit fontScale="62500" lnSpcReduction="20000"/>
          </a:bodyPr>
          <a:lstStyle/>
          <a:p>
            <a:pPr>
              <a:lnSpc>
                <a:spcPct val="120000"/>
              </a:lnSpc>
            </a:pPr>
            <a:r>
              <a:rPr lang="en-SG" dirty="0" smtClean="0"/>
              <a:t>Mass is a fundamental property of a particle</a:t>
            </a:r>
          </a:p>
          <a:p>
            <a:pPr>
              <a:lnSpc>
                <a:spcPct val="120000"/>
              </a:lnSpc>
            </a:pPr>
            <a:r>
              <a:rPr lang="en-SG" dirty="0" smtClean="0"/>
              <a:t>Determines how a particle responds to a force.</a:t>
            </a:r>
          </a:p>
          <a:p>
            <a:pPr>
              <a:lnSpc>
                <a:spcPct val="120000"/>
              </a:lnSpc>
            </a:pPr>
            <a:r>
              <a:rPr lang="en-SG" dirty="0" smtClean="0"/>
              <a:t>Electron mass: 0.511MeV/c</a:t>
            </a:r>
            <a:r>
              <a:rPr lang="en-SG" baseline="30000" dirty="0" smtClean="0"/>
              <a:t>2</a:t>
            </a:r>
            <a:r>
              <a:rPr lang="en-SG" dirty="0" smtClean="0"/>
              <a:t> = 9.11 </a:t>
            </a:r>
            <a:r>
              <a:rPr lang="en-SG" dirty="0" smtClean="0">
                <a:latin typeface="Arial"/>
                <a:cs typeface="Arial"/>
              </a:rPr>
              <a:t>×</a:t>
            </a:r>
            <a:r>
              <a:rPr lang="en-SG" dirty="0" smtClean="0"/>
              <a:t> 10</a:t>
            </a:r>
            <a:r>
              <a:rPr lang="en-SG" baseline="30000" dirty="0" smtClean="0"/>
              <a:t>‐31</a:t>
            </a:r>
            <a:r>
              <a:rPr lang="en-SG" dirty="0" smtClean="0"/>
              <a:t> kg</a:t>
            </a:r>
          </a:p>
          <a:p>
            <a:pPr>
              <a:lnSpc>
                <a:spcPct val="120000"/>
              </a:lnSpc>
            </a:pPr>
            <a:r>
              <a:rPr lang="en-SG" dirty="0" smtClean="0"/>
              <a:t>Proton mass: 938.27 MeV/c</a:t>
            </a:r>
            <a:r>
              <a:rPr lang="en-SG" baseline="30000" dirty="0" smtClean="0"/>
              <a:t>2 </a:t>
            </a:r>
            <a:r>
              <a:rPr lang="en-SG" dirty="0" smtClean="0"/>
              <a:t>= 1.67 </a:t>
            </a:r>
            <a:r>
              <a:rPr lang="en-SG" dirty="0" smtClean="0">
                <a:latin typeface="Arial"/>
                <a:cs typeface="Arial"/>
              </a:rPr>
              <a:t>×</a:t>
            </a:r>
            <a:r>
              <a:rPr lang="en-SG" dirty="0" smtClean="0"/>
              <a:t> 10</a:t>
            </a:r>
            <a:r>
              <a:rPr lang="en-SG" baseline="30000" dirty="0" smtClean="0"/>
              <a:t>‐27</a:t>
            </a:r>
            <a:r>
              <a:rPr lang="en-SG" dirty="0" smtClean="0"/>
              <a:t> kg</a:t>
            </a:r>
          </a:p>
          <a:p>
            <a:pPr>
              <a:lnSpc>
                <a:spcPct val="120000"/>
              </a:lnSpc>
            </a:pPr>
            <a:r>
              <a:rPr lang="en-SG" dirty="0" smtClean="0"/>
              <a:t>Mass of top quark (heaviest known particle): 173 GeV/c</a:t>
            </a:r>
            <a:r>
              <a:rPr lang="en-SG" baseline="30000" dirty="0" smtClean="0"/>
              <a:t>2</a:t>
            </a:r>
            <a:endParaRPr lang="en-SG" dirty="0" smtClean="0"/>
          </a:p>
          <a:p>
            <a:pPr>
              <a:lnSpc>
                <a:spcPct val="120000"/>
              </a:lnSpc>
            </a:pPr>
            <a:r>
              <a:rPr lang="en-SG" dirty="0" smtClean="0"/>
              <a:t>Mass of photon: 0</a:t>
            </a:r>
            <a:r>
              <a:rPr lang="en-SG" dirty="0" smtClean="0">
                <a:sym typeface="Symbol"/>
              </a:rPr>
              <a:t> </a:t>
            </a:r>
            <a:r>
              <a:rPr lang="en-SG" dirty="0" smtClean="0"/>
              <a:t> infinite range of electromagnetic force</a:t>
            </a:r>
          </a:p>
          <a:p>
            <a:pPr>
              <a:lnSpc>
                <a:spcPct val="120000"/>
              </a:lnSpc>
            </a:pPr>
            <a:r>
              <a:rPr lang="en-SG" dirty="0" smtClean="0"/>
              <a:t>Mass of W, Z: 80-90 times that of proton </a:t>
            </a:r>
            <a:r>
              <a:rPr lang="en-SG" dirty="0" smtClean="0">
                <a:sym typeface="Symbol"/>
              </a:rPr>
              <a:t> </a:t>
            </a:r>
            <a:r>
              <a:rPr lang="en-SG" dirty="0" smtClean="0"/>
              <a:t>short range of weak force</a:t>
            </a:r>
          </a:p>
        </p:txBody>
      </p:sp>
      <p:pic>
        <p:nvPicPr>
          <p:cNvPr id="7" name="Content Placeholder 7" descr="reality_standard_model2.gif"/>
          <p:cNvPicPr>
            <a:picLocks noGrp="1" noChangeAspect="1"/>
          </p:cNvPicPr>
          <p:nvPr>
            <p:ph idx="1"/>
          </p:nvPr>
        </p:nvPicPr>
        <p:blipFill>
          <a:blip r:embed="rId2" cstate="print"/>
          <a:stretch>
            <a:fillRect/>
          </a:stretch>
        </p:blipFill>
        <p:spPr>
          <a:xfrm>
            <a:off x="72000" y="1547813"/>
            <a:ext cx="3640830" cy="4968875"/>
          </a:xfrm>
          <a:prstGeom prst="rect">
            <a:avLst/>
          </a:prstGeom>
          <a:ln>
            <a:noFill/>
          </a:ln>
          <a:effectLst>
            <a:outerShdw blurRad="292100" dist="139700" dir="2700000" algn="tl" rotWithShape="0">
              <a:srgbClr val="333333">
                <a:alpha val="65000"/>
              </a:srgbClr>
            </a:outerShdw>
          </a:effectLst>
        </p:spPr>
      </p:pic>
      <p:sp>
        <p:nvSpPr>
          <p:cNvPr id="8" name="Up Arrow 7"/>
          <p:cNvSpPr/>
          <p:nvPr/>
        </p:nvSpPr>
        <p:spPr>
          <a:xfrm>
            <a:off x="3275856" y="2564904"/>
            <a:ext cx="72008" cy="50405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ectangle 8"/>
          <p:cNvSpPr/>
          <p:nvPr/>
        </p:nvSpPr>
        <p:spPr>
          <a:xfrm>
            <a:off x="3970178" y="6047046"/>
            <a:ext cx="4968552" cy="427296"/>
          </a:xfrm>
          <a:prstGeom prst="rect">
            <a:avLst/>
          </a:prstGeom>
          <a:solidFill>
            <a:srgbClr val="FFFF00"/>
          </a:solidFill>
        </p:spPr>
        <p:txBody>
          <a:bodyPr wrap="square">
            <a:spAutoFit/>
          </a:bodyPr>
          <a:lstStyle/>
          <a:p>
            <a:pPr>
              <a:lnSpc>
                <a:spcPct val="120000"/>
              </a:lnSpc>
            </a:pPr>
            <a:r>
              <a:rPr lang="en-SG" sz="2000" dirty="0" smtClean="0">
                <a:latin typeface="Arial Rounded MT Bold" pitchFamily="34" charset="0"/>
              </a:rPr>
              <a:t>1 electron Volt (eV) = 1.6 </a:t>
            </a:r>
            <a:r>
              <a:rPr lang="en-SG" sz="2000" dirty="0" smtClean="0">
                <a:latin typeface="Arial Rounded MT Bold" pitchFamily="34" charset="0"/>
                <a:cs typeface="Arial"/>
              </a:rPr>
              <a:t>×1</a:t>
            </a:r>
            <a:r>
              <a:rPr lang="en-SG" sz="2000" dirty="0" smtClean="0">
                <a:latin typeface="Arial Rounded MT Bold" pitchFamily="34" charset="0"/>
              </a:rPr>
              <a:t>0</a:t>
            </a:r>
            <a:r>
              <a:rPr lang="en-SG" sz="2000" baseline="30000" dirty="0" smtClean="0">
                <a:latin typeface="Arial Rounded MT Bold" pitchFamily="34" charset="0"/>
              </a:rPr>
              <a:t>-19</a:t>
            </a:r>
            <a:r>
              <a:rPr lang="en-SG" sz="2000" dirty="0" smtClean="0">
                <a:latin typeface="Arial Rounded MT Bold" pitchFamily="34" charset="0"/>
              </a:rPr>
              <a:t> Joules</a:t>
            </a:r>
            <a:endParaRPr lang="en-SG" sz="2000" dirty="0">
              <a:latin typeface="Arial Rounded MT Bold" pitchFamily="34" charset="0"/>
            </a:endParaRPr>
          </a:p>
        </p:txBody>
      </p:sp>
      <p:sp>
        <p:nvSpPr>
          <p:cNvPr id="10" name="Slide Number Placeholder 9"/>
          <p:cNvSpPr>
            <a:spLocks noGrp="1"/>
          </p:cNvSpPr>
          <p:nvPr>
            <p:ph type="sldNum" sz="quarter" idx="12"/>
          </p:nvPr>
        </p:nvSpPr>
        <p:spPr/>
        <p:txBody>
          <a:bodyPr/>
          <a:lstStyle/>
          <a:p>
            <a:fld id="{87DA48A2-68BF-4CCB-B774-65C9A0FC6421}" type="slidenum">
              <a:rPr lang="en-SG" smtClean="0"/>
              <a:pPr/>
              <a:t>19</a:t>
            </a:fld>
            <a:endParaRPr lang="en-SG" dirty="0"/>
          </a:p>
        </p:txBody>
      </p:sp>
      <p:sp>
        <p:nvSpPr>
          <p:cNvPr id="11" name="Footer Placeholder 10"/>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 calcmode="lin" valueType="num">
                                      <p:cBhvr additive="base">
                                        <p:cTn id="41"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6">
                                            <p:txEl>
                                              <p:pRg st="6" end="6"/>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1+#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Definitions</a:t>
            </a:r>
            <a:endParaRPr lang="en-SG" dirty="0"/>
          </a:p>
        </p:txBody>
      </p:sp>
      <p:sp>
        <p:nvSpPr>
          <p:cNvPr id="9" name="Content Placeholder 8"/>
          <p:cNvSpPr>
            <a:spLocks noGrp="1"/>
          </p:cNvSpPr>
          <p:nvPr>
            <p:ph idx="1"/>
          </p:nvPr>
        </p:nvSpPr>
        <p:spPr/>
        <p:txBody>
          <a:bodyPr>
            <a:normAutofit fontScale="92500"/>
          </a:bodyPr>
          <a:lstStyle/>
          <a:p>
            <a:pPr marL="180000" indent="-180000"/>
            <a:r>
              <a:rPr lang="en-SG" sz="2800" dirty="0" smtClean="0">
                <a:solidFill>
                  <a:srgbClr val="FF0000"/>
                </a:solidFill>
              </a:rPr>
              <a:t>Science is the reasoned investigation or study of natural phenomena with the objective of discovering new principles and knowledge of natural phenomena.</a:t>
            </a:r>
          </a:p>
          <a:p>
            <a:pPr marL="180000" indent="-180000"/>
            <a:r>
              <a:rPr lang="en-SG" sz="2800" dirty="0" smtClean="0">
                <a:solidFill>
                  <a:srgbClr val="002060"/>
                </a:solidFill>
              </a:rPr>
              <a:t>Technology is the practical application of science. Technology includes the skill, technique and knowledge of the manipulation of nature for human purposes, using scientific results and knowledge.</a:t>
            </a:r>
          </a:p>
          <a:p>
            <a:pPr marL="180000" indent="-180000"/>
            <a:r>
              <a:rPr lang="en-SG" sz="2800" dirty="0" smtClean="0">
                <a:solidFill>
                  <a:srgbClr val="00B050"/>
                </a:solidFill>
              </a:rPr>
              <a:t>Engineering is the professional art of using technology for achieving the optimum conversion of the resources of nature for the benefit of humankind.</a:t>
            </a:r>
          </a:p>
        </p:txBody>
      </p:sp>
      <p:sp>
        <p:nvSpPr>
          <p:cNvPr id="6" name="Slide Number Placeholder 5"/>
          <p:cNvSpPr>
            <a:spLocks noGrp="1"/>
          </p:cNvSpPr>
          <p:nvPr>
            <p:ph type="sldNum" sz="quarter" idx="12"/>
          </p:nvPr>
        </p:nvSpPr>
        <p:spPr/>
        <p:txBody>
          <a:bodyPr/>
          <a:lstStyle/>
          <a:p>
            <a:fld id="{87DA48A2-68BF-4CCB-B774-65C9A0FC6421}" type="slidenum">
              <a:rPr lang="en-SG" smtClean="0"/>
              <a:pPr/>
              <a:t>2</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Production of cosmic rays</a:t>
            </a:r>
            <a:endParaRPr lang="en-IN" dirty="0"/>
          </a:p>
        </p:txBody>
      </p:sp>
      <p:pic>
        <p:nvPicPr>
          <p:cNvPr id="5" name="Content Placeholder 4" descr="shower.png"/>
          <p:cNvPicPr>
            <a:picLocks noGrp="1" noChangeAspect="1"/>
          </p:cNvPicPr>
          <p:nvPr>
            <p:ph idx="1"/>
          </p:nvPr>
        </p:nvPicPr>
        <p:blipFill>
          <a:blip r:embed="rId2"/>
          <a:srcRect t="15592" b="2495"/>
          <a:stretch>
            <a:fillRect/>
          </a:stretch>
        </p:blipFill>
        <p:spPr>
          <a:xfrm>
            <a:off x="471749" y="1512000"/>
            <a:ext cx="8200502" cy="5328000"/>
          </a:xfrm>
        </p:spPr>
      </p:pic>
      <p:sp>
        <p:nvSpPr>
          <p:cNvPr id="4" name="Slide Number Placeholder 3"/>
          <p:cNvSpPr>
            <a:spLocks noGrp="1"/>
          </p:cNvSpPr>
          <p:nvPr>
            <p:ph type="sldNum" sz="quarter" idx="12"/>
          </p:nvPr>
        </p:nvSpPr>
        <p:spPr/>
        <p:txBody>
          <a:bodyPr/>
          <a:lstStyle/>
          <a:p>
            <a:fld id="{87DA48A2-68BF-4CCB-B774-65C9A0FC6421}" type="slidenum">
              <a:rPr lang="en-SG" smtClean="0"/>
              <a:pPr/>
              <a:t>20</a:t>
            </a:fld>
            <a:endParaRPr lang="en-SG"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000" y="1548000"/>
            <a:ext cx="5544000" cy="4860000"/>
          </a:xfrm>
        </p:spPr>
        <p:txBody>
          <a:bodyPr>
            <a:normAutofit fontScale="92500" lnSpcReduction="10000"/>
          </a:bodyPr>
          <a:lstStyle/>
          <a:p>
            <a:r>
              <a:rPr lang="en-US" sz="1800" dirty="0" smtClean="0"/>
              <a:t>High Energy Physics research using underground detectors at Kolar Gold Fields during 1952-92.</a:t>
            </a:r>
          </a:p>
          <a:p>
            <a:r>
              <a:rPr lang="en-US" sz="1800" dirty="0" smtClean="0"/>
              <a:t>Muon intensities and angular distributions at various depths.</a:t>
            </a:r>
          </a:p>
          <a:p>
            <a:r>
              <a:rPr lang="en-US" sz="1800" dirty="0" smtClean="0"/>
              <a:t>International collaboration experiment to detect atmospheric neutrinos started at KGF in 1964.</a:t>
            </a:r>
          </a:p>
          <a:p>
            <a:r>
              <a:rPr lang="en-US" sz="1800" dirty="0" smtClean="0"/>
              <a:t>Indian initiative in neutrino physics goes back to about 50 years.</a:t>
            </a:r>
          </a:p>
          <a:p>
            <a:r>
              <a:rPr lang="en-US" sz="1800" dirty="0" smtClean="0"/>
              <a:t>Demonstrated for the first time the feasibility of doing neutrino experiment at KGF in south India.</a:t>
            </a:r>
          </a:p>
          <a:p>
            <a:r>
              <a:rPr lang="en-US" sz="1800" dirty="0" smtClean="0"/>
              <a:t>Detection of atmospheric neutrino in 1965.</a:t>
            </a:r>
          </a:p>
          <a:p>
            <a:r>
              <a:rPr lang="en-US" sz="1800" dirty="0" smtClean="0"/>
              <a:t>KGF data during the proton decay era was used to look for ultra high energy neutrino sources in the sky.</a:t>
            </a:r>
          </a:p>
          <a:p>
            <a:r>
              <a:rPr lang="en-US" sz="1800" dirty="0" smtClean="0"/>
              <a:t>Bounds on neutrino masses using cosmological data.</a:t>
            </a:r>
          </a:p>
          <a:p>
            <a:r>
              <a:rPr lang="en-US" sz="1800" dirty="0" smtClean="0"/>
              <a:t>Estimation of atmospheric neutrino flux.</a:t>
            </a:r>
          </a:p>
          <a:p>
            <a:endParaRPr lang="en-SG" sz="1800" dirty="0"/>
          </a:p>
        </p:txBody>
      </p:sp>
      <p:pic>
        <p:nvPicPr>
          <p:cNvPr id="8" name="Picture 7" descr="shaft.jpg"/>
          <p:cNvPicPr>
            <a:picLocks noChangeAspect="1"/>
          </p:cNvPicPr>
          <p:nvPr/>
        </p:nvPicPr>
        <p:blipFill>
          <a:blip r:embed="rId2" cstate="print"/>
          <a:srcRect l="1944" t="640" r="1944" b="1279"/>
          <a:stretch>
            <a:fillRect/>
          </a:stretch>
        </p:blipFill>
        <p:spPr>
          <a:xfrm>
            <a:off x="5758822" y="1548000"/>
            <a:ext cx="3133658" cy="4860000"/>
          </a:xfrm>
          <a:prstGeom prst="rect">
            <a:avLst/>
          </a:prstGeom>
          <a:ln>
            <a:noFill/>
          </a:ln>
          <a:effectLst>
            <a:softEdge rad="112500"/>
          </a:effectLst>
        </p:spPr>
      </p:pic>
      <p:sp>
        <p:nvSpPr>
          <p:cNvPr id="6" name="Title 5"/>
          <p:cNvSpPr>
            <a:spLocks noGrp="1"/>
          </p:cNvSpPr>
          <p:nvPr>
            <p:ph type="title"/>
          </p:nvPr>
        </p:nvSpPr>
        <p:spPr/>
        <p:txBody>
          <a:bodyPr>
            <a:normAutofit fontScale="90000"/>
          </a:bodyPr>
          <a:lstStyle/>
          <a:p>
            <a:r>
              <a:rPr lang="en-US" dirty="0" smtClean="0"/>
              <a:t>History of neutrino physics in India</a:t>
            </a:r>
            <a:endParaRPr lang="en-SG" dirty="0"/>
          </a:p>
        </p:txBody>
      </p:sp>
      <p:sp>
        <p:nvSpPr>
          <p:cNvPr id="5" name="Slide Number Placeholder 4"/>
          <p:cNvSpPr>
            <a:spLocks noGrp="1"/>
          </p:cNvSpPr>
          <p:nvPr>
            <p:ph type="sldNum" sz="quarter" idx="12"/>
          </p:nvPr>
        </p:nvSpPr>
        <p:spPr/>
        <p:txBody>
          <a:bodyPr/>
          <a:lstStyle/>
          <a:p>
            <a:fld id="{6B515099-5EE2-44CA-9DA9-9E7B1E624B5D}" type="slidenum">
              <a:rPr lang="en-SG" smtClean="0"/>
              <a:pPr/>
              <a:t>21</a:t>
            </a:fld>
            <a:endParaRPr lang="en-SG" dirty="0"/>
          </a:p>
        </p:txBody>
      </p:sp>
      <p:sp>
        <p:nvSpPr>
          <p:cNvPr id="9" name="TextBox 8"/>
          <p:cNvSpPr txBox="1"/>
          <p:nvPr/>
        </p:nvSpPr>
        <p:spPr>
          <a:xfrm>
            <a:off x="5866548" y="1628840"/>
            <a:ext cx="2340000" cy="338554"/>
          </a:xfrm>
          <a:prstGeom prst="rect">
            <a:avLst/>
          </a:prstGeom>
          <a:noFill/>
        </p:spPr>
        <p:txBody>
          <a:bodyPr wrap="square" rtlCol="0">
            <a:spAutoFit/>
          </a:bodyPr>
          <a:lstStyle/>
          <a:p>
            <a:r>
              <a:rPr lang="en-US" sz="1600" dirty="0" smtClean="0">
                <a:solidFill>
                  <a:srgbClr val="FF0000"/>
                </a:solidFill>
                <a:latin typeface="Narkisim" pitchFamily="34" charset="-79"/>
                <a:cs typeface="Narkisim" pitchFamily="34" charset="-79"/>
              </a:rPr>
              <a:t>KGF underground shaft</a:t>
            </a:r>
            <a:endParaRPr lang="en-SG" sz="1600" dirty="0">
              <a:solidFill>
                <a:srgbClr val="FF0000"/>
              </a:solidFill>
              <a:latin typeface="Narkisim" pitchFamily="34" charset="-79"/>
              <a:cs typeface="Narkisim" pitchFamily="34" charset="-79"/>
            </a:endParaRPr>
          </a:p>
        </p:txBody>
      </p:sp>
      <p:sp>
        <p:nvSpPr>
          <p:cNvPr id="10" name="Footer Placeholder 9"/>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defTabSz="1023938"/>
            <a:r>
              <a:rPr lang="en-US" sz="4400" dirty="0" smtClean="0">
                <a:solidFill>
                  <a:srgbClr val="FFC000"/>
                </a:solidFill>
                <a:latin typeface="Narkisim" pitchFamily="34" charset="-79"/>
                <a:cs typeface="Narkisim" pitchFamily="34" charset="-79"/>
              </a:rPr>
              <a:t>Atmospheric neutrino detector</a:t>
            </a:r>
            <a:br>
              <a:rPr lang="en-US" sz="4400" dirty="0" smtClean="0">
                <a:solidFill>
                  <a:srgbClr val="FFC000"/>
                </a:solidFill>
                <a:latin typeface="Narkisim" pitchFamily="34" charset="-79"/>
                <a:cs typeface="Narkisim" pitchFamily="34" charset="-79"/>
              </a:rPr>
            </a:br>
            <a:r>
              <a:rPr lang="en-US" sz="4400" dirty="0" smtClean="0">
                <a:solidFill>
                  <a:srgbClr val="FFC000"/>
                </a:solidFill>
                <a:latin typeface="Narkisim" pitchFamily="34" charset="-79"/>
                <a:cs typeface="Narkisim" pitchFamily="34" charset="-79"/>
              </a:rPr>
              <a:t>Kolar Gold Fields –1965</a:t>
            </a:r>
            <a:endParaRPr lang="en-US" sz="4400" dirty="0">
              <a:solidFill>
                <a:srgbClr val="FFC000"/>
              </a:solidFill>
              <a:latin typeface="Narkisim" pitchFamily="34" charset="-79"/>
              <a:cs typeface="Narkisim" pitchFamily="34" charset="-79"/>
            </a:endParaRPr>
          </a:p>
        </p:txBody>
      </p:sp>
      <p:sp>
        <p:nvSpPr>
          <p:cNvPr id="5" name="Slide Number Placeholder 4"/>
          <p:cNvSpPr>
            <a:spLocks noGrp="1"/>
          </p:cNvSpPr>
          <p:nvPr>
            <p:ph type="sldNum" sz="quarter" idx="12"/>
          </p:nvPr>
        </p:nvSpPr>
        <p:spPr/>
        <p:txBody>
          <a:bodyPr/>
          <a:lstStyle/>
          <a:p>
            <a:fld id="{6B515099-5EE2-44CA-9DA9-9E7B1E624B5D}" type="slidenum">
              <a:rPr lang="en-SG" smtClean="0"/>
              <a:pPr/>
              <a:t>22</a:t>
            </a:fld>
            <a:endParaRPr lang="en-SG" dirty="0"/>
          </a:p>
        </p:txBody>
      </p:sp>
      <p:pic>
        <p:nvPicPr>
          <p:cNvPr id="7" name="Picture 4" descr="F:\KGF34.TIF"/>
          <p:cNvPicPr>
            <a:picLocks noChangeAspect="1" noChangeArrowheads="1"/>
          </p:cNvPicPr>
          <p:nvPr/>
        </p:nvPicPr>
        <p:blipFill>
          <a:blip r:embed="rId2" cstate="print"/>
          <a:srcRect l="960" t="1843"/>
          <a:stretch>
            <a:fillRect/>
          </a:stretch>
        </p:blipFill>
        <p:spPr bwMode="auto">
          <a:xfrm>
            <a:off x="3000364" y="1512000"/>
            <a:ext cx="5597504" cy="5328000"/>
          </a:xfrm>
          <a:prstGeom prst="rect">
            <a:avLst/>
          </a:prstGeom>
          <a:ln>
            <a:noFill/>
          </a:ln>
          <a:effectLst>
            <a:outerShdw blurRad="292100" dist="139700" dir="2700000" algn="tl" rotWithShape="0">
              <a:srgbClr val="333333">
                <a:alpha val="65000"/>
              </a:srgbClr>
            </a:outerShdw>
          </a:effectLst>
        </p:spPr>
      </p:pic>
      <p:pic>
        <p:nvPicPr>
          <p:cNvPr id="18" name="Picture 6" descr="kgf1"/>
          <p:cNvPicPr>
            <a:picLocks noGrp="1" noChangeAspect="1" noChangeArrowheads="1"/>
          </p:cNvPicPr>
          <p:nvPr>
            <p:ph idx="1"/>
          </p:nvPr>
        </p:nvPicPr>
        <p:blipFill>
          <a:blip r:embed="rId3" cstate="print"/>
          <a:srcRect/>
          <a:stretch>
            <a:fillRect/>
          </a:stretch>
        </p:blipFill>
        <p:spPr bwMode="auto">
          <a:xfrm rot="16200000">
            <a:off x="-1105948" y="3132000"/>
            <a:ext cx="5292000" cy="2080038"/>
          </a:xfrm>
          <a:prstGeom prst="rect">
            <a:avLst/>
          </a:prstGeom>
          <a:solidFill>
            <a:srgbClr val="FF3399"/>
          </a:solidFill>
        </p:spPr>
      </p:pic>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The pioneering proton decay experiment at 2km below ground</a:t>
            </a:r>
            <a:endParaRPr lang="en-IN" dirty="0"/>
          </a:p>
        </p:txBody>
      </p:sp>
      <p:sp>
        <p:nvSpPr>
          <p:cNvPr id="4" name="Slide Number Placeholder 3"/>
          <p:cNvSpPr>
            <a:spLocks noGrp="1"/>
          </p:cNvSpPr>
          <p:nvPr>
            <p:ph type="sldNum" sz="quarter" idx="12"/>
          </p:nvPr>
        </p:nvSpPr>
        <p:spPr/>
        <p:txBody>
          <a:bodyPr/>
          <a:lstStyle/>
          <a:p>
            <a:fld id="{87DA48A2-68BF-4CCB-B774-65C9A0FC6421}" type="slidenum">
              <a:rPr lang="en-SG" smtClean="0"/>
              <a:pPr/>
              <a:t>23</a:t>
            </a:fld>
            <a:endParaRPr lang="en-SG" dirty="0"/>
          </a:p>
        </p:txBody>
      </p:sp>
      <p:pic>
        <p:nvPicPr>
          <p:cNvPr id="5" name="Content Placeholder 4" descr="p2-p2.bmp"/>
          <p:cNvPicPr>
            <a:picLocks noGrp="1" noChangeAspect="1"/>
          </p:cNvPicPr>
          <p:nvPr>
            <p:ph idx="1"/>
          </p:nvPr>
        </p:nvPicPr>
        <p:blipFill>
          <a:blip r:embed="rId2" cstate="print"/>
          <a:srcRect b="1868"/>
          <a:stretch>
            <a:fillRect/>
          </a:stretch>
        </p:blipFill>
        <p:spPr>
          <a:xfrm>
            <a:off x="895734" y="1512000"/>
            <a:ext cx="7352532" cy="5328000"/>
          </a:xfrm>
          <a:prstGeom prst="rect">
            <a:avLst/>
          </a:prstGeom>
          <a:ln>
            <a:noFill/>
          </a:ln>
          <a:effectLst>
            <a:outerShdw blurRad="292100" dist="139700" dir="2700000" algn="tl" rotWithShape="0">
              <a:srgbClr val="333333">
                <a:alpha val="65000"/>
              </a:srgbClr>
            </a:outerShdw>
          </a:effectLst>
        </p:spPr>
      </p:pic>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t>Some of us proudly posing!</a:t>
            </a:r>
            <a:endParaRPr lang="en-IN" dirty="0"/>
          </a:p>
        </p:txBody>
      </p:sp>
      <p:pic>
        <p:nvPicPr>
          <p:cNvPr id="6" name="Content Placeholder 5" descr="IMG-20121204-WA0003.jpg"/>
          <p:cNvPicPr>
            <a:picLocks noGrp="1" noChangeAspect="1"/>
          </p:cNvPicPr>
          <p:nvPr>
            <p:ph idx="1"/>
          </p:nvPr>
        </p:nvPicPr>
        <p:blipFill>
          <a:blip r:embed="rId2"/>
          <a:stretch>
            <a:fillRect/>
          </a:stretch>
        </p:blipFill>
        <p:spPr>
          <a:xfrm>
            <a:off x="859062" y="1511300"/>
            <a:ext cx="7425876" cy="5040313"/>
          </a:xfrm>
        </p:spPr>
      </p:pic>
      <p:sp>
        <p:nvSpPr>
          <p:cNvPr id="5" name="Slide Number Placeholder 4"/>
          <p:cNvSpPr>
            <a:spLocks noGrp="1"/>
          </p:cNvSpPr>
          <p:nvPr>
            <p:ph type="sldNum" sz="quarter" idx="12"/>
          </p:nvPr>
        </p:nvSpPr>
        <p:spPr/>
        <p:txBody>
          <a:bodyPr/>
          <a:lstStyle/>
          <a:p>
            <a:fld id="{87DA48A2-68BF-4CCB-B774-65C9A0FC6421}" type="slidenum">
              <a:rPr lang="en-SG" smtClean="0"/>
              <a:pPr/>
              <a:t>24</a:t>
            </a:fld>
            <a:endParaRPr lang="en-SG" dirty="0"/>
          </a:p>
        </p:txBody>
      </p:sp>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Pioneering detectors and electronics in the b/w era</a:t>
            </a:r>
            <a:endParaRPr lang="en-IN" dirty="0"/>
          </a:p>
        </p:txBody>
      </p:sp>
      <p:sp>
        <p:nvSpPr>
          <p:cNvPr id="4" name="Slide Number Placeholder 3"/>
          <p:cNvSpPr>
            <a:spLocks noGrp="1"/>
          </p:cNvSpPr>
          <p:nvPr>
            <p:ph type="sldNum" sz="quarter" idx="12"/>
          </p:nvPr>
        </p:nvSpPr>
        <p:spPr/>
        <p:txBody>
          <a:bodyPr/>
          <a:lstStyle/>
          <a:p>
            <a:fld id="{87DA48A2-68BF-4CCB-B774-65C9A0FC6421}" type="slidenum">
              <a:rPr lang="en-SG" smtClean="0"/>
              <a:pPr/>
              <a:t>25</a:t>
            </a:fld>
            <a:endParaRPr lang="en-SG" dirty="0"/>
          </a:p>
        </p:txBody>
      </p:sp>
      <p:grpSp>
        <p:nvGrpSpPr>
          <p:cNvPr id="3" name="Group 13"/>
          <p:cNvGrpSpPr/>
          <p:nvPr/>
        </p:nvGrpSpPr>
        <p:grpSpPr>
          <a:xfrm>
            <a:off x="1308783" y="1512000"/>
            <a:ext cx="6526434" cy="5292000"/>
            <a:chOff x="-31" y="1512000"/>
            <a:chExt cx="6526434" cy="5292000"/>
          </a:xfrm>
        </p:grpSpPr>
        <p:pic>
          <p:nvPicPr>
            <p:cNvPr id="6" name="Picture 5" descr="counters.jpg"/>
            <p:cNvPicPr>
              <a:picLocks noChangeAspect="1"/>
            </p:cNvPicPr>
            <p:nvPr/>
          </p:nvPicPr>
          <p:blipFill>
            <a:blip r:embed="rId2"/>
            <a:stretch>
              <a:fillRect/>
            </a:stretch>
          </p:blipFill>
          <p:spPr>
            <a:xfrm>
              <a:off x="-31" y="4788000"/>
              <a:ext cx="3261487" cy="2016000"/>
            </a:xfrm>
            <a:prstGeom prst="rect">
              <a:avLst/>
            </a:prstGeom>
          </p:spPr>
        </p:pic>
        <p:pic>
          <p:nvPicPr>
            <p:cNvPr id="7" name="Picture 6" descr="ramrack.jpg"/>
            <p:cNvPicPr>
              <a:picLocks noChangeAspect="1"/>
            </p:cNvPicPr>
            <p:nvPr/>
          </p:nvPicPr>
          <p:blipFill>
            <a:blip r:embed="rId3"/>
            <a:stretch>
              <a:fillRect/>
            </a:stretch>
          </p:blipFill>
          <p:spPr>
            <a:xfrm>
              <a:off x="71406" y="1512000"/>
              <a:ext cx="2108401" cy="3240000"/>
            </a:xfrm>
            <a:prstGeom prst="rect">
              <a:avLst/>
            </a:prstGeom>
          </p:spPr>
        </p:pic>
        <p:pic>
          <p:nvPicPr>
            <p:cNvPr id="8" name="Picture 7" descr="subcpu.jpg"/>
            <p:cNvPicPr>
              <a:picLocks noChangeAspect="1"/>
            </p:cNvPicPr>
            <p:nvPr/>
          </p:nvPicPr>
          <p:blipFill>
            <a:blip r:embed="rId4"/>
            <a:stretch>
              <a:fillRect/>
            </a:stretch>
          </p:blipFill>
          <p:spPr>
            <a:xfrm>
              <a:off x="2214546" y="1512000"/>
              <a:ext cx="2127520" cy="3240000"/>
            </a:xfrm>
            <a:prstGeom prst="rect">
              <a:avLst/>
            </a:prstGeom>
          </p:spPr>
        </p:pic>
        <p:pic>
          <p:nvPicPr>
            <p:cNvPr id="9" name="Picture 8" descr="trigger.jpg"/>
            <p:cNvPicPr>
              <a:picLocks noChangeAspect="1"/>
            </p:cNvPicPr>
            <p:nvPr/>
          </p:nvPicPr>
          <p:blipFill>
            <a:blip r:embed="rId5"/>
            <a:stretch>
              <a:fillRect/>
            </a:stretch>
          </p:blipFill>
          <p:spPr>
            <a:xfrm>
              <a:off x="4391310" y="1512000"/>
              <a:ext cx="2109516" cy="3240000"/>
            </a:xfrm>
            <a:prstGeom prst="rect">
              <a:avLst/>
            </a:prstGeom>
          </p:spPr>
        </p:pic>
        <p:pic>
          <p:nvPicPr>
            <p:cNvPr id="10" name="Picture 9" descr="ampdisc.jpg"/>
            <p:cNvPicPr>
              <a:picLocks noChangeAspect="1"/>
            </p:cNvPicPr>
            <p:nvPr/>
          </p:nvPicPr>
          <p:blipFill>
            <a:blip r:embed="rId6"/>
            <a:stretch>
              <a:fillRect/>
            </a:stretch>
          </p:blipFill>
          <p:spPr>
            <a:xfrm>
              <a:off x="3286116" y="4788000"/>
              <a:ext cx="3240287" cy="2016000"/>
            </a:xfrm>
            <a:prstGeom prst="rect">
              <a:avLst/>
            </a:prstGeom>
          </p:spPr>
        </p:pic>
      </p:grpSp>
      <p:sp>
        <p:nvSpPr>
          <p:cNvPr id="11" name="Footer Placeholder 10"/>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Fermilab:</a:t>
            </a:r>
            <a:br>
              <a:rPr lang="en-US" sz="3600" dirty="0" smtClean="0"/>
            </a:br>
            <a:r>
              <a:rPr lang="en-US" sz="3600" dirty="0" smtClean="0"/>
              <a:t>Where the TOP quark was discovered</a:t>
            </a:r>
            <a:endParaRPr lang="en-SG" sz="3600" dirty="0"/>
          </a:p>
        </p:txBody>
      </p:sp>
      <p:pic>
        <p:nvPicPr>
          <p:cNvPr id="10" name="Content Placeholder 9" descr="fnal-2.jpg"/>
          <p:cNvPicPr>
            <a:picLocks noGrp="1" noChangeAspect="1"/>
          </p:cNvPicPr>
          <p:nvPr>
            <p:ph idx="1"/>
          </p:nvPr>
        </p:nvPicPr>
        <p:blipFill>
          <a:blip r:embed="rId2"/>
          <a:stretch>
            <a:fillRect/>
          </a:stretch>
        </p:blipFill>
        <p:spPr>
          <a:xfrm>
            <a:off x="214282" y="1512003"/>
            <a:ext cx="3600000" cy="2720925"/>
          </a:xfrm>
        </p:spPr>
      </p:pic>
      <p:sp>
        <p:nvSpPr>
          <p:cNvPr id="7" name="Slide Number Placeholder 6"/>
          <p:cNvSpPr>
            <a:spLocks noGrp="1"/>
          </p:cNvSpPr>
          <p:nvPr>
            <p:ph type="sldNum" sz="quarter" idx="12"/>
          </p:nvPr>
        </p:nvSpPr>
        <p:spPr/>
        <p:txBody>
          <a:bodyPr/>
          <a:lstStyle/>
          <a:p>
            <a:fld id="{87DA48A2-68BF-4CCB-B774-65C9A0FC6421}" type="slidenum">
              <a:rPr lang="en-SG" smtClean="0"/>
              <a:pPr/>
              <a:t>26</a:t>
            </a:fld>
            <a:endParaRPr lang="en-SG" dirty="0"/>
          </a:p>
        </p:txBody>
      </p:sp>
      <p:pic>
        <p:nvPicPr>
          <p:cNvPr id="11" name="Content Placeholder 10" descr="tevatron.jpg"/>
          <p:cNvPicPr>
            <a:picLocks noGrp="1" noChangeAspect="1"/>
          </p:cNvPicPr>
          <p:nvPr>
            <p:ph idx="13"/>
          </p:nvPr>
        </p:nvPicPr>
        <p:blipFill>
          <a:blip r:embed="rId3"/>
          <a:srcRect r="2739"/>
          <a:stretch>
            <a:fillRect/>
          </a:stretch>
        </p:blipFill>
        <p:spPr>
          <a:xfrm>
            <a:off x="186182" y="4286256"/>
            <a:ext cx="3600000" cy="2454188"/>
          </a:xfrm>
        </p:spPr>
      </p:pic>
      <p:pic>
        <p:nvPicPr>
          <p:cNvPr id="12" name="Picture 11" descr="cdf-2.jpg"/>
          <p:cNvPicPr>
            <a:picLocks noChangeAspect="1"/>
          </p:cNvPicPr>
          <p:nvPr/>
        </p:nvPicPr>
        <p:blipFill>
          <a:blip r:embed="rId4"/>
          <a:stretch>
            <a:fillRect/>
          </a:stretch>
        </p:blipFill>
        <p:spPr>
          <a:xfrm>
            <a:off x="3889718" y="1603710"/>
            <a:ext cx="5040000" cy="5040000"/>
          </a:xfrm>
          <a:prstGeom prst="rect">
            <a:avLst/>
          </a:prstGeom>
        </p:spPr>
      </p:pic>
      <p:sp>
        <p:nvSpPr>
          <p:cNvPr id="8" name="Footer Placeholder 7"/>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SG" dirty="0" smtClean="0"/>
              <a:t>Why did the Higgs search become so important?</a:t>
            </a:r>
            <a:endParaRPr lang="en-SG" dirty="0"/>
          </a:p>
        </p:txBody>
      </p:sp>
      <p:sp>
        <p:nvSpPr>
          <p:cNvPr id="8" name="Content Placeholder 7"/>
          <p:cNvSpPr>
            <a:spLocks noGrp="1"/>
          </p:cNvSpPr>
          <p:nvPr>
            <p:ph idx="1"/>
          </p:nvPr>
        </p:nvSpPr>
        <p:spPr/>
        <p:txBody>
          <a:bodyPr>
            <a:noAutofit/>
          </a:bodyPr>
          <a:lstStyle/>
          <a:p>
            <a:pPr>
              <a:lnSpc>
                <a:spcPct val="120000"/>
              </a:lnSpc>
            </a:pPr>
            <a:r>
              <a:rPr lang="en-SG" sz="2100" dirty="0" smtClean="0"/>
              <a:t>The standard model of particle physics has the ability to predict the results of various experiments.</a:t>
            </a:r>
          </a:p>
          <a:p>
            <a:pPr>
              <a:lnSpc>
                <a:spcPct val="120000"/>
              </a:lnSpc>
            </a:pPr>
            <a:r>
              <a:rPr lang="en-SG" sz="2100" dirty="0" smtClean="0"/>
              <a:t>Since all the past experiments match well to the theoretical description of standard model, it is certain that the corresponding theoretical description is correct.</a:t>
            </a:r>
          </a:p>
          <a:p>
            <a:pPr>
              <a:lnSpc>
                <a:spcPct val="120000"/>
              </a:lnSpc>
            </a:pPr>
            <a:r>
              <a:rPr lang="en-SG" sz="2100" dirty="0" smtClean="0"/>
              <a:t>However the Higgs particle has been elusive to the experiments.</a:t>
            </a:r>
          </a:p>
          <a:p>
            <a:pPr>
              <a:lnSpc>
                <a:spcPct val="120000"/>
              </a:lnSpc>
            </a:pPr>
            <a:r>
              <a:rPr lang="en-SG" sz="2100" dirty="0" smtClean="0"/>
              <a:t>But the issue of mass is one of the corner stones of the theory.</a:t>
            </a:r>
          </a:p>
          <a:p>
            <a:pPr>
              <a:lnSpc>
                <a:spcPct val="120000"/>
              </a:lnSpc>
            </a:pPr>
            <a:r>
              <a:rPr lang="en-SG" sz="2100" dirty="0" smtClean="0"/>
              <a:t>So success of standard model crucially depended on the confirmation of the way of explaining the generation of mass, the “Higgs mechanism” </a:t>
            </a:r>
            <a:r>
              <a:rPr lang="en-SG" sz="2100" dirty="0" smtClean="0">
                <a:sym typeface="Symbol"/>
              </a:rPr>
              <a:t></a:t>
            </a:r>
            <a:r>
              <a:rPr lang="en-SG" sz="2100" dirty="0" smtClean="0"/>
              <a:t> the Higgs boson has to be there.</a:t>
            </a:r>
          </a:p>
          <a:p>
            <a:pPr>
              <a:lnSpc>
                <a:spcPct val="120000"/>
              </a:lnSpc>
            </a:pPr>
            <a:r>
              <a:rPr lang="en-SG" sz="2100" dirty="0" smtClean="0"/>
              <a:t>Onus was on the experiments to really hunt out the Higgs particle.</a:t>
            </a:r>
          </a:p>
          <a:p>
            <a:pPr>
              <a:lnSpc>
                <a:spcPct val="120000"/>
              </a:lnSpc>
            </a:pPr>
            <a:r>
              <a:rPr lang="en-SG" sz="2100" dirty="0" smtClean="0"/>
              <a:t>Notably, the immensely complex detectors lived </a:t>
            </a:r>
            <a:r>
              <a:rPr lang="en-SG" sz="2100" dirty="0" err="1" smtClean="0"/>
              <a:t>upto</a:t>
            </a:r>
            <a:r>
              <a:rPr lang="en-SG" sz="2100" dirty="0" smtClean="0"/>
              <a:t> their expectations!!!</a:t>
            </a:r>
            <a:endParaRPr lang="en-SG" sz="2100" dirty="0"/>
          </a:p>
        </p:txBody>
      </p:sp>
      <p:sp>
        <p:nvSpPr>
          <p:cNvPr id="9" name="Slide Number Placeholder 8"/>
          <p:cNvSpPr>
            <a:spLocks noGrp="1"/>
          </p:cNvSpPr>
          <p:nvPr>
            <p:ph type="sldNum" sz="quarter" idx="12"/>
          </p:nvPr>
        </p:nvSpPr>
        <p:spPr/>
        <p:txBody>
          <a:bodyPr/>
          <a:lstStyle/>
          <a:p>
            <a:fld id="{87DA48A2-68BF-4CCB-B774-65C9A0FC6421}" type="slidenum">
              <a:rPr lang="en-SG" smtClean="0"/>
              <a:pPr/>
              <a:t>27</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subTnLst>
                                    <p:animClr>
                                      <p:cBhvr override="childStyle">
                                        <p:cTn dur="1" fill="hold" display="0" masterRel="nextClick" afterEffect="1"/>
                                        <p:tgtEl>
                                          <p:spTgt spid="8">
                                            <p:txEl>
                                              <p:pRg st="0" end="0"/>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subTnLst>
                                    <p:animClr>
                                      <p:cBhvr override="childStyle">
                                        <p:cTn dur="1" fill="hold" display="0" masterRel="nextClick" afterEffect="1"/>
                                        <p:tgtEl>
                                          <p:spTgt spid="8">
                                            <p:txEl>
                                              <p:pRg st="1" end="1"/>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subTnLst>
                                    <p:animClr>
                                      <p:cBhvr override="childStyle">
                                        <p:cTn dur="1" fill="hold" display="0" masterRel="nextClick" afterEffect="1"/>
                                        <p:tgtEl>
                                          <p:spTgt spid="8">
                                            <p:txEl>
                                              <p:pRg st="2" end="2"/>
                                            </p:txEl>
                                          </p:spTgt>
                                        </p:tgtEl>
                                        <p:attrNameLst>
                                          <p:attrName>ppt_c</p:attrName>
                                        </p:attrNameLst>
                                      </p:cBhvr>
                                      <p:to>
                                        <a:schemeClr val="tx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subTnLst>
                                    <p:animClr>
                                      <p:cBhvr override="childStyle">
                                        <p:cTn dur="1" fill="hold" display="0" masterRel="nextClick" afterEffect="1"/>
                                        <p:tgtEl>
                                          <p:spTgt spid="8">
                                            <p:txEl>
                                              <p:pRg st="3" end="3"/>
                                            </p:txEl>
                                          </p:spTgt>
                                        </p:tgtEl>
                                        <p:attrNameLst>
                                          <p:attrName>ppt_c</p:attrName>
                                        </p:attrNameLst>
                                      </p:cBhvr>
                                      <p:to>
                                        <a:schemeClr val="tx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subTnLst>
                                    <p:animClr>
                                      <p:cBhvr override="childStyle">
                                        <p:cTn dur="1" fill="hold" display="0" masterRel="nextClick" afterEffect="1"/>
                                        <p:tgtEl>
                                          <p:spTgt spid="8">
                                            <p:txEl>
                                              <p:pRg st="4" end="4"/>
                                            </p:txEl>
                                          </p:spTgt>
                                        </p:tgtEl>
                                        <p:attrNameLst>
                                          <p:attrName>ppt_c</p:attrName>
                                        </p:attrNameLst>
                                      </p:cBhvr>
                                      <p:to>
                                        <a:schemeClr val="tx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subTnLst>
                                    <p:animClr>
                                      <p:cBhvr override="childStyle">
                                        <p:cTn dur="1" fill="hold" display="0" masterRel="nextClick" afterEffect="1"/>
                                        <p:tgtEl>
                                          <p:spTgt spid="8">
                                            <p:txEl>
                                              <p:pRg st="5" end="5"/>
                                            </p:txEl>
                                          </p:spTgt>
                                        </p:tgtEl>
                                        <p:attrNameLst>
                                          <p:attrName>ppt_c</p:attrName>
                                        </p:attrNameLst>
                                      </p:cBhvr>
                                      <p:to>
                                        <a:schemeClr val="tx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Peter Higgs and S.N.Bose</a:t>
            </a:r>
            <a:endParaRPr lang="en-US" dirty="0"/>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a:t>28</a:t>
            </a:fld>
            <a:endParaRPr kumimoji="0" lang="en-US" dirty="0"/>
          </a:p>
        </p:txBody>
      </p:sp>
      <p:pic>
        <p:nvPicPr>
          <p:cNvPr id="14" name="Picture 10"/>
          <p:cNvPicPr>
            <a:picLocks noGrp="1" noChangeAspect="1" noChangeArrowheads="1"/>
          </p:cNvPicPr>
          <p:nvPr>
            <p:ph sz="half" idx="1"/>
          </p:nvPr>
        </p:nvPicPr>
        <p:blipFill>
          <a:blip r:embed="rId3"/>
          <a:srcRect/>
          <a:stretch>
            <a:fillRect/>
          </a:stretch>
        </p:blipFill>
        <p:spPr>
          <a:xfrm>
            <a:off x="32555" y="1656000"/>
            <a:ext cx="5968205" cy="3960000"/>
          </a:xfrm>
          <a:noFill/>
        </p:spPr>
      </p:pic>
      <p:pic>
        <p:nvPicPr>
          <p:cNvPr id="15" name="Picture 8" descr="SNB 1-640-480-72"/>
          <p:cNvPicPr>
            <a:picLocks noGrp="1" noChangeAspect="1" noChangeArrowheads="1"/>
          </p:cNvPicPr>
          <p:nvPr>
            <p:ph sz="half" idx="4294967295"/>
          </p:nvPr>
        </p:nvPicPr>
        <p:blipFill>
          <a:blip r:embed="rId4"/>
          <a:srcRect/>
          <a:stretch>
            <a:fillRect/>
          </a:stretch>
        </p:blipFill>
        <p:spPr>
          <a:xfrm>
            <a:off x="6057684" y="1656000"/>
            <a:ext cx="2989800" cy="3960000"/>
          </a:xfrm>
          <a:prstGeom prst="rect">
            <a:avLst/>
          </a:prstGeom>
        </p:spPr>
      </p:pic>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normAutofit fontScale="90000"/>
          </a:bodyPr>
          <a:lstStyle/>
          <a:p>
            <a:r>
              <a:rPr lang="en-US" dirty="0" smtClean="0"/>
              <a:t>Recipe for modern discoveries</a:t>
            </a:r>
          </a:p>
        </p:txBody>
      </p:sp>
      <p:sp>
        <p:nvSpPr>
          <p:cNvPr id="20" name="Content Placeholder 19"/>
          <p:cNvSpPr>
            <a:spLocks noGrp="1"/>
          </p:cNvSpPr>
          <p:nvPr>
            <p:ph idx="1"/>
          </p:nvPr>
        </p:nvSpPr>
        <p:spPr>
          <a:xfrm>
            <a:off x="18000" y="1512000"/>
            <a:ext cx="3617896" cy="5040000"/>
          </a:xfrm>
        </p:spPr>
        <p:txBody>
          <a:bodyPr>
            <a:normAutofit fontScale="92500" lnSpcReduction="10000"/>
          </a:bodyPr>
          <a:lstStyle/>
          <a:p>
            <a:pPr marL="288000">
              <a:lnSpc>
                <a:spcPct val="120000"/>
              </a:lnSpc>
            </a:pPr>
            <a:r>
              <a:rPr lang="en-GB" sz="1600" b="1" dirty="0" smtClean="0">
                <a:solidFill>
                  <a:srgbClr val="FF0000"/>
                </a:solidFill>
                <a:ea typeface="MS PGothic" pitchFamily="34" charset="-128"/>
              </a:rPr>
              <a:t>Accelerators:</a:t>
            </a:r>
            <a:r>
              <a:rPr lang="en-GB" sz="1600" dirty="0" smtClean="0">
                <a:solidFill>
                  <a:srgbClr val="000000"/>
                </a:solidFill>
                <a:ea typeface="MS PGothic" pitchFamily="34" charset="-128"/>
              </a:rPr>
              <a:t> </a:t>
            </a:r>
            <a:r>
              <a:rPr lang="en-GB" sz="1600" dirty="0" smtClean="0">
                <a:solidFill>
                  <a:srgbClr val="3333CC"/>
                </a:solidFill>
                <a:ea typeface="MS PGothic" pitchFamily="34" charset="-128"/>
              </a:rPr>
              <a:t>Powerful machines capable of accelerating particles to extremely high energies and bring them into collision with other particles.</a:t>
            </a:r>
          </a:p>
          <a:p>
            <a:pPr marL="288000">
              <a:lnSpc>
                <a:spcPct val="120000"/>
              </a:lnSpc>
            </a:pPr>
            <a:r>
              <a:rPr lang="en-GB" sz="1600" b="1" dirty="0" smtClean="0">
                <a:solidFill>
                  <a:srgbClr val="FF0000"/>
                </a:solidFill>
                <a:ea typeface="MS PGothic" pitchFamily="34" charset="-128"/>
              </a:rPr>
              <a:t>Detectors:</a:t>
            </a:r>
            <a:r>
              <a:rPr lang="en-GB" sz="1600" dirty="0" smtClean="0">
                <a:solidFill>
                  <a:srgbClr val="000000"/>
                </a:solidFill>
                <a:ea typeface="MS PGothic" pitchFamily="34" charset="-128"/>
              </a:rPr>
              <a:t> </a:t>
            </a:r>
            <a:r>
              <a:rPr lang="en-GB" sz="1600" dirty="0" smtClean="0">
                <a:solidFill>
                  <a:srgbClr val="3333CC"/>
                </a:solidFill>
                <a:ea typeface="MS PGothic" pitchFamily="34" charset="-128"/>
              </a:rPr>
              <a:t>Gigantic instruments that record the particles as they “stream” out from the point of collision.</a:t>
            </a:r>
          </a:p>
          <a:p>
            <a:pPr marL="288000">
              <a:lnSpc>
                <a:spcPct val="120000"/>
              </a:lnSpc>
            </a:pPr>
            <a:r>
              <a:rPr lang="en-GB" sz="1600" b="1" dirty="0" smtClean="0">
                <a:solidFill>
                  <a:srgbClr val="FF0000"/>
                </a:solidFill>
                <a:ea typeface="MS PGothic" pitchFamily="34" charset="-128"/>
              </a:rPr>
              <a:t>Computers:</a:t>
            </a:r>
            <a:r>
              <a:rPr lang="en-GB" sz="1600" dirty="0" smtClean="0">
                <a:solidFill>
                  <a:srgbClr val="000000"/>
                </a:solidFill>
                <a:ea typeface="MS PGothic" pitchFamily="34" charset="-128"/>
              </a:rPr>
              <a:t> </a:t>
            </a:r>
            <a:r>
              <a:rPr lang="en-GB" sz="1600" dirty="0" smtClean="0">
                <a:solidFill>
                  <a:srgbClr val="3333CC"/>
                </a:solidFill>
                <a:ea typeface="MS PGothic" pitchFamily="34" charset="-128"/>
              </a:rPr>
              <a:t>To collect, store, distribute and analyse the vast amount of data produced by the detectors.</a:t>
            </a:r>
          </a:p>
          <a:p>
            <a:pPr marL="288000">
              <a:lnSpc>
                <a:spcPct val="120000"/>
              </a:lnSpc>
            </a:pPr>
            <a:r>
              <a:rPr lang="en-GB" sz="1600" b="1" dirty="0" smtClean="0">
                <a:solidFill>
                  <a:srgbClr val="FF0000"/>
                </a:solidFill>
                <a:ea typeface="MS PGothic" pitchFamily="34" charset="-128"/>
              </a:rPr>
              <a:t>People</a:t>
            </a:r>
            <a:r>
              <a:rPr lang="en-GB" sz="1600" dirty="0" smtClean="0">
                <a:solidFill>
                  <a:srgbClr val="000000"/>
                </a:solidFill>
                <a:ea typeface="MS PGothic" pitchFamily="34" charset="-128"/>
              </a:rPr>
              <a:t>: </a:t>
            </a:r>
            <a:r>
              <a:rPr lang="en-GB" sz="1600" dirty="0" smtClean="0">
                <a:solidFill>
                  <a:srgbClr val="3333CC"/>
                </a:solidFill>
                <a:ea typeface="MS PGothic" pitchFamily="34" charset="-128"/>
              </a:rPr>
              <a:t>Only a worldwide collaboration of thousands of scientists, engineers, technicians and support staff can design, build and soon operate such complex “machines”.</a:t>
            </a:r>
            <a:endParaRPr lang="en-US" sz="1600" dirty="0" smtClean="0">
              <a:solidFill>
                <a:srgbClr val="3333CC"/>
              </a:solidFill>
              <a:ea typeface="MS PGothic" pitchFamily="34" charset="-128"/>
            </a:endParaRPr>
          </a:p>
          <a:p>
            <a:pPr marL="288000">
              <a:lnSpc>
                <a:spcPct val="120000"/>
              </a:lnSpc>
            </a:pPr>
            <a:endParaRPr lang="en-US" sz="1600" dirty="0" smtClean="0">
              <a:solidFill>
                <a:srgbClr val="000000"/>
              </a:solidFill>
              <a:ea typeface="MS PGothic" pitchFamily="34" charset="-128"/>
            </a:endParaRPr>
          </a:p>
          <a:p>
            <a:pPr marL="288000">
              <a:lnSpc>
                <a:spcPct val="120000"/>
              </a:lnSpc>
            </a:pPr>
            <a:endParaRPr lang="fr-FR" sz="1600" dirty="0" smtClean="0">
              <a:solidFill>
                <a:srgbClr val="3333CC"/>
              </a:solidFill>
              <a:ea typeface="MS PGothic" pitchFamily="34" charset="-128"/>
            </a:endParaRPr>
          </a:p>
          <a:p>
            <a:pPr marL="288000">
              <a:lnSpc>
                <a:spcPct val="120000"/>
              </a:lnSpc>
            </a:pPr>
            <a:endParaRPr lang="en-SG" sz="1600" dirty="0"/>
          </a:p>
        </p:txBody>
      </p:sp>
      <p:pic>
        <p:nvPicPr>
          <p:cNvPr id="19" name="Picture 9"/>
          <p:cNvPicPr>
            <a:picLocks noChangeAspect="1" noChangeArrowheads="1"/>
          </p:cNvPicPr>
          <p:nvPr/>
        </p:nvPicPr>
        <p:blipFill>
          <a:blip r:embed="rId3" cstate="print"/>
          <a:srcRect/>
          <a:stretch>
            <a:fillRect/>
          </a:stretch>
        </p:blipFill>
        <p:spPr bwMode="auto">
          <a:xfrm>
            <a:off x="3635896" y="1728000"/>
            <a:ext cx="2927208" cy="1944000"/>
          </a:xfrm>
          <a:prstGeom prst="rect">
            <a:avLst/>
          </a:prstGeom>
          <a:noFill/>
          <a:ln w="9525">
            <a:noFill/>
            <a:miter lim="800000"/>
            <a:headEnd/>
            <a:tailEnd/>
          </a:ln>
        </p:spPr>
      </p:pic>
      <p:pic>
        <p:nvPicPr>
          <p:cNvPr id="21" name="Picture 10" descr="05_May_backup1"/>
          <p:cNvPicPr>
            <a:picLocks noChangeAspect="1" noChangeArrowheads="1"/>
          </p:cNvPicPr>
          <p:nvPr/>
        </p:nvPicPr>
        <p:blipFill>
          <a:blip r:embed="rId4" cstate="print"/>
          <a:srcRect/>
          <a:stretch>
            <a:fillRect/>
          </a:stretch>
        </p:blipFill>
        <p:spPr bwMode="auto">
          <a:xfrm>
            <a:off x="6660232" y="1728000"/>
            <a:ext cx="2392617" cy="1944000"/>
          </a:xfrm>
          <a:prstGeom prst="rect">
            <a:avLst/>
          </a:prstGeom>
          <a:noFill/>
          <a:ln w="9525">
            <a:noFill/>
            <a:miter lim="800000"/>
            <a:headEnd/>
            <a:tailEnd/>
          </a:ln>
        </p:spPr>
      </p:pic>
      <p:pic>
        <p:nvPicPr>
          <p:cNvPr id="22" name="Picture 14" descr="grid"/>
          <p:cNvPicPr>
            <a:picLocks noChangeAspect="1" noChangeArrowheads="1"/>
          </p:cNvPicPr>
          <p:nvPr/>
        </p:nvPicPr>
        <p:blipFill>
          <a:blip r:embed="rId5" cstate="print"/>
          <a:srcRect/>
          <a:stretch>
            <a:fillRect/>
          </a:stretch>
        </p:blipFill>
        <p:spPr bwMode="auto">
          <a:xfrm>
            <a:off x="3707904" y="3861048"/>
            <a:ext cx="2859193" cy="1944000"/>
          </a:xfrm>
          <a:prstGeom prst="rect">
            <a:avLst/>
          </a:prstGeom>
          <a:noFill/>
          <a:ln w="9525">
            <a:noFill/>
            <a:miter lim="800000"/>
            <a:headEnd/>
            <a:tailEnd/>
          </a:ln>
        </p:spPr>
      </p:pic>
      <p:pic>
        <p:nvPicPr>
          <p:cNvPr id="23" name="Picture 7" descr="col_gen_0106_002"/>
          <p:cNvPicPr>
            <a:picLocks noChangeAspect="1" noChangeArrowheads="1"/>
          </p:cNvPicPr>
          <p:nvPr/>
        </p:nvPicPr>
        <p:blipFill>
          <a:blip r:embed="rId6" cstate="print"/>
          <a:srcRect/>
          <a:stretch>
            <a:fillRect/>
          </a:stretch>
        </p:blipFill>
        <p:spPr bwMode="auto">
          <a:xfrm>
            <a:off x="6660232" y="3862800"/>
            <a:ext cx="2104781" cy="19440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87DA48A2-68BF-4CCB-B774-65C9A0FC6421}" type="slidenum">
              <a:rPr lang="en-SG" smtClean="0"/>
              <a:pPr/>
              <a:t>29</a:t>
            </a:fld>
            <a:endParaRPr lang="en-SG" dirty="0"/>
          </a:p>
        </p:txBody>
      </p:sp>
      <p:sp>
        <p:nvSpPr>
          <p:cNvPr id="9" name="Footer Placeholder 8"/>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par>
                                <p:cTn id="17" presetID="2" presetClass="entr" presetSubtype="2"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fade">
                                      <p:cBhvr>
                                        <p:cTn id="25" dur="500"/>
                                        <p:tgtEl>
                                          <p:spTgt spid="20">
                                            <p:txEl>
                                              <p:pRg st="2" end="2"/>
                                            </p:txEl>
                                          </p:spTgt>
                                        </p:tgtEl>
                                      </p:cBhvr>
                                    </p:animEffect>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xEl>
                                              <p:pRg st="3" end="3"/>
                                            </p:txEl>
                                          </p:spTgt>
                                        </p:tgtEl>
                                        <p:attrNameLst>
                                          <p:attrName>style.visibility</p:attrName>
                                        </p:attrNameLst>
                                      </p:cBhvr>
                                      <p:to>
                                        <p:strVal val="visible"/>
                                      </p:to>
                                    </p:set>
                                    <p:animEffect transition="in" filter="fade">
                                      <p:cBhvr>
                                        <p:cTn id="34" dur="500"/>
                                        <p:tgtEl>
                                          <p:spTgt spid="20">
                                            <p:txEl>
                                              <p:pRg st="3" end="3"/>
                                            </p:txEl>
                                          </p:spTgt>
                                        </p:tgtEl>
                                      </p:cBhvr>
                                    </p:animEffect>
                                  </p:childTnLst>
                                </p:cTn>
                              </p:par>
                              <p:par>
                                <p:cTn id="35" presetID="2" presetClass="entr" presetSubtype="2"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1+#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Grp="1" noChangeAspect="1" noChangeArrowheads="1"/>
          </p:cNvPicPr>
          <p:nvPr>
            <p:ph idx="1"/>
          </p:nvPr>
        </p:nvPicPr>
        <p:blipFill>
          <a:blip r:embed="rId2" cstate="print"/>
          <a:srcRect l="6359" t="21141" r="12798" b="4382"/>
          <a:stretch>
            <a:fillRect/>
          </a:stretch>
        </p:blipFill>
        <p:spPr>
          <a:xfrm>
            <a:off x="3216594" y="1500174"/>
            <a:ext cx="5884136" cy="4320000"/>
          </a:xfrm>
          <a:prstGeom prst="rect">
            <a:avLst/>
          </a:prstGeom>
          <a:noFill/>
          <a:ln>
            <a:noFill/>
          </a:ln>
        </p:spPr>
      </p:pic>
      <p:sp>
        <p:nvSpPr>
          <p:cNvPr id="2" name="Title 1"/>
          <p:cNvSpPr>
            <a:spLocks noGrp="1"/>
          </p:cNvSpPr>
          <p:nvPr>
            <p:ph type="title"/>
          </p:nvPr>
        </p:nvSpPr>
        <p:spPr/>
        <p:txBody>
          <a:bodyPr>
            <a:normAutofit/>
          </a:bodyPr>
          <a:lstStyle/>
          <a:p>
            <a:r>
              <a:rPr lang="en-SG" dirty="0" smtClean="0"/>
              <a:t>Eternal questions of mankind </a:t>
            </a:r>
            <a:endParaRPr lang="en-SG" dirty="0"/>
          </a:p>
        </p:txBody>
      </p:sp>
      <p:sp>
        <p:nvSpPr>
          <p:cNvPr id="11" name="Slide Number Placeholder 10"/>
          <p:cNvSpPr>
            <a:spLocks noGrp="1"/>
          </p:cNvSpPr>
          <p:nvPr>
            <p:ph type="sldNum" sz="quarter" idx="12"/>
          </p:nvPr>
        </p:nvSpPr>
        <p:spPr/>
        <p:txBody>
          <a:bodyPr/>
          <a:lstStyle/>
          <a:p>
            <a:fld id="{87DA48A2-68BF-4CCB-B774-65C9A0FC6421}" type="slidenum">
              <a:rPr lang="en-SG" smtClean="0"/>
              <a:pPr/>
              <a:t>3</a:t>
            </a:fld>
            <a:endParaRPr lang="en-SG" dirty="0"/>
          </a:p>
        </p:txBody>
      </p:sp>
      <p:pic>
        <p:nvPicPr>
          <p:cNvPr id="21506" name="Picture 2"/>
          <p:cNvPicPr>
            <a:picLocks noChangeAspect="1" noChangeArrowheads="1"/>
          </p:cNvPicPr>
          <p:nvPr/>
        </p:nvPicPr>
        <p:blipFill>
          <a:blip r:embed="rId3" cstate="print"/>
          <a:srcRect b="1256"/>
          <a:stretch>
            <a:fillRect/>
          </a:stretch>
        </p:blipFill>
        <p:spPr bwMode="auto">
          <a:xfrm>
            <a:off x="35496" y="1512000"/>
            <a:ext cx="3124957" cy="4320000"/>
          </a:xfrm>
          <a:prstGeom prst="rect">
            <a:avLst/>
          </a:prstGeom>
          <a:noFill/>
          <a:ln>
            <a:noFill/>
          </a:ln>
        </p:spPr>
      </p:pic>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500" fill="hold"/>
                                        <p:tgtEl>
                                          <p:spTgt spid="21506"/>
                                        </p:tgtEl>
                                        <p:attrNameLst>
                                          <p:attrName>ppt_x</p:attrName>
                                        </p:attrNameLst>
                                      </p:cBhvr>
                                      <p:tavLst>
                                        <p:tav tm="0">
                                          <p:val>
                                            <p:strVal val="#ppt_x-.2"/>
                                          </p:val>
                                        </p:tav>
                                        <p:tav tm="100000">
                                          <p:val>
                                            <p:strVal val="#ppt_x"/>
                                          </p:val>
                                        </p:tav>
                                      </p:tavLst>
                                    </p:anim>
                                    <p:anim calcmode="lin" valueType="num">
                                      <p:cBhvr>
                                        <p:cTn id="8" dur="500" fill="hold"/>
                                        <p:tgtEl>
                                          <p:spTgt spid="21506"/>
                                        </p:tgtEl>
                                        <p:attrNameLst>
                                          <p:attrName>ppt_y</p:attrName>
                                        </p:attrNameLst>
                                      </p:cBhvr>
                                      <p:tavLst>
                                        <p:tav tm="0">
                                          <p:val>
                                            <p:strVal val="#ppt_y"/>
                                          </p:val>
                                        </p:tav>
                                        <p:tav tm="100000">
                                          <p:val>
                                            <p:strVal val="#ppt_y"/>
                                          </p:val>
                                        </p:tav>
                                      </p:tavLst>
                                    </p:anim>
                                    <p:animEffect transition="in" filter="wipe(right)" prLst="gradientSize: 0.1">
                                      <p:cBhvr>
                                        <p:cTn id="9" dur="500"/>
                                        <p:tgtEl>
                                          <p:spTgt spid="2150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2"/>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accelerators</a:t>
            </a:r>
            <a:endParaRPr lang="en-US" dirty="0"/>
          </a:p>
        </p:txBody>
      </p:sp>
      <p:sp>
        <p:nvSpPr>
          <p:cNvPr id="3" name="Content Placeholder 2"/>
          <p:cNvSpPr>
            <a:spLocks noGrp="1"/>
          </p:cNvSpPr>
          <p:nvPr>
            <p:ph idx="1"/>
          </p:nvPr>
        </p:nvSpPr>
        <p:spPr/>
        <p:txBody>
          <a:bodyPr>
            <a:normAutofit fontScale="77500" lnSpcReduction="20000"/>
          </a:bodyPr>
          <a:lstStyle/>
          <a:p>
            <a:pPr>
              <a:lnSpc>
                <a:spcPct val="120000"/>
              </a:lnSpc>
            </a:pPr>
            <a:r>
              <a:rPr lang="en-US" sz="3600" dirty="0" smtClean="0"/>
              <a:t>Accelerate particles to high energies.</a:t>
            </a:r>
          </a:p>
          <a:p>
            <a:pPr>
              <a:lnSpc>
                <a:spcPct val="120000"/>
              </a:lnSpc>
            </a:pPr>
            <a:r>
              <a:rPr lang="en-US" sz="3600" dirty="0" smtClean="0"/>
              <a:t>The higher energies allow us to:</a:t>
            </a:r>
          </a:p>
          <a:p>
            <a:pPr lvl="1">
              <a:lnSpc>
                <a:spcPct val="120000"/>
              </a:lnSpc>
            </a:pPr>
            <a:r>
              <a:rPr lang="en-US" sz="3100" dirty="0" smtClean="0"/>
              <a:t>look deeper into matter (E </a:t>
            </a:r>
            <a:r>
              <a:rPr lang="en-US" sz="3100" dirty="0" smtClean="0">
                <a:sym typeface="Symbol" pitchFamily="18" charset="2"/>
              </a:rPr>
              <a:t></a:t>
            </a:r>
            <a:r>
              <a:rPr lang="en-US" sz="3100" dirty="0" smtClean="0"/>
              <a:t> 1/size) (</a:t>
            </a:r>
            <a:r>
              <a:rPr lang="en-US" sz="3100" i="1" dirty="0" smtClean="0"/>
              <a:t>powerful microscopes</a:t>
            </a:r>
            <a:r>
              <a:rPr lang="en-US" sz="3100" dirty="0" smtClean="0"/>
              <a:t>) </a:t>
            </a:r>
          </a:p>
          <a:p>
            <a:pPr lvl="1">
              <a:lnSpc>
                <a:spcPct val="120000"/>
              </a:lnSpc>
            </a:pPr>
            <a:r>
              <a:rPr lang="en-US" sz="3100" dirty="0" smtClean="0"/>
              <a:t>discover new heavier particles (E = mc</a:t>
            </a:r>
            <a:r>
              <a:rPr lang="en-US" sz="3100" baseline="30000" dirty="0" smtClean="0"/>
              <a:t>2</a:t>
            </a:r>
            <a:r>
              <a:rPr lang="en-US" sz="3100" dirty="0" smtClean="0"/>
              <a:t>)</a:t>
            </a:r>
          </a:p>
          <a:p>
            <a:pPr lvl="1">
              <a:lnSpc>
                <a:spcPct val="120000"/>
              </a:lnSpc>
            </a:pPr>
            <a:r>
              <a:rPr lang="en-US" sz="3100" dirty="0" smtClean="0"/>
              <a:t>probe conditions of early universe (E = kT)</a:t>
            </a:r>
          </a:p>
          <a:p>
            <a:pPr lvl="1">
              <a:lnSpc>
                <a:spcPct val="120000"/>
              </a:lnSpc>
            </a:pPr>
            <a:r>
              <a:rPr lang="en-US" sz="3100" dirty="0" smtClean="0"/>
              <a:t>revisit the earlier moments of our ancestral universe (</a:t>
            </a:r>
            <a:r>
              <a:rPr lang="en-US" sz="3100" i="1" dirty="0" smtClean="0"/>
              <a:t>powerful telescopes</a:t>
            </a:r>
            <a:r>
              <a:rPr lang="en-US" sz="3100" dirty="0" smtClean="0"/>
              <a:t>)</a:t>
            </a:r>
          </a:p>
          <a:p>
            <a:pPr lvl="1">
              <a:lnSpc>
                <a:spcPct val="120000"/>
              </a:lnSpc>
            </a:pPr>
            <a:r>
              <a:rPr lang="en-US" sz="3100" dirty="0" smtClean="0"/>
              <a:t>observe phenomena and particles normally no longer visible or existing in our time</a:t>
            </a:r>
          </a:p>
          <a:p>
            <a:pPr>
              <a:lnSpc>
                <a:spcPct val="120000"/>
              </a:lnSpc>
            </a:pPr>
            <a:r>
              <a:rPr lang="en-US" sz="3600" dirty="0" smtClean="0">
                <a:solidFill>
                  <a:srgbClr val="002060"/>
                </a:solidFill>
              </a:rPr>
              <a:t>All in a controlled way in the laboratory</a:t>
            </a:r>
          </a:p>
          <a:p>
            <a:pPr lvl="1">
              <a:lnSpc>
                <a:spcPct val="120000"/>
              </a:lnSpc>
            </a:pPr>
            <a:endParaRPr lang="en-US" dirty="0" smtClean="0"/>
          </a:p>
          <a:p>
            <a:pPr lvl="1">
              <a:lnSpc>
                <a:spcPct val="120000"/>
              </a:lnSpc>
            </a:pPr>
            <a:endParaRPr lang="en-US" dirty="0" smtClean="0"/>
          </a:p>
          <a:p>
            <a:pPr>
              <a:lnSpc>
                <a:spcPct val="120000"/>
              </a:lnSpc>
            </a:pPr>
            <a:endParaRPr lang="en-US"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30</a:t>
            </a:fld>
            <a:endParaRPr lang="en-SG"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effectLst/>
              </a:rPr>
              <a:t>Why the LHC?</a:t>
            </a:r>
            <a:endParaRPr lang="en-US" dirty="0" smtClean="0">
              <a:effectLst/>
            </a:endParaRPr>
          </a:p>
        </p:txBody>
      </p:sp>
      <p:sp>
        <p:nvSpPr>
          <p:cNvPr id="131075" name="Rectangle 3"/>
          <p:cNvSpPr>
            <a:spLocks noGrp="1" noChangeArrowheads="1"/>
          </p:cNvSpPr>
          <p:nvPr>
            <p:ph idx="1"/>
          </p:nvPr>
        </p:nvSpPr>
        <p:spPr/>
        <p:txBody>
          <a:bodyPr>
            <a:normAutofit fontScale="92500"/>
          </a:bodyPr>
          <a:lstStyle/>
          <a:p>
            <a:pPr eaLnBrk="1" hangingPunct="1">
              <a:lnSpc>
                <a:spcPct val="110000"/>
              </a:lnSpc>
            </a:pPr>
            <a:r>
              <a:rPr lang="en-US" sz="2400" dirty="0" smtClean="0"/>
              <a:t>For the past few decades, physicists have been able to describe with increasing detail the fundamental particles that make up the Universe and the interactions between them. </a:t>
            </a:r>
          </a:p>
          <a:p>
            <a:pPr eaLnBrk="1" hangingPunct="1">
              <a:lnSpc>
                <a:spcPct val="110000"/>
              </a:lnSpc>
            </a:pPr>
            <a:r>
              <a:rPr lang="en-US" sz="2400" dirty="0" smtClean="0"/>
              <a:t>This understanding is encapsulated in the Standard Model of particle physics, but it contains gaps and cannot tell us the whole story. To fill in the missing knowledge requires experimental data, and the next big step to achieving this is with LHC.</a:t>
            </a:r>
          </a:p>
          <a:p>
            <a:pPr>
              <a:lnSpc>
                <a:spcPct val="110000"/>
              </a:lnSpc>
            </a:pPr>
            <a:r>
              <a:rPr lang="en-US" sz="2400" dirty="0" smtClean="0"/>
              <a:t>The LHC (Large Hadron Collider) was built to help scientists to answer key unresolved questions in particle physics. The unprecedented energy it achieves may even reveal some unexpected results that no one has ever thought of!</a:t>
            </a:r>
          </a:p>
          <a:p>
            <a:pPr eaLnBrk="1" hangingPunct="1">
              <a:lnSpc>
                <a:spcPct val="110000"/>
              </a:lnSpc>
            </a:pPr>
            <a:endParaRPr lang="en-US" sz="2400" dirty="0" smtClean="0"/>
          </a:p>
        </p:txBody>
      </p:sp>
      <p:sp>
        <p:nvSpPr>
          <p:cNvPr id="5" name="Slide Number Placeholder 4"/>
          <p:cNvSpPr>
            <a:spLocks noGrp="1"/>
          </p:cNvSpPr>
          <p:nvPr>
            <p:ph type="sldNum" sz="quarter" idx="12"/>
          </p:nvPr>
        </p:nvSpPr>
        <p:spPr/>
        <p:txBody>
          <a:bodyPr/>
          <a:lstStyle/>
          <a:p>
            <a:fld id="{87DA48A2-68BF-4CCB-B774-65C9A0FC6421}" type="slidenum">
              <a:rPr lang="en-SG" smtClean="0"/>
              <a:pPr/>
              <a:t>31</a:t>
            </a:fld>
            <a:endParaRPr lang="en-SG"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Effect transition="in" filter="wipe(down)">
                                      <p:cBhvr>
                                        <p:cTn id="7" dur="500"/>
                                        <p:tgtEl>
                                          <p:spTgt spid="131075">
                                            <p:txEl>
                                              <p:pRg st="0" end="0"/>
                                            </p:txEl>
                                          </p:spTgt>
                                        </p:tgtEl>
                                      </p:cBhvr>
                                    </p:animEffect>
                                  </p:childTnLst>
                                  <p:subTnLst>
                                    <p:animClr>
                                      <p:cBhvr override="childStyle">
                                        <p:cTn dur="1" fill="hold" display="0" masterRel="nextClick" afterEffect="1"/>
                                        <p:tgtEl>
                                          <p:spTgt spid="131075">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1075">
                                            <p:txEl>
                                              <p:pRg st="1" end="1"/>
                                            </p:txEl>
                                          </p:spTgt>
                                        </p:tgtEl>
                                        <p:attrNameLst>
                                          <p:attrName>style.visibility</p:attrName>
                                        </p:attrNameLst>
                                      </p:cBhvr>
                                      <p:to>
                                        <p:strVal val="visible"/>
                                      </p:to>
                                    </p:set>
                                    <p:animEffect transition="in" filter="wipe(down)">
                                      <p:cBhvr>
                                        <p:cTn id="12" dur="500"/>
                                        <p:tgtEl>
                                          <p:spTgt spid="131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1075">
                                            <p:txEl>
                                              <p:pRg st="2" end="2"/>
                                            </p:txEl>
                                          </p:spTgt>
                                        </p:tgtEl>
                                        <p:attrNameLst>
                                          <p:attrName>style.visibility</p:attrName>
                                        </p:attrNameLst>
                                      </p:cBhvr>
                                      <p:to>
                                        <p:strVal val="visible"/>
                                      </p:to>
                                    </p:set>
                                    <p:animEffect transition="in" filter="wipe(down)">
                                      <p:cBhvr>
                                        <p:cTn id="17" dur="500"/>
                                        <p:tgtEl>
                                          <p:spTgt spid="131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CERN: The world laboratory</a:t>
            </a:r>
            <a:endParaRPr lang="en-SG" dirty="0"/>
          </a:p>
        </p:txBody>
      </p:sp>
      <p:pic>
        <p:nvPicPr>
          <p:cNvPr id="6" name="Picture 2053" descr="CERN_UsersFeb08"/>
          <p:cNvPicPr>
            <a:picLocks noGrp="1" noChangeAspect="1" noChangeArrowheads="1"/>
          </p:cNvPicPr>
          <p:nvPr>
            <p:ph idx="1"/>
          </p:nvPr>
        </p:nvPicPr>
        <p:blipFill>
          <a:blip r:embed="rId2" cstate="print"/>
          <a:srcRect/>
          <a:stretch>
            <a:fillRect/>
          </a:stretch>
        </p:blipFill>
        <p:spPr bwMode="auto">
          <a:xfrm>
            <a:off x="1211792" y="1511300"/>
            <a:ext cx="6720417" cy="504031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32</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7A27286-8BAA-4ABC-95F1-9BE512314A25}" type="slidenum">
              <a:rPr lang="en-US"/>
              <a:pPr>
                <a:defRPr/>
              </a:pPr>
              <a:t>33</a:t>
            </a:fld>
            <a:endParaRPr lang="en-US"/>
          </a:p>
        </p:txBody>
      </p:sp>
      <p:sp>
        <p:nvSpPr>
          <p:cNvPr id="155650" name="Rectangle 2"/>
          <p:cNvSpPr>
            <a:spLocks noGrp="1" noChangeArrowheads="1"/>
          </p:cNvSpPr>
          <p:nvPr>
            <p:ph type="title"/>
          </p:nvPr>
        </p:nvSpPr>
        <p:spPr/>
        <p:txBody>
          <a:bodyPr/>
          <a:lstStyle/>
          <a:p>
            <a:pPr eaLnBrk="1" hangingPunct="1">
              <a:defRPr/>
            </a:pPr>
            <a:r>
              <a:rPr lang="en-US" dirty="0" smtClean="0"/>
              <a:t>Lord </a:t>
            </a:r>
            <a:r>
              <a:rPr lang="en-US" dirty="0" err="1" smtClean="0"/>
              <a:t>Nataraj</a:t>
            </a:r>
            <a:r>
              <a:rPr lang="en-US" dirty="0" smtClean="0"/>
              <a:t> @ CERN!</a:t>
            </a:r>
          </a:p>
        </p:txBody>
      </p:sp>
      <p:pic>
        <p:nvPicPr>
          <p:cNvPr id="33797" name="Picture 5" descr="cern2 087"/>
          <p:cNvPicPr>
            <a:picLocks noGrp="1" noChangeAspect="1" noChangeArrowheads="1"/>
          </p:cNvPicPr>
          <p:nvPr>
            <p:ph idx="1"/>
          </p:nvPr>
        </p:nvPicPr>
        <p:blipFill>
          <a:blip r:embed="rId3"/>
          <a:srcRect/>
          <a:stretch>
            <a:fillRect/>
          </a:stretch>
        </p:blipFill>
        <p:spPr>
          <a:xfrm>
            <a:off x="2555879" y="1512000"/>
            <a:ext cx="3996379" cy="5328000"/>
          </a:xfrm>
          <a:noFill/>
        </p:spPr>
      </p:pic>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title"/>
          </p:nvPr>
        </p:nvSpPr>
        <p:spPr/>
        <p:txBody>
          <a:bodyPr/>
          <a:lstStyle/>
          <a:p>
            <a:r>
              <a:rPr lang="en-US" smtClean="0"/>
              <a:t>CERN Site</a:t>
            </a:r>
          </a:p>
        </p:txBody>
      </p:sp>
      <p:pic>
        <p:nvPicPr>
          <p:cNvPr id="32770" name="Picture 2"/>
          <p:cNvPicPr>
            <a:picLocks noChangeAspect="1" noChangeArrowheads="1"/>
          </p:cNvPicPr>
          <p:nvPr/>
        </p:nvPicPr>
        <p:blipFill>
          <a:blip r:embed="rId3" cstate="print"/>
          <a:srcRect/>
          <a:stretch>
            <a:fillRect/>
          </a:stretch>
        </p:blipFill>
        <p:spPr bwMode="auto">
          <a:xfrm>
            <a:off x="545021" y="1512000"/>
            <a:ext cx="8053958"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34</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The machine, the detectors and the detectives!</a:t>
            </a:r>
            <a:endParaRPr lang="en-SG" dirty="0"/>
          </a:p>
        </p:txBody>
      </p:sp>
      <p:grpSp>
        <p:nvGrpSpPr>
          <p:cNvPr id="10" name="Group 9"/>
          <p:cNvGrpSpPr/>
          <p:nvPr/>
        </p:nvGrpSpPr>
        <p:grpSpPr>
          <a:xfrm>
            <a:off x="18000" y="1620000"/>
            <a:ext cx="9108000" cy="3600000"/>
            <a:chOff x="13" y="1453480"/>
            <a:chExt cx="9337503" cy="3600000"/>
          </a:xfrm>
        </p:grpSpPr>
        <p:pic>
          <p:nvPicPr>
            <p:cNvPr id="7" name="Picture 31" descr="TunnelMar07"/>
            <p:cNvPicPr>
              <a:picLocks noChangeAspect="1" noChangeArrowheads="1"/>
            </p:cNvPicPr>
            <p:nvPr/>
          </p:nvPicPr>
          <p:blipFill>
            <a:blip r:embed="rId2" cstate="print"/>
            <a:srcRect/>
            <a:stretch>
              <a:fillRect/>
            </a:stretch>
          </p:blipFill>
          <p:spPr bwMode="auto">
            <a:xfrm>
              <a:off x="1905000" y="1453480"/>
              <a:ext cx="5337760" cy="3600000"/>
            </a:xfrm>
            <a:prstGeom prst="rect">
              <a:avLst/>
            </a:prstGeom>
            <a:noFill/>
            <a:ln w="9525">
              <a:noFill/>
              <a:miter lim="800000"/>
              <a:headEnd/>
              <a:tailEnd/>
            </a:ln>
          </p:spPr>
        </p:pic>
        <p:pic>
          <p:nvPicPr>
            <p:cNvPr id="8" name="Picture 32" descr="_DSC9540bs"/>
            <p:cNvPicPr>
              <a:picLocks noChangeAspect="1" noChangeArrowheads="1"/>
            </p:cNvPicPr>
            <p:nvPr/>
          </p:nvPicPr>
          <p:blipFill>
            <a:blip r:embed="rId3" cstate="print"/>
            <a:srcRect/>
            <a:stretch>
              <a:fillRect/>
            </a:stretch>
          </p:blipFill>
          <p:spPr bwMode="auto">
            <a:xfrm>
              <a:off x="13" y="1453480"/>
              <a:ext cx="2394919" cy="3600000"/>
            </a:xfrm>
            <a:prstGeom prst="rect">
              <a:avLst/>
            </a:prstGeom>
            <a:solidFill>
              <a:srgbClr val="FFFF99"/>
            </a:solidFill>
            <a:ln w="38100">
              <a:solidFill>
                <a:srgbClr val="FFFF00"/>
              </a:solidFill>
              <a:miter lim="800000"/>
              <a:headEnd/>
              <a:tailEnd/>
            </a:ln>
          </p:spPr>
        </p:pic>
        <p:pic>
          <p:nvPicPr>
            <p:cNvPr id="9" name="Picture 34" descr="BigWheels"/>
            <p:cNvPicPr>
              <a:picLocks noChangeAspect="1" noChangeArrowheads="1"/>
            </p:cNvPicPr>
            <p:nvPr/>
          </p:nvPicPr>
          <p:blipFill>
            <a:blip r:embed="rId4" cstate="print"/>
            <a:srcRect/>
            <a:stretch>
              <a:fillRect/>
            </a:stretch>
          </p:blipFill>
          <p:spPr bwMode="auto">
            <a:xfrm>
              <a:off x="6840538" y="1453480"/>
              <a:ext cx="2496978" cy="3600000"/>
            </a:xfrm>
            <a:prstGeom prst="rect">
              <a:avLst/>
            </a:prstGeom>
            <a:noFill/>
            <a:ln w="28575">
              <a:solidFill>
                <a:srgbClr val="E7D817"/>
              </a:solidFill>
              <a:miter lim="800000"/>
              <a:headEnd/>
              <a:tailEnd/>
            </a:ln>
          </p:spPr>
        </p:pic>
      </p:grpSp>
      <p:sp>
        <p:nvSpPr>
          <p:cNvPr id="12" name="TextBox 11"/>
          <p:cNvSpPr txBox="1"/>
          <p:nvPr/>
        </p:nvSpPr>
        <p:spPr>
          <a:xfrm>
            <a:off x="18000" y="5301208"/>
            <a:ext cx="9108000" cy="369332"/>
          </a:xfrm>
          <a:prstGeom prst="rect">
            <a:avLst/>
          </a:prstGeom>
          <a:noFill/>
        </p:spPr>
        <p:txBody>
          <a:bodyPr wrap="square" rtlCol="0">
            <a:spAutoFit/>
          </a:bodyPr>
          <a:lstStyle/>
          <a:p>
            <a:pPr algn="ctr"/>
            <a:r>
              <a:rPr lang="en-US" dirty="0" smtClean="0">
                <a:solidFill>
                  <a:srgbClr val="002060"/>
                </a:solidFill>
                <a:latin typeface="Arial Rounded MT Bold" pitchFamily="34" charset="0"/>
              </a:rPr>
              <a:t>CMS Experiment                            LHC beam pipe                            ATLAS experiment</a:t>
            </a:r>
            <a:endParaRPr lang="en-SG" dirty="0">
              <a:solidFill>
                <a:srgbClr val="002060"/>
              </a:solidFill>
              <a:latin typeface="Arial Rounded MT Bold" pitchFamily="34" charset="0"/>
            </a:endParaRPr>
          </a:p>
        </p:txBody>
      </p:sp>
      <p:sp>
        <p:nvSpPr>
          <p:cNvPr id="11" name="Slide Number Placeholder 10"/>
          <p:cNvSpPr>
            <a:spLocks noGrp="1"/>
          </p:cNvSpPr>
          <p:nvPr>
            <p:ph type="sldNum" sz="quarter" idx="12"/>
          </p:nvPr>
        </p:nvSpPr>
        <p:spPr/>
        <p:txBody>
          <a:bodyPr/>
          <a:lstStyle/>
          <a:p>
            <a:fld id="{87DA48A2-68BF-4CCB-B774-65C9A0FC6421}" type="slidenum">
              <a:rPr lang="en-SG" smtClean="0"/>
              <a:pPr/>
              <a:t>35</a:t>
            </a:fld>
            <a:endParaRPr lang="en-SG" dirty="0"/>
          </a:p>
        </p:txBody>
      </p:sp>
      <p:sp>
        <p:nvSpPr>
          <p:cNvPr id="13" name="Footer Placeholder 12"/>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2"/>
          <p:cNvSpPr>
            <a:spLocks noGrp="1" noChangeArrowheads="1"/>
          </p:cNvSpPr>
          <p:nvPr>
            <p:ph type="title"/>
          </p:nvPr>
        </p:nvSpPr>
        <p:spPr/>
        <p:txBody>
          <a:bodyPr>
            <a:normAutofit/>
          </a:bodyPr>
          <a:lstStyle/>
          <a:p>
            <a:r>
              <a:rPr lang="en-US" dirty="0" smtClean="0"/>
              <a:t>The LHC Accelerator</a:t>
            </a:r>
            <a:endParaRPr lang="en-US" sz="7200" dirty="0" smtClean="0"/>
          </a:p>
        </p:txBody>
      </p:sp>
      <p:sp>
        <p:nvSpPr>
          <p:cNvPr id="12" name="Content Placeholder 11"/>
          <p:cNvSpPr>
            <a:spLocks noGrp="1"/>
          </p:cNvSpPr>
          <p:nvPr>
            <p:ph idx="13"/>
          </p:nvPr>
        </p:nvSpPr>
        <p:spPr>
          <a:xfrm>
            <a:off x="3707904" y="1548000"/>
            <a:ext cx="5400600" cy="4968000"/>
          </a:xfrm>
        </p:spPr>
        <p:txBody>
          <a:bodyPr>
            <a:normAutofit fontScale="92500" lnSpcReduction="20000"/>
          </a:bodyPr>
          <a:lstStyle/>
          <a:p>
            <a:pPr>
              <a:lnSpc>
                <a:spcPct val="120000"/>
              </a:lnSpc>
              <a:spcBef>
                <a:spcPct val="50000"/>
              </a:spcBef>
            </a:pPr>
            <a:r>
              <a:rPr lang="en-US" sz="2400" dirty="0" smtClean="0"/>
              <a:t>Proton-Proton machine. Protons are accelerated by powerful electric fields. And are guided around their circular orbits by powerful superconducting dipole magnets.</a:t>
            </a:r>
          </a:p>
          <a:p>
            <a:pPr>
              <a:lnSpc>
                <a:spcPct val="120000"/>
              </a:lnSpc>
              <a:spcBef>
                <a:spcPct val="50000"/>
              </a:spcBef>
            </a:pPr>
            <a:r>
              <a:rPr lang="en-US" sz="2400" dirty="0" smtClean="0"/>
              <a:t>To reach the required energy in the existing tunnel, the superconducting dipoles operate at 13,000 amperes of current, producing 9Tesla field, which is 200000 times the Earth’s magnetic field.</a:t>
            </a:r>
          </a:p>
          <a:p>
            <a:pPr>
              <a:lnSpc>
                <a:spcPct val="120000"/>
              </a:lnSpc>
            </a:pPr>
            <a:endParaRPr lang="en-SG" sz="2400" dirty="0"/>
          </a:p>
        </p:txBody>
      </p:sp>
      <p:pic>
        <p:nvPicPr>
          <p:cNvPr id="39944" name="Picture 11" descr="0710027_01-A4-at-144-dpi"/>
          <p:cNvPicPr>
            <a:picLocks noChangeAspect="1" noChangeArrowheads="1"/>
          </p:cNvPicPr>
          <p:nvPr/>
        </p:nvPicPr>
        <p:blipFill>
          <a:blip r:embed="rId3" cstate="print"/>
          <a:srcRect/>
          <a:stretch>
            <a:fillRect/>
          </a:stretch>
        </p:blipFill>
        <p:spPr bwMode="auto">
          <a:xfrm>
            <a:off x="68885" y="1512000"/>
            <a:ext cx="3491750"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36</a:t>
            </a:fld>
            <a:endParaRPr lang="en-SG"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7" name="Rectangle 17"/>
          <p:cNvSpPr>
            <a:spLocks noGrp="1" noChangeArrowheads="1"/>
          </p:cNvSpPr>
          <p:nvPr>
            <p:ph type="title"/>
          </p:nvPr>
        </p:nvSpPr>
        <p:spPr bwMode="auto">
          <a:prstGeom prst="rect">
            <a:avLst/>
          </a:prstGeom>
          <a:noFill/>
          <a:ln>
            <a:miter lim="800000"/>
            <a:headEnd/>
            <a:tailEnd/>
          </a:ln>
        </p:spPr>
        <p:txBody>
          <a:bodyPr>
            <a:normAutofit/>
          </a:bodyPr>
          <a:lstStyle/>
          <a:p>
            <a:r>
              <a:rPr lang="en-US" sz="4000" dirty="0">
                <a:solidFill>
                  <a:srgbClr val="FFC000"/>
                </a:solidFill>
              </a:rPr>
              <a:t>One of the fastest racetracks on the planet</a:t>
            </a:r>
          </a:p>
        </p:txBody>
      </p:sp>
      <p:pic>
        <p:nvPicPr>
          <p:cNvPr id="87055" name="Picture 15" descr="aerial2"/>
          <p:cNvPicPr>
            <a:picLocks noChangeAspect="1" noChangeArrowheads="1"/>
          </p:cNvPicPr>
          <p:nvPr/>
        </p:nvPicPr>
        <p:blipFill>
          <a:blip r:embed="rId3" cstate="print"/>
          <a:srcRect/>
          <a:stretch>
            <a:fillRect/>
          </a:stretch>
        </p:blipFill>
        <p:spPr bwMode="auto">
          <a:xfrm>
            <a:off x="179512" y="2880000"/>
            <a:ext cx="4248869" cy="2880000"/>
          </a:xfrm>
          <a:prstGeom prst="rect">
            <a:avLst/>
          </a:prstGeom>
          <a:noFill/>
        </p:spPr>
      </p:pic>
      <p:pic>
        <p:nvPicPr>
          <p:cNvPr id="87056" name="Picture 16" descr="tunnel"/>
          <p:cNvPicPr>
            <a:picLocks noChangeAspect="1" noChangeArrowheads="1"/>
          </p:cNvPicPr>
          <p:nvPr/>
        </p:nvPicPr>
        <p:blipFill>
          <a:blip r:embed="rId4" cstate="print"/>
          <a:srcRect/>
          <a:stretch>
            <a:fillRect/>
          </a:stretch>
        </p:blipFill>
        <p:spPr bwMode="auto">
          <a:xfrm>
            <a:off x="4499992" y="2880000"/>
            <a:ext cx="4420898" cy="2880000"/>
          </a:xfrm>
          <a:prstGeom prst="rect">
            <a:avLst/>
          </a:prstGeom>
          <a:noFill/>
        </p:spPr>
      </p:pic>
      <p:sp>
        <p:nvSpPr>
          <p:cNvPr id="10" name="Content Placeholder 9"/>
          <p:cNvSpPr>
            <a:spLocks noGrp="1"/>
          </p:cNvSpPr>
          <p:nvPr>
            <p:ph idx="1"/>
          </p:nvPr>
        </p:nvSpPr>
        <p:spPr/>
        <p:txBody>
          <a:bodyPr>
            <a:normAutofit/>
          </a:bodyPr>
          <a:lstStyle/>
          <a:p>
            <a:r>
              <a:rPr lang="en-US" sz="2400" dirty="0" smtClean="0"/>
              <a:t>Several thousand billion protons traveling at 99.9999991% of the speed of light will travel round the 27km ring over 11000 times a second</a:t>
            </a:r>
            <a:endParaRPr lang="en-GB" sz="2400" dirty="0" smtClean="0"/>
          </a:p>
        </p:txBody>
      </p:sp>
      <p:sp>
        <p:nvSpPr>
          <p:cNvPr id="11" name="Slide Number Placeholder 10"/>
          <p:cNvSpPr>
            <a:spLocks noGrp="1"/>
          </p:cNvSpPr>
          <p:nvPr>
            <p:ph type="sldNum" sz="quarter" idx="12"/>
          </p:nvPr>
        </p:nvSpPr>
        <p:spPr/>
        <p:txBody>
          <a:bodyPr/>
          <a:lstStyle/>
          <a:p>
            <a:fld id="{87DA48A2-68BF-4CCB-B774-65C9A0FC6421}" type="slidenum">
              <a:rPr lang="en-SG" smtClean="0"/>
              <a:pPr/>
              <a:t>37</a:t>
            </a:fld>
            <a:endParaRPr lang="en-SG" dirty="0"/>
          </a:p>
        </p:txBody>
      </p:sp>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87055"/>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87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GB" sz="4400" dirty="0" smtClean="0">
                <a:solidFill>
                  <a:srgbClr val="FFC000"/>
                </a:solidFill>
              </a:rPr>
              <a:t>The emptiest space in the solar system</a:t>
            </a:r>
            <a:r>
              <a:rPr lang="fr-FR" sz="4400" dirty="0" smtClean="0">
                <a:solidFill>
                  <a:srgbClr val="FFC000"/>
                </a:solidFill>
              </a:rPr>
              <a:t>…</a:t>
            </a:r>
            <a:endParaRPr lang="en-SG" sz="4400" dirty="0">
              <a:solidFill>
                <a:srgbClr val="FFC000"/>
              </a:solidFill>
            </a:endParaRPr>
          </a:p>
        </p:txBody>
      </p:sp>
      <p:pic>
        <p:nvPicPr>
          <p:cNvPr id="8" name="Picture 5" descr="interconnect"/>
          <p:cNvPicPr>
            <a:picLocks noGrp="1" noChangeAspect="1" noChangeArrowheads="1"/>
          </p:cNvPicPr>
          <p:nvPr>
            <p:ph idx="1"/>
          </p:nvPr>
        </p:nvPicPr>
        <p:blipFill>
          <a:blip r:embed="rId2" cstate="print"/>
          <a:srcRect/>
          <a:stretch>
            <a:fillRect/>
          </a:stretch>
        </p:blipFill>
        <p:spPr bwMode="auto">
          <a:xfrm>
            <a:off x="141087" y="2348880"/>
            <a:ext cx="4537075" cy="2959782"/>
          </a:xfrm>
          <a:prstGeom prst="rect">
            <a:avLst/>
          </a:prstGeom>
          <a:noFill/>
        </p:spPr>
      </p:pic>
      <p:pic>
        <p:nvPicPr>
          <p:cNvPr id="9" name="Picture 6" descr="beampipe"/>
          <p:cNvPicPr>
            <a:picLocks noGrp="1" noChangeAspect="1" noChangeArrowheads="1"/>
          </p:cNvPicPr>
          <p:nvPr>
            <p:ph idx="13"/>
          </p:nvPr>
        </p:nvPicPr>
        <p:blipFill>
          <a:blip r:embed="rId3" cstate="print"/>
          <a:srcRect/>
          <a:stretch>
            <a:fillRect/>
          </a:stretch>
        </p:blipFill>
        <p:spPr bwMode="auto">
          <a:xfrm>
            <a:off x="4695624" y="2342008"/>
            <a:ext cx="4327993" cy="2959200"/>
          </a:xfrm>
          <a:prstGeom prst="rect">
            <a:avLst/>
          </a:prstGeom>
          <a:noFill/>
        </p:spPr>
      </p:pic>
      <p:sp>
        <p:nvSpPr>
          <p:cNvPr id="10" name="Text Box 4"/>
          <p:cNvSpPr txBox="1">
            <a:spLocks noChangeArrowheads="1"/>
          </p:cNvSpPr>
          <p:nvPr/>
        </p:nvSpPr>
        <p:spPr bwMode="auto">
          <a:xfrm>
            <a:off x="179512" y="5373216"/>
            <a:ext cx="8659688" cy="923330"/>
          </a:xfrm>
          <a:prstGeom prst="rect">
            <a:avLst/>
          </a:prstGeom>
          <a:noFill/>
          <a:ln w="9525">
            <a:noFill/>
            <a:miter lim="800000"/>
            <a:headEnd/>
            <a:tailEnd/>
          </a:ln>
        </p:spPr>
        <p:txBody>
          <a:bodyPr wrap="square">
            <a:spAutoFit/>
          </a:bodyPr>
          <a:lstStyle/>
          <a:p>
            <a:r>
              <a:rPr lang="en-GB" dirty="0">
                <a:latin typeface="Arial Rounded MT Bold" pitchFamily="34" charset="0"/>
              </a:rPr>
              <a:t>To accelerate protons to almost the speed of light, we need a vacuum similar to interplanetary space.  The pressure in the beam-pipes of the LHC will be about ten times lower than on the moon.</a:t>
            </a:r>
            <a:endParaRPr lang="en-US" dirty="0">
              <a:latin typeface="Arial Rounded MT Bold" pitchFamily="34" charset="0"/>
            </a:endParaRPr>
          </a:p>
        </p:txBody>
      </p:sp>
      <p:sp>
        <p:nvSpPr>
          <p:cNvPr id="11" name="Slide Number Placeholder 10"/>
          <p:cNvSpPr>
            <a:spLocks noGrp="1"/>
          </p:cNvSpPr>
          <p:nvPr>
            <p:ph type="sldNum" sz="quarter" idx="12"/>
          </p:nvPr>
        </p:nvSpPr>
        <p:spPr/>
        <p:txBody>
          <a:bodyPr/>
          <a:lstStyle/>
          <a:p>
            <a:fld id="{87DA48A2-68BF-4CCB-B774-65C9A0FC6421}" type="slidenum">
              <a:rPr lang="en-SG" smtClean="0"/>
              <a:pPr/>
              <a:t>38</a:t>
            </a:fld>
            <a:endParaRPr lang="en-SG" dirty="0"/>
          </a:p>
        </p:txBody>
      </p:sp>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GB" sz="4400" dirty="0" smtClean="0">
                <a:solidFill>
                  <a:srgbClr val="FFC000"/>
                </a:solidFill>
                <a:latin typeface="Helvetica" pitchFamily="1" charset="0"/>
              </a:rPr>
              <a:t>One of the coldest places in the Universe</a:t>
            </a:r>
            <a:r>
              <a:rPr lang="fr-FR" sz="4400" dirty="0" smtClean="0">
                <a:solidFill>
                  <a:srgbClr val="FFC000"/>
                </a:solidFill>
              </a:rPr>
              <a:t>…</a:t>
            </a:r>
            <a:endParaRPr lang="en-SG" sz="4400" dirty="0">
              <a:solidFill>
                <a:srgbClr val="FFC000"/>
              </a:solidFill>
            </a:endParaRPr>
          </a:p>
        </p:txBody>
      </p:sp>
      <p:pic>
        <p:nvPicPr>
          <p:cNvPr id="9" name="Picture 5" descr="lhc-pho-2001-034"/>
          <p:cNvPicPr>
            <a:picLocks noGrp="1" noChangeAspect="1" noChangeArrowheads="1"/>
          </p:cNvPicPr>
          <p:nvPr>
            <p:ph idx="1"/>
          </p:nvPr>
        </p:nvPicPr>
        <p:blipFill>
          <a:blip r:embed="rId2" cstate="print"/>
          <a:srcRect/>
          <a:stretch>
            <a:fillRect/>
          </a:stretch>
        </p:blipFill>
        <p:spPr bwMode="auto">
          <a:xfrm>
            <a:off x="17463" y="2060848"/>
            <a:ext cx="4537075" cy="3402806"/>
          </a:xfrm>
          <a:prstGeom prst="rect">
            <a:avLst/>
          </a:prstGeom>
          <a:noFill/>
        </p:spPr>
      </p:pic>
      <p:pic>
        <p:nvPicPr>
          <p:cNvPr id="10" name="Picture 6" descr="lhc-pho-2000-117"/>
          <p:cNvPicPr>
            <a:picLocks noGrp="1" noChangeAspect="1" noChangeArrowheads="1"/>
          </p:cNvPicPr>
          <p:nvPr>
            <p:ph idx="13"/>
          </p:nvPr>
        </p:nvPicPr>
        <p:blipFill>
          <a:blip r:embed="rId3" cstate="print"/>
          <a:srcRect/>
          <a:stretch>
            <a:fillRect/>
          </a:stretch>
        </p:blipFill>
        <p:spPr bwMode="auto">
          <a:xfrm>
            <a:off x="4572000" y="2060848"/>
            <a:ext cx="4537075" cy="3402806"/>
          </a:xfrm>
          <a:prstGeom prst="rect">
            <a:avLst/>
          </a:prstGeom>
          <a:noFill/>
        </p:spPr>
      </p:pic>
      <p:sp>
        <p:nvSpPr>
          <p:cNvPr id="11" name="Text Box 4"/>
          <p:cNvSpPr txBox="1">
            <a:spLocks noChangeArrowheads="1"/>
          </p:cNvSpPr>
          <p:nvPr/>
        </p:nvSpPr>
        <p:spPr bwMode="auto">
          <a:xfrm>
            <a:off x="72000" y="5562600"/>
            <a:ext cx="9000000" cy="1015663"/>
          </a:xfrm>
          <a:prstGeom prst="rect">
            <a:avLst/>
          </a:prstGeom>
          <a:noFill/>
          <a:ln w="9525">
            <a:noFill/>
            <a:miter lim="800000"/>
            <a:headEnd/>
            <a:tailEnd/>
          </a:ln>
        </p:spPr>
        <p:txBody>
          <a:bodyPr wrap="square">
            <a:spAutoFit/>
          </a:bodyPr>
          <a:lstStyle/>
          <a:p>
            <a:pPr>
              <a:spcBef>
                <a:spcPct val="50000"/>
              </a:spcBef>
            </a:pPr>
            <a:r>
              <a:rPr lang="en-GB" sz="2000" dirty="0">
                <a:latin typeface="Arial Rounded MT Bold" pitchFamily="34" charset="0"/>
              </a:rPr>
              <a:t>With a temperature of around -271 degrees Celsius, or 1.9 degrees above absolute </a:t>
            </a:r>
            <a:r>
              <a:rPr lang="en-GB" sz="2000" dirty="0" smtClean="0">
                <a:latin typeface="Arial Rounded MT Bold" pitchFamily="34" charset="0"/>
              </a:rPr>
              <a:t>zero in super-fluid helium, </a:t>
            </a:r>
            <a:r>
              <a:rPr lang="en-GB" sz="2000" dirty="0">
                <a:latin typeface="Arial Rounded MT Bold" pitchFamily="34" charset="0"/>
              </a:rPr>
              <a:t>the LHC is colder than interstellar space.</a:t>
            </a:r>
            <a:endParaRPr lang="en-US" sz="2000" dirty="0">
              <a:latin typeface="Arial Rounded MT Bold" pitchFamily="34" charset="0"/>
            </a:endParaRPr>
          </a:p>
        </p:txBody>
      </p:sp>
      <p:sp>
        <p:nvSpPr>
          <p:cNvPr id="8" name="Slide Number Placeholder 7"/>
          <p:cNvSpPr>
            <a:spLocks noGrp="1"/>
          </p:cNvSpPr>
          <p:nvPr>
            <p:ph type="sldNum" sz="quarter" idx="12"/>
          </p:nvPr>
        </p:nvSpPr>
        <p:spPr/>
        <p:txBody>
          <a:bodyPr/>
          <a:lstStyle/>
          <a:p>
            <a:fld id="{87DA48A2-68BF-4CCB-B774-65C9A0FC6421}" type="slidenum">
              <a:rPr lang="en-SG" smtClean="0"/>
              <a:pPr/>
              <a:t>39</a:t>
            </a:fld>
            <a:endParaRPr lang="en-SG" dirty="0"/>
          </a:p>
        </p:txBody>
      </p:sp>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Some branches of Sciences</a:t>
            </a:r>
            <a:endParaRPr lang="en-IN" dirty="0"/>
          </a:p>
        </p:txBody>
      </p:sp>
      <p:sp>
        <p:nvSpPr>
          <p:cNvPr id="3" name="Content Placeholder 2"/>
          <p:cNvSpPr>
            <a:spLocks noGrp="1"/>
          </p:cNvSpPr>
          <p:nvPr>
            <p:ph idx="1"/>
          </p:nvPr>
        </p:nvSpPr>
        <p:spPr>
          <a:xfrm>
            <a:off x="18000" y="1512000"/>
            <a:ext cx="9108000" cy="3274322"/>
          </a:xfrm>
        </p:spPr>
        <p:txBody>
          <a:bodyPr>
            <a:normAutofit fontScale="70000" lnSpcReduction="20000"/>
          </a:bodyPr>
          <a:lstStyle/>
          <a:p>
            <a:pPr>
              <a:lnSpc>
                <a:spcPct val="120000"/>
              </a:lnSpc>
            </a:pPr>
            <a:r>
              <a:rPr lang="en-IN" dirty="0" smtClean="0"/>
              <a:t>Nuclear Physics</a:t>
            </a:r>
          </a:p>
          <a:p>
            <a:pPr>
              <a:lnSpc>
                <a:spcPct val="120000"/>
              </a:lnSpc>
            </a:pPr>
            <a:r>
              <a:rPr lang="en-IN" dirty="0" smtClean="0"/>
              <a:t>High Energy Physics</a:t>
            </a:r>
          </a:p>
          <a:p>
            <a:pPr>
              <a:lnSpc>
                <a:spcPct val="120000"/>
              </a:lnSpc>
            </a:pPr>
            <a:r>
              <a:rPr lang="en-IN" dirty="0" smtClean="0"/>
              <a:t>Material Sciences</a:t>
            </a:r>
          </a:p>
          <a:p>
            <a:pPr>
              <a:lnSpc>
                <a:spcPct val="120000"/>
              </a:lnSpc>
            </a:pPr>
            <a:r>
              <a:rPr lang="en-IN" dirty="0" smtClean="0"/>
              <a:t>Astronomy and Astrophysics</a:t>
            </a:r>
          </a:p>
          <a:p>
            <a:pPr>
              <a:lnSpc>
                <a:spcPct val="120000"/>
              </a:lnSpc>
            </a:pPr>
            <a:r>
              <a:rPr lang="en-IN" dirty="0" smtClean="0"/>
              <a:t>Chemical Sciences</a:t>
            </a:r>
          </a:p>
          <a:p>
            <a:pPr>
              <a:lnSpc>
                <a:spcPct val="120000"/>
              </a:lnSpc>
            </a:pPr>
            <a:r>
              <a:rPr lang="en-IN" dirty="0" smtClean="0"/>
              <a:t>Biological Sciences</a:t>
            </a:r>
          </a:p>
          <a:p>
            <a:pPr>
              <a:lnSpc>
                <a:spcPct val="120000"/>
              </a:lnSpc>
            </a:pPr>
            <a:r>
              <a:rPr lang="en-IN" dirty="0" smtClean="0"/>
              <a:t>Computer Science </a:t>
            </a:r>
          </a:p>
          <a:p>
            <a:pPr>
              <a:lnSpc>
                <a:spcPct val="120000"/>
              </a:lnSpc>
            </a:pPr>
            <a:r>
              <a:rPr lang="en-IN" dirty="0" smtClean="0"/>
              <a:t>Theoretical Sciences (of all branches)</a:t>
            </a:r>
          </a:p>
          <a:p>
            <a:pPr>
              <a:lnSpc>
                <a:spcPct val="120000"/>
              </a:lnSpc>
            </a:pPr>
            <a:r>
              <a:rPr lang="en-IN" dirty="0" smtClean="0">
                <a:solidFill>
                  <a:srgbClr val="FF0000"/>
                </a:solidFill>
              </a:rPr>
              <a:t>Mathematics is the mother tongue of all Sciences</a:t>
            </a:r>
            <a:endParaRPr lang="en-IN" dirty="0">
              <a:solidFill>
                <a:srgbClr val="FF0000"/>
              </a:solidFill>
            </a:endParaRPr>
          </a:p>
        </p:txBody>
      </p:sp>
      <p:sp>
        <p:nvSpPr>
          <p:cNvPr id="4" name="Slide Number Placeholder 3"/>
          <p:cNvSpPr>
            <a:spLocks noGrp="1"/>
          </p:cNvSpPr>
          <p:nvPr>
            <p:ph type="sldNum" sz="quarter" idx="12"/>
          </p:nvPr>
        </p:nvSpPr>
        <p:spPr/>
        <p:txBody>
          <a:bodyPr/>
          <a:lstStyle/>
          <a:p>
            <a:fld id="{87DA48A2-68BF-4CCB-B774-65C9A0FC6421}" type="slidenum">
              <a:rPr lang="en-SG" smtClean="0"/>
              <a:pPr/>
              <a:t>4</a:t>
            </a:fld>
            <a:endParaRPr lang="en-SG" dirty="0"/>
          </a:p>
        </p:txBody>
      </p:sp>
      <p:pic>
        <p:nvPicPr>
          <p:cNvPr id="5" name="Picture 1"/>
          <p:cNvPicPr>
            <a:picLocks noChangeAspect="1" noChangeArrowheads="1"/>
          </p:cNvPicPr>
          <p:nvPr/>
        </p:nvPicPr>
        <p:blipFill>
          <a:blip r:embed="rId2" cstate="print"/>
          <a:stretch>
            <a:fillRect/>
          </a:stretch>
        </p:blipFill>
        <p:spPr bwMode="auto">
          <a:xfrm>
            <a:off x="36000" y="4905656"/>
            <a:ext cx="9072000" cy="1952368"/>
          </a:xfrm>
          <a:prstGeom prst="rect">
            <a:avLst/>
          </a:prstGeom>
          <a:ln>
            <a:noFill/>
          </a:ln>
          <a:effectLst>
            <a:softEdge rad="112500"/>
          </a:effectLst>
        </p:spPr>
      </p:pic>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400" dirty="0" smtClean="0"/>
              <a:t>Cryogenics (1908 to 2008)</a:t>
            </a:r>
            <a:endParaRPr lang="en-US" dirty="0"/>
          </a:p>
        </p:txBody>
      </p:sp>
      <p:pic>
        <p:nvPicPr>
          <p:cNvPr id="13" name="Picture 4"/>
          <p:cNvPicPr>
            <a:picLocks noGrp="1" noChangeAspect="1" noChangeArrowheads="1"/>
          </p:cNvPicPr>
          <p:nvPr>
            <p:ph idx="1"/>
          </p:nvPr>
        </p:nvPicPr>
        <p:blipFill>
          <a:blip r:embed="rId3" cstate="print"/>
          <a:srcRect l="8054" t="5475" r="9665" b="5475"/>
          <a:stretch>
            <a:fillRect/>
          </a:stretch>
        </p:blipFill>
        <p:spPr bwMode="auto">
          <a:xfrm>
            <a:off x="251520" y="1512000"/>
            <a:ext cx="3567933" cy="5112000"/>
          </a:xfrm>
          <a:prstGeom prst="rect">
            <a:avLst/>
          </a:prstGeom>
          <a:noFill/>
          <a:ln>
            <a:noFill/>
          </a:ln>
        </p:spPr>
      </p:pic>
      <p:pic>
        <p:nvPicPr>
          <p:cNvPr id="12" name="Picture 2"/>
          <p:cNvPicPr>
            <a:picLocks noGrp="1" noChangeAspect="1" noChangeArrowheads="1"/>
          </p:cNvPicPr>
          <p:nvPr>
            <p:ph idx="13"/>
          </p:nvPr>
        </p:nvPicPr>
        <p:blipFill>
          <a:blip r:embed="rId4" cstate="print"/>
          <a:stretch>
            <a:fillRect/>
          </a:stretch>
        </p:blipFill>
        <p:spPr bwMode="auto">
          <a:xfrm>
            <a:off x="3995936" y="1511998"/>
            <a:ext cx="5040000" cy="3717648"/>
          </a:xfrm>
          <a:prstGeom prst="rect">
            <a:avLst/>
          </a:prstGeom>
          <a:noFill/>
          <a:ln>
            <a:noFill/>
          </a:ln>
        </p:spPr>
      </p:pic>
      <p:sp>
        <p:nvSpPr>
          <p:cNvPr id="8" name="Text Placeholder 7"/>
          <p:cNvSpPr>
            <a:spLocks noGrp="1"/>
          </p:cNvSpPr>
          <p:nvPr>
            <p:ph type="body" idx="4294967295"/>
          </p:nvPr>
        </p:nvSpPr>
        <p:spPr>
          <a:xfrm>
            <a:off x="3995936" y="5301208"/>
            <a:ext cx="5040000" cy="1123384"/>
          </a:xfrm>
          <a:solidFill>
            <a:schemeClr val="bg1">
              <a:lumMod val="95000"/>
            </a:schemeClr>
          </a:solidFill>
        </p:spPr>
        <p:txBody>
          <a:bodyPr>
            <a:spAutoFit/>
          </a:bodyPr>
          <a:lstStyle/>
          <a:p>
            <a:pPr marL="252000" indent="-252000">
              <a:buClrTx/>
            </a:pPr>
            <a:r>
              <a:rPr lang="en-US" sz="1600" dirty="0" smtClean="0">
                <a:latin typeface="Arial Rounded MT Bold" pitchFamily="34" charset="0"/>
              </a:rPr>
              <a:t>104 years ago: in July 1908 Kamerlingh Onnes first liquefied Helium in Leiden (60 ml</a:t>
            </a:r>
            <a:r>
              <a:rPr lang="en-US" sz="1600" baseline="30000" dirty="0" smtClean="0">
                <a:latin typeface="Arial Rounded MT Bold" pitchFamily="34" charset="0"/>
              </a:rPr>
              <a:t> </a:t>
            </a:r>
            <a:r>
              <a:rPr lang="en-US" sz="1600" dirty="0" smtClean="0">
                <a:latin typeface="Arial Rounded MT Bold" pitchFamily="34" charset="0"/>
              </a:rPr>
              <a:t>in 1 hour)</a:t>
            </a:r>
          </a:p>
          <a:p>
            <a:pPr marL="252000" indent="-252000">
              <a:buClrTx/>
            </a:pPr>
            <a:r>
              <a:rPr lang="en-US" sz="1600" dirty="0" smtClean="0">
                <a:latin typeface="Arial Rounded MT Bold" pitchFamily="34" charset="0"/>
              </a:rPr>
              <a:t>LHC today: 32000 liters of  He liquefied per hour by eight big cryogenic plants</a:t>
            </a:r>
          </a:p>
        </p:txBody>
      </p:sp>
      <p:sp>
        <p:nvSpPr>
          <p:cNvPr id="9" name="Slide Number Placeholder 8"/>
          <p:cNvSpPr>
            <a:spLocks noGrp="1"/>
          </p:cNvSpPr>
          <p:nvPr>
            <p:ph type="sldNum" sz="quarter" idx="12"/>
          </p:nvPr>
        </p:nvSpPr>
        <p:spPr/>
        <p:txBody>
          <a:bodyPr/>
          <a:lstStyle/>
          <a:p>
            <a:fld id="{87DA48A2-68BF-4CCB-B774-65C9A0FC6421}" type="slidenum">
              <a:rPr lang="en-SG" smtClean="0"/>
              <a:pPr/>
              <a:t>40</a:t>
            </a:fld>
            <a:endParaRPr lang="en-SG" dirty="0"/>
          </a:p>
        </p:txBody>
      </p:sp>
      <p:sp>
        <p:nvSpPr>
          <p:cNvPr id="10" name="Footer Placeholder 9"/>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2"/>
          <p:cNvSpPr>
            <a:spLocks noGrp="1" noChangeArrowheads="1"/>
          </p:cNvSpPr>
          <p:nvPr>
            <p:ph type="title"/>
          </p:nvPr>
        </p:nvSpPr>
        <p:spPr/>
        <p:txBody>
          <a:bodyPr>
            <a:normAutofit fontScale="90000"/>
          </a:bodyPr>
          <a:lstStyle/>
          <a:p>
            <a:r>
              <a:rPr lang="en-US" dirty="0" smtClean="0"/>
              <a:t>Superconducting Dipole Magnets</a:t>
            </a:r>
          </a:p>
        </p:txBody>
      </p:sp>
      <p:pic>
        <p:nvPicPr>
          <p:cNvPr id="44036" name="Picture 3" descr="0704009_02-A5-at-72-dpi"/>
          <p:cNvPicPr>
            <a:picLocks noChangeAspect="1" noChangeArrowheads="1"/>
          </p:cNvPicPr>
          <p:nvPr/>
        </p:nvPicPr>
        <p:blipFill>
          <a:blip r:embed="rId3" cstate="print"/>
          <a:srcRect/>
          <a:stretch>
            <a:fillRect/>
          </a:stretch>
        </p:blipFill>
        <p:spPr bwMode="auto">
          <a:xfrm>
            <a:off x="229583" y="1512000"/>
            <a:ext cx="3118281" cy="5040000"/>
          </a:xfrm>
          <a:prstGeom prst="rect">
            <a:avLst/>
          </a:prstGeom>
          <a:noFill/>
          <a:ln w="9525">
            <a:noFill/>
            <a:miter lim="800000"/>
            <a:headEnd/>
            <a:tailEnd/>
          </a:ln>
        </p:spPr>
      </p:pic>
      <p:sp>
        <p:nvSpPr>
          <p:cNvPr id="44037" name="Text Box 12"/>
          <p:cNvSpPr txBox="1">
            <a:spLocks noChangeArrowheads="1"/>
          </p:cNvSpPr>
          <p:nvPr/>
        </p:nvSpPr>
        <p:spPr bwMode="auto">
          <a:xfrm>
            <a:off x="3491880" y="1576976"/>
            <a:ext cx="5472608" cy="923330"/>
          </a:xfrm>
          <a:prstGeom prst="rect">
            <a:avLst/>
          </a:prstGeom>
          <a:solidFill>
            <a:srgbClr val="F8EDD3"/>
          </a:solidFill>
          <a:ln w="9525">
            <a:solidFill>
              <a:schemeClr val="tx1"/>
            </a:solidFill>
            <a:miter lim="800000"/>
            <a:headEnd/>
            <a:tailEnd/>
          </a:ln>
        </p:spPr>
        <p:txBody>
          <a:bodyPr wrap="square">
            <a:spAutoFit/>
          </a:bodyPr>
          <a:lstStyle/>
          <a:p>
            <a:r>
              <a:rPr lang="en-US" dirty="0" smtClean="0">
                <a:latin typeface="Arial Rounded MT Bold" pitchFamily="34" charset="0"/>
              </a:rPr>
              <a:t>8000 Superconducting </a:t>
            </a:r>
            <a:r>
              <a:rPr lang="en-US" dirty="0">
                <a:latin typeface="Arial Rounded MT Bold" pitchFamily="34" charset="0"/>
              </a:rPr>
              <a:t>magnets are cooled down in a bath of </a:t>
            </a:r>
            <a:r>
              <a:rPr lang="en-US" dirty="0" smtClean="0">
                <a:latin typeface="Arial Rounded MT Bold" pitchFamily="34" charset="0"/>
              </a:rPr>
              <a:t>120 </a:t>
            </a:r>
            <a:r>
              <a:rPr lang="en-US" dirty="0">
                <a:latin typeface="Arial Rounded MT Bold" pitchFamily="34" charset="0"/>
              </a:rPr>
              <a:t>tons of </a:t>
            </a:r>
            <a:r>
              <a:rPr lang="en-US" dirty="0" smtClean="0">
                <a:latin typeface="Arial Rounded MT Bold" pitchFamily="34" charset="0"/>
              </a:rPr>
              <a:t>super-fluid </a:t>
            </a:r>
            <a:r>
              <a:rPr lang="en-US" dirty="0">
                <a:latin typeface="Arial Rounded MT Bold" pitchFamily="34" charset="0"/>
              </a:rPr>
              <a:t>helium</a:t>
            </a:r>
            <a:r>
              <a:rPr lang="en-US" dirty="0" smtClean="0">
                <a:latin typeface="Arial Rounded MT Bold" pitchFamily="34" charset="0"/>
              </a:rPr>
              <a:t>: a </a:t>
            </a:r>
            <a:r>
              <a:rPr lang="en-US" dirty="0">
                <a:latin typeface="Arial Rounded MT Bold" pitchFamily="34" charset="0"/>
              </a:rPr>
              <a:t>very interesting engineering material!</a:t>
            </a:r>
          </a:p>
        </p:txBody>
      </p:sp>
      <p:pic>
        <p:nvPicPr>
          <p:cNvPr id="44039" name="Picture 14" descr="0505004_01-A4-at-144-dpi"/>
          <p:cNvPicPr>
            <a:picLocks noChangeAspect="1" noChangeArrowheads="1"/>
          </p:cNvPicPr>
          <p:nvPr/>
        </p:nvPicPr>
        <p:blipFill>
          <a:blip r:embed="rId4" cstate="print"/>
          <a:srcRect/>
          <a:stretch>
            <a:fillRect/>
          </a:stretch>
        </p:blipFill>
        <p:spPr bwMode="auto">
          <a:xfrm>
            <a:off x="3456108" y="2639144"/>
            <a:ext cx="5508380" cy="38862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41</a:t>
            </a:fld>
            <a:endParaRPr lang="en-SG" dirty="0"/>
          </a:p>
        </p:txBody>
      </p:sp>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SG" dirty="0" smtClean="0"/>
              <a:t>One of the hottest places in the Galaxy…</a:t>
            </a:r>
            <a:endParaRPr lang="en-SG" dirty="0"/>
          </a:p>
        </p:txBody>
      </p:sp>
      <p:pic>
        <p:nvPicPr>
          <p:cNvPr id="10" name="Picture 1032"/>
          <p:cNvPicPr>
            <a:picLocks noGrp="1" noChangeAspect="1" noChangeArrowheads="1"/>
          </p:cNvPicPr>
          <p:nvPr>
            <p:ph idx="1"/>
          </p:nvPr>
        </p:nvPicPr>
        <p:blipFill>
          <a:blip r:embed="rId2" cstate="print"/>
          <a:srcRect/>
          <a:stretch>
            <a:fillRect/>
          </a:stretch>
        </p:blipFill>
        <p:spPr bwMode="auto">
          <a:xfrm>
            <a:off x="136134" y="1800000"/>
            <a:ext cx="4795906" cy="2880000"/>
          </a:xfrm>
          <a:prstGeom prst="rect">
            <a:avLst/>
          </a:prstGeom>
          <a:noFill/>
          <a:ln w="9525">
            <a:noFill/>
            <a:miter lim="800000"/>
            <a:headEnd/>
            <a:tailEnd/>
          </a:ln>
          <a:effectLst/>
        </p:spPr>
      </p:pic>
      <p:pic>
        <p:nvPicPr>
          <p:cNvPr id="11" name="Picture 1033"/>
          <p:cNvPicPr>
            <a:picLocks noGrp="1" noChangeAspect="1" noChangeArrowheads="1"/>
          </p:cNvPicPr>
          <p:nvPr>
            <p:ph idx="13"/>
          </p:nvPr>
        </p:nvPicPr>
        <p:blipFill>
          <a:blip r:embed="rId3" cstate="print"/>
          <a:srcRect/>
          <a:stretch>
            <a:fillRect/>
          </a:stretch>
        </p:blipFill>
        <p:spPr bwMode="auto">
          <a:xfrm>
            <a:off x="5004048" y="1800000"/>
            <a:ext cx="4002958" cy="2880000"/>
          </a:xfrm>
          <a:prstGeom prst="rect">
            <a:avLst/>
          </a:prstGeom>
          <a:noFill/>
          <a:ln w="9525">
            <a:noFill/>
            <a:miter lim="800000"/>
            <a:headEnd/>
            <a:tailEnd/>
          </a:ln>
          <a:effectLst/>
        </p:spPr>
      </p:pic>
      <p:sp>
        <p:nvSpPr>
          <p:cNvPr id="12" name="Rectangle 11"/>
          <p:cNvSpPr/>
          <p:nvPr/>
        </p:nvSpPr>
        <p:spPr>
          <a:xfrm>
            <a:off x="179512" y="5077633"/>
            <a:ext cx="8784976" cy="1015663"/>
          </a:xfrm>
          <a:prstGeom prst="rect">
            <a:avLst/>
          </a:prstGeom>
        </p:spPr>
        <p:txBody>
          <a:bodyPr wrap="square">
            <a:spAutoFit/>
          </a:bodyPr>
          <a:lstStyle/>
          <a:p>
            <a:r>
              <a:rPr lang="en-GB" sz="2000" dirty="0" smtClean="0">
                <a:latin typeface="Arial Rounded MT Bold" pitchFamily="34" charset="0"/>
              </a:rPr>
              <a:t>When two beams of protons collide, they generate within a tiny volume, temperatures more than a billion times those in the very heart of the Sun.</a:t>
            </a:r>
            <a:endParaRPr lang="en-GB" sz="2000" dirty="0">
              <a:latin typeface="Arial Rounded MT Bold" pitchFamily="34" charset="0"/>
            </a:endParaRPr>
          </a:p>
        </p:txBody>
      </p:sp>
      <p:sp>
        <p:nvSpPr>
          <p:cNvPr id="8" name="TextBox 7"/>
          <p:cNvSpPr txBox="1"/>
          <p:nvPr/>
        </p:nvSpPr>
        <p:spPr>
          <a:xfrm>
            <a:off x="3851920" y="4221088"/>
            <a:ext cx="1008112" cy="369332"/>
          </a:xfrm>
          <a:prstGeom prst="rect">
            <a:avLst/>
          </a:prstGeom>
          <a:solidFill>
            <a:srgbClr val="FFFF00"/>
          </a:solidFill>
        </p:spPr>
        <p:txBody>
          <a:bodyPr wrap="square" rtlCol="0">
            <a:spAutoFit/>
          </a:bodyPr>
          <a:lstStyle/>
          <a:p>
            <a:pPr algn="ctr"/>
            <a:r>
              <a:rPr lang="en-US" dirty="0" smtClean="0">
                <a:solidFill>
                  <a:srgbClr val="FF0000"/>
                </a:solidFill>
                <a:latin typeface="Arial Rounded MT Bold" pitchFamily="34" charset="0"/>
              </a:rPr>
              <a:t>CMS</a:t>
            </a:r>
            <a:endParaRPr lang="en-SG" dirty="0">
              <a:solidFill>
                <a:srgbClr val="FF0000"/>
              </a:solidFill>
              <a:latin typeface="Arial Rounded MT Bold" pitchFamily="34" charset="0"/>
            </a:endParaRPr>
          </a:p>
        </p:txBody>
      </p:sp>
      <p:sp>
        <p:nvSpPr>
          <p:cNvPr id="9" name="TextBox 8"/>
          <p:cNvSpPr txBox="1"/>
          <p:nvPr/>
        </p:nvSpPr>
        <p:spPr>
          <a:xfrm>
            <a:off x="7812360" y="4221088"/>
            <a:ext cx="1080120" cy="369332"/>
          </a:xfrm>
          <a:prstGeom prst="rect">
            <a:avLst/>
          </a:prstGeom>
          <a:solidFill>
            <a:srgbClr val="FFFF00"/>
          </a:solidFill>
        </p:spPr>
        <p:txBody>
          <a:bodyPr wrap="square" rtlCol="0">
            <a:spAutoFit/>
          </a:bodyPr>
          <a:lstStyle/>
          <a:p>
            <a:pPr algn="ctr"/>
            <a:r>
              <a:rPr lang="en-US" dirty="0" smtClean="0">
                <a:solidFill>
                  <a:srgbClr val="FF0000"/>
                </a:solidFill>
                <a:latin typeface="Arial Rounded MT Bold" pitchFamily="34" charset="0"/>
              </a:rPr>
              <a:t>ALICE</a:t>
            </a:r>
            <a:endParaRPr lang="en-SG" dirty="0">
              <a:solidFill>
                <a:srgbClr val="FF0000"/>
              </a:solidFill>
              <a:latin typeface="Arial Rounded MT Bold" pitchFamily="34" charset="0"/>
            </a:endParaRPr>
          </a:p>
        </p:txBody>
      </p:sp>
      <p:sp>
        <p:nvSpPr>
          <p:cNvPr id="13" name="Slide Number Placeholder 12"/>
          <p:cNvSpPr>
            <a:spLocks noGrp="1"/>
          </p:cNvSpPr>
          <p:nvPr>
            <p:ph type="sldNum" sz="quarter" idx="12"/>
          </p:nvPr>
        </p:nvSpPr>
        <p:spPr/>
        <p:txBody>
          <a:bodyPr/>
          <a:lstStyle/>
          <a:p>
            <a:fld id="{87DA48A2-68BF-4CCB-B774-65C9A0FC6421}" type="slidenum">
              <a:rPr lang="en-SG" smtClean="0"/>
              <a:pPr/>
              <a:t>42</a:t>
            </a:fld>
            <a:endParaRPr lang="en-SG" dirty="0"/>
          </a:p>
        </p:txBody>
      </p:sp>
      <p:sp>
        <p:nvSpPr>
          <p:cNvPr id="14" name="Footer Placeholder 13"/>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more fascinating facts about the LHC</a:t>
            </a:r>
            <a:endParaRPr lang="en-US" dirty="0"/>
          </a:p>
        </p:txBody>
      </p:sp>
      <p:sp>
        <p:nvSpPr>
          <p:cNvPr id="3" name="Content Placeholder 2"/>
          <p:cNvSpPr>
            <a:spLocks noGrp="1"/>
          </p:cNvSpPr>
          <p:nvPr>
            <p:ph idx="1"/>
          </p:nvPr>
        </p:nvSpPr>
        <p:spPr/>
        <p:txBody>
          <a:bodyPr>
            <a:normAutofit lnSpcReduction="10000"/>
          </a:bodyPr>
          <a:lstStyle/>
          <a:p>
            <a:pPr>
              <a:lnSpc>
                <a:spcPct val="120000"/>
              </a:lnSpc>
            </a:pPr>
            <a:r>
              <a:rPr lang="en-US" sz="1650" dirty="0" smtClean="0"/>
              <a:t>When the 27-km long circular tunnel was excavated, between Lake Geneva and the Jura mountain range, the two ends met up to within 1 cm.</a:t>
            </a:r>
          </a:p>
          <a:p>
            <a:pPr>
              <a:lnSpc>
                <a:spcPct val="120000"/>
              </a:lnSpc>
            </a:pPr>
            <a:r>
              <a:rPr lang="en-US" sz="1650" dirty="0" smtClean="0"/>
              <a:t>Each of the 8000 superconducting filaments of niobium–titanium in the cable produced for the LHC is about 0.007 mm thick, about 10 times thinner than a normal human hair. If you added all the filaments together they would stretch to the Sun and back five times with enough left over for a few trips to the Moon.</a:t>
            </a:r>
          </a:p>
          <a:p>
            <a:pPr>
              <a:lnSpc>
                <a:spcPct val="120000"/>
              </a:lnSpc>
            </a:pPr>
            <a:r>
              <a:rPr lang="en-US" sz="1650" dirty="0" smtClean="0"/>
              <a:t>All protons accelerated at CERN are obtained from standard hydrogen. Although proton beams at the LHC are very intense, only 2 nano grams of hydrogen are accelerated each day. Therefore, it would take the LHC about 1 million years to accelerate 1 gram of hydrogen.</a:t>
            </a:r>
          </a:p>
          <a:p>
            <a:pPr>
              <a:lnSpc>
                <a:spcPct val="120000"/>
              </a:lnSpc>
            </a:pPr>
            <a:r>
              <a:rPr lang="en-US" sz="1650" dirty="0" smtClean="0"/>
              <a:t>At full energy, each of the two proton beams in the LHC will have a total energy equivalent to a 400t train (like the French TGV) travelling at 150 km/h. This is enough energy to melt 500 kg of copper.</a:t>
            </a:r>
          </a:p>
          <a:p>
            <a:pPr>
              <a:lnSpc>
                <a:spcPct val="120000"/>
              </a:lnSpc>
            </a:pPr>
            <a:r>
              <a:rPr lang="en-US" sz="1650" dirty="0" smtClean="0"/>
              <a:t>The CMS experiment magnet system contains about 10,000t of iron, which is more iron than in the Eiffel Tower (7,000 tons).</a:t>
            </a:r>
          </a:p>
          <a:p>
            <a:pPr>
              <a:lnSpc>
                <a:spcPct val="120000"/>
              </a:lnSpc>
            </a:pPr>
            <a:r>
              <a:rPr lang="en-US" sz="1650" dirty="0" smtClean="0"/>
              <a:t>The data recorded by each of the big experiments at the LHC will be enough to fill around 5,000,000 DVDs every year</a:t>
            </a:r>
          </a:p>
        </p:txBody>
      </p:sp>
      <p:sp>
        <p:nvSpPr>
          <p:cNvPr id="6" name="Slide Number Placeholder 5"/>
          <p:cNvSpPr>
            <a:spLocks noGrp="1"/>
          </p:cNvSpPr>
          <p:nvPr>
            <p:ph type="sldNum" sz="quarter" idx="12"/>
          </p:nvPr>
        </p:nvSpPr>
        <p:spPr/>
        <p:txBody>
          <a:bodyPr/>
          <a:lstStyle/>
          <a:p>
            <a:fld id="{87DA48A2-68BF-4CCB-B774-65C9A0FC6421}" type="slidenum">
              <a:rPr lang="en-SG" smtClean="0"/>
              <a:pPr/>
              <a:t>43</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Timeline of LHC:</a:t>
            </a:r>
            <a:br>
              <a:rPr lang="en-US" sz="4000" dirty="0" smtClean="0"/>
            </a:br>
            <a:r>
              <a:rPr lang="en-US" sz="4000" dirty="0" smtClean="0"/>
              <a:t>It took long time to build </a:t>
            </a:r>
            <a:r>
              <a:rPr lang="en-US" sz="4000" dirty="0" err="1" smtClean="0"/>
              <a:t>Taj</a:t>
            </a:r>
            <a:r>
              <a:rPr lang="en-US" sz="4000" dirty="0" smtClean="0"/>
              <a:t> </a:t>
            </a:r>
            <a:r>
              <a:rPr lang="en-US" sz="4000" dirty="0" err="1" smtClean="0"/>
              <a:t>Mahal</a:t>
            </a:r>
            <a:r>
              <a:rPr lang="en-US" sz="4000" dirty="0" smtClean="0"/>
              <a:t>!</a:t>
            </a:r>
            <a:endParaRPr lang="en-SG" sz="4000" dirty="0"/>
          </a:p>
        </p:txBody>
      </p:sp>
      <p:graphicFrame>
        <p:nvGraphicFramePr>
          <p:cNvPr id="7" name="Content Placeholder 6"/>
          <p:cNvGraphicFramePr>
            <a:graphicFrameLocks noGrp="1"/>
          </p:cNvGraphicFramePr>
          <p:nvPr>
            <p:ph idx="1"/>
          </p:nvPr>
        </p:nvGraphicFramePr>
        <p:xfrm>
          <a:off x="17463" y="1512000"/>
          <a:ext cx="9109076" cy="5029200"/>
        </p:xfrm>
        <a:graphic>
          <a:graphicData uri="http://schemas.openxmlformats.org/drawingml/2006/table">
            <a:tbl>
              <a:tblPr bandRow="1">
                <a:tableStyleId>{5C22544A-7EE6-4342-B048-85BDC9FD1C3A}</a:tableStyleId>
              </a:tblPr>
              <a:tblGrid>
                <a:gridCol w="810121"/>
                <a:gridCol w="8298955"/>
              </a:tblGrid>
              <a:tr h="295947">
                <a:tc>
                  <a:txBody>
                    <a:bodyPr/>
                    <a:lstStyle/>
                    <a:p>
                      <a:pPr algn="l"/>
                      <a:r>
                        <a:rPr lang="en-US" sz="1500" b="0" dirty="0" smtClean="0">
                          <a:solidFill>
                            <a:schemeClr val="tx1"/>
                          </a:solidFill>
                          <a:latin typeface="Arial Rounded MT Bold" pitchFamily="34" charset="0"/>
                        </a:rPr>
                        <a:t>1984</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Workshop on a Large Hadron Collider in the LEP tunnel, Lausanne</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1987</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Rubbia “Long-Range Planning Committee” recommends Large Hadron Collider as the right choice for CERN’s future</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1990</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ECFA LHC Workshop, Aachen</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1992</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General Meeting on LHC Physics and Detectors, Evian les </a:t>
                      </a:r>
                      <a:r>
                        <a:rPr lang="en-US" sz="1500" b="0" dirty="0" err="1" smtClean="0">
                          <a:solidFill>
                            <a:schemeClr val="tx1"/>
                          </a:solidFill>
                          <a:latin typeface="Arial Rounded MT Bold" pitchFamily="34" charset="0"/>
                        </a:rPr>
                        <a:t>Bains</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1993</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Letters of Intent s (ATLAS and CMS selected by LHCC)</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1994</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Technical Proposals Approved</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1996</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Approval to move to Construction (ceiling of 475 MCHF)</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1998</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Memorandum of Understanding for Construction Signed</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1998</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Construction Begins (after approval of Technical Design Reports)</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2000</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CMS assembly begins above ground. LEP closes</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2004</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CMS Underground Caverns completed</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2008</a:t>
                      </a:r>
                      <a:endParaRPr lang="en-SG" sz="1500" b="0" dirty="0">
                        <a:solidFill>
                          <a:schemeClr val="tx1"/>
                        </a:solidFill>
                        <a:latin typeface="Arial Rounded MT Bold" pitchFamily="34" charset="0"/>
                      </a:endParaRPr>
                    </a:p>
                  </a:txBody>
                  <a:tcPr/>
                </a:tc>
                <a:tc>
                  <a:txBody>
                    <a:bodyPr/>
                    <a:lstStyle/>
                    <a:p>
                      <a:pPr algn="l"/>
                      <a:r>
                        <a:rPr lang="en-US" sz="1500" b="0" dirty="0" smtClean="0">
                          <a:solidFill>
                            <a:schemeClr val="tx1"/>
                          </a:solidFill>
                          <a:latin typeface="Arial Rounded MT Bold" pitchFamily="34" charset="0"/>
                        </a:rPr>
                        <a:t>CMS ready for First proton-proton Collisions</a:t>
                      </a:r>
                      <a:endParaRPr lang="en-SG" sz="1500" b="0" dirty="0">
                        <a:solidFill>
                          <a:schemeClr val="tx1"/>
                        </a:solidFill>
                        <a:latin typeface="Arial Rounded MT Bold" pitchFamily="34" charset="0"/>
                      </a:endParaRPr>
                    </a:p>
                  </a:txBody>
                  <a:tcPr/>
                </a:tc>
              </a:tr>
              <a:tr h="295947">
                <a:tc>
                  <a:txBody>
                    <a:bodyPr/>
                    <a:lstStyle/>
                    <a:p>
                      <a:pPr algn="l"/>
                      <a:r>
                        <a:rPr lang="en-US" sz="1500" b="0" dirty="0" smtClean="0">
                          <a:solidFill>
                            <a:schemeClr val="tx1"/>
                          </a:solidFill>
                          <a:latin typeface="Arial Rounded MT Bold" pitchFamily="34" charset="0"/>
                        </a:rPr>
                        <a:t>2011</a:t>
                      </a:r>
                      <a:endParaRPr lang="en-SG" sz="1500" b="0" dirty="0">
                        <a:solidFill>
                          <a:schemeClr val="tx1"/>
                        </a:solidFill>
                        <a:latin typeface="Arial Rounded MT Bold" pitchFamily="34" charset="0"/>
                      </a:endParaRPr>
                    </a:p>
                  </a:txBody>
                  <a:tcPr/>
                </a:tc>
                <a:tc>
                  <a:txBody>
                    <a:bodyPr/>
                    <a:lstStyle/>
                    <a:p>
                      <a:pPr algn="l"/>
                      <a:r>
                        <a:rPr lang="en-SG" sz="1500" b="0" dirty="0" smtClean="0">
                          <a:solidFill>
                            <a:schemeClr val="tx1"/>
                          </a:solidFill>
                          <a:latin typeface="Arial Rounded MT Bold" pitchFamily="34" charset="0"/>
                        </a:rPr>
                        <a:t>Reach design luminosity ( 1 billion pairs of protons interacting per second)</a:t>
                      </a:r>
                    </a:p>
                  </a:txBody>
                  <a:tcPr/>
                </a:tc>
              </a:tr>
              <a:tr h="295947">
                <a:tc>
                  <a:txBody>
                    <a:bodyPr/>
                    <a:lstStyle/>
                    <a:p>
                      <a:pPr algn="l"/>
                      <a:r>
                        <a:rPr lang="en-US" sz="1500" b="0" dirty="0" smtClean="0">
                          <a:solidFill>
                            <a:schemeClr val="tx1"/>
                          </a:solidFill>
                          <a:latin typeface="Arial Rounded MT Bold" pitchFamily="34" charset="0"/>
                        </a:rPr>
                        <a:t>&gt;2013</a:t>
                      </a:r>
                      <a:endParaRPr lang="en-SG" sz="1500" b="0" dirty="0">
                        <a:solidFill>
                          <a:schemeClr val="tx1"/>
                        </a:solidFill>
                        <a:latin typeface="Arial Rounded MT Bold"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1500" b="0" dirty="0" smtClean="0">
                          <a:solidFill>
                            <a:schemeClr val="tx1"/>
                          </a:solidFill>
                          <a:latin typeface="Arial Rounded MT Bold" pitchFamily="34" charset="0"/>
                        </a:rPr>
                        <a:t>Upgrade LHC Phase 1: increase pp interaction rate by factor of 2-4</a:t>
                      </a:r>
                    </a:p>
                  </a:txBody>
                  <a:tcPr/>
                </a:tc>
              </a:tr>
              <a:tr h="295947">
                <a:tc>
                  <a:txBody>
                    <a:bodyPr/>
                    <a:lstStyle/>
                    <a:p>
                      <a:pPr algn="l"/>
                      <a:r>
                        <a:rPr lang="en-US" sz="1500" b="0" dirty="0" smtClean="0">
                          <a:solidFill>
                            <a:schemeClr val="tx1"/>
                          </a:solidFill>
                          <a:latin typeface="Arial Rounded MT Bold" pitchFamily="34" charset="0"/>
                        </a:rPr>
                        <a:t>&gt;2017</a:t>
                      </a:r>
                      <a:endParaRPr lang="en-SG" sz="1500" b="0" dirty="0">
                        <a:solidFill>
                          <a:schemeClr val="tx1"/>
                        </a:solidFill>
                        <a:latin typeface="Arial Rounded MT Bold"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1500" b="0" dirty="0" smtClean="0">
                          <a:solidFill>
                            <a:schemeClr val="tx1"/>
                          </a:solidFill>
                          <a:latin typeface="Arial Rounded MT Bold" pitchFamily="34" charset="0"/>
                        </a:rPr>
                        <a:t>Upgrade LHC phase 2: increase pp interaction rate to about 10 billion/second</a:t>
                      </a:r>
                      <a:endParaRPr lang="en-SG" sz="1500" b="0" dirty="0">
                        <a:solidFill>
                          <a:schemeClr val="tx1"/>
                        </a:solidFill>
                        <a:latin typeface="Arial Rounded MT Bold" pitchFamily="34" charset="0"/>
                      </a:endParaRPr>
                    </a:p>
                  </a:txBody>
                  <a:tcPr/>
                </a:tc>
              </a:tr>
            </a:tbl>
          </a:graphicData>
        </a:graphic>
      </p:graphicFrame>
      <p:sp>
        <p:nvSpPr>
          <p:cNvPr id="6" name="Slide Number Placeholder 5"/>
          <p:cNvSpPr>
            <a:spLocks noGrp="1"/>
          </p:cNvSpPr>
          <p:nvPr>
            <p:ph type="sldNum" sz="quarter" idx="12"/>
          </p:nvPr>
        </p:nvSpPr>
        <p:spPr/>
        <p:txBody>
          <a:bodyPr/>
          <a:lstStyle/>
          <a:p>
            <a:fld id="{87DA48A2-68BF-4CCB-B774-65C9A0FC6421}" type="slidenum">
              <a:rPr lang="en-SG" smtClean="0"/>
              <a:pPr/>
              <a:t>44</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from experiments</a:t>
            </a:r>
            <a:endParaRPr lang="en-SG" dirty="0"/>
          </a:p>
        </p:txBody>
      </p:sp>
      <p:sp>
        <p:nvSpPr>
          <p:cNvPr id="3" name="Content Placeholder 2"/>
          <p:cNvSpPr>
            <a:spLocks noGrp="1"/>
          </p:cNvSpPr>
          <p:nvPr>
            <p:ph idx="1"/>
          </p:nvPr>
        </p:nvSpPr>
        <p:spPr/>
        <p:txBody>
          <a:bodyPr>
            <a:normAutofit lnSpcReduction="10000"/>
          </a:bodyPr>
          <a:lstStyle/>
          <a:p>
            <a:pPr>
              <a:lnSpc>
                <a:spcPct val="120000"/>
              </a:lnSpc>
            </a:pPr>
            <a:r>
              <a:rPr lang="en-US" sz="2000" dirty="0" smtClean="0"/>
              <a:t>LHC Detectors (especially ATLAS, CMS) are radically different from the ones from the previous generations</a:t>
            </a:r>
          </a:p>
          <a:p>
            <a:pPr>
              <a:lnSpc>
                <a:spcPct val="120000"/>
              </a:lnSpc>
              <a:tabLst>
                <a:tab pos="279400" algn="l"/>
                <a:tab pos="3660775" algn="l"/>
              </a:tabLst>
            </a:pPr>
            <a:r>
              <a:rPr lang="en-US" sz="2000" dirty="0" smtClean="0"/>
              <a:t>High Interaction Rate</a:t>
            </a:r>
          </a:p>
          <a:p>
            <a:pPr lvl="1">
              <a:lnSpc>
                <a:spcPct val="120000"/>
              </a:lnSpc>
              <a:spcBef>
                <a:spcPts val="0"/>
              </a:spcBef>
              <a:tabLst>
                <a:tab pos="279400" algn="l"/>
                <a:tab pos="3660775" algn="l"/>
              </a:tabLst>
            </a:pPr>
            <a:r>
              <a:rPr lang="en-US" sz="1800" dirty="0" smtClean="0"/>
              <a:t>Proton-proton interaction rate:  1 billion interactions/sec</a:t>
            </a:r>
          </a:p>
          <a:p>
            <a:pPr lvl="1">
              <a:lnSpc>
                <a:spcPct val="120000"/>
              </a:lnSpc>
              <a:spcBef>
                <a:spcPts val="0"/>
              </a:spcBef>
              <a:tabLst>
                <a:tab pos="279400" algn="l"/>
                <a:tab pos="3660775" algn="l"/>
              </a:tabLst>
            </a:pPr>
            <a:r>
              <a:rPr lang="en-US" sz="1800" dirty="0" smtClean="0"/>
              <a:t>Data can be recorded for only about 10 out of 40 million crossings/sec</a:t>
            </a:r>
          </a:p>
          <a:p>
            <a:pPr lvl="1">
              <a:lnSpc>
                <a:spcPct val="120000"/>
              </a:lnSpc>
              <a:spcBef>
                <a:spcPts val="0"/>
              </a:spcBef>
              <a:tabLst>
                <a:tab pos="279400" algn="l"/>
                <a:tab pos="3660775" algn="l"/>
              </a:tabLst>
            </a:pPr>
            <a:r>
              <a:rPr lang="en-US" sz="1800" dirty="0" smtClean="0"/>
              <a:t>Level-1 trigger decision takes about 2-3</a:t>
            </a:r>
            <a:r>
              <a:rPr lang="en-US" sz="1800" dirty="0" smtClean="0">
                <a:sym typeface="Symbol" pitchFamily="18" charset="2"/>
              </a:rPr>
              <a:t></a:t>
            </a:r>
            <a:r>
              <a:rPr lang="en-US" sz="1800" dirty="0" smtClean="0"/>
              <a:t>s</a:t>
            </a:r>
          </a:p>
          <a:p>
            <a:pPr lvl="1">
              <a:lnSpc>
                <a:spcPct val="120000"/>
              </a:lnSpc>
              <a:spcBef>
                <a:spcPts val="0"/>
              </a:spcBef>
              <a:tabLst>
                <a:tab pos="279400" algn="l"/>
                <a:tab pos="3660775" algn="l"/>
              </a:tabLst>
            </a:pPr>
            <a:r>
              <a:rPr lang="en-US" sz="1800" b="1" dirty="0" smtClean="0">
                <a:latin typeface="Wingdings 3" pitchFamily="18" charset="2"/>
              </a:rPr>
              <a:t>a</a:t>
            </a:r>
            <a:r>
              <a:rPr lang="en-US" sz="1800" dirty="0" smtClean="0">
                <a:sym typeface="Symbol"/>
              </a:rPr>
              <a:t> E</a:t>
            </a:r>
            <a:r>
              <a:rPr lang="en-US" sz="1800" dirty="0" smtClean="0"/>
              <a:t>lectronics need to store data locally (pipelining)</a:t>
            </a:r>
          </a:p>
          <a:p>
            <a:pPr>
              <a:lnSpc>
                <a:spcPct val="120000"/>
              </a:lnSpc>
              <a:tabLst>
                <a:tab pos="279400" algn="l"/>
                <a:tab pos="3660775" algn="l"/>
              </a:tabLst>
            </a:pPr>
            <a:r>
              <a:rPr lang="en-US" sz="2000" dirty="0" smtClean="0"/>
              <a:t>Large Particle Multiplicity</a:t>
            </a:r>
          </a:p>
          <a:p>
            <a:pPr lvl="1">
              <a:lnSpc>
                <a:spcPct val="120000"/>
              </a:lnSpc>
              <a:spcBef>
                <a:spcPts val="0"/>
              </a:spcBef>
              <a:tabLst>
                <a:tab pos="279400" algn="l"/>
                <a:tab pos="3660775" algn="l"/>
              </a:tabLst>
            </a:pPr>
            <a:r>
              <a:rPr lang="en-US" sz="1800" dirty="0" smtClean="0"/>
              <a:t>About 20 superposed events in each crossing</a:t>
            </a:r>
          </a:p>
          <a:p>
            <a:pPr lvl="1">
              <a:lnSpc>
                <a:spcPct val="120000"/>
              </a:lnSpc>
              <a:spcBef>
                <a:spcPts val="0"/>
              </a:spcBef>
              <a:tabLst>
                <a:tab pos="279400" algn="l"/>
                <a:tab pos="3660775" algn="l"/>
              </a:tabLst>
            </a:pPr>
            <a:r>
              <a:rPr lang="en-US" sz="1800" dirty="0" smtClean="0"/>
              <a:t>About 1000 tracks stream into the detector every 25ns</a:t>
            </a:r>
          </a:p>
          <a:p>
            <a:pPr lvl="1">
              <a:lnSpc>
                <a:spcPct val="120000"/>
              </a:lnSpc>
              <a:spcBef>
                <a:spcPts val="0"/>
              </a:spcBef>
              <a:tabLst>
                <a:tab pos="279400" algn="l"/>
                <a:tab pos="3660775" algn="l"/>
              </a:tabLst>
            </a:pPr>
            <a:r>
              <a:rPr lang="en-US" sz="1800" dirty="0" smtClean="0"/>
              <a:t>Need highly granular detectors with good time resolution for low occupancy</a:t>
            </a:r>
          </a:p>
          <a:p>
            <a:pPr lvl="1">
              <a:lnSpc>
                <a:spcPct val="120000"/>
              </a:lnSpc>
              <a:spcBef>
                <a:spcPts val="0"/>
              </a:spcBef>
              <a:tabLst>
                <a:tab pos="279400" algn="l"/>
                <a:tab pos="3660775" algn="l"/>
              </a:tabLst>
            </a:pPr>
            <a:r>
              <a:rPr lang="en-US" sz="1800" b="1" dirty="0" smtClean="0">
                <a:latin typeface="Wingdings 3" pitchFamily="18" charset="2"/>
              </a:rPr>
              <a:t>a</a:t>
            </a:r>
            <a:r>
              <a:rPr lang="en-US" sz="1800" dirty="0" smtClean="0">
                <a:sym typeface="Symbol"/>
              </a:rPr>
              <a:t> L</a:t>
            </a:r>
            <a:r>
              <a:rPr lang="en-US" sz="1800" dirty="0" smtClean="0"/>
              <a:t>arge number of channels ( about 100 million channels)</a:t>
            </a:r>
          </a:p>
          <a:p>
            <a:pPr>
              <a:lnSpc>
                <a:spcPct val="120000"/>
              </a:lnSpc>
              <a:tabLst>
                <a:tab pos="279400" algn="l"/>
                <a:tab pos="3660775" algn="l"/>
              </a:tabLst>
            </a:pPr>
            <a:r>
              <a:rPr lang="en-US" sz="2000" dirty="0" smtClean="0"/>
              <a:t> High Radiation Levels</a:t>
            </a:r>
          </a:p>
          <a:p>
            <a:pPr lvl="1">
              <a:lnSpc>
                <a:spcPct val="120000"/>
              </a:lnSpc>
              <a:spcBef>
                <a:spcPts val="0"/>
              </a:spcBef>
              <a:tabLst>
                <a:tab pos="279400" algn="l"/>
                <a:tab pos="3660775" algn="l"/>
              </a:tabLst>
            </a:pPr>
            <a:r>
              <a:rPr lang="en-US" sz="1800" b="1" dirty="0" smtClean="0">
                <a:latin typeface="Wingdings 3" pitchFamily="18" charset="2"/>
              </a:rPr>
              <a:t>a</a:t>
            </a:r>
            <a:r>
              <a:rPr lang="en-US" sz="1800" dirty="0" smtClean="0">
                <a:sym typeface="Symbol"/>
              </a:rPr>
              <a:t> R</a:t>
            </a:r>
            <a:r>
              <a:rPr lang="en-US" sz="1800" dirty="0" smtClean="0"/>
              <a:t>adiation hard (tolerant) detectors and electronics</a:t>
            </a:r>
          </a:p>
        </p:txBody>
      </p:sp>
      <p:sp>
        <p:nvSpPr>
          <p:cNvPr id="6" name="Slide Number Placeholder 5"/>
          <p:cNvSpPr>
            <a:spLocks noGrp="1"/>
          </p:cNvSpPr>
          <p:nvPr>
            <p:ph type="sldNum" sz="quarter" idx="12"/>
          </p:nvPr>
        </p:nvSpPr>
        <p:spPr/>
        <p:txBody>
          <a:bodyPr/>
          <a:lstStyle/>
          <a:p>
            <a:fld id="{87DA48A2-68BF-4CCB-B774-65C9A0FC6421}" type="slidenum">
              <a:rPr lang="en-SG" smtClean="0"/>
              <a:pPr/>
              <a:t>45</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subTnLst>
                                    <p:animClr>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subTnLst>
                                    <p:animClr>
                                      <p:cBhvr override="childStyle">
                                        <p:cTn dur="1" fill="hold" display="0" masterRel="nextClick" afterEffect="1"/>
                                        <p:tgtEl>
                                          <p:spTgt spid="3">
                                            <p:txEl>
                                              <p:pRg st="1" end="1"/>
                                            </p:txEl>
                                          </p:spTgt>
                                        </p:tgtEl>
                                        <p:attrNameLst>
                                          <p:attrName>ppt_c</p:attrName>
                                        </p:attrNameLst>
                                      </p:cBhvr>
                                      <p:to>
                                        <a:schemeClr val="bg2"/>
                                      </p:to>
                                    </p:animClr>
                                  </p:sub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subTnLst>
                                    <p:animClr>
                                      <p:cBhvr override="childStyle">
                                        <p:cTn dur="1" fill="hold" display="0" masterRel="nextClick" afterEffect="1"/>
                                        <p:tgtEl>
                                          <p:spTgt spid="3">
                                            <p:txEl>
                                              <p:pRg st="2" end="2"/>
                                            </p:txEl>
                                          </p:spTgt>
                                        </p:tgtEl>
                                        <p:attrNameLst>
                                          <p:attrName>ppt_c</p:attrName>
                                        </p:attrNameLst>
                                      </p:cBhvr>
                                      <p:to>
                                        <a:schemeClr val="bg2"/>
                                      </p:to>
                                    </p:animClr>
                                  </p:sub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subTnLst>
                                    <p:animClr>
                                      <p:cBhvr override="childStyle">
                                        <p:cTn dur="1" fill="hold" display="0" masterRel="nextClick" afterEffect="1"/>
                                        <p:tgtEl>
                                          <p:spTgt spid="3">
                                            <p:txEl>
                                              <p:pRg st="3" end="3"/>
                                            </p:txEl>
                                          </p:spTgt>
                                        </p:tgtEl>
                                        <p:attrNameLst>
                                          <p:attrName>ppt_c</p:attrName>
                                        </p:attrNameLst>
                                      </p:cBhvr>
                                      <p:to>
                                        <a:schemeClr val="bg2"/>
                                      </p:to>
                                    </p:animClr>
                                  </p:sub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subTnLst>
                                    <p:animClr>
                                      <p:cBhvr override="childStyle">
                                        <p:cTn dur="1" fill="hold" display="0" masterRel="nextClick" afterEffect="1"/>
                                        <p:tgtEl>
                                          <p:spTgt spid="3">
                                            <p:txEl>
                                              <p:pRg st="4" end="4"/>
                                            </p:txEl>
                                          </p:spTgt>
                                        </p:tgtEl>
                                        <p:attrNameLst>
                                          <p:attrName>ppt_c</p:attrName>
                                        </p:attrNameLst>
                                      </p:cBhvr>
                                      <p:to>
                                        <a:schemeClr val="bg2"/>
                                      </p:to>
                                    </p:animClr>
                                  </p:sub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childTnLst>
                                  <p:subTnLst>
                                    <p:animClr>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childTnLst>
                                  <p:subTnLst>
                                    <p:animClr>
                                      <p:cBhvr override="childStyle">
                                        <p:cTn dur="1" fill="hold" display="0" masterRel="nextClick" afterEffect="1"/>
                                        <p:tgtEl>
                                          <p:spTgt spid="3">
                                            <p:txEl>
                                              <p:pRg st="6" end="6"/>
                                            </p:txEl>
                                          </p:spTgt>
                                        </p:tgtEl>
                                        <p:attrNameLst>
                                          <p:attrName>ppt_c</p:attrName>
                                        </p:attrNameLst>
                                      </p:cBhvr>
                                      <p:to>
                                        <a:schemeClr val="bg2"/>
                                      </p:to>
                                    </p:animClr>
                                  </p:sub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childTnLst>
                                  <p:subTnLst>
                                    <p:animClr>
                                      <p:cBhvr override="childStyle">
                                        <p:cTn dur="1" fill="hold" display="0" masterRel="nextClick" afterEffect="1"/>
                                        <p:tgtEl>
                                          <p:spTgt spid="3">
                                            <p:txEl>
                                              <p:pRg st="7" end="7"/>
                                            </p:txEl>
                                          </p:spTgt>
                                        </p:tgtEl>
                                        <p:attrNameLst>
                                          <p:attrName>ppt_c</p:attrName>
                                        </p:attrNameLst>
                                      </p:cBhvr>
                                      <p:to>
                                        <a:schemeClr val="bg2"/>
                                      </p:to>
                                    </p:animClr>
                                  </p:sub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childTnLst>
                                  <p:subTnLst>
                                    <p:animClr>
                                      <p:cBhvr override="childStyle">
                                        <p:cTn dur="1" fill="hold" display="0" masterRel="nextClick" afterEffect="1"/>
                                        <p:tgtEl>
                                          <p:spTgt spid="3">
                                            <p:txEl>
                                              <p:pRg st="8" end="8"/>
                                            </p:txEl>
                                          </p:spTgt>
                                        </p:tgtEl>
                                        <p:attrNameLst>
                                          <p:attrName>ppt_c</p:attrName>
                                        </p:attrNameLst>
                                      </p:cBhvr>
                                      <p:to>
                                        <a:schemeClr val="bg2"/>
                                      </p:to>
                                    </p:animClr>
                                  </p:sub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1000"/>
                                        <p:tgtEl>
                                          <p:spTgt spid="3">
                                            <p:txEl>
                                              <p:pRg st="9" end="9"/>
                                            </p:txEl>
                                          </p:spTgt>
                                        </p:tgtEl>
                                      </p:cBhvr>
                                    </p:animEffect>
                                  </p:childTnLst>
                                  <p:subTnLst>
                                    <p:animClr>
                                      <p:cBhvr override="childStyle">
                                        <p:cTn dur="1" fill="hold" display="0" masterRel="nextClick" afterEffect="1"/>
                                        <p:tgtEl>
                                          <p:spTgt spid="3">
                                            <p:txEl>
                                              <p:pRg st="9" end="9"/>
                                            </p:txEl>
                                          </p:spTgt>
                                        </p:tgtEl>
                                        <p:attrNameLst>
                                          <p:attrName>ppt_c</p:attrName>
                                        </p:attrNameLst>
                                      </p:cBhvr>
                                      <p:to>
                                        <a:schemeClr val="bg2"/>
                                      </p:to>
                                    </p:animClr>
                                  </p:sub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1000"/>
                                        <p:tgtEl>
                                          <p:spTgt spid="3">
                                            <p:txEl>
                                              <p:pRg st="10" end="10"/>
                                            </p:txEl>
                                          </p:spTgt>
                                        </p:tgtEl>
                                      </p:cBhvr>
                                    </p:animEffect>
                                  </p:childTnLst>
                                  <p:subTnLst>
                                    <p:animClr>
                                      <p:cBhvr override="childStyle">
                                        <p:cTn dur="1" fill="hold" display="0" masterRel="nextClick" afterEffect="1"/>
                                        <p:tgtEl>
                                          <p:spTgt spid="3">
                                            <p:txEl>
                                              <p:pRg st="10" end="10"/>
                                            </p:txEl>
                                          </p:spTgt>
                                        </p:tgtEl>
                                        <p:attrNameLst>
                                          <p:attrName>ppt_c</p:attrName>
                                        </p:attrNameLst>
                                      </p:cBhvr>
                                      <p:to>
                                        <a:schemeClr val="bg2"/>
                                      </p:to>
                                    </p:animClr>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1000"/>
                                        <p:tgtEl>
                                          <p:spTgt spid="3">
                                            <p:txEl>
                                              <p:pRg st="11" end="1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in the LHC experiment?</a:t>
            </a:r>
            <a:endParaRPr lang="en-SG" dirty="0"/>
          </a:p>
        </p:txBody>
      </p:sp>
      <p:pic>
        <p:nvPicPr>
          <p:cNvPr id="9" name="Content Placeholder 8" descr="Untitled.jpg"/>
          <p:cNvPicPr>
            <a:picLocks noGrp="1" noChangeAspect="1"/>
          </p:cNvPicPr>
          <p:nvPr>
            <p:ph idx="1"/>
          </p:nvPr>
        </p:nvPicPr>
        <p:blipFill>
          <a:blip r:embed="rId2" cstate="print"/>
          <a:srcRect t="9253"/>
          <a:stretch>
            <a:fillRect/>
          </a:stretch>
        </p:blipFill>
        <p:spPr>
          <a:xfrm>
            <a:off x="869390" y="1512000"/>
            <a:ext cx="7405221" cy="5040000"/>
          </a:xfrm>
        </p:spPr>
      </p:pic>
      <p:sp>
        <p:nvSpPr>
          <p:cNvPr id="11" name="Slide Number Placeholder 10"/>
          <p:cNvSpPr>
            <a:spLocks noGrp="1"/>
          </p:cNvSpPr>
          <p:nvPr>
            <p:ph type="sldNum" sz="quarter" idx="12"/>
          </p:nvPr>
        </p:nvSpPr>
        <p:spPr/>
        <p:txBody>
          <a:bodyPr/>
          <a:lstStyle/>
          <a:p>
            <a:fld id="{87DA48A2-68BF-4CCB-B774-65C9A0FC6421}" type="slidenum">
              <a:rPr lang="en-SG" smtClean="0"/>
              <a:pPr/>
              <a:t>46</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Essential components of a detector</a:t>
            </a:r>
            <a:endParaRPr lang="en-SG" dirty="0"/>
          </a:p>
        </p:txBody>
      </p:sp>
      <p:pic>
        <p:nvPicPr>
          <p:cNvPr id="88066" name="Picture 2"/>
          <p:cNvPicPr>
            <a:picLocks noGrp="1" noChangeAspect="1" noChangeArrowheads="1"/>
          </p:cNvPicPr>
          <p:nvPr>
            <p:ph idx="1"/>
          </p:nvPr>
        </p:nvPicPr>
        <p:blipFill>
          <a:blip r:embed="rId2" cstate="print"/>
          <a:srcRect t="10514" b="2213"/>
          <a:stretch>
            <a:fillRect/>
          </a:stretch>
        </p:blipFill>
        <p:spPr bwMode="auto">
          <a:xfrm>
            <a:off x="720439" y="1512000"/>
            <a:ext cx="7703122"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47</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3600" dirty="0" smtClean="0"/>
              <a:t>Compact Muon Solenoid (CMS) Detector</a:t>
            </a:r>
            <a:endParaRPr lang="en-SG" sz="3600" dirty="0"/>
          </a:p>
        </p:txBody>
      </p:sp>
      <p:pic>
        <p:nvPicPr>
          <p:cNvPr id="9" name="Picture 4"/>
          <p:cNvPicPr>
            <a:picLocks noGrp="1" noChangeAspect="1" noChangeArrowheads="1"/>
          </p:cNvPicPr>
          <p:nvPr>
            <p:ph idx="1"/>
          </p:nvPr>
        </p:nvPicPr>
        <p:blipFill>
          <a:blip r:embed="rId2"/>
          <a:stretch>
            <a:fillRect/>
          </a:stretch>
        </p:blipFill>
        <p:spPr bwMode="auto">
          <a:xfrm>
            <a:off x="4571997" y="4032248"/>
            <a:ext cx="7" cy="5"/>
          </a:xfrm>
          <a:prstGeom prst="rect">
            <a:avLst/>
          </a:prstGeom>
          <a:noFill/>
          <a:ln w="9525">
            <a:noFill/>
            <a:miter lim="800000"/>
            <a:headEnd/>
            <a:tailEnd/>
          </a:ln>
          <a:effectLst/>
        </p:spPr>
      </p:pic>
      <p:pic>
        <p:nvPicPr>
          <p:cNvPr id="23" name="Picture 4" descr="cms"/>
          <p:cNvPicPr>
            <a:picLocks noChangeAspect="1" noChangeArrowheads="1"/>
          </p:cNvPicPr>
          <p:nvPr/>
        </p:nvPicPr>
        <p:blipFill>
          <a:blip r:embed="rId3" cstate="print"/>
          <a:srcRect l="6734" t="18421" r="6734" b="8258"/>
          <a:stretch>
            <a:fillRect/>
          </a:stretch>
        </p:blipFill>
        <p:spPr>
          <a:xfrm>
            <a:off x="364828" y="1511999"/>
            <a:ext cx="8414345" cy="5040000"/>
          </a:xfrm>
          <a:prstGeom prst="rect">
            <a:avLst/>
          </a:prstGeom>
          <a:noFill/>
          <a:ln/>
        </p:spPr>
      </p:pic>
      <p:sp>
        <p:nvSpPr>
          <p:cNvPr id="7" name="Slide Number Placeholder 6"/>
          <p:cNvSpPr>
            <a:spLocks noGrp="1"/>
          </p:cNvSpPr>
          <p:nvPr>
            <p:ph type="sldNum" sz="quarter" idx="12"/>
          </p:nvPr>
        </p:nvSpPr>
        <p:spPr/>
        <p:txBody>
          <a:bodyPr/>
          <a:lstStyle/>
          <a:p>
            <a:fld id="{87DA48A2-68BF-4CCB-B774-65C9A0FC6421}" type="slidenum">
              <a:rPr lang="en-SG" smtClean="0"/>
              <a:pPr/>
              <a:t>48</a:t>
            </a:fld>
            <a:endParaRPr lang="en-SG"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slice of CMS experiment</a:t>
            </a:r>
            <a:endParaRPr lang="en-SG" dirty="0"/>
          </a:p>
        </p:txBody>
      </p:sp>
      <p:pic>
        <p:nvPicPr>
          <p:cNvPr id="6" name="Content Placeholder 5" descr="CMS_Slice"/>
          <p:cNvPicPr>
            <a:picLocks noGrp="1" noChangeAspect="1" noChangeArrowheads="1"/>
          </p:cNvPicPr>
          <p:nvPr>
            <p:ph idx="1"/>
          </p:nvPr>
        </p:nvPicPr>
        <p:blipFill>
          <a:blip r:embed="rId2" cstate="print"/>
          <a:srcRect/>
          <a:stretch>
            <a:fillRect/>
          </a:stretch>
        </p:blipFill>
        <p:spPr>
          <a:xfrm>
            <a:off x="17463" y="1689910"/>
            <a:ext cx="9109075" cy="4683093"/>
          </a:xfrm>
          <a:noFill/>
          <a:ln/>
        </p:spPr>
      </p:pic>
      <p:sp>
        <p:nvSpPr>
          <p:cNvPr id="7" name="Slide Number Placeholder 6"/>
          <p:cNvSpPr>
            <a:spLocks noGrp="1"/>
          </p:cNvSpPr>
          <p:nvPr>
            <p:ph type="sldNum" sz="quarter" idx="12"/>
          </p:nvPr>
        </p:nvSpPr>
        <p:spPr/>
        <p:txBody>
          <a:bodyPr/>
          <a:lstStyle/>
          <a:p>
            <a:fld id="{87DA48A2-68BF-4CCB-B774-65C9A0FC6421}" type="slidenum">
              <a:rPr lang="en-SG" smtClean="0"/>
              <a:pPr/>
              <a:t>49</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Energy Physics</a:t>
            </a:r>
            <a:endParaRPr lang="en-US" dirty="0"/>
          </a:p>
        </p:txBody>
      </p:sp>
      <p:sp>
        <p:nvSpPr>
          <p:cNvPr id="3" name="Content Placeholder 2"/>
          <p:cNvSpPr>
            <a:spLocks noGrp="1"/>
          </p:cNvSpPr>
          <p:nvPr>
            <p:ph idx="1"/>
          </p:nvPr>
        </p:nvSpPr>
        <p:spPr>
          <a:xfrm>
            <a:off x="18000" y="1512000"/>
            <a:ext cx="9108000" cy="2957733"/>
          </a:xfrm>
        </p:spPr>
        <p:txBody>
          <a:bodyPr wrap="square">
            <a:spAutoFit/>
          </a:bodyPr>
          <a:lstStyle/>
          <a:p>
            <a:r>
              <a:rPr lang="en-US" sz="2000" dirty="0" smtClean="0"/>
              <a:t>High Energy Physics (HEP) or Particle Physics (PP) is a modern name for centuries old effort to understand the laws of nature.</a:t>
            </a:r>
          </a:p>
          <a:p>
            <a:r>
              <a:rPr lang="en-US" sz="2000" dirty="0" smtClean="0"/>
              <a:t>Aims to answer the two following questions:</a:t>
            </a:r>
          </a:p>
          <a:p>
            <a:pPr lvl="1"/>
            <a:r>
              <a:rPr lang="en-US" sz="1800" dirty="0" smtClean="0"/>
              <a:t>What are the elementary constituents of matter ?</a:t>
            </a:r>
          </a:p>
          <a:p>
            <a:pPr lvl="1"/>
            <a:r>
              <a:rPr lang="en-US" sz="1800" dirty="0" smtClean="0"/>
              <a:t>What are the forces that control their behaviour at the most basic level?</a:t>
            </a:r>
          </a:p>
          <a:p>
            <a:r>
              <a:rPr lang="en-US" sz="2000" dirty="0" smtClean="0"/>
              <a:t>Experimental HEP involves getting the particles to interact and study the resulting products and features.</a:t>
            </a:r>
          </a:p>
          <a:p>
            <a:r>
              <a:rPr lang="en-US" sz="2000" dirty="0" smtClean="0"/>
              <a:t>Aims to measure the energy, the direction and the identity of these products as precisely as possible.</a:t>
            </a:r>
          </a:p>
        </p:txBody>
      </p:sp>
      <p:sp>
        <p:nvSpPr>
          <p:cNvPr id="5" name="Slide Number Placeholder 4"/>
          <p:cNvSpPr>
            <a:spLocks noGrp="1"/>
          </p:cNvSpPr>
          <p:nvPr>
            <p:ph type="sldNum" sz="quarter" idx="12"/>
          </p:nvPr>
        </p:nvSpPr>
        <p:spPr/>
        <p:txBody>
          <a:bodyPr/>
          <a:lstStyle/>
          <a:p>
            <a:fld id="{87DA48A2-68BF-4CCB-B774-65C9A0FC6421}" type="slidenum">
              <a:rPr lang="en-SG" smtClean="0"/>
              <a:pPr/>
              <a:t>5</a:t>
            </a:fld>
            <a:endParaRPr lang="en-SG" dirty="0"/>
          </a:p>
        </p:txBody>
      </p:sp>
      <p:pic>
        <p:nvPicPr>
          <p:cNvPr id="6146" name="Picture 2"/>
          <p:cNvPicPr>
            <a:picLocks noChangeAspect="1" noChangeArrowheads="1"/>
          </p:cNvPicPr>
          <p:nvPr/>
        </p:nvPicPr>
        <p:blipFill>
          <a:blip r:embed="rId3"/>
          <a:srcRect l="1154" t="37529" r="1847" b="17933"/>
          <a:stretch>
            <a:fillRect/>
          </a:stretch>
        </p:blipFill>
        <p:spPr bwMode="auto">
          <a:xfrm>
            <a:off x="72000" y="4661470"/>
            <a:ext cx="9000000" cy="1339298"/>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146"/>
                                        </p:tgtEl>
                                        <p:attrNameLst>
                                          <p:attrName>style.visibility</p:attrName>
                                        </p:attrNameLst>
                                      </p:cBhvr>
                                      <p:to>
                                        <p:strVal val="visible"/>
                                      </p:to>
                                    </p:set>
                                    <p:anim calcmode="lin" valueType="num">
                                      <p:cBhvr additive="base">
                                        <p:cTn id="33" dur="500" fill="hold"/>
                                        <p:tgtEl>
                                          <p:spTgt spid="6146"/>
                                        </p:tgtEl>
                                        <p:attrNameLst>
                                          <p:attrName>ppt_x</p:attrName>
                                        </p:attrNameLst>
                                      </p:cBhvr>
                                      <p:tavLst>
                                        <p:tav tm="0">
                                          <p:val>
                                            <p:strVal val="#ppt_x"/>
                                          </p:val>
                                        </p:tav>
                                        <p:tav tm="100000">
                                          <p:val>
                                            <p:strVal val="#ppt_x"/>
                                          </p:val>
                                        </p:tav>
                                      </p:tavLst>
                                    </p:anim>
                                    <p:anim calcmode="lin" valueType="num">
                                      <p:cBhvr additive="base">
                                        <p:cTn id="3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site in the year 2000</a:t>
            </a:r>
            <a:endParaRPr lang="en-SG" dirty="0"/>
          </a:p>
        </p:txBody>
      </p:sp>
      <p:pic>
        <p:nvPicPr>
          <p:cNvPr id="6" name="Picture 3" descr="Oct00"/>
          <p:cNvPicPr>
            <a:picLocks noGrp="1" noChangeAspect="1" noChangeArrowheads="1"/>
          </p:cNvPicPr>
          <p:nvPr>
            <p:ph idx="1"/>
          </p:nvPr>
        </p:nvPicPr>
        <p:blipFill>
          <a:blip r:embed="rId2" cstate="print"/>
          <a:srcRect/>
          <a:stretch>
            <a:fillRect/>
          </a:stretch>
        </p:blipFill>
        <p:spPr bwMode="auto">
          <a:xfrm>
            <a:off x="589778" y="1512000"/>
            <a:ext cx="7964444" cy="5040000"/>
          </a:xfrm>
          <a:prstGeom prst="rect">
            <a:avLst/>
          </a:prstGeom>
          <a:noFill/>
        </p:spPr>
      </p:pic>
      <p:sp>
        <p:nvSpPr>
          <p:cNvPr id="7" name="Slide Number Placeholder 6"/>
          <p:cNvSpPr>
            <a:spLocks noGrp="1"/>
          </p:cNvSpPr>
          <p:nvPr>
            <p:ph type="sldNum" sz="quarter" idx="12"/>
          </p:nvPr>
        </p:nvSpPr>
        <p:spPr/>
        <p:txBody>
          <a:bodyPr/>
          <a:lstStyle/>
          <a:p>
            <a:fld id="{87DA48A2-68BF-4CCB-B774-65C9A0FC6421}" type="slidenum">
              <a:rPr lang="en-SG" smtClean="0"/>
              <a:pPr/>
              <a:t>50</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Home for the CMS detector</a:t>
            </a:r>
            <a:endParaRPr lang="en-US" dirty="0"/>
          </a:p>
        </p:txBody>
      </p:sp>
      <p:pic>
        <p:nvPicPr>
          <p:cNvPr id="9" name="Picture 5"/>
          <p:cNvPicPr>
            <a:picLocks noGrp="1" noChangeAspect="1" noChangeArrowheads="1"/>
          </p:cNvPicPr>
          <p:nvPr>
            <p:ph idx="1"/>
          </p:nvPr>
        </p:nvPicPr>
        <p:blipFill>
          <a:blip r:embed="rId3" cstate="print"/>
          <a:srcRect/>
          <a:stretch>
            <a:fillRect/>
          </a:stretch>
        </p:blipFill>
        <p:spPr bwMode="auto">
          <a:xfrm>
            <a:off x="428251" y="1512000"/>
            <a:ext cx="7734999" cy="50400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51</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Support Structure</a:t>
            </a:r>
            <a:endParaRPr lang="en-SG" dirty="0"/>
          </a:p>
        </p:txBody>
      </p:sp>
      <p:sp>
        <p:nvSpPr>
          <p:cNvPr id="6" name="Content Placeholder 5"/>
          <p:cNvSpPr>
            <a:spLocks noGrp="1"/>
          </p:cNvSpPr>
          <p:nvPr>
            <p:ph idx="13"/>
          </p:nvPr>
        </p:nvSpPr>
        <p:spPr>
          <a:xfrm>
            <a:off x="6012160" y="1967532"/>
            <a:ext cx="3096344" cy="3890360"/>
          </a:xfrm>
        </p:spPr>
        <p:txBody>
          <a:bodyPr>
            <a:spAutoFit/>
          </a:bodyPr>
          <a:lstStyle/>
          <a:p>
            <a:pPr>
              <a:lnSpc>
                <a:spcPct val="110000"/>
              </a:lnSpc>
            </a:pPr>
            <a:r>
              <a:rPr lang="en-GB" sz="2800" dirty="0" smtClean="0"/>
              <a:t>This “support foot” was made in Pakistan and</a:t>
            </a:r>
            <a:br>
              <a:rPr lang="en-GB" sz="2800" dirty="0" smtClean="0"/>
            </a:br>
            <a:r>
              <a:rPr lang="en-GB" sz="2800" dirty="0" smtClean="0"/>
              <a:t>travelled to CERN via train, ship and truck!</a:t>
            </a:r>
            <a:endParaRPr lang="en-US" sz="2800" baseline="30000" dirty="0" smtClean="0"/>
          </a:p>
        </p:txBody>
      </p:sp>
      <p:pic>
        <p:nvPicPr>
          <p:cNvPr id="7" name="Picture 4" descr="feet2"/>
          <p:cNvPicPr>
            <a:picLocks noGrp="1" noChangeAspect="1" noChangeArrowheads="1"/>
          </p:cNvPicPr>
          <p:nvPr>
            <p:ph idx="1"/>
          </p:nvPr>
        </p:nvPicPr>
        <p:blipFill>
          <a:blip r:embed="rId2" cstate="print"/>
          <a:srcRect/>
          <a:stretch>
            <a:fillRect/>
          </a:stretch>
        </p:blipFill>
        <p:spPr bwMode="auto">
          <a:xfrm>
            <a:off x="106933" y="2184975"/>
            <a:ext cx="5905227" cy="3620289"/>
          </a:xfrm>
          <a:prstGeom prst="rect">
            <a:avLst/>
          </a:prstGeom>
          <a:noFill/>
        </p:spPr>
      </p:pic>
      <p:sp>
        <p:nvSpPr>
          <p:cNvPr id="8" name="Slide Number Placeholder 7"/>
          <p:cNvSpPr>
            <a:spLocks noGrp="1"/>
          </p:cNvSpPr>
          <p:nvPr>
            <p:ph type="sldNum" sz="quarter" idx="12"/>
          </p:nvPr>
        </p:nvSpPr>
        <p:spPr/>
        <p:txBody>
          <a:bodyPr/>
          <a:lstStyle/>
          <a:p>
            <a:fld id="{87DA48A2-68BF-4CCB-B774-65C9A0FC6421}" type="slidenum">
              <a:rPr lang="en-SG" smtClean="0"/>
              <a:pPr/>
              <a:t>52</a:t>
            </a:fld>
            <a:endParaRPr lang="en-SG" dirty="0"/>
          </a:p>
        </p:txBody>
      </p:sp>
      <p:sp>
        <p:nvSpPr>
          <p:cNvPr id="9" name="Footer Placeholder 8"/>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SG" dirty="0" smtClean="0"/>
              <a:t>CMS Superconducting cables</a:t>
            </a:r>
            <a:endParaRPr lang="en-SG" dirty="0"/>
          </a:p>
        </p:txBody>
      </p:sp>
      <p:sp>
        <p:nvSpPr>
          <p:cNvPr id="3" name="Content Placeholder 2"/>
          <p:cNvSpPr>
            <a:spLocks noGrp="1"/>
          </p:cNvSpPr>
          <p:nvPr>
            <p:ph idx="1"/>
          </p:nvPr>
        </p:nvSpPr>
        <p:spPr/>
        <p:txBody>
          <a:bodyPr>
            <a:normAutofit/>
          </a:bodyPr>
          <a:lstStyle/>
          <a:p>
            <a:pPr>
              <a:spcBef>
                <a:spcPct val="20000"/>
              </a:spcBef>
            </a:pPr>
            <a:r>
              <a:rPr lang="en-US" sz="1600" dirty="0" smtClean="0"/>
              <a:t>Al stabilized </a:t>
            </a:r>
            <a:r>
              <a:rPr lang="en-US" sz="1600" dirty="0" err="1" smtClean="0"/>
              <a:t>NbTi</a:t>
            </a:r>
            <a:r>
              <a:rPr lang="en-US" sz="1600" dirty="0" smtClean="0"/>
              <a:t> conductor </a:t>
            </a:r>
          </a:p>
          <a:p>
            <a:pPr>
              <a:spcBef>
                <a:spcPct val="20000"/>
              </a:spcBef>
            </a:pPr>
            <a:r>
              <a:rPr lang="en-US" sz="1600" dirty="0" smtClean="0"/>
              <a:t>Indirectly cooled at 4.5K by thermo siphon circuits</a:t>
            </a:r>
          </a:p>
          <a:p>
            <a:pPr>
              <a:spcBef>
                <a:spcPct val="20000"/>
              </a:spcBef>
            </a:pPr>
            <a:r>
              <a:rPr lang="en-US" sz="1600" dirty="0" smtClean="0"/>
              <a:t>Inner winding vacuum impregnated with epoxy resin</a:t>
            </a:r>
          </a:p>
          <a:p>
            <a:pPr>
              <a:spcBef>
                <a:spcPct val="20000"/>
              </a:spcBef>
            </a:pPr>
            <a:r>
              <a:rPr lang="en-US" sz="1600" dirty="0" smtClean="0"/>
              <a:t>Mechanically reinforced conductor (to contain magnetic forces)</a:t>
            </a:r>
          </a:p>
          <a:p>
            <a:r>
              <a:rPr lang="en-US" sz="1600" dirty="0" smtClean="0"/>
              <a:t>4 Layers (because of needed Ampere-turns)</a:t>
            </a:r>
          </a:p>
          <a:p>
            <a:pPr>
              <a:spcBef>
                <a:spcPct val="20000"/>
              </a:spcBef>
            </a:pPr>
            <a:r>
              <a:rPr lang="en-US" sz="1600" dirty="0" smtClean="0"/>
              <a:t>5 modules (to limit unit length of conductor)</a:t>
            </a:r>
          </a:p>
        </p:txBody>
      </p:sp>
      <p:grpSp>
        <p:nvGrpSpPr>
          <p:cNvPr id="15" name="Group 4"/>
          <p:cNvGrpSpPr>
            <a:grpSpLocks noChangeAspect="1"/>
          </p:cNvGrpSpPr>
          <p:nvPr/>
        </p:nvGrpSpPr>
        <p:grpSpPr bwMode="auto">
          <a:xfrm>
            <a:off x="483493" y="3780000"/>
            <a:ext cx="4581888" cy="2790720"/>
            <a:chOff x="1327" y="2822"/>
            <a:chExt cx="2512" cy="1530"/>
          </a:xfrm>
        </p:grpSpPr>
        <p:pic>
          <p:nvPicPr>
            <p:cNvPr id="16" name="Picture 5" descr="Conducteur"/>
            <p:cNvPicPr>
              <a:picLocks noChangeAspect="1" noChangeArrowheads="1"/>
            </p:cNvPicPr>
            <p:nvPr/>
          </p:nvPicPr>
          <p:blipFill>
            <a:blip r:embed="rId2" cstate="print"/>
            <a:srcRect/>
            <a:stretch>
              <a:fillRect/>
            </a:stretch>
          </p:blipFill>
          <p:spPr bwMode="auto">
            <a:xfrm>
              <a:off x="1375" y="2822"/>
              <a:ext cx="2355" cy="1495"/>
            </a:xfrm>
            <a:prstGeom prst="rect">
              <a:avLst/>
            </a:prstGeom>
            <a:noFill/>
            <a:ln w="9525">
              <a:noFill/>
              <a:miter lim="800000"/>
              <a:headEnd/>
              <a:tailEnd/>
            </a:ln>
            <a:effectLst/>
          </p:spPr>
        </p:pic>
        <p:sp>
          <p:nvSpPr>
            <p:cNvPr id="17" name="Text Box 6"/>
            <p:cNvSpPr txBox="1">
              <a:spLocks noChangeArrowheads="1"/>
            </p:cNvSpPr>
            <p:nvPr/>
          </p:nvSpPr>
          <p:spPr bwMode="auto">
            <a:xfrm>
              <a:off x="1996" y="3606"/>
              <a:ext cx="1190"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Insert Pure Al</a:t>
              </a:r>
            </a:p>
          </p:txBody>
        </p:sp>
        <p:sp>
          <p:nvSpPr>
            <p:cNvPr id="18" name="Text Box 7"/>
            <p:cNvSpPr txBox="1">
              <a:spLocks noChangeArrowheads="1"/>
            </p:cNvSpPr>
            <p:nvPr/>
          </p:nvSpPr>
          <p:spPr bwMode="auto">
            <a:xfrm>
              <a:off x="2136" y="4100"/>
              <a:ext cx="840"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EB welds</a:t>
              </a:r>
            </a:p>
          </p:txBody>
        </p:sp>
        <p:sp>
          <p:nvSpPr>
            <p:cNvPr id="19" name="Line 8"/>
            <p:cNvSpPr>
              <a:spLocks noChangeShapeType="1"/>
            </p:cNvSpPr>
            <p:nvPr/>
          </p:nvSpPr>
          <p:spPr bwMode="auto">
            <a:xfrm flipH="1" flipV="1">
              <a:off x="1985" y="3822"/>
              <a:ext cx="246" cy="320"/>
            </a:xfrm>
            <a:prstGeom prst="line">
              <a:avLst/>
            </a:prstGeom>
            <a:noFill/>
            <a:ln w="9525">
              <a:solidFill>
                <a:srgbClr val="000000"/>
              </a:solidFill>
              <a:round/>
              <a:headEnd/>
              <a:tailEnd type="triangl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20" name="Line 9"/>
            <p:cNvSpPr>
              <a:spLocks noChangeShapeType="1"/>
            </p:cNvSpPr>
            <p:nvPr/>
          </p:nvSpPr>
          <p:spPr bwMode="auto">
            <a:xfrm flipV="1">
              <a:off x="2757" y="3815"/>
              <a:ext cx="296" cy="341"/>
            </a:xfrm>
            <a:prstGeom prst="line">
              <a:avLst/>
            </a:prstGeom>
            <a:noFill/>
            <a:ln w="9525">
              <a:solidFill>
                <a:srgbClr val="000000"/>
              </a:solidFill>
              <a:round/>
              <a:headEnd/>
              <a:tailEnd type="triangl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21" name="Text Box 10"/>
            <p:cNvSpPr txBox="1">
              <a:spLocks noChangeArrowheads="1"/>
            </p:cNvSpPr>
            <p:nvPr/>
          </p:nvSpPr>
          <p:spPr bwMode="auto">
            <a:xfrm>
              <a:off x="2176" y="3293"/>
              <a:ext cx="816"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SC cable</a:t>
              </a:r>
            </a:p>
          </p:txBody>
        </p:sp>
        <p:sp>
          <p:nvSpPr>
            <p:cNvPr id="22" name="Text Box 11"/>
            <p:cNvSpPr txBox="1">
              <a:spLocks noChangeArrowheads="1"/>
            </p:cNvSpPr>
            <p:nvPr/>
          </p:nvSpPr>
          <p:spPr bwMode="auto">
            <a:xfrm>
              <a:off x="1327" y="3447"/>
              <a:ext cx="685"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Al alloy</a:t>
              </a:r>
            </a:p>
          </p:txBody>
        </p:sp>
        <p:sp>
          <p:nvSpPr>
            <p:cNvPr id="23" name="Text Box 12"/>
            <p:cNvSpPr txBox="1">
              <a:spLocks noChangeArrowheads="1"/>
            </p:cNvSpPr>
            <p:nvPr/>
          </p:nvSpPr>
          <p:spPr bwMode="auto">
            <a:xfrm>
              <a:off x="3154" y="3447"/>
              <a:ext cx="685"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Al alloy</a:t>
              </a:r>
            </a:p>
          </p:txBody>
        </p:sp>
      </p:grpSp>
      <p:pic>
        <p:nvPicPr>
          <p:cNvPr id="24" name="Picture 13" descr="magnet-2001-008_EBW"/>
          <p:cNvPicPr>
            <a:picLocks noChangeAspect="1" noChangeArrowheads="1"/>
          </p:cNvPicPr>
          <p:nvPr/>
        </p:nvPicPr>
        <p:blipFill>
          <a:blip r:embed="rId3" cstate="print"/>
          <a:srcRect/>
          <a:stretch>
            <a:fillRect/>
          </a:stretch>
        </p:blipFill>
        <p:spPr bwMode="auto">
          <a:xfrm>
            <a:off x="4957961" y="3780000"/>
            <a:ext cx="3646487" cy="2735262"/>
          </a:xfrm>
          <a:prstGeom prst="rect">
            <a:avLst/>
          </a:prstGeom>
          <a:noFill/>
        </p:spPr>
      </p:pic>
      <p:pic>
        <p:nvPicPr>
          <p:cNvPr id="20482" name="Picture 2"/>
          <p:cNvPicPr>
            <a:picLocks noChangeAspect="1" noChangeArrowheads="1"/>
          </p:cNvPicPr>
          <p:nvPr/>
        </p:nvPicPr>
        <p:blipFill>
          <a:blip r:embed="rId4" cstate="print"/>
          <a:srcRect/>
          <a:stretch>
            <a:fillRect/>
          </a:stretch>
        </p:blipFill>
        <p:spPr bwMode="auto">
          <a:xfrm>
            <a:off x="6876256" y="1512000"/>
            <a:ext cx="1677169" cy="2233784"/>
          </a:xfrm>
          <a:prstGeom prst="rect">
            <a:avLst/>
          </a:prstGeom>
          <a:noFill/>
          <a:ln w="9525">
            <a:noFill/>
            <a:miter lim="800000"/>
            <a:headEnd/>
            <a:tailEnd/>
          </a:ln>
        </p:spPr>
      </p:pic>
      <p:sp>
        <p:nvSpPr>
          <p:cNvPr id="25" name="Slide Number Placeholder 24"/>
          <p:cNvSpPr>
            <a:spLocks noGrp="1"/>
          </p:cNvSpPr>
          <p:nvPr>
            <p:ph type="sldNum" sz="quarter" idx="12"/>
          </p:nvPr>
        </p:nvSpPr>
        <p:spPr/>
        <p:txBody>
          <a:bodyPr/>
          <a:lstStyle/>
          <a:p>
            <a:fld id="{87DA48A2-68BF-4CCB-B774-65C9A0FC6421}" type="slidenum">
              <a:rPr lang="en-SG" smtClean="0"/>
              <a:pPr/>
              <a:t>53</a:t>
            </a:fld>
            <a:endParaRPr lang="en-SG" dirty="0"/>
          </a:p>
        </p:txBody>
      </p:sp>
      <p:sp>
        <p:nvSpPr>
          <p:cNvPr id="26" name="Footer Placeholder 2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Superconducting Solenoid</a:t>
            </a:r>
            <a:endParaRPr lang="en-SG" dirty="0"/>
          </a:p>
        </p:txBody>
      </p:sp>
      <p:sp>
        <p:nvSpPr>
          <p:cNvPr id="6" name="Content Placeholder 5"/>
          <p:cNvSpPr>
            <a:spLocks noGrp="1"/>
          </p:cNvSpPr>
          <p:nvPr>
            <p:ph idx="13"/>
          </p:nvPr>
        </p:nvSpPr>
        <p:spPr>
          <a:xfrm>
            <a:off x="5868144" y="2063007"/>
            <a:ext cx="3240360" cy="3794885"/>
          </a:xfrm>
        </p:spPr>
        <p:txBody>
          <a:bodyPr>
            <a:spAutoFit/>
          </a:bodyPr>
          <a:lstStyle/>
          <a:p>
            <a:pPr>
              <a:lnSpc>
                <a:spcPct val="120000"/>
              </a:lnSpc>
            </a:pPr>
            <a:r>
              <a:rPr lang="en-GB" sz="1800" dirty="0" smtClean="0"/>
              <a:t>13m long, 6m inner diameter; largest superconducting</a:t>
            </a:r>
            <a:br>
              <a:rPr lang="en-GB" sz="1800" dirty="0" smtClean="0"/>
            </a:br>
            <a:r>
              <a:rPr lang="en-GB" sz="1800" dirty="0" smtClean="0"/>
              <a:t>solenoid ever made.</a:t>
            </a:r>
          </a:p>
          <a:p>
            <a:pPr>
              <a:lnSpc>
                <a:spcPct val="120000"/>
              </a:lnSpc>
            </a:pPr>
            <a:r>
              <a:rPr lang="en-GB" sz="1800" dirty="0" smtClean="0"/>
              <a:t>Niobium-Titanium wires </a:t>
            </a:r>
          </a:p>
          <a:p>
            <a:pPr>
              <a:lnSpc>
                <a:spcPct val="120000"/>
              </a:lnSpc>
            </a:pPr>
            <a:r>
              <a:rPr lang="en-GB" sz="1800" dirty="0" smtClean="0"/>
              <a:t>Cooled to -271</a:t>
            </a:r>
            <a:r>
              <a:rPr lang="en-GB" sz="1800" baseline="30000" dirty="0" smtClean="0"/>
              <a:t>o</a:t>
            </a:r>
            <a:r>
              <a:rPr lang="en-GB" sz="1800" dirty="0" smtClean="0"/>
              <a:t>C carry 20000 Amps to provide a 4 Tesla</a:t>
            </a:r>
            <a:br>
              <a:rPr lang="en-GB" sz="1800" dirty="0" smtClean="0"/>
            </a:br>
            <a:r>
              <a:rPr lang="en-GB" sz="1800" dirty="0" smtClean="0"/>
              <a:t>magnetic field – about </a:t>
            </a:r>
            <a:br>
              <a:rPr lang="en-GB" sz="1800" dirty="0" smtClean="0"/>
            </a:br>
            <a:r>
              <a:rPr lang="en-GB" sz="1800" dirty="0" smtClean="0"/>
              <a:t>100000 times stronger than that of the earth</a:t>
            </a:r>
            <a:endParaRPr lang="en-US" sz="1800" baseline="30000" dirty="0" smtClean="0"/>
          </a:p>
        </p:txBody>
      </p:sp>
      <p:pic>
        <p:nvPicPr>
          <p:cNvPr id="7" name="Picture 7" descr="0510024_10"/>
          <p:cNvPicPr>
            <a:picLocks noGrp="1" noChangeAspect="1" noChangeArrowheads="1"/>
          </p:cNvPicPr>
          <p:nvPr>
            <p:ph idx="1"/>
          </p:nvPr>
        </p:nvPicPr>
        <p:blipFill>
          <a:blip r:embed="rId2" cstate="print">
            <a:lum bright="-4000" contrast="6000"/>
          </a:blip>
          <a:srcRect/>
          <a:stretch>
            <a:fillRect/>
          </a:stretch>
        </p:blipFill>
        <p:spPr bwMode="auto">
          <a:xfrm>
            <a:off x="178941" y="2099100"/>
            <a:ext cx="5689203" cy="3706164"/>
          </a:xfrm>
          <a:prstGeom prst="rect">
            <a:avLst/>
          </a:prstGeom>
          <a:noFill/>
          <a:ln w="9525">
            <a:noFill/>
            <a:miter lim="800000"/>
            <a:headEnd/>
            <a:tailEnd/>
          </a:ln>
          <a:effectLst>
            <a:outerShdw dist="35921" dir="2700000" algn="ctr" rotWithShape="0">
              <a:srgbClr val="808080"/>
            </a:outerShdw>
          </a:effectLst>
        </p:spPr>
      </p:pic>
      <p:sp>
        <p:nvSpPr>
          <p:cNvPr id="8" name="Slide Number Placeholder 7"/>
          <p:cNvSpPr>
            <a:spLocks noGrp="1"/>
          </p:cNvSpPr>
          <p:nvPr>
            <p:ph type="sldNum" sz="quarter" idx="12"/>
          </p:nvPr>
        </p:nvSpPr>
        <p:spPr/>
        <p:txBody>
          <a:bodyPr/>
          <a:lstStyle/>
          <a:p>
            <a:fld id="{87DA48A2-68BF-4CCB-B774-65C9A0FC6421}" type="slidenum">
              <a:rPr lang="en-SG" smtClean="0"/>
              <a:pPr/>
              <a:t>54</a:t>
            </a:fld>
            <a:endParaRPr lang="en-SG" dirty="0"/>
          </a:p>
        </p:txBody>
      </p:sp>
      <p:sp>
        <p:nvSpPr>
          <p:cNvPr id="9" name="Footer Placeholder 8"/>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idx="1"/>
          </p:nvPr>
        </p:nvSpPr>
        <p:spPr/>
        <p:txBody>
          <a:bodyPr/>
          <a:lstStyle/>
          <a:p>
            <a:endParaRPr lang="en-SG" dirty="0"/>
          </a:p>
        </p:txBody>
      </p:sp>
      <p:sp>
        <p:nvSpPr>
          <p:cNvPr id="1552393" name="Rectangle 9"/>
          <p:cNvSpPr>
            <a:spLocks noChangeArrowheads="1"/>
          </p:cNvSpPr>
          <p:nvPr/>
        </p:nvSpPr>
        <p:spPr bwMode="auto">
          <a:xfrm>
            <a:off x="6084168" y="1673513"/>
            <a:ext cx="2808312" cy="1323439"/>
          </a:xfrm>
          <a:prstGeom prst="rect">
            <a:avLst/>
          </a:prstGeom>
          <a:solidFill>
            <a:schemeClr val="accent1">
              <a:lumMod val="20000"/>
              <a:lumOff val="80000"/>
            </a:schemeClr>
          </a:solidFill>
          <a:ln w="9525">
            <a:noFill/>
            <a:miter lim="800000"/>
            <a:headEnd/>
            <a:tailEnd/>
          </a:ln>
          <a:effectLst/>
        </p:spPr>
        <p:txBody>
          <a:bodyPr wrap="square">
            <a:spAutoFit/>
          </a:bodyPr>
          <a:lstStyle/>
          <a:p>
            <a:pPr algn="ctr"/>
            <a:r>
              <a:rPr kumimoji="0" lang="en-US" sz="2000" dirty="0" smtClean="0">
                <a:latin typeface="Arial Rounded MT Bold" pitchFamily="34" charset="0"/>
              </a:rPr>
              <a:t>Riding on the technology wave;</a:t>
            </a:r>
          </a:p>
          <a:p>
            <a:pPr algn="ctr"/>
            <a:r>
              <a:rPr lang="en-US" sz="2000" dirty="0" smtClean="0">
                <a:latin typeface="Arial Rounded MT Bold" pitchFamily="34" charset="0"/>
              </a:rPr>
              <a:t>75,000 chips using </a:t>
            </a:r>
          </a:p>
          <a:p>
            <a:pPr algn="ctr"/>
            <a:r>
              <a:rPr lang="en-US" sz="2000" dirty="0" smtClean="0">
                <a:latin typeface="Arial Rounded MT Bold" pitchFamily="34" charset="0"/>
              </a:rPr>
              <a:t>0.25</a:t>
            </a:r>
            <a:r>
              <a:rPr lang="en-US" sz="2000" dirty="0" smtClean="0">
                <a:latin typeface="Arial Rounded MT Bold" pitchFamily="34" charset="0"/>
                <a:sym typeface="Symbol" pitchFamily="18" charset="2"/>
              </a:rPr>
              <a:t></a:t>
            </a:r>
            <a:r>
              <a:rPr lang="en-US" sz="2000" dirty="0" smtClean="0">
                <a:latin typeface="Arial Rounded MT Bold" pitchFamily="34" charset="0"/>
              </a:rPr>
              <a:t>m technology</a:t>
            </a:r>
          </a:p>
        </p:txBody>
      </p:sp>
      <p:sp>
        <p:nvSpPr>
          <p:cNvPr id="1552386" name="Rectangle 2"/>
          <p:cNvSpPr>
            <a:spLocks noGrp="1" noChangeArrowheads="1"/>
          </p:cNvSpPr>
          <p:nvPr>
            <p:ph type="title"/>
          </p:nvPr>
        </p:nvSpPr>
        <p:spPr/>
        <p:txBody>
          <a:bodyPr>
            <a:noAutofit/>
          </a:bodyPr>
          <a:lstStyle/>
          <a:p>
            <a:r>
              <a:rPr lang="en-US" sz="4000" dirty="0"/>
              <a:t>Si </a:t>
            </a:r>
            <a:r>
              <a:rPr lang="en-US" sz="4000" dirty="0" smtClean="0"/>
              <a:t>modules </a:t>
            </a:r>
            <a:r>
              <a:rPr lang="en-US" sz="4000" dirty="0"/>
              <a:t>and Electronics </a:t>
            </a:r>
            <a:r>
              <a:rPr lang="en-US" sz="4000" dirty="0" smtClean="0"/>
              <a:t>chain</a:t>
            </a:r>
            <a:endParaRPr lang="en-US" sz="4000" dirty="0"/>
          </a:p>
        </p:txBody>
      </p:sp>
      <p:pic>
        <p:nvPicPr>
          <p:cNvPr id="1552387" name="Picture 3" descr="g_modbare"/>
          <p:cNvPicPr>
            <a:picLocks noChangeAspect="1" noChangeArrowheads="1"/>
          </p:cNvPicPr>
          <p:nvPr/>
        </p:nvPicPr>
        <p:blipFill>
          <a:blip r:embed="rId3" cstate="print"/>
          <a:srcRect/>
          <a:stretch>
            <a:fillRect/>
          </a:stretch>
        </p:blipFill>
        <p:spPr bwMode="auto">
          <a:xfrm>
            <a:off x="103485" y="1510542"/>
            <a:ext cx="5908675" cy="3355975"/>
          </a:xfrm>
          <a:prstGeom prst="rect">
            <a:avLst/>
          </a:prstGeom>
          <a:noFill/>
        </p:spPr>
      </p:pic>
      <p:pic>
        <p:nvPicPr>
          <p:cNvPr id="1552388" name="Picture 4"/>
          <p:cNvPicPr>
            <a:picLocks noChangeAspect="1" noChangeArrowheads="1"/>
          </p:cNvPicPr>
          <p:nvPr/>
        </p:nvPicPr>
        <p:blipFill>
          <a:blip r:embed="rId4" cstate="print"/>
          <a:srcRect/>
          <a:stretch>
            <a:fillRect/>
          </a:stretch>
        </p:blipFill>
        <p:spPr bwMode="auto">
          <a:xfrm>
            <a:off x="5436096" y="3175595"/>
            <a:ext cx="3446463" cy="3133725"/>
          </a:xfrm>
          <a:prstGeom prst="rect">
            <a:avLst/>
          </a:prstGeom>
          <a:solidFill>
            <a:srgbClr val="FFFFCC"/>
          </a:solidFill>
          <a:effectLst>
            <a:outerShdw dist="107763" dir="2700000" algn="ctr" rotWithShape="0">
              <a:srgbClr val="808080"/>
            </a:outerShdw>
          </a:effectLst>
        </p:spPr>
      </p:pic>
      <p:sp>
        <p:nvSpPr>
          <p:cNvPr id="1552389" name="Text Box 5"/>
          <p:cNvSpPr txBox="1">
            <a:spLocks noChangeArrowheads="1"/>
          </p:cNvSpPr>
          <p:nvPr/>
        </p:nvSpPr>
        <p:spPr bwMode="auto">
          <a:xfrm>
            <a:off x="1758950" y="1905000"/>
            <a:ext cx="1497013" cy="396875"/>
          </a:xfrm>
          <a:prstGeom prst="rect">
            <a:avLst/>
          </a:prstGeom>
          <a:noFill/>
          <a:ln w="9525">
            <a:noFill/>
            <a:miter lim="800000"/>
            <a:headEnd/>
            <a:tailEnd/>
          </a:ln>
          <a:effectLst/>
        </p:spPr>
        <p:txBody>
          <a:bodyPr wrap="none">
            <a:spAutoFit/>
          </a:bodyPr>
          <a:lstStyle/>
          <a:p>
            <a:r>
              <a:rPr kumimoji="0" lang="en-US" sz="2000" b="1" dirty="0">
                <a:solidFill>
                  <a:schemeClr val="bg1"/>
                </a:solidFill>
                <a:latin typeface="Helvetica" pitchFamily="1" charset="0"/>
              </a:rPr>
              <a:t>Si Sensors</a:t>
            </a:r>
          </a:p>
        </p:txBody>
      </p:sp>
      <p:sp>
        <p:nvSpPr>
          <p:cNvPr id="1552390" name="Line 6"/>
          <p:cNvSpPr>
            <a:spLocks noChangeShapeType="1"/>
          </p:cNvSpPr>
          <p:nvPr/>
        </p:nvSpPr>
        <p:spPr bwMode="auto">
          <a:xfrm flipH="1" flipV="1">
            <a:off x="4713288" y="3048000"/>
            <a:ext cx="1828800" cy="685800"/>
          </a:xfrm>
          <a:prstGeom prst="line">
            <a:avLst/>
          </a:prstGeom>
          <a:noFill/>
          <a:ln w="28575">
            <a:solidFill>
              <a:srgbClr val="FF0000"/>
            </a:solidFill>
            <a:round/>
            <a:headEnd/>
            <a:tailEnd type="triangle" w="med" len="med"/>
          </a:ln>
          <a:effectLst/>
        </p:spPr>
        <p:txBody>
          <a:bodyPr/>
          <a:lstStyle/>
          <a:p>
            <a:endParaRPr lang="en-SG"/>
          </a:p>
        </p:txBody>
      </p:sp>
      <p:sp>
        <p:nvSpPr>
          <p:cNvPr id="13" name="Text Box 4"/>
          <p:cNvSpPr txBox="1">
            <a:spLocks noChangeArrowheads="1"/>
          </p:cNvSpPr>
          <p:nvPr/>
        </p:nvSpPr>
        <p:spPr bwMode="auto">
          <a:xfrm>
            <a:off x="179512" y="5096074"/>
            <a:ext cx="5184000" cy="1261884"/>
          </a:xfrm>
          <a:prstGeom prst="rect">
            <a:avLst/>
          </a:prstGeom>
          <a:solidFill>
            <a:schemeClr val="tx2">
              <a:lumMod val="20000"/>
              <a:lumOff val="80000"/>
            </a:schemeClr>
          </a:solidFill>
          <a:ln w="9525">
            <a:noFill/>
            <a:miter lim="800000"/>
            <a:headEnd/>
            <a:tailEnd/>
          </a:ln>
          <a:effectLst/>
        </p:spPr>
        <p:txBody>
          <a:bodyPr wrap="square">
            <a:spAutoFit/>
          </a:bodyPr>
          <a:lstStyle/>
          <a:p>
            <a:r>
              <a:rPr kumimoji="0" lang="en-US" sz="1900" dirty="0">
                <a:latin typeface="Arial Rounded MT Bold" pitchFamily="34" charset="0"/>
              </a:rPr>
              <a:t>Pixels: </a:t>
            </a:r>
            <a:r>
              <a:rPr lang="en-US" sz="1900" dirty="0" smtClean="0">
                <a:latin typeface="Arial Rounded MT Bold" pitchFamily="34" charset="0"/>
              </a:rPr>
              <a:t>About </a:t>
            </a:r>
            <a:r>
              <a:rPr kumimoji="0" lang="en-US" sz="1900" dirty="0" smtClean="0">
                <a:latin typeface="Arial Rounded MT Bold" pitchFamily="34" charset="0"/>
              </a:rPr>
              <a:t>1 </a:t>
            </a:r>
            <a:r>
              <a:rPr kumimoji="0" lang="en-US" sz="1900" dirty="0">
                <a:latin typeface="Arial Rounded MT Bold" pitchFamily="34" charset="0"/>
              </a:rPr>
              <a:t>m</a:t>
            </a:r>
            <a:r>
              <a:rPr kumimoji="0" lang="en-US" sz="1900" baseline="30000" dirty="0">
                <a:latin typeface="Arial Rounded MT Bold" pitchFamily="34" charset="0"/>
              </a:rPr>
              <a:t>2</a:t>
            </a:r>
            <a:r>
              <a:rPr kumimoji="0" lang="en-US" sz="1900" dirty="0">
                <a:latin typeface="Arial Rounded MT Bold" pitchFamily="34" charset="0"/>
              </a:rPr>
              <a:t> of silicon sensors</a:t>
            </a:r>
            <a:r>
              <a:rPr kumimoji="0" lang="en-GB" sz="1900" dirty="0">
                <a:latin typeface="Arial Rounded MT Bold" pitchFamily="34" charset="0"/>
              </a:rPr>
              <a:t>, </a:t>
            </a:r>
            <a:endParaRPr kumimoji="0" lang="en-GB" sz="1900" dirty="0" smtClean="0">
              <a:latin typeface="Arial Rounded MT Bold" pitchFamily="34" charset="0"/>
            </a:endParaRPr>
          </a:p>
          <a:p>
            <a:r>
              <a:rPr kumimoji="0" lang="en-US" sz="1900" dirty="0" smtClean="0">
                <a:latin typeface="Arial Rounded MT Bold" pitchFamily="34" charset="0"/>
              </a:rPr>
              <a:t>65 </a:t>
            </a:r>
            <a:r>
              <a:rPr lang="en-US" sz="1900" dirty="0" smtClean="0">
                <a:latin typeface="Arial Rounded MT Bold" pitchFamily="34" charset="0"/>
              </a:rPr>
              <a:t>million</a:t>
            </a:r>
            <a:r>
              <a:rPr kumimoji="0" lang="en-US" sz="1900" dirty="0" smtClean="0">
                <a:latin typeface="Arial Rounded MT Bold" pitchFamily="34" charset="0"/>
              </a:rPr>
              <a:t> </a:t>
            </a:r>
            <a:r>
              <a:rPr kumimoji="0" lang="en-US" sz="1900" dirty="0">
                <a:latin typeface="Arial Rounded MT Bold" pitchFamily="34" charset="0"/>
              </a:rPr>
              <a:t>pixels, </a:t>
            </a:r>
            <a:r>
              <a:rPr kumimoji="0" lang="en-US" sz="1900" dirty="0" smtClean="0">
                <a:latin typeface="Arial Rounded MT Bold" pitchFamily="34" charset="0"/>
              </a:rPr>
              <a:t>100x150</a:t>
            </a:r>
            <a:r>
              <a:rPr kumimoji="0" lang="en-US" sz="1900" dirty="0" smtClean="0">
                <a:latin typeface="Arial Rounded MT Bold" pitchFamily="34" charset="0"/>
                <a:sym typeface="Symbol" pitchFamily="18" charset="2"/>
              </a:rPr>
              <a:t></a:t>
            </a:r>
            <a:r>
              <a:rPr kumimoji="0" lang="en-US" sz="1900" dirty="0" smtClean="0">
                <a:latin typeface="Arial Rounded MT Bold" pitchFamily="34" charset="0"/>
              </a:rPr>
              <a:t>m</a:t>
            </a:r>
            <a:r>
              <a:rPr kumimoji="0" lang="en-US" sz="1900" baseline="30000" dirty="0" smtClean="0">
                <a:latin typeface="Arial Rounded MT Bold" pitchFamily="34" charset="0"/>
              </a:rPr>
              <a:t>2</a:t>
            </a:r>
            <a:r>
              <a:rPr kumimoji="0" lang="en-US" sz="1900" dirty="0" smtClean="0">
                <a:latin typeface="Arial Rounded MT Bold" pitchFamily="34" charset="0"/>
              </a:rPr>
              <a:t>, r=4,7,11cm</a:t>
            </a:r>
            <a:endParaRPr kumimoji="0" lang="en-US" sz="1900" dirty="0">
              <a:latin typeface="Arial Rounded MT Bold" pitchFamily="34" charset="0"/>
            </a:endParaRPr>
          </a:p>
          <a:p>
            <a:r>
              <a:rPr kumimoji="0" lang="en-US" sz="1900" dirty="0">
                <a:latin typeface="Arial Rounded MT Bold" pitchFamily="34" charset="0"/>
              </a:rPr>
              <a:t>Si </a:t>
            </a:r>
            <a:r>
              <a:rPr kumimoji="0" lang="en-US" sz="1900" dirty="0">
                <a:latin typeface="Arial Rounded MT Bold" pitchFamily="34" charset="0"/>
                <a:sym typeface="Symbol" pitchFamily="18" charset="2"/>
              </a:rPr>
              <a:t></a:t>
            </a:r>
            <a:r>
              <a:rPr kumimoji="0" lang="en-US" sz="1900" dirty="0" smtClean="0">
                <a:latin typeface="Arial Rounded MT Bold" pitchFamily="34" charset="0"/>
              </a:rPr>
              <a:t>strips: 223m</a:t>
            </a:r>
            <a:r>
              <a:rPr kumimoji="0" lang="en-US" sz="1900" baseline="30000" dirty="0" smtClean="0">
                <a:latin typeface="Arial Rounded MT Bold" pitchFamily="34" charset="0"/>
              </a:rPr>
              <a:t>2</a:t>
            </a:r>
            <a:r>
              <a:rPr kumimoji="0" lang="en-US" sz="1900" dirty="0" smtClean="0">
                <a:latin typeface="Arial Rounded MT Bold" pitchFamily="34" charset="0"/>
              </a:rPr>
              <a:t> </a:t>
            </a:r>
            <a:r>
              <a:rPr kumimoji="0" lang="en-US" sz="1900" dirty="0">
                <a:latin typeface="Arial Rounded MT Bold" pitchFamily="34" charset="0"/>
              </a:rPr>
              <a:t>of silicon sensors</a:t>
            </a:r>
            <a:r>
              <a:rPr kumimoji="0" lang="en-GB" sz="1900" dirty="0">
                <a:latin typeface="Arial Rounded MT Bold" pitchFamily="34" charset="0"/>
              </a:rPr>
              <a:t>, </a:t>
            </a:r>
            <a:endParaRPr kumimoji="0" lang="en-GB" sz="1900" dirty="0" smtClean="0">
              <a:latin typeface="Arial Rounded MT Bold" pitchFamily="34" charset="0"/>
            </a:endParaRPr>
          </a:p>
          <a:p>
            <a:r>
              <a:rPr kumimoji="0" lang="en-US" sz="1900" dirty="0" smtClean="0">
                <a:latin typeface="Arial Rounded MT Bold" pitchFamily="34" charset="0"/>
              </a:rPr>
              <a:t>10 </a:t>
            </a:r>
            <a:r>
              <a:rPr lang="en-US" sz="1900" dirty="0" smtClean="0">
                <a:latin typeface="Arial Rounded MT Bold" pitchFamily="34" charset="0"/>
              </a:rPr>
              <a:t>million</a:t>
            </a:r>
            <a:r>
              <a:rPr kumimoji="0" lang="en-US" sz="1900" dirty="0" smtClean="0">
                <a:latin typeface="Arial Rounded MT Bold" pitchFamily="34" charset="0"/>
              </a:rPr>
              <a:t> </a:t>
            </a:r>
            <a:r>
              <a:rPr kumimoji="0" lang="en-US" sz="1900" dirty="0">
                <a:latin typeface="Arial Rounded MT Bold" pitchFamily="34" charset="0"/>
              </a:rPr>
              <a:t>strips</a:t>
            </a:r>
            <a:r>
              <a:rPr kumimoji="0" lang="en-GB" sz="1900" dirty="0">
                <a:latin typeface="Arial Rounded MT Bold" pitchFamily="34" charset="0"/>
              </a:rPr>
              <a:t>, </a:t>
            </a:r>
            <a:r>
              <a:rPr kumimoji="0" lang="en-GB" sz="1900" dirty="0" smtClean="0">
                <a:latin typeface="Arial Rounded MT Bold" pitchFamily="34" charset="0"/>
              </a:rPr>
              <a:t>10pts</a:t>
            </a:r>
            <a:r>
              <a:rPr kumimoji="0" lang="en-GB" sz="1900" dirty="0">
                <a:latin typeface="Arial Rounded MT Bold" pitchFamily="34" charset="0"/>
              </a:rPr>
              <a:t>, r = 20 – </a:t>
            </a:r>
            <a:r>
              <a:rPr kumimoji="0" lang="en-GB" sz="1900" dirty="0" smtClean="0">
                <a:latin typeface="Arial Rounded MT Bold" pitchFamily="34" charset="0"/>
              </a:rPr>
              <a:t>120cm</a:t>
            </a:r>
            <a:endParaRPr kumimoji="0" lang="en-US" sz="1900" dirty="0">
              <a:latin typeface="Arial Rounded MT Bold" pitchFamily="34" charset="0"/>
            </a:endParaRPr>
          </a:p>
        </p:txBody>
      </p:sp>
      <p:sp>
        <p:nvSpPr>
          <p:cNvPr id="12" name="Slide Number Placeholder 11"/>
          <p:cNvSpPr>
            <a:spLocks noGrp="1"/>
          </p:cNvSpPr>
          <p:nvPr>
            <p:ph type="sldNum" sz="quarter" idx="12"/>
          </p:nvPr>
        </p:nvSpPr>
        <p:spPr/>
        <p:txBody>
          <a:bodyPr/>
          <a:lstStyle/>
          <a:p>
            <a:fld id="{87DA48A2-68BF-4CCB-B774-65C9A0FC6421}" type="slidenum">
              <a:rPr lang="en-SG" smtClean="0"/>
              <a:pPr/>
              <a:t>55</a:t>
            </a:fld>
            <a:endParaRPr lang="en-SG" dirty="0"/>
          </a:p>
        </p:txBody>
      </p:sp>
      <p:sp>
        <p:nvSpPr>
          <p:cNvPr id="11" name="Footer Placeholder 10"/>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assembled Si disk</a:t>
            </a:r>
            <a:endParaRPr lang="en-SG" dirty="0"/>
          </a:p>
        </p:txBody>
      </p:sp>
      <p:pic>
        <p:nvPicPr>
          <p:cNvPr id="6" name="Picture 5" descr="0701015_01_red"/>
          <p:cNvPicPr>
            <a:picLocks noChangeAspect="1" noChangeArrowheads="1"/>
          </p:cNvPicPr>
          <p:nvPr/>
        </p:nvPicPr>
        <p:blipFill>
          <a:blip r:embed="rId2" cstate="print"/>
          <a:srcRect/>
          <a:stretch>
            <a:fillRect/>
          </a:stretch>
        </p:blipFill>
        <p:spPr bwMode="auto">
          <a:xfrm>
            <a:off x="807225" y="1512000"/>
            <a:ext cx="7529550" cy="5040000"/>
          </a:xfrm>
          <a:prstGeom prst="rect">
            <a:avLst/>
          </a:prstGeom>
          <a:noFill/>
        </p:spPr>
      </p:pic>
      <p:sp>
        <p:nvSpPr>
          <p:cNvPr id="7" name="Slide Number Placeholder 6"/>
          <p:cNvSpPr>
            <a:spLocks noGrp="1"/>
          </p:cNvSpPr>
          <p:nvPr>
            <p:ph type="sldNum" sz="quarter" idx="12"/>
          </p:nvPr>
        </p:nvSpPr>
        <p:spPr/>
        <p:txBody>
          <a:bodyPr/>
          <a:lstStyle/>
          <a:p>
            <a:fld id="{87DA48A2-68BF-4CCB-B774-65C9A0FC6421}" type="slidenum">
              <a:rPr lang="en-SG" smtClean="0"/>
              <a:pPr/>
              <a:t>56</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ChangeArrowheads="1"/>
          </p:cNvSpPr>
          <p:nvPr>
            <p:ph type="title"/>
          </p:nvPr>
        </p:nvSpPr>
        <p:spPr/>
        <p:txBody>
          <a:bodyPr/>
          <a:lstStyle/>
          <a:p>
            <a:r>
              <a:rPr lang="en-US" sz="3600" dirty="0"/>
              <a:t>Assembly of </a:t>
            </a:r>
            <a:r>
              <a:rPr lang="en-US" sz="3600" dirty="0" smtClean="0"/>
              <a:t>EM calorimeter</a:t>
            </a:r>
            <a:endParaRPr lang="en-US" sz="3600" dirty="0"/>
          </a:p>
        </p:txBody>
      </p:sp>
      <p:grpSp>
        <p:nvGrpSpPr>
          <p:cNvPr id="20" name="Group 19"/>
          <p:cNvGrpSpPr/>
          <p:nvPr/>
        </p:nvGrpSpPr>
        <p:grpSpPr>
          <a:xfrm>
            <a:off x="491332" y="1512000"/>
            <a:ext cx="8161337" cy="5065713"/>
            <a:chOff x="141288" y="1219200"/>
            <a:chExt cx="8161337" cy="5065713"/>
          </a:xfrm>
        </p:grpSpPr>
        <p:pic>
          <p:nvPicPr>
            <p:cNvPr id="1542147" name="Picture 3" descr="IMG_0072 copy"/>
            <p:cNvPicPr>
              <a:picLocks noChangeAspect="1" noChangeArrowheads="1"/>
            </p:cNvPicPr>
            <p:nvPr/>
          </p:nvPicPr>
          <p:blipFill>
            <a:blip r:embed="rId3" cstate="print"/>
            <a:srcRect/>
            <a:stretch>
              <a:fillRect/>
            </a:stretch>
          </p:blipFill>
          <p:spPr bwMode="auto">
            <a:xfrm>
              <a:off x="2532063" y="1219200"/>
              <a:ext cx="2673350" cy="1917700"/>
            </a:xfrm>
            <a:prstGeom prst="rect">
              <a:avLst/>
            </a:prstGeom>
            <a:noFill/>
            <a:ln w="9525">
              <a:noFill/>
              <a:miter lim="800000"/>
              <a:headEnd/>
              <a:tailEnd/>
            </a:ln>
            <a:effectLst>
              <a:outerShdw dist="63500" dir="2700000" algn="ctr" rotWithShape="0">
                <a:srgbClr val="808080">
                  <a:alpha val="75000"/>
                </a:srgbClr>
              </a:outerShdw>
            </a:effectLst>
          </p:spPr>
        </p:pic>
        <p:grpSp>
          <p:nvGrpSpPr>
            <p:cNvPr id="2" name="Group 4"/>
            <p:cNvGrpSpPr>
              <a:grpSpLocks/>
            </p:cNvGrpSpPr>
            <p:nvPr/>
          </p:nvGrpSpPr>
          <p:grpSpPr bwMode="auto">
            <a:xfrm>
              <a:off x="141288" y="1219200"/>
              <a:ext cx="2351087" cy="1885950"/>
              <a:chOff x="96" y="768"/>
              <a:chExt cx="1605" cy="1188"/>
            </a:xfrm>
          </p:grpSpPr>
          <p:pic>
            <p:nvPicPr>
              <p:cNvPr id="1542149" name="Picture 5"/>
              <p:cNvPicPr>
                <a:picLocks noChangeAspect="1" noChangeArrowheads="1"/>
              </p:cNvPicPr>
              <p:nvPr/>
            </p:nvPicPr>
            <p:blipFill>
              <a:blip r:embed="rId4" cstate="print"/>
              <a:srcRect/>
              <a:stretch>
                <a:fillRect/>
              </a:stretch>
            </p:blipFill>
            <p:spPr bwMode="auto">
              <a:xfrm>
                <a:off x="96" y="768"/>
                <a:ext cx="1584" cy="1188"/>
              </a:xfrm>
              <a:prstGeom prst="rect">
                <a:avLst/>
              </a:prstGeom>
              <a:noFill/>
              <a:effectLst>
                <a:outerShdw dist="63500" dir="2700000" algn="ctr" rotWithShape="0">
                  <a:srgbClr val="808080"/>
                </a:outerShdw>
              </a:effectLst>
            </p:spPr>
          </p:pic>
          <p:sp>
            <p:nvSpPr>
              <p:cNvPr id="1542150" name="Text Box 6"/>
              <p:cNvSpPr txBox="1">
                <a:spLocks noChangeArrowheads="1"/>
              </p:cNvSpPr>
              <p:nvPr/>
            </p:nvSpPr>
            <p:spPr bwMode="auto">
              <a:xfrm>
                <a:off x="725" y="1583"/>
                <a:ext cx="976" cy="368"/>
              </a:xfrm>
              <a:prstGeom prst="rect">
                <a:avLst/>
              </a:prstGeom>
              <a:noFill/>
              <a:ln w="9525">
                <a:noFill/>
                <a:miter lim="800000"/>
                <a:headEnd/>
                <a:tailEnd/>
              </a:ln>
              <a:effectLst>
                <a:outerShdw dist="63500" dir="2700000" algn="ctr" rotWithShape="0">
                  <a:srgbClr val="808080"/>
                </a:outerShdw>
              </a:effectLst>
            </p:spPr>
            <p:txBody>
              <a:bodyPr wrap="none" anchor="ctr">
                <a:spAutoFit/>
              </a:bodyPr>
              <a:lstStyle/>
              <a:p>
                <a:pPr algn="r"/>
                <a:r>
                  <a:rPr kumimoji="0" lang="en-GB" sz="1600" dirty="0" smtClean="0">
                    <a:solidFill>
                      <a:srgbClr val="FFFFFF"/>
                    </a:solidFill>
                    <a:latin typeface="Arial Rounded MT Bold" pitchFamily="34" charset="0"/>
                  </a:rPr>
                  <a:t>Sub-module </a:t>
                </a:r>
                <a:endParaRPr kumimoji="0" lang="en-GB" sz="1600" dirty="0">
                  <a:solidFill>
                    <a:srgbClr val="FFFFFF"/>
                  </a:solidFill>
                  <a:latin typeface="Arial Rounded MT Bold" pitchFamily="34" charset="0"/>
                </a:endParaRPr>
              </a:p>
              <a:p>
                <a:pPr algn="r"/>
                <a:r>
                  <a:rPr kumimoji="0" lang="en-GB" sz="1600" dirty="0">
                    <a:solidFill>
                      <a:srgbClr val="FFFFFF"/>
                    </a:solidFill>
                    <a:latin typeface="Arial Rounded MT Bold" pitchFamily="34" charset="0"/>
                  </a:rPr>
                  <a:t> 2x5 crystals</a:t>
                </a:r>
                <a:endParaRPr kumimoji="0" lang="en-GB" sz="14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Rounded MT Bold" pitchFamily="34" charset="0"/>
                </a:endParaRPr>
              </a:p>
            </p:txBody>
          </p:sp>
        </p:grpSp>
        <p:grpSp>
          <p:nvGrpSpPr>
            <p:cNvPr id="3" name="Group 7"/>
            <p:cNvGrpSpPr>
              <a:grpSpLocks/>
            </p:cNvGrpSpPr>
            <p:nvPr/>
          </p:nvGrpSpPr>
          <p:grpSpPr bwMode="auto">
            <a:xfrm>
              <a:off x="4641850" y="1219200"/>
              <a:ext cx="3660775" cy="5065713"/>
              <a:chOff x="3168" y="768"/>
              <a:chExt cx="2498" cy="3191"/>
            </a:xfrm>
          </p:grpSpPr>
          <p:pic>
            <p:nvPicPr>
              <p:cNvPr id="1542152" name="Picture 8" descr="IMG_0211"/>
              <p:cNvPicPr>
                <a:picLocks noChangeAspect="1" noChangeArrowheads="1"/>
              </p:cNvPicPr>
              <p:nvPr/>
            </p:nvPicPr>
            <p:blipFill>
              <a:blip r:embed="rId5" cstate="print"/>
              <a:srcRect/>
              <a:stretch>
                <a:fillRect/>
              </a:stretch>
            </p:blipFill>
            <p:spPr bwMode="auto">
              <a:xfrm>
                <a:off x="3648" y="768"/>
                <a:ext cx="2018" cy="2976"/>
              </a:xfrm>
              <a:prstGeom prst="rect">
                <a:avLst/>
              </a:prstGeom>
              <a:noFill/>
              <a:effectLst>
                <a:outerShdw dist="35921" dir="2700000" algn="ctr" rotWithShape="0">
                  <a:srgbClr val="808080"/>
                </a:outerShdw>
              </a:effectLst>
            </p:spPr>
          </p:pic>
          <p:sp>
            <p:nvSpPr>
              <p:cNvPr id="1542153" name="Text Box 9"/>
              <p:cNvSpPr txBox="1">
                <a:spLocks noChangeArrowheads="1"/>
              </p:cNvSpPr>
              <p:nvPr/>
            </p:nvSpPr>
            <p:spPr bwMode="auto">
              <a:xfrm>
                <a:off x="4161" y="3168"/>
                <a:ext cx="1202" cy="407"/>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lgn="ctr"/>
                <a:r>
                  <a:rPr kumimoji="0" lang="en-GB" dirty="0" smtClean="0">
                    <a:solidFill>
                      <a:srgbClr val="FFFFFF"/>
                    </a:solidFill>
                    <a:latin typeface="Arial Rounded MT Bold" pitchFamily="34" charset="0"/>
                  </a:rPr>
                  <a:t>Super-module</a:t>
                </a:r>
                <a:endParaRPr kumimoji="0" lang="en-GB" dirty="0">
                  <a:solidFill>
                    <a:srgbClr val="FFFFFF"/>
                  </a:solidFill>
                  <a:latin typeface="Arial Rounded MT Bold" pitchFamily="34" charset="0"/>
                </a:endParaRPr>
              </a:p>
              <a:p>
                <a:pPr algn="ctr"/>
                <a:r>
                  <a:rPr kumimoji="0" lang="en-GB" dirty="0">
                    <a:solidFill>
                      <a:srgbClr val="FFFFFF"/>
                    </a:solidFill>
                    <a:latin typeface="Arial Rounded MT Bold" pitchFamily="34" charset="0"/>
                  </a:rPr>
                  <a:t>1700 </a:t>
                </a:r>
                <a:r>
                  <a:rPr kumimoji="0" lang="en-GB" dirty="0" smtClean="0">
                    <a:solidFill>
                      <a:srgbClr val="FFFFFF"/>
                    </a:solidFill>
                    <a:latin typeface="Arial Rounded MT Bold" pitchFamily="34" charset="0"/>
                  </a:rPr>
                  <a:t>crystals</a:t>
                </a:r>
                <a:endParaRPr kumimoji="0" lang="en-US"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Rounded MT Bold" pitchFamily="34" charset="0"/>
                </a:endParaRPr>
              </a:p>
            </p:txBody>
          </p:sp>
          <p:sp>
            <p:nvSpPr>
              <p:cNvPr id="1542154" name="Text Box 10"/>
              <p:cNvSpPr txBox="1">
                <a:spLocks noChangeArrowheads="1"/>
              </p:cNvSpPr>
              <p:nvPr/>
            </p:nvSpPr>
            <p:spPr bwMode="auto">
              <a:xfrm>
                <a:off x="3957" y="3792"/>
                <a:ext cx="1524" cy="167"/>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lgn="ctr">
                  <a:lnSpc>
                    <a:spcPct val="80000"/>
                  </a:lnSpc>
                </a:pPr>
                <a:r>
                  <a:rPr kumimoji="0" lang="de-DE" sz="1400" dirty="0">
                    <a:latin typeface="Arial Rounded MT Bold" pitchFamily="34" charset="0"/>
                  </a:rPr>
                  <a:t>Total 36 Supermodules </a:t>
                </a:r>
              </a:p>
            </p:txBody>
          </p:sp>
          <p:sp>
            <p:nvSpPr>
              <p:cNvPr id="1542155" name="AutoShape 11"/>
              <p:cNvSpPr>
                <a:spLocks noChangeArrowheads="1"/>
              </p:cNvSpPr>
              <p:nvPr/>
            </p:nvSpPr>
            <p:spPr bwMode="auto">
              <a:xfrm rot="-5471987">
                <a:off x="3222" y="3450"/>
                <a:ext cx="228" cy="336"/>
              </a:xfrm>
              <a:prstGeom prst="downArrow">
                <a:avLst>
                  <a:gd name="adj1" fmla="val 50000"/>
                  <a:gd name="adj2" fmla="val 36842"/>
                </a:avLst>
              </a:prstGeom>
              <a:gradFill rotWithShape="0">
                <a:gsLst>
                  <a:gs pos="0">
                    <a:schemeClr val="accent1"/>
                  </a:gs>
                  <a:gs pos="100000">
                    <a:schemeClr val="bg1"/>
                  </a:gs>
                </a:gsLst>
                <a:lin ang="5400000" scaled="1"/>
              </a:gradFill>
              <a:ln w="9525">
                <a:solidFill>
                  <a:schemeClr val="tx1"/>
                </a:solidFill>
                <a:miter lim="800000"/>
                <a:headEnd/>
                <a:tailEnd/>
              </a:ln>
              <a:effectLst>
                <a:outerShdw dist="35921" dir="2700000" algn="ctr" rotWithShape="0">
                  <a:srgbClr val="808080"/>
                </a:outerShdw>
              </a:effectLst>
            </p:spPr>
            <p:txBody>
              <a:bodyPr wrap="none" anchor="ctr"/>
              <a:lstStyle/>
              <a:p>
                <a:endParaRPr lang="en-SG"/>
              </a:p>
            </p:txBody>
          </p:sp>
        </p:grpSp>
        <p:grpSp>
          <p:nvGrpSpPr>
            <p:cNvPr id="4" name="Group 12"/>
            <p:cNvGrpSpPr>
              <a:grpSpLocks/>
            </p:cNvGrpSpPr>
            <p:nvPr/>
          </p:nvGrpSpPr>
          <p:grpSpPr bwMode="auto">
            <a:xfrm>
              <a:off x="141288" y="3200400"/>
              <a:ext cx="4694237" cy="3048000"/>
              <a:chOff x="96" y="2016"/>
              <a:chExt cx="3204" cy="1920"/>
            </a:xfrm>
          </p:grpSpPr>
          <p:pic>
            <p:nvPicPr>
              <p:cNvPr id="1542157" name="Picture 13" descr="m2-SM0-mounted4"/>
              <p:cNvPicPr>
                <a:picLocks noChangeArrowheads="1"/>
              </p:cNvPicPr>
              <p:nvPr/>
            </p:nvPicPr>
            <p:blipFill>
              <a:blip r:embed="rId6" cstate="print"/>
              <a:srcRect/>
              <a:stretch>
                <a:fillRect/>
              </a:stretch>
            </p:blipFill>
            <p:spPr bwMode="auto">
              <a:xfrm>
                <a:off x="96" y="2016"/>
                <a:ext cx="2832" cy="1920"/>
              </a:xfrm>
              <a:prstGeom prst="rect">
                <a:avLst/>
              </a:prstGeom>
              <a:noFill/>
              <a:ln>
                <a:noFill/>
              </a:ln>
              <a:effectLst/>
            </p:spPr>
          </p:pic>
          <p:sp>
            <p:nvSpPr>
              <p:cNvPr id="1542158" name="Text Box 14"/>
              <p:cNvSpPr txBox="1">
                <a:spLocks noChangeArrowheads="1"/>
              </p:cNvSpPr>
              <p:nvPr/>
            </p:nvSpPr>
            <p:spPr bwMode="auto">
              <a:xfrm>
                <a:off x="1947" y="3518"/>
                <a:ext cx="950" cy="368"/>
              </a:xfrm>
              <a:prstGeom prst="rect">
                <a:avLst/>
              </a:prstGeom>
              <a:noFill/>
              <a:ln w="9525">
                <a:noFill/>
                <a:miter lim="800000"/>
                <a:headEnd/>
                <a:tailEnd/>
              </a:ln>
              <a:effectLst/>
            </p:spPr>
            <p:txBody>
              <a:bodyPr wrap="none" anchor="ctr">
                <a:spAutoFit/>
              </a:bodyPr>
              <a:lstStyle/>
              <a:p>
                <a:pPr algn="ctr"/>
                <a:r>
                  <a:rPr kumimoji="0" lang="en-GB" sz="1600" dirty="0">
                    <a:solidFill>
                      <a:srgbClr val="FFFFFF"/>
                    </a:solidFill>
                    <a:latin typeface="Arial Rounded MT Bold" pitchFamily="34" charset="0"/>
                  </a:rPr>
                  <a:t>Module</a:t>
                </a:r>
              </a:p>
              <a:p>
                <a:pPr algn="ctr"/>
                <a:r>
                  <a:rPr kumimoji="0" lang="en-GB" sz="1600" dirty="0">
                    <a:solidFill>
                      <a:srgbClr val="FFFFFF"/>
                    </a:solidFill>
                    <a:latin typeface="Arial Rounded MT Bold" pitchFamily="34" charset="0"/>
                  </a:rPr>
                  <a:t>400 crystals</a:t>
                </a:r>
                <a:endParaRPr kumimoji="0" lang="en-GB" sz="14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Rounded MT Bold" pitchFamily="34" charset="0"/>
                </a:endParaRPr>
              </a:p>
            </p:txBody>
          </p:sp>
          <p:sp>
            <p:nvSpPr>
              <p:cNvPr id="1542159" name="AutoShape 15"/>
              <p:cNvSpPr>
                <a:spLocks noChangeArrowheads="1"/>
              </p:cNvSpPr>
              <p:nvPr/>
            </p:nvSpPr>
            <p:spPr bwMode="auto">
              <a:xfrm rot="2611745">
                <a:off x="3072" y="2064"/>
                <a:ext cx="228" cy="336"/>
              </a:xfrm>
              <a:prstGeom prst="downArrow">
                <a:avLst>
                  <a:gd name="adj1" fmla="val 50000"/>
                  <a:gd name="adj2" fmla="val 36842"/>
                </a:avLst>
              </a:prstGeom>
              <a:gradFill rotWithShape="0">
                <a:gsLst>
                  <a:gs pos="0">
                    <a:schemeClr val="accent1"/>
                  </a:gs>
                  <a:gs pos="100000">
                    <a:schemeClr val="bg1"/>
                  </a:gs>
                </a:gsLst>
                <a:lin ang="5400000" scaled="1"/>
              </a:gradFill>
              <a:ln w="9525">
                <a:solidFill>
                  <a:schemeClr val="tx1"/>
                </a:solidFill>
                <a:miter lim="800000"/>
                <a:headEnd/>
                <a:tailEnd/>
              </a:ln>
              <a:effectLst>
                <a:outerShdw dist="35921" dir="2700000" algn="ctr" rotWithShape="0">
                  <a:srgbClr val="808080"/>
                </a:outerShdw>
              </a:effectLst>
            </p:spPr>
            <p:txBody>
              <a:bodyPr wrap="none" anchor="ctr"/>
              <a:lstStyle/>
              <a:p>
                <a:endParaRPr lang="en-SG"/>
              </a:p>
            </p:txBody>
          </p:sp>
        </p:grpSp>
      </p:grpSp>
      <p:sp>
        <p:nvSpPr>
          <p:cNvPr id="19" name="Slide Number Placeholder 18"/>
          <p:cNvSpPr>
            <a:spLocks noGrp="1"/>
          </p:cNvSpPr>
          <p:nvPr>
            <p:ph type="sldNum" sz="quarter" idx="12"/>
          </p:nvPr>
        </p:nvSpPr>
        <p:spPr/>
        <p:txBody>
          <a:bodyPr/>
          <a:lstStyle/>
          <a:p>
            <a:fld id="{87DA48A2-68BF-4CCB-B774-65C9A0FC6421}" type="slidenum">
              <a:rPr lang="en-SG" smtClean="0"/>
              <a:pPr/>
              <a:t>57</a:t>
            </a:fld>
            <a:endParaRPr lang="en-SG" dirty="0"/>
          </a:p>
        </p:txBody>
      </p:sp>
      <p:sp>
        <p:nvSpPr>
          <p:cNvPr id="18" name="Footer Placeholder 17"/>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CMS </a:t>
            </a:r>
            <a:r>
              <a:rPr lang="en-US" dirty="0" err="1" smtClean="0"/>
              <a:t>endcaps</a:t>
            </a:r>
            <a:r>
              <a:rPr lang="en-US" dirty="0" smtClean="0"/>
              <a:t>’ assembly on surface</a:t>
            </a:r>
            <a:endParaRPr lang="en-SG" dirty="0"/>
          </a:p>
        </p:txBody>
      </p:sp>
      <p:pic>
        <p:nvPicPr>
          <p:cNvPr id="6" name="Picture 3" descr="0607006_04"/>
          <p:cNvPicPr>
            <a:picLocks noChangeAspect="1" noChangeArrowheads="1"/>
          </p:cNvPicPr>
          <p:nvPr/>
        </p:nvPicPr>
        <p:blipFill>
          <a:blip r:embed="rId2" cstate="print"/>
          <a:srcRect/>
          <a:stretch>
            <a:fillRect/>
          </a:stretch>
        </p:blipFill>
        <p:spPr bwMode="auto">
          <a:xfrm>
            <a:off x="856374" y="1512000"/>
            <a:ext cx="7431252" cy="5040000"/>
          </a:xfrm>
          <a:prstGeom prst="rect">
            <a:avLst/>
          </a:prstGeom>
          <a:noFill/>
        </p:spPr>
      </p:pic>
      <p:sp>
        <p:nvSpPr>
          <p:cNvPr id="7" name="Slide Number Placeholder 6"/>
          <p:cNvSpPr>
            <a:spLocks noGrp="1"/>
          </p:cNvSpPr>
          <p:nvPr>
            <p:ph type="sldNum" sz="quarter" idx="12"/>
          </p:nvPr>
        </p:nvSpPr>
        <p:spPr/>
        <p:txBody>
          <a:bodyPr/>
          <a:lstStyle/>
          <a:p>
            <a:fld id="{87DA48A2-68BF-4CCB-B774-65C9A0FC6421}" type="slidenum">
              <a:rPr lang="en-SG" smtClean="0"/>
              <a:pPr/>
              <a:t>58</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Lowering very heavy elements</a:t>
            </a:r>
            <a:endParaRPr lang="en-SG" dirty="0"/>
          </a:p>
        </p:txBody>
      </p:sp>
      <p:pic>
        <p:nvPicPr>
          <p:cNvPr id="18434" name="Picture 2"/>
          <p:cNvPicPr>
            <a:picLocks noChangeAspect="1" noChangeArrowheads="1"/>
          </p:cNvPicPr>
          <p:nvPr/>
        </p:nvPicPr>
        <p:blipFill>
          <a:blip r:embed="rId2" cstate="print"/>
          <a:srcRect/>
          <a:stretch>
            <a:fillRect/>
          </a:stretch>
        </p:blipFill>
        <p:spPr bwMode="auto">
          <a:xfrm>
            <a:off x="1524000" y="1512000"/>
            <a:ext cx="6569450"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59</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noAutofit/>
          </a:bodyPr>
          <a:lstStyle/>
          <a:p>
            <a:r>
              <a:rPr lang="en-US" sz="4800" dirty="0" smtClean="0"/>
              <a:t>Aims </a:t>
            </a:r>
            <a:r>
              <a:rPr lang="en-US" sz="4800" dirty="0"/>
              <a:t>of </a:t>
            </a:r>
            <a:r>
              <a:rPr lang="en-US" sz="4800" dirty="0" smtClean="0"/>
              <a:t>particle </a:t>
            </a:r>
            <a:r>
              <a:rPr lang="en-US" sz="4800" dirty="0"/>
              <a:t>physics</a:t>
            </a:r>
          </a:p>
        </p:txBody>
      </p:sp>
      <p:sp>
        <p:nvSpPr>
          <p:cNvPr id="275459" name="Rectangle 3"/>
          <p:cNvSpPr>
            <a:spLocks noGrp="1" noChangeArrowheads="1"/>
          </p:cNvSpPr>
          <p:nvPr>
            <p:ph idx="1"/>
          </p:nvPr>
        </p:nvSpPr>
        <p:spPr>
          <a:xfrm>
            <a:off x="18000" y="1512000"/>
            <a:ext cx="4982628" cy="5040000"/>
          </a:xfrm>
        </p:spPr>
        <p:txBody>
          <a:bodyPr>
            <a:normAutofit/>
          </a:bodyPr>
          <a:lstStyle/>
          <a:p>
            <a:pPr>
              <a:lnSpc>
                <a:spcPct val="110000"/>
              </a:lnSpc>
            </a:pPr>
            <a:r>
              <a:rPr lang="en-US" sz="2400" dirty="0"/>
              <a:t>What is the origin of mass</a:t>
            </a:r>
            <a:r>
              <a:rPr lang="en-US" sz="2400" dirty="0" smtClean="0"/>
              <a:t>?</a:t>
            </a:r>
          </a:p>
          <a:p>
            <a:pPr>
              <a:lnSpc>
                <a:spcPct val="110000"/>
              </a:lnSpc>
            </a:pPr>
            <a:r>
              <a:rPr lang="en-SG" sz="2400" dirty="0" smtClean="0"/>
              <a:t>What holds it all together?</a:t>
            </a:r>
            <a:endParaRPr lang="en-US" sz="2400" dirty="0"/>
          </a:p>
          <a:p>
            <a:pPr>
              <a:lnSpc>
                <a:spcPct val="110000"/>
              </a:lnSpc>
            </a:pPr>
            <a:r>
              <a:rPr lang="en-US" sz="2400" dirty="0"/>
              <a:t>How many space-time dimensions do we live in?</a:t>
            </a:r>
          </a:p>
          <a:p>
            <a:pPr>
              <a:lnSpc>
                <a:spcPct val="110000"/>
              </a:lnSpc>
            </a:pPr>
            <a:r>
              <a:rPr lang="en-US" sz="2400" dirty="0"/>
              <a:t>Are the particles fundamental or do they possess structure?</a:t>
            </a:r>
          </a:p>
          <a:p>
            <a:pPr>
              <a:lnSpc>
                <a:spcPct val="110000"/>
              </a:lnSpc>
            </a:pPr>
            <a:r>
              <a:rPr lang="en-US" sz="2400" dirty="0" smtClean="0"/>
              <a:t>Why </a:t>
            </a:r>
            <a:r>
              <a:rPr lang="en-US" sz="2400" dirty="0"/>
              <a:t>there is overwhelmingly more matter than the anti-matter in the universe?</a:t>
            </a:r>
          </a:p>
          <a:p>
            <a:pPr>
              <a:lnSpc>
                <a:spcPct val="110000"/>
              </a:lnSpc>
            </a:pPr>
            <a:r>
              <a:rPr lang="en-US" sz="2400" dirty="0"/>
              <a:t>What is the nature of the dark matter that pervades our galaxy</a:t>
            </a:r>
            <a:r>
              <a:rPr lang="en-US" sz="2400" dirty="0" smtClean="0"/>
              <a:t>?</a:t>
            </a:r>
          </a:p>
        </p:txBody>
      </p:sp>
      <p:pic>
        <p:nvPicPr>
          <p:cNvPr id="6" name="Picture 2"/>
          <p:cNvPicPr>
            <a:picLocks noChangeAspect="1" noChangeArrowheads="1"/>
          </p:cNvPicPr>
          <p:nvPr/>
        </p:nvPicPr>
        <p:blipFill>
          <a:blip r:embed="rId2" cstate="print"/>
          <a:srcRect/>
          <a:stretch>
            <a:fillRect/>
          </a:stretch>
        </p:blipFill>
        <p:spPr bwMode="auto">
          <a:xfrm>
            <a:off x="5072066" y="1512000"/>
            <a:ext cx="3780000"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6</a:t>
            </a:fld>
            <a:endParaRPr lang="en-SG" dirty="0"/>
          </a:p>
        </p:txBody>
      </p:sp>
      <p:sp>
        <p:nvSpPr>
          <p:cNvPr id="8" name="Footer Placeholder 7"/>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5459">
                                            <p:txEl>
                                              <p:pRg st="0" end="0"/>
                                            </p:txEl>
                                          </p:spTgt>
                                        </p:tgtEl>
                                        <p:attrNameLst>
                                          <p:attrName>style.visibility</p:attrName>
                                        </p:attrNameLst>
                                      </p:cBhvr>
                                      <p:to>
                                        <p:strVal val="visible"/>
                                      </p:to>
                                    </p:set>
                                    <p:anim calcmode="lin" valueType="num">
                                      <p:cBhvr additive="base">
                                        <p:cTn id="7" dur="500" fill="hold"/>
                                        <p:tgtEl>
                                          <p:spTgt spid="2754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545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75459">
                                            <p:txEl>
                                              <p:pRg st="1" end="1"/>
                                            </p:txEl>
                                          </p:spTgt>
                                        </p:tgtEl>
                                        <p:attrNameLst>
                                          <p:attrName>style.visibility</p:attrName>
                                        </p:attrNameLst>
                                      </p:cBhvr>
                                      <p:to>
                                        <p:strVal val="visible"/>
                                      </p:to>
                                    </p:set>
                                    <p:anim calcmode="lin" valueType="num">
                                      <p:cBhvr additive="base">
                                        <p:cTn id="11" dur="500" fill="hold"/>
                                        <p:tgtEl>
                                          <p:spTgt spid="27545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7545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75459">
                                            <p:txEl>
                                              <p:pRg st="2" end="2"/>
                                            </p:txEl>
                                          </p:spTgt>
                                        </p:tgtEl>
                                        <p:attrNameLst>
                                          <p:attrName>style.visibility</p:attrName>
                                        </p:attrNameLst>
                                      </p:cBhvr>
                                      <p:to>
                                        <p:strVal val="visible"/>
                                      </p:to>
                                    </p:set>
                                    <p:anim calcmode="lin" valueType="num">
                                      <p:cBhvr additive="base">
                                        <p:cTn id="15" dur="500" fill="hold"/>
                                        <p:tgtEl>
                                          <p:spTgt spid="27545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7545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75459">
                                            <p:txEl>
                                              <p:pRg st="3" end="3"/>
                                            </p:txEl>
                                          </p:spTgt>
                                        </p:tgtEl>
                                        <p:attrNameLst>
                                          <p:attrName>style.visibility</p:attrName>
                                        </p:attrNameLst>
                                      </p:cBhvr>
                                      <p:to>
                                        <p:strVal val="visible"/>
                                      </p:to>
                                    </p:set>
                                    <p:anim calcmode="lin" valueType="num">
                                      <p:cBhvr additive="base">
                                        <p:cTn id="19" dur="500" fill="hold"/>
                                        <p:tgtEl>
                                          <p:spTgt spid="27545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545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75459">
                                            <p:txEl>
                                              <p:pRg st="4" end="4"/>
                                            </p:txEl>
                                          </p:spTgt>
                                        </p:tgtEl>
                                        <p:attrNameLst>
                                          <p:attrName>style.visibility</p:attrName>
                                        </p:attrNameLst>
                                      </p:cBhvr>
                                      <p:to>
                                        <p:strVal val="visible"/>
                                      </p:to>
                                    </p:set>
                                    <p:anim calcmode="lin" valueType="num">
                                      <p:cBhvr additive="base">
                                        <p:cTn id="23" dur="500" fill="hold"/>
                                        <p:tgtEl>
                                          <p:spTgt spid="275459">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75459">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75459">
                                            <p:txEl>
                                              <p:pRg st="5" end="5"/>
                                            </p:txEl>
                                          </p:spTgt>
                                        </p:tgtEl>
                                        <p:attrNameLst>
                                          <p:attrName>style.visibility</p:attrName>
                                        </p:attrNameLst>
                                      </p:cBhvr>
                                      <p:to>
                                        <p:strVal val="visible"/>
                                      </p:to>
                                    </p:set>
                                    <p:anim calcmode="lin" valueType="num">
                                      <p:cBhvr additive="base">
                                        <p:cTn id="27" dur="500" fill="hold"/>
                                        <p:tgtEl>
                                          <p:spTgt spid="275459">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75459">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9"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2"/>
          <p:cNvSpPr>
            <a:spLocks noGrp="1" noChangeArrowheads="1"/>
          </p:cNvSpPr>
          <p:nvPr>
            <p:ph type="title"/>
          </p:nvPr>
        </p:nvSpPr>
        <p:spPr/>
        <p:txBody>
          <a:bodyPr>
            <a:normAutofit/>
          </a:bodyPr>
          <a:lstStyle/>
          <a:p>
            <a:r>
              <a:rPr lang="en-US" sz="4400" dirty="0" smtClean="0"/>
              <a:t>Cables, Pipes and Optical Fibres!</a:t>
            </a:r>
          </a:p>
        </p:txBody>
      </p:sp>
      <p:pic>
        <p:nvPicPr>
          <p:cNvPr id="105477" name="Picture 3" descr="YB0_Serv_Red"/>
          <p:cNvPicPr>
            <a:picLocks noChangeAspect="1" noChangeArrowheads="1"/>
          </p:cNvPicPr>
          <p:nvPr/>
        </p:nvPicPr>
        <p:blipFill>
          <a:blip r:embed="rId3" cstate="print"/>
          <a:srcRect/>
          <a:stretch>
            <a:fillRect/>
          </a:stretch>
        </p:blipFill>
        <p:spPr bwMode="auto">
          <a:xfrm>
            <a:off x="806518" y="1512000"/>
            <a:ext cx="7530964" cy="5040000"/>
          </a:xfrm>
          <a:prstGeom prst="rect">
            <a:avLst/>
          </a:prstGeom>
          <a:noFill/>
          <a:ln w="9525">
            <a:noFill/>
            <a:miter lim="800000"/>
            <a:headEnd/>
            <a:tailEnd/>
          </a:ln>
        </p:spPr>
      </p:pic>
      <p:sp>
        <p:nvSpPr>
          <p:cNvPr id="8" name="Rectangle 7"/>
          <p:cNvSpPr/>
          <p:nvPr/>
        </p:nvSpPr>
        <p:spPr>
          <a:xfrm>
            <a:off x="806400" y="6217567"/>
            <a:ext cx="7531200" cy="400110"/>
          </a:xfrm>
          <a:prstGeom prst="rect">
            <a:avLst/>
          </a:prstGeom>
          <a:solidFill>
            <a:schemeClr val="tx1"/>
          </a:solidFill>
        </p:spPr>
        <p:txBody>
          <a:bodyPr>
            <a:spAutoFit/>
          </a:bodyPr>
          <a:lstStyle/>
          <a:p>
            <a:pPr algn="ctr"/>
            <a:r>
              <a:rPr lang="en-US" sz="2000" dirty="0" smtClean="0">
                <a:solidFill>
                  <a:schemeClr val="bg1"/>
                </a:solidFill>
                <a:latin typeface="Arial Rounded MT Bold" pitchFamily="34" charset="0"/>
              </a:rPr>
              <a:t>250km and 50000 man-hours for the central part alone!</a:t>
            </a:r>
            <a:endParaRPr lang="en-SG" dirty="0">
              <a:solidFill>
                <a:schemeClr val="bg1"/>
              </a:solidFill>
              <a:latin typeface="Arial Rounded MT Bold" pitchFamily="34" charset="0"/>
            </a:endParaRPr>
          </a:p>
        </p:txBody>
      </p:sp>
      <p:sp>
        <p:nvSpPr>
          <p:cNvPr id="7" name="Slide Number Placeholder 6"/>
          <p:cNvSpPr>
            <a:spLocks noGrp="1"/>
          </p:cNvSpPr>
          <p:nvPr>
            <p:ph type="sldNum" sz="quarter" idx="12"/>
          </p:nvPr>
        </p:nvSpPr>
        <p:spPr/>
        <p:txBody>
          <a:bodyPr/>
          <a:lstStyle/>
          <a:p>
            <a:fld id="{87DA48A2-68BF-4CCB-B774-65C9A0FC6421}" type="slidenum">
              <a:rPr lang="en-SG" smtClean="0"/>
              <a:pPr/>
              <a:t>60</a:t>
            </a:fld>
            <a:endParaRPr lang="en-SG"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Cross-section of central barrel</a:t>
            </a:r>
            <a:endParaRPr lang="en-SG" dirty="0"/>
          </a:p>
        </p:txBody>
      </p:sp>
      <p:pic>
        <p:nvPicPr>
          <p:cNvPr id="6" name="Picture 3" descr="12A_0016 as Smart Object-1_red"/>
          <p:cNvPicPr>
            <a:picLocks noGrp="1" noChangeAspect="1" noChangeArrowheads="1"/>
          </p:cNvPicPr>
          <p:nvPr>
            <p:ph idx="1"/>
          </p:nvPr>
        </p:nvPicPr>
        <p:blipFill>
          <a:blip r:embed="rId2" cstate="print"/>
          <a:srcRect/>
          <a:stretch>
            <a:fillRect/>
          </a:stretch>
        </p:blipFill>
        <p:spPr bwMode="auto">
          <a:xfrm>
            <a:off x="807796" y="1512000"/>
            <a:ext cx="7528409"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61</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2"/>
          <p:cNvSpPr>
            <a:spLocks noGrp="1" noChangeArrowheads="1"/>
          </p:cNvSpPr>
          <p:nvPr>
            <p:ph type="title"/>
          </p:nvPr>
        </p:nvSpPr>
        <p:spPr/>
        <p:txBody>
          <a:bodyPr>
            <a:normAutofit/>
          </a:bodyPr>
          <a:lstStyle/>
          <a:p>
            <a:r>
              <a:rPr lang="en-US" dirty="0" smtClean="0">
                <a:solidFill>
                  <a:srgbClr val="FFC000"/>
                </a:solidFill>
              </a:rPr>
              <a:t>Final integration of Si tracker</a:t>
            </a:r>
            <a:endParaRPr lang="en-US" sz="6000" dirty="0">
              <a:solidFill>
                <a:srgbClr val="FFC000"/>
              </a:solidFill>
            </a:endParaRPr>
          </a:p>
        </p:txBody>
      </p:sp>
      <p:pic>
        <p:nvPicPr>
          <p:cNvPr id="109573" name="Picture 3" descr="bul-pho-2007-079"/>
          <p:cNvPicPr>
            <a:picLocks noChangeAspect="1" noChangeArrowheads="1"/>
          </p:cNvPicPr>
          <p:nvPr/>
        </p:nvPicPr>
        <p:blipFill>
          <a:blip r:embed="rId3" cstate="print"/>
          <a:srcRect/>
          <a:stretch>
            <a:fillRect/>
          </a:stretch>
        </p:blipFill>
        <p:spPr bwMode="auto">
          <a:xfrm>
            <a:off x="793052" y="1512000"/>
            <a:ext cx="7557896"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62</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Joining the gigantic pieces</a:t>
            </a:r>
            <a:endParaRPr lang="en-SG" dirty="0"/>
          </a:p>
        </p:txBody>
      </p:sp>
      <p:pic>
        <p:nvPicPr>
          <p:cNvPr id="8" name="Picture 4" descr="image-1"/>
          <p:cNvPicPr>
            <a:picLocks noGrp="1" noChangeAspect="1" noChangeArrowheads="1"/>
          </p:cNvPicPr>
          <p:nvPr>
            <p:ph idx="1"/>
          </p:nvPr>
        </p:nvPicPr>
        <p:blipFill>
          <a:blip r:embed="rId2" cstate="print"/>
          <a:srcRect/>
          <a:stretch>
            <a:fillRect/>
          </a:stretch>
        </p:blipFill>
        <p:spPr bwMode="auto">
          <a:xfrm>
            <a:off x="782527" y="1512000"/>
            <a:ext cx="7578947"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63</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event in the detector</a:t>
            </a:r>
            <a:endParaRPr lang="en-SG" dirty="0"/>
          </a:p>
        </p:txBody>
      </p:sp>
      <p:pic>
        <p:nvPicPr>
          <p:cNvPr id="26626" name="Picture 2"/>
          <p:cNvPicPr>
            <a:picLocks noGrp="1" noChangeAspect="1" noChangeArrowheads="1"/>
          </p:cNvPicPr>
          <p:nvPr>
            <p:ph idx="1"/>
          </p:nvPr>
        </p:nvPicPr>
        <p:blipFill>
          <a:blip r:embed="rId2" cstate="print"/>
          <a:srcRect/>
          <a:stretch>
            <a:fillRect/>
          </a:stretch>
        </p:blipFill>
        <p:spPr bwMode="auto">
          <a:xfrm>
            <a:off x="930134" y="1511300"/>
            <a:ext cx="7283732" cy="504031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64</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 rates and data sizes</a:t>
            </a:r>
            <a:endParaRPr lang="en-SG" dirty="0"/>
          </a:p>
        </p:txBody>
      </p:sp>
      <p:pic>
        <p:nvPicPr>
          <p:cNvPr id="6" name="Picture 8" descr="sizes"/>
          <p:cNvPicPr>
            <a:picLocks noGrp="1" noChangeAspect="1" noChangeArrowheads="1"/>
          </p:cNvPicPr>
          <p:nvPr>
            <p:ph idx="1"/>
          </p:nvPr>
        </p:nvPicPr>
        <p:blipFill>
          <a:blip r:embed="rId2" cstate="print"/>
          <a:srcRect t="853"/>
          <a:stretch>
            <a:fillRect/>
          </a:stretch>
        </p:blipFill>
        <p:spPr>
          <a:xfrm>
            <a:off x="1043477" y="1511999"/>
            <a:ext cx="7057047" cy="5040000"/>
          </a:xfrm>
          <a:noFill/>
          <a:ln/>
        </p:spPr>
      </p:pic>
      <p:sp>
        <p:nvSpPr>
          <p:cNvPr id="7" name="Slide Number Placeholder 6"/>
          <p:cNvSpPr>
            <a:spLocks noGrp="1"/>
          </p:cNvSpPr>
          <p:nvPr>
            <p:ph type="sldNum" sz="quarter" idx="12"/>
          </p:nvPr>
        </p:nvSpPr>
        <p:spPr/>
        <p:txBody>
          <a:bodyPr/>
          <a:lstStyle/>
          <a:p>
            <a:fld id="{87DA48A2-68BF-4CCB-B774-65C9A0FC6421}" type="slidenum">
              <a:rPr lang="en-SG" smtClean="0"/>
              <a:pPr/>
              <a:t>65</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flow in CMS experiment</a:t>
            </a:r>
            <a:endParaRPr lang="en-SG" dirty="0"/>
          </a:p>
        </p:txBody>
      </p:sp>
      <p:pic>
        <p:nvPicPr>
          <p:cNvPr id="6" name="Picture 6" descr="layout3"/>
          <p:cNvPicPr>
            <a:picLocks noGrp="1" noChangeAspect="1" noChangeArrowheads="1"/>
          </p:cNvPicPr>
          <p:nvPr>
            <p:ph idx="1"/>
          </p:nvPr>
        </p:nvPicPr>
        <p:blipFill>
          <a:blip r:embed="rId2" cstate="print"/>
          <a:srcRect/>
          <a:stretch>
            <a:fillRect/>
          </a:stretch>
        </p:blipFill>
        <p:spPr>
          <a:xfrm>
            <a:off x="18000" y="1512000"/>
            <a:ext cx="9108000" cy="4267134"/>
          </a:xfrm>
          <a:noFill/>
          <a:ln/>
        </p:spPr>
      </p:pic>
      <p:sp>
        <p:nvSpPr>
          <p:cNvPr id="7" name="Slide Number Placeholder 6"/>
          <p:cNvSpPr>
            <a:spLocks noGrp="1"/>
          </p:cNvSpPr>
          <p:nvPr>
            <p:ph type="sldNum" sz="quarter" idx="12"/>
          </p:nvPr>
        </p:nvSpPr>
        <p:spPr/>
        <p:txBody>
          <a:bodyPr/>
          <a:lstStyle/>
          <a:p>
            <a:fld id="{87DA48A2-68BF-4CCB-B774-65C9A0FC6421}" type="slidenum">
              <a:rPr lang="en-SG" smtClean="0"/>
              <a:pPr/>
              <a:t>66</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dirty="0" smtClean="0"/>
              <a:t>A </a:t>
            </a:r>
            <a:r>
              <a:rPr lang="en-SG" dirty="0" err="1" smtClean="0"/>
              <a:t>Toroidal</a:t>
            </a:r>
            <a:r>
              <a:rPr lang="en-SG" dirty="0" smtClean="0"/>
              <a:t> LHC Apparatus</a:t>
            </a:r>
            <a:endParaRPr lang="en-SG" dirty="0"/>
          </a:p>
        </p:txBody>
      </p:sp>
      <p:pic>
        <p:nvPicPr>
          <p:cNvPr id="7" name="Picture 2"/>
          <p:cNvPicPr>
            <a:picLocks noChangeAspect="1" noChangeArrowheads="1"/>
          </p:cNvPicPr>
          <p:nvPr/>
        </p:nvPicPr>
        <p:blipFill>
          <a:blip r:embed="rId2" cstate="print"/>
          <a:srcRect l="34447" t="8861" r="36087" b="68602"/>
          <a:stretch>
            <a:fillRect/>
          </a:stretch>
        </p:blipFill>
        <p:spPr bwMode="auto">
          <a:xfrm rot="16200000">
            <a:off x="-1189023" y="2951892"/>
            <a:ext cx="4869979" cy="2132908"/>
          </a:xfrm>
          <a:prstGeom prst="rect">
            <a:avLst/>
          </a:prstGeom>
          <a:noFill/>
          <a:ln w="9525">
            <a:noFill/>
            <a:miter lim="800000"/>
            <a:headEnd/>
            <a:tailEnd/>
          </a:ln>
        </p:spPr>
      </p:pic>
      <p:pic>
        <p:nvPicPr>
          <p:cNvPr id="8" name="Picture 7" descr="Untitled.jpg"/>
          <p:cNvPicPr>
            <a:picLocks noChangeAspect="1"/>
          </p:cNvPicPr>
          <p:nvPr/>
        </p:nvPicPr>
        <p:blipFill>
          <a:blip r:embed="rId3" cstate="print"/>
          <a:srcRect l="1080"/>
          <a:stretch>
            <a:fillRect/>
          </a:stretch>
        </p:blipFill>
        <p:spPr>
          <a:xfrm>
            <a:off x="2440991" y="1512000"/>
            <a:ext cx="6595505" cy="5057775"/>
          </a:xfrm>
          <a:prstGeom prst="rect">
            <a:avLst/>
          </a:prstGeom>
        </p:spPr>
      </p:pic>
      <p:sp>
        <p:nvSpPr>
          <p:cNvPr id="10" name="Slide Number Placeholder 9"/>
          <p:cNvSpPr>
            <a:spLocks noGrp="1"/>
          </p:cNvSpPr>
          <p:nvPr>
            <p:ph type="sldNum" sz="quarter" idx="12"/>
          </p:nvPr>
        </p:nvSpPr>
        <p:spPr/>
        <p:txBody>
          <a:bodyPr/>
          <a:lstStyle/>
          <a:p>
            <a:fld id="{87DA48A2-68BF-4CCB-B774-65C9A0FC6421}" type="slidenum">
              <a:rPr lang="en-SG" smtClean="0"/>
              <a:pPr/>
              <a:t>67</a:t>
            </a:fld>
            <a:endParaRPr lang="en-SG"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Cross-sectional view of ATLAS</a:t>
            </a:r>
            <a:endParaRPr lang="en-SG" dirty="0"/>
          </a:p>
        </p:txBody>
      </p:sp>
      <p:pic>
        <p:nvPicPr>
          <p:cNvPr id="6" name="Picture 7" descr="ATLAStoroidDec05"/>
          <p:cNvPicPr>
            <a:picLocks noGrp="1" noChangeAspect="1" noChangeArrowheads="1"/>
          </p:cNvPicPr>
          <p:nvPr>
            <p:ph idx="1"/>
          </p:nvPr>
        </p:nvPicPr>
        <p:blipFill>
          <a:blip r:embed="rId2" cstate="print"/>
          <a:srcRect/>
          <a:stretch>
            <a:fillRect/>
          </a:stretch>
        </p:blipFill>
        <p:spPr bwMode="auto">
          <a:xfrm>
            <a:off x="704331" y="1511300"/>
            <a:ext cx="7735338" cy="504031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68</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ALICE Experiment</a:t>
            </a:r>
            <a:endParaRPr lang="en-SG" dirty="0"/>
          </a:p>
        </p:txBody>
      </p:sp>
      <p:pic>
        <p:nvPicPr>
          <p:cNvPr id="34818" name="Picture 2" descr="http://www.isgtw.org/images/2008/ALICE_diagram.jpg"/>
          <p:cNvPicPr>
            <a:picLocks noGrp="1" noChangeAspect="1" noChangeArrowheads="1"/>
          </p:cNvPicPr>
          <p:nvPr>
            <p:ph idx="1"/>
          </p:nvPr>
        </p:nvPicPr>
        <p:blipFill>
          <a:blip r:embed="rId2" cstate="print"/>
          <a:srcRect t="7331"/>
          <a:stretch>
            <a:fillRect/>
          </a:stretch>
        </p:blipFill>
        <p:spPr bwMode="auto">
          <a:xfrm>
            <a:off x="352223" y="1512000"/>
            <a:ext cx="8439555" cy="5040000"/>
          </a:xfrm>
          <a:prstGeom prst="rect">
            <a:avLst/>
          </a:prstGeom>
          <a:noFill/>
        </p:spPr>
      </p:pic>
      <p:sp>
        <p:nvSpPr>
          <p:cNvPr id="7" name="Rectangle 6"/>
          <p:cNvSpPr/>
          <p:nvPr/>
        </p:nvSpPr>
        <p:spPr>
          <a:xfrm>
            <a:off x="479135" y="6084004"/>
            <a:ext cx="3228769" cy="369332"/>
          </a:xfrm>
          <a:prstGeom prst="rect">
            <a:avLst/>
          </a:prstGeom>
        </p:spPr>
        <p:txBody>
          <a:bodyPr wrap="none">
            <a:spAutoFit/>
          </a:bodyPr>
          <a:lstStyle/>
          <a:p>
            <a:r>
              <a:rPr lang="en-SG" b="1" dirty="0" smtClean="0"/>
              <a:t>A</a:t>
            </a:r>
            <a:r>
              <a:rPr lang="en-SG" dirty="0" smtClean="0"/>
              <a:t> </a:t>
            </a:r>
            <a:r>
              <a:rPr lang="en-SG" b="1" dirty="0" smtClean="0"/>
              <a:t>L</a:t>
            </a:r>
            <a:r>
              <a:rPr lang="en-SG" dirty="0" smtClean="0"/>
              <a:t>arge </a:t>
            </a:r>
            <a:r>
              <a:rPr lang="en-SG" b="1" dirty="0" smtClean="0"/>
              <a:t>I</a:t>
            </a:r>
            <a:r>
              <a:rPr lang="en-SG" dirty="0" smtClean="0"/>
              <a:t>on </a:t>
            </a:r>
            <a:r>
              <a:rPr lang="en-SG" b="1" dirty="0" smtClean="0"/>
              <a:t>C</a:t>
            </a:r>
            <a:r>
              <a:rPr lang="en-SG" dirty="0" smtClean="0"/>
              <a:t>ollider </a:t>
            </a:r>
            <a:r>
              <a:rPr lang="en-SG" b="1" dirty="0" smtClean="0"/>
              <a:t>E</a:t>
            </a:r>
            <a:r>
              <a:rPr lang="en-SG" dirty="0" smtClean="0"/>
              <a:t>xperiment</a:t>
            </a:r>
            <a:endParaRPr lang="en-SG" dirty="0"/>
          </a:p>
        </p:txBody>
      </p:sp>
      <p:sp>
        <p:nvSpPr>
          <p:cNvPr id="8" name="Slide Number Placeholder 7"/>
          <p:cNvSpPr>
            <a:spLocks noGrp="1"/>
          </p:cNvSpPr>
          <p:nvPr>
            <p:ph type="sldNum" sz="quarter" idx="12"/>
          </p:nvPr>
        </p:nvSpPr>
        <p:spPr/>
        <p:txBody>
          <a:bodyPr/>
          <a:lstStyle/>
          <a:p>
            <a:fld id="{87DA48A2-68BF-4CCB-B774-65C9A0FC6421}" type="slidenum">
              <a:rPr lang="en-SG" smtClean="0"/>
              <a:pPr/>
              <a:t>69</a:t>
            </a:fld>
            <a:endParaRPr lang="en-SG"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smtClean="0"/>
              <a:t>Powers of Ten</a:t>
            </a:r>
            <a:endParaRPr lang="en-IN" dirty="0"/>
          </a:p>
        </p:txBody>
      </p:sp>
      <p:sp>
        <p:nvSpPr>
          <p:cNvPr id="2" name="Slide Number Placeholder 1"/>
          <p:cNvSpPr>
            <a:spLocks noGrp="1"/>
          </p:cNvSpPr>
          <p:nvPr>
            <p:ph type="sldNum" sz="quarter" idx="12"/>
          </p:nvPr>
        </p:nvSpPr>
        <p:spPr/>
        <p:txBody>
          <a:bodyPr/>
          <a:lstStyle/>
          <a:p>
            <a:fld id="{87DA48A2-68BF-4CCB-B774-65C9A0FC6421}" type="slidenum">
              <a:rPr lang="en-SG" smtClean="0"/>
              <a:pPr/>
              <a:t>7</a:t>
            </a:fld>
            <a:endParaRPr lang="en-SG" dirty="0"/>
          </a:p>
        </p:txBody>
      </p:sp>
      <p:graphicFrame>
        <p:nvGraphicFramePr>
          <p:cNvPr id="7" name="Content Placeholder 5"/>
          <p:cNvGraphicFramePr>
            <a:graphicFrameLocks noGrp="1"/>
          </p:cNvGraphicFramePr>
          <p:nvPr>
            <p:ph idx="1"/>
          </p:nvPr>
        </p:nvGraphicFramePr>
        <p:xfrm>
          <a:off x="726776" y="1511300"/>
          <a:ext cx="7560000" cy="5203856"/>
        </p:xfrm>
        <a:graphic>
          <a:graphicData uri="http://schemas.openxmlformats.org/drawingml/2006/table">
            <a:tbl>
              <a:tblPr firstRow="1" bandRow="1">
                <a:tableStyleId>{073A0DAA-6AF3-43AB-8588-CEC1D06C72B9}</a:tableStyleId>
              </a:tblPr>
              <a:tblGrid>
                <a:gridCol w="2687824"/>
                <a:gridCol w="2184352"/>
                <a:gridCol w="2687824"/>
              </a:tblGrid>
              <a:tr h="325241">
                <a:tc>
                  <a:txBody>
                    <a:bodyPr/>
                    <a:lstStyle/>
                    <a:p>
                      <a:pPr algn="ctr"/>
                      <a:r>
                        <a:rPr lang="en-US" sz="1400" b="1" kern="1000" dirty="0" smtClean="0"/>
                        <a:t>Power of</a:t>
                      </a:r>
                      <a:r>
                        <a:rPr lang="en-US" sz="1400" b="1" kern="1000" baseline="0" dirty="0" smtClean="0"/>
                        <a:t> ten</a:t>
                      </a:r>
                      <a:endParaRPr lang="en-US" sz="1400" b="1" kern="1000" dirty="0">
                        <a:solidFill>
                          <a:srgbClr val="0070C0"/>
                        </a:solidFill>
                      </a:endParaRPr>
                    </a:p>
                  </a:txBody>
                  <a:tcPr anchor="ctr"/>
                </a:tc>
                <a:tc>
                  <a:txBody>
                    <a:bodyPr/>
                    <a:lstStyle/>
                    <a:p>
                      <a:pPr algn="ctr"/>
                      <a:r>
                        <a:rPr lang="en-US" sz="1400" b="1" kern="1000" dirty="0" smtClean="0"/>
                        <a:t>Number</a:t>
                      </a:r>
                      <a:endParaRPr lang="en-US" sz="1400" b="1" kern="1000" dirty="0">
                        <a:solidFill>
                          <a:srgbClr val="0070C0"/>
                        </a:solidFill>
                      </a:endParaRPr>
                    </a:p>
                  </a:txBody>
                  <a:tcPr anchor="ctr"/>
                </a:tc>
                <a:tc>
                  <a:txBody>
                    <a:bodyPr/>
                    <a:lstStyle/>
                    <a:p>
                      <a:pPr algn="ctr"/>
                      <a:r>
                        <a:rPr lang="en-US" sz="1400" b="1" kern="1000" dirty="0" smtClean="0"/>
                        <a:t>Symbol</a:t>
                      </a:r>
                      <a:endParaRPr lang="en-US" sz="1400" b="1" kern="1000" dirty="0">
                        <a:solidFill>
                          <a:srgbClr val="0070C0"/>
                        </a:solidFill>
                      </a:endParaRPr>
                    </a:p>
                  </a:txBody>
                  <a:tcPr anchor="ctr"/>
                </a:tc>
              </a:tr>
              <a:tr h="325241">
                <a:tc>
                  <a:txBody>
                    <a:bodyPr/>
                    <a:lstStyle/>
                    <a:p>
                      <a:pPr algn="ctr"/>
                      <a:r>
                        <a:rPr lang="en-US" sz="1400" b="1" kern="1000" dirty="0" smtClean="0"/>
                        <a:t>10</a:t>
                      </a:r>
                      <a:r>
                        <a:rPr lang="en-US" sz="1400" b="1" kern="1000" baseline="30000" dirty="0" smtClean="0"/>
                        <a:t>-15</a:t>
                      </a:r>
                      <a:endParaRPr lang="en-US" sz="1400" b="1" kern="1000" baseline="30000" dirty="0"/>
                    </a:p>
                  </a:txBody>
                  <a:tcPr anchor="ctr"/>
                </a:tc>
                <a:tc>
                  <a:txBody>
                    <a:bodyPr/>
                    <a:lstStyle/>
                    <a:p>
                      <a:pPr algn="ctr"/>
                      <a:r>
                        <a:rPr kumimoji="0" lang="en-US" sz="1400" b="1" kern="1000" baseline="0" dirty="0" smtClean="0"/>
                        <a:t>0.000000000000001</a:t>
                      </a:r>
                      <a:endParaRPr lang="en-US" sz="1400" b="1" kern="1000" dirty="0"/>
                    </a:p>
                  </a:txBody>
                  <a:tcPr anchor="ctr"/>
                </a:tc>
                <a:tc>
                  <a:txBody>
                    <a:bodyPr/>
                    <a:lstStyle/>
                    <a:p>
                      <a:pPr algn="ctr"/>
                      <a:r>
                        <a:rPr lang="en-US" sz="1400" b="1" kern="1000" dirty="0" smtClean="0"/>
                        <a:t>f(femto)</a:t>
                      </a:r>
                      <a:endParaRPr lang="en-US" sz="1400" b="1" kern="1000" dirty="0"/>
                    </a:p>
                  </a:txBody>
                  <a:tcPr anchor="ctr"/>
                </a:tc>
              </a:tr>
              <a:tr h="325241">
                <a:tc>
                  <a:txBody>
                    <a:bodyPr/>
                    <a:lstStyle/>
                    <a:p>
                      <a:pPr algn="ctr"/>
                      <a:r>
                        <a:rPr lang="en-US" sz="1400" b="1" kern="1000" dirty="0" smtClean="0"/>
                        <a:t>10</a:t>
                      </a:r>
                      <a:r>
                        <a:rPr lang="en-US" sz="1400" b="1" kern="1000" baseline="30000" dirty="0" smtClean="0"/>
                        <a:t>-12</a:t>
                      </a:r>
                      <a:endParaRPr lang="en-US" sz="1400" b="1" kern="1000" dirty="0"/>
                    </a:p>
                  </a:txBody>
                  <a:tcPr anchor="ctr"/>
                </a:tc>
                <a:tc>
                  <a:txBody>
                    <a:bodyPr/>
                    <a:lstStyle/>
                    <a:p>
                      <a:pPr algn="ctr"/>
                      <a:r>
                        <a:rPr kumimoji="0" lang="en-US" sz="1400" b="1" kern="1000" baseline="0" dirty="0" smtClean="0"/>
                        <a:t>0.000000000001</a:t>
                      </a:r>
                      <a:endParaRPr lang="en-US" sz="1400" b="1" kern="1000" dirty="0"/>
                    </a:p>
                  </a:txBody>
                  <a:tcPr anchor="ctr"/>
                </a:tc>
                <a:tc>
                  <a:txBody>
                    <a:bodyPr/>
                    <a:lstStyle/>
                    <a:p>
                      <a:pPr algn="ctr"/>
                      <a:r>
                        <a:rPr lang="en-US" sz="1400" b="1" kern="1000" dirty="0" smtClean="0"/>
                        <a:t>p(pico)</a:t>
                      </a:r>
                      <a:endParaRPr lang="en-US" sz="1400" b="1" kern="1000" dirty="0"/>
                    </a:p>
                  </a:txBody>
                  <a:tcPr anchor="ctr"/>
                </a:tc>
              </a:tr>
              <a:tr h="325241">
                <a:tc>
                  <a:txBody>
                    <a:bodyPr/>
                    <a:lstStyle/>
                    <a:p>
                      <a:pPr algn="ctr"/>
                      <a:r>
                        <a:rPr lang="en-US" sz="1400" b="1" kern="1000" dirty="0" smtClean="0"/>
                        <a:t>10</a:t>
                      </a:r>
                      <a:r>
                        <a:rPr lang="en-US" sz="1400" b="1" kern="1000" baseline="30000" dirty="0" smtClean="0"/>
                        <a:t>-9</a:t>
                      </a:r>
                      <a:endParaRPr lang="en-US" sz="1400" b="1" kern="1000" dirty="0"/>
                    </a:p>
                  </a:txBody>
                  <a:tcPr anchor="ctr"/>
                </a:tc>
                <a:tc>
                  <a:txBody>
                    <a:bodyPr/>
                    <a:lstStyle/>
                    <a:p>
                      <a:pPr algn="ctr"/>
                      <a:r>
                        <a:rPr kumimoji="0" lang="en-US" sz="1400" b="1" kern="1000" baseline="0" dirty="0" smtClean="0"/>
                        <a:t>0.000000001</a:t>
                      </a:r>
                      <a:endParaRPr lang="en-US" sz="1400" b="1" kern="1000" dirty="0"/>
                    </a:p>
                  </a:txBody>
                  <a:tcPr anchor="ctr"/>
                </a:tc>
                <a:tc>
                  <a:txBody>
                    <a:bodyPr/>
                    <a:lstStyle/>
                    <a:p>
                      <a:pPr algn="ctr"/>
                      <a:r>
                        <a:rPr lang="en-US" sz="1400" b="1" kern="1000" dirty="0" smtClean="0"/>
                        <a:t>n(nano)</a:t>
                      </a:r>
                      <a:endParaRPr lang="en-US" sz="1400" b="1" kern="1000" dirty="0"/>
                    </a:p>
                  </a:txBody>
                  <a:tcPr anchor="ctr"/>
                </a:tc>
              </a:tr>
              <a:tr h="325241">
                <a:tc>
                  <a:txBody>
                    <a:bodyPr/>
                    <a:lstStyle/>
                    <a:p>
                      <a:pPr algn="ctr"/>
                      <a:r>
                        <a:rPr lang="en-US" sz="1400" b="1" kern="1000" dirty="0" smtClean="0"/>
                        <a:t>10</a:t>
                      </a:r>
                      <a:r>
                        <a:rPr lang="en-US" sz="1400" b="1" kern="1000" baseline="30000" dirty="0" smtClean="0"/>
                        <a:t>-6</a:t>
                      </a:r>
                      <a:endParaRPr lang="en-US" sz="1400" b="1" kern="1000" dirty="0"/>
                    </a:p>
                  </a:txBody>
                  <a:tcPr anchor="ctr"/>
                </a:tc>
                <a:tc>
                  <a:txBody>
                    <a:bodyPr/>
                    <a:lstStyle/>
                    <a:p>
                      <a:pPr algn="ctr"/>
                      <a:r>
                        <a:rPr kumimoji="0" lang="en-US" sz="1400" b="1" kern="1000" baseline="0" dirty="0" smtClean="0"/>
                        <a:t>0.000001</a:t>
                      </a:r>
                      <a:endParaRPr lang="en-US" sz="1400" b="1" kern="1000" dirty="0"/>
                    </a:p>
                  </a:txBody>
                  <a:tcPr anchor="ctr"/>
                </a:tc>
                <a:tc>
                  <a:txBody>
                    <a:bodyPr/>
                    <a:lstStyle/>
                    <a:p>
                      <a:pPr algn="ctr"/>
                      <a:r>
                        <a:rPr lang="en-US" sz="1400" b="1" kern="1000" dirty="0" smtClean="0"/>
                        <a:t>µ(micro)</a:t>
                      </a:r>
                      <a:endParaRPr lang="en-US" sz="1400" b="1" kern="1000" dirty="0"/>
                    </a:p>
                  </a:txBody>
                  <a:tcPr anchor="ctr"/>
                </a:tc>
              </a:tr>
              <a:tr h="325241">
                <a:tc>
                  <a:txBody>
                    <a:bodyPr/>
                    <a:lstStyle/>
                    <a:p>
                      <a:pPr algn="ctr"/>
                      <a:r>
                        <a:rPr lang="en-US" sz="1400" b="1" kern="1000" dirty="0" smtClean="0"/>
                        <a:t>10</a:t>
                      </a:r>
                      <a:r>
                        <a:rPr lang="en-US" sz="1400" b="1" kern="1000" baseline="30000" dirty="0" smtClean="0"/>
                        <a:t>-3</a:t>
                      </a:r>
                      <a:endParaRPr lang="en-US" sz="1400" b="1" kern="1000" dirty="0"/>
                    </a:p>
                  </a:txBody>
                  <a:tcPr anchor="ctr"/>
                </a:tc>
                <a:tc>
                  <a:txBody>
                    <a:bodyPr/>
                    <a:lstStyle/>
                    <a:p>
                      <a:pPr algn="ctr"/>
                      <a:r>
                        <a:rPr kumimoji="0" lang="en-US" sz="1400" b="1" kern="1000" baseline="0" dirty="0" smtClean="0"/>
                        <a:t>0.001</a:t>
                      </a:r>
                      <a:endParaRPr lang="en-US" sz="1400" b="1" kern="1000" dirty="0"/>
                    </a:p>
                  </a:txBody>
                  <a:tcPr anchor="ctr"/>
                </a:tc>
                <a:tc>
                  <a:txBody>
                    <a:bodyPr/>
                    <a:lstStyle/>
                    <a:p>
                      <a:pPr algn="ctr"/>
                      <a:r>
                        <a:rPr lang="en-US" sz="1400" b="1" kern="1000" dirty="0" smtClean="0"/>
                        <a:t>m(milli)</a:t>
                      </a:r>
                      <a:endParaRPr lang="en-US" sz="1400" b="1" kern="1000" dirty="0"/>
                    </a:p>
                  </a:txBody>
                  <a:tcPr anchor="ctr"/>
                </a:tc>
              </a:tr>
              <a:tr h="325241">
                <a:tc>
                  <a:txBody>
                    <a:bodyPr/>
                    <a:lstStyle/>
                    <a:p>
                      <a:pPr algn="ctr"/>
                      <a:r>
                        <a:rPr lang="en-US" sz="1400" b="1" kern="1000" dirty="0" smtClean="0"/>
                        <a:t>10</a:t>
                      </a:r>
                      <a:r>
                        <a:rPr lang="en-US" sz="1400" b="1" kern="1000" baseline="30000" dirty="0" smtClean="0"/>
                        <a:t>-2</a:t>
                      </a:r>
                      <a:endParaRPr lang="en-US" sz="1400" b="1" kern="1000" dirty="0"/>
                    </a:p>
                  </a:txBody>
                  <a:tcPr anchor="ctr"/>
                </a:tc>
                <a:tc>
                  <a:txBody>
                    <a:bodyPr/>
                    <a:lstStyle/>
                    <a:p>
                      <a:pPr algn="ctr"/>
                      <a:r>
                        <a:rPr kumimoji="0" lang="en-US" sz="1400" b="1" kern="1000" baseline="0" dirty="0" smtClean="0"/>
                        <a:t>0.01</a:t>
                      </a:r>
                      <a:endParaRPr lang="en-US" sz="1400" b="1" kern="1000" dirty="0"/>
                    </a:p>
                  </a:txBody>
                  <a:tcPr anchor="ctr"/>
                </a:tc>
                <a:tc>
                  <a:txBody>
                    <a:bodyPr/>
                    <a:lstStyle/>
                    <a:p>
                      <a:pPr algn="ctr"/>
                      <a:r>
                        <a:rPr lang="en-US" sz="1400" b="1" kern="1000" dirty="0" smtClean="0"/>
                        <a:t>c(centi)</a:t>
                      </a:r>
                      <a:endParaRPr lang="en-US" sz="1400" b="1" kern="1000" dirty="0"/>
                    </a:p>
                  </a:txBody>
                  <a:tcPr anchor="ctr"/>
                </a:tc>
              </a:tr>
              <a:tr h="325241">
                <a:tc>
                  <a:txBody>
                    <a:bodyPr/>
                    <a:lstStyle/>
                    <a:p>
                      <a:pPr algn="ctr"/>
                      <a:r>
                        <a:rPr lang="en-US" sz="1400" b="1" kern="1000" dirty="0" smtClean="0"/>
                        <a:t>10</a:t>
                      </a:r>
                      <a:r>
                        <a:rPr lang="en-US" sz="1400" b="1" kern="1000" baseline="30000" dirty="0" smtClean="0"/>
                        <a:t>-1</a:t>
                      </a:r>
                      <a:endParaRPr lang="en-US" sz="1400" b="1" kern="1000" dirty="0"/>
                    </a:p>
                  </a:txBody>
                  <a:tcPr anchor="ctr"/>
                </a:tc>
                <a:tc>
                  <a:txBody>
                    <a:bodyPr/>
                    <a:lstStyle/>
                    <a:p>
                      <a:pPr algn="ctr"/>
                      <a:r>
                        <a:rPr lang="en-US" sz="1400" b="1" kern="1000" dirty="0" smtClean="0"/>
                        <a:t>0.1</a:t>
                      </a:r>
                      <a:endParaRPr lang="en-US" sz="1400" b="1" kern="1000" dirty="0"/>
                    </a:p>
                  </a:txBody>
                  <a:tcPr anchor="ctr"/>
                </a:tc>
                <a:tc>
                  <a:txBody>
                    <a:bodyPr/>
                    <a:lstStyle/>
                    <a:p>
                      <a:pPr algn="ctr"/>
                      <a:r>
                        <a:rPr lang="en-US" sz="1400" b="1" kern="1000" dirty="0" smtClean="0"/>
                        <a:t>(deci)</a:t>
                      </a:r>
                      <a:endParaRPr lang="en-US" sz="1400" b="1" kern="1000" dirty="0"/>
                    </a:p>
                  </a:txBody>
                  <a:tcPr anchor="ctr"/>
                </a:tc>
              </a:tr>
              <a:tr h="325241">
                <a:tc>
                  <a:txBody>
                    <a:bodyPr/>
                    <a:lstStyle/>
                    <a:p>
                      <a:pPr algn="ctr"/>
                      <a:r>
                        <a:rPr lang="en-US" sz="1400" b="1" kern="1000" dirty="0" smtClean="0"/>
                        <a:t>10</a:t>
                      </a:r>
                      <a:r>
                        <a:rPr lang="en-US" sz="1400" b="1" kern="1000" baseline="30000" dirty="0" smtClean="0"/>
                        <a:t>0</a:t>
                      </a:r>
                      <a:endParaRPr lang="en-US" sz="1400" b="1" kern="1000" dirty="0"/>
                    </a:p>
                  </a:txBody>
                  <a:tcPr anchor="ctr"/>
                </a:tc>
                <a:tc>
                  <a:txBody>
                    <a:bodyPr/>
                    <a:lstStyle/>
                    <a:p>
                      <a:pPr algn="ctr"/>
                      <a:r>
                        <a:rPr lang="en-US" sz="1400" b="1" kern="1000" dirty="0" smtClean="0"/>
                        <a:t>1</a:t>
                      </a:r>
                      <a:endParaRPr lang="en-US" sz="1400" b="1" kern="1000" dirty="0"/>
                    </a:p>
                  </a:txBody>
                  <a:tcPr anchor="ctr"/>
                </a:tc>
                <a:tc>
                  <a:txBody>
                    <a:bodyPr/>
                    <a:lstStyle/>
                    <a:p>
                      <a:pPr algn="ctr"/>
                      <a:endParaRPr lang="en-US" sz="1400" b="1" kern="1000" dirty="0"/>
                    </a:p>
                  </a:txBody>
                  <a:tcPr anchor="ctr"/>
                </a:tc>
              </a:tr>
              <a:tr h="325241">
                <a:tc>
                  <a:txBody>
                    <a:bodyPr/>
                    <a:lstStyle/>
                    <a:p>
                      <a:pPr algn="ctr"/>
                      <a:r>
                        <a:rPr lang="en-US" sz="1400" b="1" kern="1000" dirty="0" smtClean="0"/>
                        <a:t>10</a:t>
                      </a:r>
                      <a:r>
                        <a:rPr lang="en-US" sz="1400" b="1" kern="1000" baseline="30000" dirty="0" smtClean="0"/>
                        <a:t>1</a:t>
                      </a:r>
                      <a:endParaRPr lang="en-US" sz="1400" b="1" kern="1000" dirty="0"/>
                    </a:p>
                  </a:txBody>
                  <a:tcPr anchor="ctr"/>
                </a:tc>
                <a:tc>
                  <a:txBody>
                    <a:bodyPr/>
                    <a:lstStyle/>
                    <a:p>
                      <a:pPr algn="ctr"/>
                      <a:r>
                        <a:rPr lang="en-US" sz="1400" b="1" kern="1000" dirty="0" smtClean="0"/>
                        <a:t>10</a:t>
                      </a:r>
                      <a:endParaRPr lang="en-US" sz="1400" b="1" kern="1000" dirty="0"/>
                    </a:p>
                  </a:txBody>
                  <a:tcPr anchor="ctr"/>
                </a:tc>
                <a:tc>
                  <a:txBody>
                    <a:bodyPr/>
                    <a:lstStyle/>
                    <a:p>
                      <a:pPr algn="ctr"/>
                      <a:r>
                        <a:rPr lang="en-US" sz="1400" b="1" kern="1000" dirty="0" smtClean="0"/>
                        <a:t>(deca)</a:t>
                      </a:r>
                      <a:endParaRPr lang="en-US" sz="1400" b="1" kern="1000" dirty="0"/>
                    </a:p>
                  </a:txBody>
                  <a:tcPr anchor="ctr"/>
                </a:tc>
              </a:tr>
              <a:tr h="325241">
                <a:tc>
                  <a:txBody>
                    <a:bodyPr/>
                    <a:lstStyle/>
                    <a:p>
                      <a:pPr algn="ctr"/>
                      <a:r>
                        <a:rPr lang="en-US" sz="1400" b="1" kern="1000" dirty="0" smtClean="0"/>
                        <a:t>10</a:t>
                      </a:r>
                      <a:r>
                        <a:rPr lang="en-US" sz="1400" b="1" kern="1000" baseline="30000" dirty="0" smtClean="0"/>
                        <a:t>2</a:t>
                      </a:r>
                      <a:endParaRPr lang="en-US" sz="1400" b="1" kern="1000" dirty="0"/>
                    </a:p>
                  </a:txBody>
                  <a:tcPr anchor="ctr"/>
                </a:tc>
                <a:tc>
                  <a:txBody>
                    <a:bodyPr/>
                    <a:lstStyle/>
                    <a:p>
                      <a:pPr algn="ctr"/>
                      <a:r>
                        <a:rPr lang="en-US" sz="1400" b="1" kern="1000" dirty="0" smtClean="0"/>
                        <a:t>100</a:t>
                      </a:r>
                      <a:endParaRPr lang="en-US" sz="1400" b="1" kern="1000" dirty="0"/>
                    </a:p>
                  </a:txBody>
                  <a:tcPr anchor="ctr"/>
                </a:tc>
                <a:tc>
                  <a:txBody>
                    <a:bodyPr/>
                    <a:lstStyle/>
                    <a:p>
                      <a:pPr algn="ctr"/>
                      <a:r>
                        <a:rPr lang="en-US" sz="1400" b="1" kern="1000" dirty="0" smtClean="0"/>
                        <a:t>h(hecta)</a:t>
                      </a:r>
                      <a:endParaRPr lang="en-US" sz="1400" b="1" kern="1000" dirty="0"/>
                    </a:p>
                  </a:txBody>
                  <a:tcPr anchor="ctr"/>
                </a:tc>
              </a:tr>
              <a:tr h="325241">
                <a:tc>
                  <a:txBody>
                    <a:bodyPr/>
                    <a:lstStyle/>
                    <a:p>
                      <a:pPr algn="ctr"/>
                      <a:r>
                        <a:rPr lang="en-US" sz="1400" b="1" kern="1000" dirty="0" smtClean="0"/>
                        <a:t>10</a:t>
                      </a:r>
                      <a:r>
                        <a:rPr lang="en-US" sz="1400" b="1" kern="1000" baseline="30000" dirty="0" smtClean="0"/>
                        <a:t>3</a:t>
                      </a:r>
                      <a:endParaRPr lang="en-US" sz="1400" b="1" kern="1000" dirty="0"/>
                    </a:p>
                  </a:txBody>
                  <a:tcPr anchor="ctr"/>
                </a:tc>
                <a:tc>
                  <a:txBody>
                    <a:bodyPr/>
                    <a:lstStyle/>
                    <a:p>
                      <a:pPr algn="ctr"/>
                      <a:r>
                        <a:rPr lang="en-US" sz="1400" b="1" kern="1000" dirty="0" smtClean="0"/>
                        <a:t>1000</a:t>
                      </a:r>
                      <a:endParaRPr lang="en-US" sz="1400" b="1" kern="1000" dirty="0"/>
                    </a:p>
                  </a:txBody>
                  <a:tcPr anchor="ctr"/>
                </a:tc>
                <a:tc>
                  <a:txBody>
                    <a:bodyPr/>
                    <a:lstStyle/>
                    <a:p>
                      <a:pPr algn="ctr"/>
                      <a:r>
                        <a:rPr lang="en-US" sz="1400" b="1" kern="1000" dirty="0" smtClean="0"/>
                        <a:t>k(kilo)</a:t>
                      </a:r>
                      <a:endParaRPr lang="en-US" sz="1400" b="1" kern="1000" dirty="0"/>
                    </a:p>
                  </a:txBody>
                  <a:tcPr anchor="ctr"/>
                </a:tc>
              </a:tr>
              <a:tr h="325241">
                <a:tc>
                  <a:txBody>
                    <a:bodyPr/>
                    <a:lstStyle/>
                    <a:p>
                      <a:pPr algn="ctr"/>
                      <a:r>
                        <a:rPr lang="en-US" sz="1400" b="1" kern="1000" dirty="0" smtClean="0"/>
                        <a:t>10</a:t>
                      </a:r>
                      <a:r>
                        <a:rPr lang="en-US" sz="1400" b="1" kern="1000" baseline="30000" dirty="0" smtClean="0"/>
                        <a:t>6</a:t>
                      </a:r>
                      <a:endParaRPr lang="en-US" sz="1400" b="1" kern="1000" dirty="0"/>
                    </a:p>
                  </a:txBody>
                  <a:tcPr anchor="ctr"/>
                </a:tc>
                <a:tc>
                  <a:txBody>
                    <a:bodyPr/>
                    <a:lstStyle/>
                    <a:p>
                      <a:pPr algn="ctr"/>
                      <a:r>
                        <a:rPr lang="en-US" sz="1400" b="1" kern="1000" dirty="0" smtClean="0"/>
                        <a:t>1000000</a:t>
                      </a:r>
                      <a:endParaRPr lang="en-US" sz="1400" b="1" kern="1000" dirty="0"/>
                    </a:p>
                  </a:txBody>
                  <a:tcPr anchor="ctr"/>
                </a:tc>
                <a:tc>
                  <a:txBody>
                    <a:bodyPr/>
                    <a:lstStyle/>
                    <a:p>
                      <a:pPr algn="ctr"/>
                      <a:r>
                        <a:rPr lang="en-US" sz="1400" b="1" kern="1000" dirty="0" smtClean="0"/>
                        <a:t>M(mega)</a:t>
                      </a:r>
                      <a:endParaRPr lang="en-US" sz="1400" b="1" kern="1000" dirty="0"/>
                    </a:p>
                  </a:txBody>
                  <a:tcPr anchor="ctr"/>
                </a:tc>
              </a:tr>
              <a:tr h="325241">
                <a:tc>
                  <a:txBody>
                    <a:bodyPr/>
                    <a:lstStyle/>
                    <a:p>
                      <a:pPr algn="ctr"/>
                      <a:r>
                        <a:rPr lang="en-US" sz="1400" b="1" kern="1000" dirty="0" smtClean="0"/>
                        <a:t>10</a:t>
                      </a:r>
                      <a:r>
                        <a:rPr lang="en-US" sz="1400" b="1" kern="1000" baseline="30000" dirty="0" smtClean="0"/>
                        <a:t>9</a:t>
                      </a:r>
                      <a:endParaRPr lang="en-US" sz="1400" b="1" kern="1000" dirty="0"/>
                    </a:p>
                  </a:txBody>
                  <a:tcPr anchor="ctr"/>
                </a:tc>
                <a:tc>
                  <a:txBody>
                    <a:bodyPr/>
                    <a:lstStyle/>
                    <a:p>
                      <a:pPr algn="ctr"/>
                      <a:r>
                        <a:rPr lang="en-US" sz="1400" b="1" kern="1000" dirty="0" smtClean="0"/>
                        <a:t>1000000000</a:t>
                      </a:r>
                      <a:endParaRPr lang="en-US" sz="1400" b="1" kern="1000" dirty="0"/>
                    </a:p>
                  </a:txBody>
                  <a:tcPr anchor="ctr"/>
                </a:tc>
                <a:tc>
                  <a:txBody>
                    <a:bodyPr/>
                    <a:lstStyle/>
                    <a:p>
                      <a:pPr algn="ctr"/>
                      <a:r>
                        <a:rPr lang="en-US" sz="1400" b="1" kern="1000" dirty="0" smtClean="0"/>
                        <a:t>G(giga)</a:t>
                      </a:r>
                      <a:endParaRPr lang="en-US" sz="1400" b="1" kern="1000" dirty="0"/>
                    </a:p>
                  </a:txBody>
                  <a:tcPr anchor="ctr"/>
                </a:tc>
              </a:tr>
              <a:tr h="325241">
                <a:tc>
                  <a:txBody>
                    <a:bodyPr/>
                    <a:lstStyle/>
                    <a:p>
                      <a:pPr algn="ctr"/>
                      <a:r>
                        <a:rPr lang="en-US" sz="1400" b="1" kern="1000" dirty="0" smtClean="0"/>
                        <a:t>10</a:t>
                      </a:r>
                      <a:r>
                        <a:rPr lang="en-US" sz="1400" b="1" kern="1000" baseline="30000" dirty="0" smtClean="0"/>
                        <a:t>12</a:t>
                      </a:r>
                      <a:endParaRPr lang="en-US" sz="1400" b="1" kern="1000" dirty="0"/>
                    </a:p>
                  </a:txBody>
                  <a:tcPr anchor="ctr"/>
                </a:tc>
                <a:tc>
                  <a:txBody>
                    <a:bodyPr/>
                    <a:lstStyle/>
                    <a:p>
                      <a:pPr algn="ctr"/>
                      <a:r>
                        <a:rPr lang="en-US" sz="1400" b="1" kern="1000" dirty="0" smtClean="0"/>
                        <a:t>1000000000000</a:t>
                      </a:r>
                      <a:endParaRPr lang="en-US" sz="1400" b="1" kern="1000" dirty="0"/>
                    </a:p>
                  </a:txBody>
                  <a:tcPr anchor="ctr"/>
                </a:tc>
                <a:tc>
                  <a:txBody>
                    <a:bodyPr/>
                    <a:lstStyle/>
                    <a:p>
                      <a:pPr algn="ctr"/>
                      <a:r>
                        <a:rPr lang="en-US" sz="1400" b="1" kern="1000" dirty="0" smtClean="0"/>
                        <a:t>T(tera)</a:t>
                      </a:r>
                      <a:endParaRPr lang="en-US" sz="1400" b="1" kern="1000" dirty="0"/>
                    </a:p>
                  </a:txBody>
                  <a:tcPr anchor="ctr"/>
                </a:tc>
              </a:tr>
              <a:tr h="325241">
                <a:tc>
                  <a:txBody>
                    <a:bodyPr/>
                    <a:lstStyle/>
                    <a:p>
                      <a:pPr algn="ctr"/>
                      <a:r>
                        <a:rPr lang="en-US" sz="1400" b="1" kern="1000" dirty="0" smtClean="0"/>
                        <a:t>10</a:t>
                      </a:r>
                      <a:r>
                        <a:rPr lang="en-US" sz="1400" b="1" kern="1000" baseline="30000" dirty="0" smtClean="0"/>
                        <a:t>15</a:t>
                      </a:r>
                      <a:endParaRPr lang="en-US" sz="1400" b="1" kern="1000" dirty="0"/>
                    </a:p>
                  </a:txBody>
                  <a:tcPr anchor="ctr"/>
                </a:tc>
                <a:tc>
                  <a:txBody>
                    <a:bodyPr/>
                    <a:lstStyle/>
                    <a:p>
                      <a:pPr algn="ctr"/>
                      <a:r>
                        <a:rPr lang="en-US" sz="1400" b="1" kern="1000" dirty="0" smtClean="0"/>
                        <a:t>1000000000000000</a:t>
                      </a:r>
                      <a:endParaRPr lang="en-US" sz="1400" b="1" kern="1000" dirty="0"/>
                    </a:p>
                  </a:txBody>
                  <a:tcPr anchor="ctr"/>
                </a:tc>
                <a:tc>
                  <a:txBody>
                    <a:bodyPr/>
                    <a:lstStyle/>
                    <a:p>
                      <a:pPr algn="ctr"/>
                      <a:r>
                        <a:rPr lang="en-US" sz="1400" b="1" kern="1000" dirty="0" smtClean="0"/>
                        <a:t>P(peta)</a:t>
                      </a:r>
                      <a:endParaRPr lang="en-US" sz="1400" b="1" kern="1000" dirty="0"/>
                    </a:p>
                  </a:txBody>
                  <a:tcPr anchor="ctr"/>
                </a:tc>
              </a:tr>
            </a:tbl>
          </a:graphicData>
        </a:graphic>
      </p:graphicFrame>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Cross-sectional view of ALICE</a:t>
            </a:r>
            <a:endParaRPr lang="en-SG" dirty="0"/>
          </a:p>
        </p:txBody>
      </p:sp>
      <p:pic>
        <p:nvPicPr>
          <p:cNvPr id="86020" name="Picture 4" descr="http://mediaarchive.cern.ch/MediaArchive/Photo/Public/2008/0801022/0801022_04/0801022_04-A5-at-72-dpi.jpg"/>
          <p:cNvPicPr>
            <a:picLocks noGrp="1" noChangeAspect="1" noChangeArrowheads="1"/>
          </p:cNvPicPr>
          <p:nvPr>
            <p:ph idx="1"/>
          </p:nvPr>
        </p:nvPicPr>
        <p:blipFill>
          <a:blip r:embed="rId2" cstate="print"/>
          <a:srcRect/>
          <a:stretch>
            <a:fillRect/>
          </a:stretch>
        </p:blipFill>
        <p:spPr bwMode="auto">
          <a:xfrm>
            <a:off x="1214182" y="1512000"/>
            <a:ext cx="6715637" cy="5040000"/>
          </a:xfrm>
          <a:prstGeom prst="rect">
            <a:avLst/>
          </a:prstGeom>
          <a:noFill/>
        </p:spPr>
      </p:pic>
      <p:sp>
        <p:nvSpPr>
          <p:cNvPr id="6" name="Slide Number Placeholder 5"/>
          <p:cNvSpPr>
            <a:spLocks noGrp="1"/>
          </p:cNvSpPr>
          <p:nvPr>
            <p:ph type="sldNum" sz="quarter" idx="12"/>
          </p:nvPr>
        </p:nvSpPr>
        <p:spPr/>
        <p:txBody>
          <a:bodyPr/>
          <a:lstStyle/>
          <a:p>
            <a:fld id="{87DA48A2-68BF-4CCB-B774-65C9A0FC6421}" type="slidenum">
              <a:rPr lang="en-SG" smtClean="0"/>
              <a:pPr/>
              <a:t>70</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2"/>
          <p:cNvSpPr>
            <a:spLocks noGrp="1" noChangeArrowheads="1"/>
          </p:cNvSpPr>
          <p:nvPr>
            <p:ph type="title"/>
          </p:nvPr>
        </p:nvSpPr>
        <p:spPr/>
        <p:txBody>
          <a:bodyPr>
            <a:normAutofit/>
          </a:bodyPr>
          <a:lstStyle/>
          <a:p>
            <a:r>
              <a:rPr lang="en-US" smtClean="0"/>
              <a:t>The LHC Computing Grid</a:t>
            </a:r>
          </a:p>
        </p:txBody>
      </p:sp>
      <p:sp>
        <p:nvSpPr>
          <p:cNvPr id="9" name="Content Placeholder 8"/>
          <p:cNvSpPr>
            <a:spLocks noGrp="1"/>
          </p:cNvSpPr>
          <p:nvPr>
            <p:ph idx="1"/>
          </p:nvPr>
        </p:nvSpPr>
        <p:spPr/>
        <p:txBody>
          <a:bodyPr>
            <a:normAutofit fontScale="70000" lnSpcReduction="20000"/>
          </a:bodyPr>
          <a:lstStyle/>
          <a:p>
            <a:pPr>
              <a:lnSpc>
                <a:spcPct val="120000"/>
              </a:lnSpc>
            </a:pPr>
            <a:r>
              <a:rPr lang="en-US" dirty="0" smtClean="0"/>
              <a:t>The Grid unites computing resources of particle physics institutions around the world.</a:t>
            </a:r>
          </a:p>
          <a:p>
            <a:pPr>
              <a:lnSpc>
                <a:spcPct val="120000"/>
              </a:lnSpc>
            </a:pPr>
            <a:r>
              <a:rPr lang="en-US" dirty="0" smtClean="0"/>
              <a:t>The World Wide Web (invented at CERN) provides seamless access to information that is stored in many millions of different geographical locations.</a:t>
            </a:r>
          </a:p>
          <a:p>
            <a:pPr>
              <a:lnSpc>
                <a:spcPct val="120000"/>
              </a:lnSpc>
            </a:pPr>
            <a:r>
              <a:rPr lang="en-US" dirty="0" smtClean="0"/>
              <a:t>The Grid is an infrastructure that provides seamless access to computing power and data storage capacity distributed over the globe.</a:t>
            </a:r>
          </a:p>
          <a:p>
            <a:pPr>
              <a:lnSpc>
                <a:spcPct val="120000"/>
              </a:lnSpc>
            </a:pPr>
            <a:endParaRPr lang="en-SG" dirty="0"/>
          </a:p>
        </p:txBody>
      </p:sp>
      <p:sp>
        <p:nvSpPr>
          <p:cNvPr id="121861" name="Rectangle 3"/>
          <p:cNvSpPr>
            <a:spLocks noChangeArrowheads="1"/>
          </p:cNvSpPr>
          <p:nvPr/>
        </p:nvSpPr>
        <p:spPr bwMode="auto">
          <a:xfrm>
            <a:off x="457200" y="1066801"/>
            <a:ext cx="8220808" cy="4525963"/>
          </a:xfrm>
          <a:prstGeom prst="rect">
            <a:avLst/>
          </a:prstGeom>
          <a:noFill/>
          <a:ln w="9525">
            <a:noFill/>
            <a:miter lim="800000"/>
            <a:headEnd/>
            <a:tailEnd/>
          </a:ln>
        </p:spPr>
        <p:txBody>
          <a:bodyPr/>
          <a:lstStyle/>
          <a:p>
            <a:pPr marL="342900" indent="-342900" algn="l" eaLnBrk="1" hangingPunct="1">
              <a:spcBef>
                <a:spcPct val="20000"/>
              </a:spcBef>
              <a:buClr>
                <a:srgbClr val="3861AA"/>
              </a:buClr>
              <a:buFontTx/>
              <a:buChar char="•"/>
            </a:pPr>
            <a:endParaRPr lang="en-US" sz="2400">
              <a:solidFill>
                <a:srgbClr val="3861AA"/>
              </a:solidFill>
              <a:latin typeface="Arial" pitchFamily="34" charset="0"/>
            </a:endParaRPr>
          </a:p>
        </p:txBody>
      </p:sp>
      <p:pic>
        <p:nvPicPr>
          <p:cNvPr id="11" name="ShockwaveFlash1"/>
          <p:cNvPicPr>
            <a:picLocks noGrp="1" noChangeAspect="1" noChangeArrowheads="1"/>
          </p:cNvPicPr>
          <p:nvPr>
            <p:ph idx="13"/>
          </p:nvPr>
        </p:nvPicPr>
        <p:blipFill>
          <a:blip r:embed="rId3" cstate="print"/>
          <a:srcRect/>
          <a:stretch>
            <a:fillRect/>
          </a:stretch>
        </p:blipFill>
        <p:spPr bwMode="auto">
          <a:xfrm>
            <a:off x="4829417" y="2127488"/>
            <a:ext cx="4022240" cy="3809524"/>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7DA48A2-68BF-4CCB-B774-65C9A0FC6421}" type="slidenum">
              <a:rPr lang="en-SG" smtClean="0"/>
              <a:pPr/>
              <a:t>71</a:t>
            </a:fld>
            <a:endParaRPr lang="en-SG" dirty="0"/>
          </a:p>
        </p:txBody>
      </p:sp>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8000" y="-17270"/>
            <a:ext cx="9108000" cy="6892541"/>
          </a:xfrm>
          <a:prstGeom prst="rect">
            <a:avLst/>
          </a:prstGeom>
          <a:noFill/>
          <a:ln w="9525">
            <a:noFill/>
            <a:miter lim="800000"/>
            <a:headEnd/>
            <a:tailEnd/>
          </a:ln>
        </p:spPr>
      </p:pic>
      <p:sp>
        <p:nvSpPr>
          <p:cNvPr id="8" name="Rectangle 7"/>
          <p:cNvSpPr/>
          <p:nvPr/>
        </p:nvSpPr>
        <p:spPr>
          <a:xfrm>
            <a:off x="125760" y="6444044"/>
            <a:ext cx="8892480" cy="400110"/>
          </a:xfrm>
          <a:prstGeom prst="rect">
            <a:avLst/>
          </a:prstGeom>
          <a:solidFill>
            <a:srgbClr val="FFFF00"/>
          </a:solidFill>
        </p:spPr>
        <p:txBody>
          <a:bodyPr wrap="square">
            <a:spAutoFit/>
          </a:bodyPr>
          <a:lstStyle/>
          <a:p>
            <a:pPr algn="ctr"/>
            <a:r>
              <a:rPr lang="en-SG" sz="2000" dirty="0" smtClean="0">
                <a:latin typeface="Arial Rounded MT Bold" pitchFamily="34" charset="0"/>
              </a:rPr>
              <a:t>LHC Tier2 Grid computing centres for CMS and ALICE in India</a:t>
            </a:r>
          </a:p>
        </p:txBody>
      </p:sp>
      <p:sp>
        <p:nvSpPr>
          <p:cNvPr id="9" name="Slide Number Placeholder 8"/>
          <p:cNvSpPr>
            <a:spLocks noGrp="1"/>
          </p:cNvSpPr>
          <p:nvPr>
            <p:ph type="sldNum" sz="quarter" idx="12"/>
          </p:nvPr>
        </p:nvSpPr>
        <p:spPr/>
        <p:txBody>
          <a:bodyPr/>
          <a:lstStyle/>
          <a:p>
            <a:fld id="{87DA48A2-68BF-4CCB-B774-65C9A0FC6421}" type="slidenum">
              <a:rPr lang="en-SG" smtClean="0"/>
              <a:pPr/>
              <a:t>72</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LHC machine parts by DAE</a:t>
            </a:r>
            <a:endParaRPr lang="en-SG" dirty="0"/>
          </a:p>
        </p:txBody>
      </p:sp>
      <p:pic>
        <p:nvPicPr>
          <p:cNvPr id="25602" name="Picture 2"/>
          <p:cNvPicPr>
            <a:picLocks noGrp="1" noChangeAspect="1" noChangeArrowheads="1"/>
          </p:cNvPicPr>
          <p:nvPr>
            <p:ph idx="1"/>
          </p:nvPr>
        </p:nvPicPr>
        <p:blipFill>
          <a:blip r:embed="rId2" cstate="print"/>
          <a:srcRect/>
          <a:stretch>
            <a:fillRect/>
          </a:stretch>
        </p:blipFill>
        <p:spPr bwMode="auto">
          <a:xfrm>
            <a:off x="1210562" y="1511300"/>
            <a:ext cx="6722877" cy="504031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73</a:t>
            </a:fld>
            <a:endParaRPr lang="en-SG" dirty="0"/>
          </a:p>
        </p:txBody>
      </p:sp>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 pre-shower by BARC-DU</a:t>
            </a:r>
            <a:endParaRPr lang="en-SG" dirty="0"/>
          </a:p>
        </p:txBody>
      </p:sp>
      <p:pic>
        <p:nvPicPr>
          <p:cNvPr id="28674" name="Picture 2"/>
          <p:cNvPicPr>
            <a:picLocks noGrp="1" noChangeAspect="1" noChangeArrowheads="1"/>
          </p:cNvPicPr>
          <p:nvPr>
            <p:ph idx="1"/>
          </p:nvPr>
        </p:nvPicPr>
        <p:blipFill>
          <a:blip r:embed="rId2" cstate="print"/>
          <a:srcRect t="1660" b="6087"/>
          <a:stretch>
            <a:fillRect/>
          </a:stretch>
        </p:blipFill>
        <p:spPr bwMode="auto">
          <a:xfrm>
            <a:off x="624450" y="1512000"/>
            <a:ext cx="7895101"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74</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HO detector by TIFR-PU</a:t>
            </a:r>
            <a:endParaRPr lang="en-SG" dirty="0"/>
          </a:p>
        </p:txBody>
      </p:sp>
      <p:pic>
        <p:nvPicPr>
          <p:cNvPr id="27650" name="Picture 2"/>
          <p:cNvPicPr>
            <a:picLocks noGrp="1" noChangeAspect="1" noChangeArrowheads="1"/>
          </p:cNvPicPr>
          <p:nvPr>
            <p:ph idx="1"/>
          </p:nvPr>
        </p:nvPicPr>
        <p:blipFill>
          <a:blip r:embed="rId2" cstate="print"/>
          <a:srcRect/>
          <a:stretch>
            <a:fillRect/>
          </a:stretch>
        </p:blipFill>
        <p:spPr bwMode="auto">
          <a:xfrm>
            <a:off x="930134" y="1511300"/>
            <a:ext cx="7283732" cy="504031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75</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Radioactive source scanner</a:t>
            </a:r>
            <a:endParaRPr lang="en-SG" dirty="0"/>
          </a:p>
        </p:txBody>
      </p:sp>
      <p:pic>
        <p:nvPicPr>
          <p:cNvPr id="8" name="Content Placeholder 7" descr="xyscanner-1.png"/>
          <p:cNvPicPr>
            <a:picLocks noGrp="1" noChangeAspect="1"/>
          </p:cNvPicPr>
          <p:nvPr>
            <p:ph idx="1"/>
          </p:nvPr>
        </p:nvPicPr>
        <p:blipFill>
          <a:blip r:embed="rId2" cstate="print"/>
          <a:stretch>
            <a:fillRect/>
          </a:stretch>
        </p:blipFill>
        <p:spPr>
          <a:xfrm>
            <a:off x="54704" y="2160000"/>
            <a:ext cx="4661312" cy="2772000"/>
          </a:xfrm>
        </p:spPr>
      </p:pic>
      <p:pic>
        <p:nvPicPr>
          <p:cNvPr id="9" name="Picture 8" descr="xyscanner-2.png"/>
          <p:cNvPicPr>
            <a:picLocks noChangeAspect="1"/>
          </p:cNvPicPr>
          <p:nvPr/>
        </p:nvPicPr>
        <p:blipFill>
          <a:blip r:embed="rId3" cstate="print"/>
          <a:srcRect/>
          <a:stretch>
            <a:fillRect/>
          </a:stretch>
        </p:blipFill>
        <p:spPr>
          <a:xfrm>
            <a:off x="4763468" y="2160000"/>
            <a:ext cx="4343799" cy="2772000"/>
          </a:xfrm>
          <a:prstGeom prst="rect">
            <a:avLst/>
          </a:prstGeom>
        </p:spPr>
      </p:pic>
      <p:sp>
        <p:nvSpPr>
          <p:cNvPr id="7" name="Slide Number Placeholder 6"/>
          <p:cNvSpPr>
            <a:spLocks noGrp="1"/>
          </p:cNvSpPr>
          <p:nvPr>
            <p:ph type="sldNum" sz="quarter" idx="12"/>
          </p:nvPr>
        </p:nvSpPr>
        <p:spPr/>
        <p:txBody>
          <a:bodyPr/>
          <a:lstStyle/>
          <a:p>
            <a:fld id="{87DA48A2-68BF-4CCB-B774-65C9A0FC6421}" type="slidenum">
              <a:rPr lang="en-SG" smtClean="0"/>
              <a:pPr/>
              <a:t>76</a:t>
            </a:fld>
            <a:endParaRPr lang="en-SG" dirty="0"/>
          </a:p>
        </p:txBody>
      </p:sp>
      <p:sp>
        <p:nvSpPr>
          <p:cNvPr id="10" name="Footer Placeholder 9"/>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Modern day experimental physics collaborations</a:t>
            </a:r>
            <a:endParaRPr lang="en-SG" dirty="0"/>
          </a:p>
        </p:txBody>
      </p:sp>
      <p:pic>
        <p:nvPicPr>
          <p:cNvPr id="22530" name="Picture 2"/>
          <p:cNvPicPr>
            <a:picLocks noGrp="1" noChangeAspect="1" noChangeArrowheads="1"/>
          </p:cNvPicPr>
          <p:nvPr>
            <p:ph idx="1"/>
          </p:nvPr>
        </p:nvPicPr>
        <p:blipFill>
          <a:blip r:embed="rId2" cstate="print"/>
          <a:srcRect b="12728"/>
          <a:stretch>
            <a:fillRect/>
          </a:stretch>
        </p:blipFill>
        <p:spPr bwMode="auto">
          <a:xfrm>
            <a:off x="720503" y="1511300"/>
            <a:ext cx="7702994"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77</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D-day</a:t>
            </a:r>
            <a:endParaRPr lang="en-SG" dirty="0"/>
          </a:p>
        </p:txBody>
      </p:sp>
      <p:pic>
        <p:nvPicPr>
          <p:cNvPr id="23554" name="Picture 2"/>
          <p:cNvPicPr>
            <a:picLocks noGrp="1" noChangeAspect="1" noChangeArrowheads="1"/>
          </p:cNvPicPr>
          <p:nvPr>
            <p:ph idx="1"/>
          </p:nvPr>
        </p:nvPicPr>
        <p:blipFill>
          <a:blip r:embed="rId2" cstate="print"/>
          <a:srcRect/>
          <a:stretch>
            <a:fillRect/>
          </a:stretch>
        </p:blipFill>
        <p:spPr bwMode="auto">
          <a:xfrm>
            <a:off x="1013799" y="1511300"/>
            <a:ext cx="7116402" cy="5040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78</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prize catch</a:t>
            </a:r>
            <a:endParaRPr lang="en-SG" dirty="0"/>
          </a:p>
        </p:txBody>
      </p:sp>
      <p:pic>
        <p:nvPicPr>
          <p:cNvPr id="30722" name="Picture 2"/>
          <p:cNvPicPr>
            <a:picLocks noGrp="1" noChangeAspect="1" noChangeArrowheads="1"/>
          </p:cNvPicPr>
          <p:nvPr>
            <p:ph idx="1"/>
          </p:nvPr>
        </p:nvPicPr>
        <p:blipFill>
          <a:blip r:embed="rId2" cstate="print"/>
          <a:srcRect/>
          <a:stretch>
            <a:fillRect/>
          </a:stretch>
        </p:blipFill>
        <p:spPr bwMode="auto">
          <a:xfrm>
            <a:off x="1210562" y="1511300"/>
            <a:ext cx="6722877" cy="504031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79</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dimensions in Physics</a:t>
            </a:r>
            <a:endParaRPr lang="en-SG" dirty="0"/>
          </a:p>
        </p:txBody>
      </p:sp>
      <p:pic>
        <p:nvPicPr>
          <p:cNvPr id="84994" name="Picture 2"/>
          <p:cNvPicPr>
            <a:picLocks noGrp="1" noChangeAspect="1" noChangeArrowheads="1"/>
          </p:cNvPicPr>
          <p:nvPr>
            <p:ph idx="1"/>
          </p:nvPr>
        </p:nvPicPr>
        <p:blipFill>
          <a:blip r:embed="rId2" cstate="print"/>
          <a:srcRect t="15494" b="6640"/>
          <a:stretch>
            <a:fillRect/>
          </a:stretch>
        </p:blipFill>
        <p:spPr bwMode="auto">
          <a:xfrm>
            <a:off x="378354" y="1511988"/>
            <a:ext cx="8387292"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8</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additive="base">
                                        <p:cTn id="7" dur="500" fill="hold"/>
                                        <p:tgtEl>
                                          <p:spTgt spid="84994"/>
                                        </p:tgtEl>
                                        <p:attrNameLst>
                                          <p:attrName>ppt_x</p:attrName>
                                        </p:attrNameLst>
                                      </p:cBhvr>
                                      <p:tavLst>
                                        <p:tav tm="0">
                                          <p:val>
                                            <p:strVal val="#ppt_x"/>
                                          </p:val>
                                        </p:tav>
                                        <p:tav tm="100000">
                                          <p:val>
                                            <p:strVal val="#ppt_x"/>
                                          </p:val>
                                        </p:tav>
                                      </p:tavLst>
                                    </p:anim>
                                    <p:anim calcmode="lin" valueType="num">
                                      <p:cBhvr additive="base">
                                        <p:cTn id="8" dur="500" fill="hold"/>
                                        <p:tgtEl>
                                          <p:spTgt spid="849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CMS’s Higgs paper</a:t>
            </a:r>
            <a:endParaRPr lang="en-SG" dirty="0"/>
          </a:p>
        </p:txBody>
      </p:sp>
      <p:pic>
        <p:nvPicPr>
          <p:cNvPr id="31746" name="Picture 2"/>
          <p:cNvPicPr>
            <a:picLocks noGrp="1" noChangeAspect="1" noChangeArrowheads="1"/>
          </p:cNvPicPr>
          <p:nvPr>
            <p:ph idx="1"/>
          </p:nvPr>
        </p:nvPicPr>
        <p:blipFill>
          <a:blip r:embed="rId2" cstate="print"/>
          <a:srcRect t="2213" b="1660"/>
          <a:stretch>
            <a:fillRect/>
          </a:stretch>
        </p:blipFill>
        <p:spPr bwMode="auto">
          <a:xfrm>
            <a:off x="2606776" y="1500174"/>
            <a:ext cx="3930448" cy="5040000"/>
          </a:xfrm>
          <a:prstGeom prst="rect">
            <a:avLst/>
          </a:prstGeom>
          <a:noFill/>
          <a:ln w="9525">
            <a:noFill/>
            <a:miter lim="800000"/>
            <a:headEnd/>
            <a:tailEnd/>
          </a:ln>
        </p:spPr>
      </p:pic>
      <p:sp>
        <p:nvSpPr>
          <p:cNvPr id="7" name="TextBox 6"/>
          <p:cNvSpPr txBox="1"/>
          <p:nvPr/>
        </p:nvSpPr>
        <p:spPr>
          <a:xfrm rot="16200000">
            <a:off x="386173" y="3852000"/>
            <a:ext cx="3960000" cy="523220"/>
          </a:xfrm>
          <a:prstGeom prst="rect">
            <a:avLst/>
          </a:prstGeom>
          <a:noFill/>
        </p:spPr>
        <p:txBody>
          <a:bodyPr wrap="square" rtlCol="0">
            <a:spAutoFit/>
          </a:bodyPr>
          <a:lstStyle/>
          <a:p>
            <a:pPr algn="ctr"/>
            <a:r>
              <a:rPr lang="en-US" sz="2800" dirty="0" smtClean="0">
                <a:latin typeface="Arial Rounded MT Bold" pitchFamily="34" charset="0"/>
              </a:rPr>
              <a:t>32 pages of paper</a:t>
            </a:r>
            <a:endParaRPr lang="en-SG" sz="2800" dirty="0">
              <a:latin typeface="Arial Rounded MT Bold" pitchFamily="34" charset="0"/>
            </a:endParaRPr>
          </a:p>
        </p:txBody>
      </p:sp>
      <p:sp>
        <p:nvSpPr>
          <p:cNvPr id="8" name="TextBox 7"/>
          <p:cNvSpPr txBox="1"/>
          <p:nvPr/>
        </p:nvSpPr>
        <p:spPr>
          <a:xfrm rot="16200000">
            <a:off x="4710998" y="3851246"/>
            <a:ext cx="3960000" cy="523220"/>
          </a:xfrm>
          <a:prstGeom prst="rect">
            <a:avLst/>
          </a:prstGeom>
          <a:noFill/>
        </p:spPr>
        <p:txBody>
          <a:bodyPr wrap="square" rtlCol="0">
            <a:spAutoFit/>
          </a:bodyPr>
          <a:lstStyle/>
          <a:p>
            <a:pPr algn="ctr"/>
            <a:r>
              <a:rPr lang="en-US" sz="2800" dirty="0" smtClean="0">
                <a:latin typeface="Arial Rounded MT Bold" pitchFamily="34" charset="0"/>
              </a:rPr>
              <a:t>16 pages of authors!</a:t>
            </a:r>
            <a:endParaRPr lang="en-SG" sz="2800" dirty="0">
              <a:latin typeface="Arial Rounded MT Bold" pitchFamily="34" charset="0"/>
            </a:endParaRPr>
          </a:p>
        </p:txBody>
      </p:sp>
      <p:sp>
        <p:nvSpPr>
          <p:cNvPr id="9" name="Slide Number Placeholder 8"/>
          <p:cNvSpPr>
            <a:spLocks noGrp="1"/>
          </p:cNvSpPr>
          <p:nvPr>
            <p:ph type="sldNum" sz="quarter" idx="12"/>
          </p:nvPr>
        </p:nvSpPr>
        <p:spPr/>
        <p:txBody>
          <a:bodyPr/>
          <a:lstStyle/>
          <a:p>
            <a:fld id="{87DA48A2-68BF-4CCB-B774-65C9A0FC6421}" type="slidenum">
              <a:rPr lang="en-SG" smtClean="0"/>
              <a:pPr/>
              <a:t>80</a:t>
            </a:fld>
            <a:endParaRPr lang="en-SG" dirty="0"/>
          </a:p>
        </p:txBody>
      </p:sp>
      <p:sp>
        <p:nvSpPr>
          <p:cNvPr id="10" name="Footer Placeholder 9"/>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did we achieve?</a:t>
            </a:r>
            <a:endParaRPr lang="en-SG" dirty="0"/>
          </a:p>
        </p:txBody>
      </p:sp>
      <p:sp>
        <p:nvSpPr>
          <p:cNvPr id="3" name="Content Placeholder 2"/>
          <p:cNvSpPr>
            <a:spLocks noGrp="1"/>
          </p:cNvSpPr>
          <p:nvPr>
            <p:ph idx="1"/>
          </p:nvPr>
        </p:nvSpPr>
        <p:spPr/>
        <p:txBody>
          <a:bodyPr>
            <a:normAutofit lnSpcReduction="10000"/>
          </a:bodyPr>
          <a:lstStyle/>
          <a:p>
            <a:pPr>
              <a:lnSpc>
                <a:spcPct val="120000"/>
              </a:lnSpc>
            </a:pPr>
            <a:r>
              <a:rPr lang="en-SG" sz="1800" dirty="0" smtClean="0"/>
              <a:t>The LHC project has been planned and prepared meticulously over long time</a:t>
            </a:r>
          </a:p>
          <a:p>
            <a:pPr lvl="1">
              <a:lnSpc>
                <a:spcPct val="120000"/>
              </a:lnSpc>
            </a:pPr>
            <a:r>
              <a:rPr lang="en-SG" sz="1800" dirty="0" smtClean="0"/>
              <a:t>The harvest is excellent and is very fast! </a:t>
            </a:r>
          </a:p>
          <a:p>
            <a:pPr>
              <a:lnSpc>
                <a:spcPct val="120000"/>
              </a:lnSpc>
            </a:pPr>
            <a:r>
              <a:rPr lang="en-SG" sz="1800" dirty="0" smtClean="0"/>
              <a:t>The Higgs boson particle has been discovered by the experiments at LHC fulfilling its raison de </a:t>
            </a:r>
            <a:r>
              <a:rPr lang="en-SG" sz="1800" dirty="0" err="1" smtClean="0"/>
              <a:t>etre</a:t>
            </a:r>
            <a:r>
              <a:rPr lang="en-SG" sz="1800" dirty="0" smtClean="0"/>
              <a:t>. </a:t>
            </a:r>
          </a:p>
          <a:p>
            <a:pPr>
              <a:lnSpc>
                <a:spcPct val="120000"/>
              </a:lnSpc>
            </a:pPr>
            <a:r>
              <a:rPr lang="en-SG" sz="1800" dirty="0" smtClean="0"/>
              <a:t>This is considered as the proof of the idea proposed almost 50 years ago why weak interaction is short-ranged and electromagnetic interaction is long-ranged. </a:t>
            </a:r>
          </a:p>
          <a:p>
            <a:pPr>
              <a:lnSpc>
                <a:spcPct val="120000"/>
              </a:lnSpc>
            </a:pPr>
            <a:r>
              <a:rPr lang="en-SG" sz="1800" dirty="0" smtClean="0"/>
              <a:t>This development is very significant for the whole human kind since it gives us the confidence about our way of understanding the evolution of the universe at the first moments. </a:t>
            </a:r>
          </a:p>
          <a:p>
            <a:pPr>
              <a:lnSpc>
                <a:spcPct val="120000"/>
              </a:lnSpc>
            </a:pPr>
            <a:r>
              <a:rPr lang="en-SG" sz="1800" dirty="0" smtClean="0"/>
              <a:t>However, we have miles to go before we sleep! </a:t>
            </a:r>
            <a:endParaRPr lang="en-SG" sz="1800" dirty="0" smtClean="0">
              <a:sym typeface="Symbol"/>
            </a:endParaRPr>
          </a:p>
          <a:p>
            <a:pPr lvl="1">
              <a:lnSpc>
                <a:spcPct val="120000"/>
              </a:lnSpc>
            </a:pPr>
            <a:r>
              <a:rPr lang="en-SG" sz="1800" dirty="0" smtClean="0"/>
              <a:t>We learnt Higgs boson exists</a:t>
            </a:r>
          </a:p>
          <a:p>
            <a:pPr lvl="1">
              <a:lnSpc>
                <a:spcPct val="120000"/>
              </a:lnSpc>
            </a:pPr>
            <a:r>
              <a:rPr lang="en-SG" sz="1800" dirty="0" smtClean="0"/>
              <a:t>We need to know its properties </a:t>
            </a:r>
          </a:p>
          <a:p>
            <a:pPr>
              <a:lnSpc>
                <a:spcPct val="120000"/>
              </a:lnSpc>
            </a:pPr>
            <a:r>
              <a:rPr lang="en-SG" sz="1800" dirty="0" smtClean="0"/>
              <a:t>LHC will also explore many more interesting physics in coming decades</a:t>
            </a:r>
          </a:p>
          <a:p>
            <a:pPr lvl="1">
              <a:lnSpc>
                <a:spcPct val="120000"/>
              </a:lnSpc>
            </a:pPr>
            <a:r>
              <a:rPr lang="en-SG" sz="1800" dirty="0" smtClean="0"/>
              <a:t>Stay tuned! </a:t>
            </a:r>
          </a:p>
        </p:txBody>
      </p:sp>
      <p:sp>
        <p:nvSpPr>
          <p:cNvPr id="6" name="Slide Number Placeholder 5"/>
          <p:cNvSpPr>
            <a:spLocks noGrp="1"/>
          </p:cNvSpPr>
          <p:nvPr>
            <p:ph type="sldNum" sz="quarter" idx="12"/>
          </p:nvPr>
        </p:nvSpPr>
        <p:spPr/>
        <p:txBody>
          <a:bodyPr/>
          <a:lstStyle/>
          <a:p>
            <a:fld id="{87DA48A2-68BF-4CCB-B774-65C9A0FC6421}" type="slidenum">
              <a:rPr lang="en-SG" smtClean="0"/>
              <a:pPr/>
              <a:t>81</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does Higgs discovery means to us?</a:t>
            </a:r>
            <a:endParaRPr lang="en-SG" dirty="0"/>
          </a:p>
        </p:txBody>
      </p:sp>
      <p:pic>
        <p:nvPicPr>
          <p:cNvPr id="92162" name="Picture 2"/>
          <p:cNvPicPr>
            <a:picLocks noGrp="1" noChangeAspect="1" noChangeArrowheads="1"/>
          </p:cNvPicPr>
          <p:nvPr>
            <p:ph idx="1"/>
          </p:nvPr>
        </p:nvPicPr>
        <p:blipFill>
          <a:blip r:embed="rId2" cstate="print"/>
          <a:srcRect t="4427" b="5534"/>
          <a:stretch>
            <a:fillRect/>
          </a:stretch>
        </p:blipFill>
        <p:spPr bwMode="auto">
          <a:xfrm>
            <a:off x="527386" y="1512000"/>
            <a:ext cx="8089229"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82</a:t>
            </a:fld>
            <a:endParaRPr lang="en-SG"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the LHC dangerous?</a:t>
            </a:r>
            <a:br>
              <a:rPr lang="en-US" dirty="0" smtClean="0"/>
            </a:br>
            <a:r>
              <a:rPr lang="en-US" dirty="0" smtClean="0">
                <a:solidFill>
                  <a:srgbClr val="FFFF00"/>
                </a:solidFill>
              </a:rPr>
              <a:t>Mini big bangs</a:t>
            </a:r>
            <a:endParaRPr lang="en-US" dirty="0">
              <a:solidFill>
                <a:srgbClr val="FFFF00"/>
              </a:solidFill>
            </a:endParaRPr>
          </a:p>
        </p:txBody>
      </p:sp>
      <p:sp>
        <p:nvSpPr>
          <p:cNvPr id="3" name="Content Placeholder 2"/>
          <p:cNvSpPr>
            <a:spLocks noGrp="1"/>
          </p:cNvSpPr>
          <p:nvPr>
            <p:ph idx="1"/>
          </p:nvPr>
        </p:nvSpPr>
        <p:spPr/>
        <p:txBody>
          <a:bodyPr>
            <a:normAutofit fontScale="77500" lnSpcReduction="20000"/>
          </a:bodyPr>
          <a:lstStyle/>
          <a:p>
            <a:pPr>
              <a:lnSpc>
                <a:spcPct val="120000"/>
              </a:lnSpc>
            </a:pPr>
            <a:r>
              <a:rPr lang="en-US" dirty="0" smtClean="0"/>
              <a:t>What is Big Bang?</a:t>
            </a:r>
          </a:p>
          <a:p>
            <a:pPr>
              <a:lnSpc>
                <a:spcPct val="120000"/>
              </a:lnSpc>
            </a:pPr>
            <a:r>
              <a:rPr lang="en-US" dirty="0" smtClean="0"/>
              <a:t>Although the energy concentration (or density) in the particle collisions at the LHC is very high, in absolute terms the energy involved is very low compared to the energies we deal with every day or with the energies involved in the collisions of cosmic rays.</a:t>
            </a:r>
          </a:p>
          <a:p>
            <a:pPr>
              <a:lnSpc>
                <a:spcPct val="120000"/>
              </a:lnSpc>
            </a:pPr>
            <a:r>
              <a:rPr lang="en-US" dirty="0" smtClean="0"/>
              <a:t>However, at the very small scales of the proton beam, this energy concentration reproduces the energy density that existed just a few moments after the Big Bang—that is why collisions at the LHC are sometimes referred to as mini big bangs.</a:t>
            </a:r>
            <a:endParaRPr lang="en-US" dirty="0"/>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a:t>83</a:t>
            </a:fld>
            <a:endParaRPr kumimoji="0" lang="en-US"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the LHC dangerous?</a:t>
            </a:r>
            <a:br>
              <a:rPr lang="en-US" dirty="0" smtClean="0"/>
            </a:br>
            <a:r>
              <a:rPr lang="en-US" dirty="0" smtClean="0">
                <a:solidFill>
                  <a:srgbClr val="FFFF00"/>
                </a:solidFill>
              </a:rPr>
              <a:t>Mini big bangs</a:t>
            </a:r>
            <a:endParaRPr lang="en-US" dirty="0">
              <a:solidFill>
                <a:srgbClr val="FFFF00"/>
              </a:solidFill>
            </a:endParaRPr>
          </a:p>
        </p:txBody>
      </p:sp>
      <p:sp>
        <p:nvSpPr>
          <p:cNvPr id="3" name="Content Placeholder 2"/>
          <p:cNvSpPr>
            <a:spLocks noGrp="1"/>
          </p:cNvSpPr>
          <p:nvPr>
            <p:ph idx="1"/>
          </p:nvPr>
        </p:nvSpPr>
        <p:spPr/>
        <p:txBody>
          <a:bodyPr>
            <a:normAutofit fontScale="77500" lnSpcReduction="20000"/>
          </a:bodyPr>
          <a:lstStyle/>
          <a:p>
            <a:pPr>
              <a:lnSpc>
                <a:spcPct val="120000"/>
              </a:lnSpc>
            </a:pPr>
            <a:r>
              <a:rPr lang="en-US" dirty="0" smtClean="0"/>
              <a:t>What is Big Bang?</a:t>
            </a:r>
          </a:p>
          <a:p>
            <a:pPr>
              <a:lnSpc>
                <a:spcPct val="120000"/>
              </a:lnSpc>
            </a:pPr>
            <a:r>
              <a:rPr lang="en-US" dirty="0" smtClean="0"/>
              <a:t>Although the energy concentration (or density) in the particle collisions at the LHC is very high, in absolute terms the energy involved is very low compared to the energies we deal with every day or with the energies involved in the collisions of cosmic rays.</a:t>
            </a:r>
          </a:p>
          <a:p>
            <a:pPr>
              <a:lnSpc>
                <a:spcPct val="120000"/>
              </a:lnSpc>
            </a:pPr>
            <a:r>
              <a:rPr lang="en-US" dirty="0" smtClean="0"/>
              <a:t>However, at the very small scales of the proton beam, this energy concentration reproduces the energy density that existed just a few moments after the Big Bang—that is why collisions at the LHC are sometimes referred to as mini big bangs.</a:t>
            </a:r>
            <a:endParaRPr lang="en-US" dirty="0"/>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a:t>84</a:t>
            </a:fld>
            <a:endParaRPr kumimoji="0" lang="en-US"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the LHC dangerous?</a:t>
            </a:r>
            <a:br>
              <a:rPr lang="en-US" dirty="0" smtClean="0"/>
            </a:br>
            <a:r>
              <a:rPr lang="en-US" dirty="0" smtClean="0">
                <a:solidFill>
                  <a:srgbClr val="FFFF00"/>
                </a:solidFill>
              </a:rPr>
              <a:t>Unprecedented energy collisions</a:t>
            </a:r>
            <a:endParaRPr lang="en-US" dirty="0"/>
          </a:p>
        </p:txBody>
      </p:sp>
      <p:sp>
        <p:nvSpPr>
          <p:cNvPr id="3" name="Content Placeholder 2"/>
          <p:cNvSpPr>
            <a:spLocks noGrp="1"/>
          </p:cNvSpPr>
          <p:nvPr>
            <p:ph idx="1"/>
          </p:nvPr>
        </p:nvSpPr>
        <p:spPr/>
        <p:txBody>
          <a:bodyPr>
            <a:normAutofit fontScale="85000" lnSpcReduction="10000"/>
          </a:bodyPr>
          <a:lstStyle/>
          <a:p>
            <a:pPr>
              <a:lnSpc>
                <a:spcPct val="120000"/>
              </a:lnSpc>
            </a:pPr>
            <a:r>
              <a:rPr lang="en-US" sz="2000" dirty="0" smtClean="0"/>
              <a:t>Accelerators only recreate the natural phenomena of cosmic rays under controlled laboratory conditions. </a:t>
            </a:r>
          </a:p>
          <a:p>
            <a:pPr>
              <a:lnSpc>
                <a:spcPct val="120000"/>
              </a:lnSpc>
            </a:pPr>
            <a:r>
              <a:rPr lang="en-US" sz="2000" dirty="0" smtClean="0"/>
              <a:t>Cosmic rays are particles produced in outer space in events such as supernovae or the formation of black holes, during which they can be accelerated to energies far exceeding those of the LHC. </a:t>
            </a:r>
          </a:p>
          <a:p>
            <a:pPr>
              <a:lnSpc>
                <a:spcPct val="120000"/>
              </a:lnSpc>
            </a:pPr>
            <a:r>
              <a:rPr lang="en-US" sz="2000" dirty="0" smtClean="0"/>
              <a:t>Cosmic rays travel throughout the Universe, and have been bombarding the Earth’s atmosphere continually since its formation 4.5 billion years ago. </a:t>
            </a:r>
          </a:p>
          <a:p>
            <a:pPr>
              <a:lnSpc>
                <a:spcPct val="120000"/>
              </a:lnSpc>
            </a:pPr>
            <a:r>
              <a:rPr lang="en-US" sz="2000" dirty="0" smtClean="0"/>
              <a:t>Since the much higher-energy collisions provided by nature for billions of years have not harmed the Earth, there is no reason to think that any phenomenon produced by the LHC will do so. </a:t>
            </a:r>
          </a:p>
          <a:p>
            <a:pPr>
              <a:lnSpc>
                <a:spcPct val="120000"/>
              </a:lnSpc>
            </a:pPr>
            <a:r>
              <a:rPr lang="en-US" sz="2000" dirty="0" smtClean="0"/>
              <a:t>Cosmic rays also collide with the Moon, Jupiter, the Sun and other astronomical bodies. </a:t>
            </a:r>
          </a:p>
          <a:p>
            <a:pPr>
              <a:lnSpc>
                <a:spcPct val="120000"/>
              </a:lnSpc>
            </a:pPr>
            <a:r>
              <a:rPr lang="en-US" sz="2000" dirty="0" smtClean="0"/>
              <a:t>The total number of these collisions is huge compared to what is expected at the LHC. The fact that planets and stars remain intact strengthens our confidence that LHC collisions are safe. </a:t>
            </a:r>
          </a:p>
          <a:p>
            <a:pPr>
              <a:lnSpc>
                <a:spcPct val="120000"/>
              </a:lnSpc>
            </a:pPr>
            <a:r>
              <a:rPr lang="en-US" sz="2000" dirty="0" smtClean="0"/>
              <a:t>The LHC’s energy, although powerful for an accelerator, is modest by nature’s standards.</a:t>
            </a:r>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a:t>85</a:t>
            </a:fld>
            <a:endParaRPr kumimoji="0" lang="en-US"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folHlink"/>
                                      </p:to>
                                    </p:animClr>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00" y="71414"/>
            <a:ext cx="8820000" cy="1143000"/>
          </a:xfrm>
        </p:spPr>
        <p:txBody>
          <a:bodyPr>
            <a:normAutofit fontScale="90000"/>
          </a:bodyPr>
          <a:lstStyle/>
          <a:p>
            <a:r>
              <a:rPr lang="en-US" dirty="0" smtClean="0"/>
              <a:t>Is the LHC dangerous?</a:t>
            </a:r>
            <a:br>
              <a:rPr lang="en-US" dirty="0" smtClean="0"/>
            </a:br>
            <a:r>
              <a:rPr lang="en-US" dirty="0" smtClean="0">
                <a:solidFill>
                  <a:srgbClr val="FFFF00"/>
                </a:solidFill>
              </a:rPr>
              <a:t>Radiation</a:t>
            </a:r>
            <a:endParaRPr lang="en-US" dirty="0"/>
          </a:p>
        </p:txBody>
      </p:sp>
      <p:sp>
        <p:nvSpPr>
          <p:cNvPr id="3" name="Content Placeholder 2"/>
          <p:cNvSpPr>
            <a:spLocks noGrp="1"/>
          </p:cNvSpPr>
          <p:nvPr>
            <p:ph idx="1"/>
          </p:nvPr>
        </p:nvSpPr>
        <p:spPr>
          <a:xfrm>
            <a:off x="18000" y="1512000"/>
            <a:ext cx="9108000" cy="5309146"/>
          </a:xfrm>
        </p:spPr>
        <p:txBody>
          <a:bodyPr>
            <a:spAutoFit/>
          </a:bodyPr>
          <a:lstStyle/>
          <a:p>
            <a:r>
              <a:rPr lang="en-US" sz="2100" dirty="0" smtClean="0"/>
              <a:t>Radiation is unavoidable at particle accelerators like the LHC.</a:t>
            </a:r>
          </a:p>
          <a:p>
            <a:r>
              <a:rPr lang="en-US" sz="2100" dirty="0" smtClean="0"/>
              <a:t>The particle collisions that allow us to study the origin of matter also generate radiation.</a:t>
            </a:r>
          </a:p>
          <a:p>
            <a:r>
              <a:rPr lang="en-US" sz="2100" dirty="0" smtClean="0"/>
              <a:t>CERN uses active and passive protection means, radiation monitors and various procedures to ensure that radiation exposure to the staff and the surrounding population is as low as possible and well below the international regulatory limits.</a:t>
            </a:r>
          </a:p>
          <a:p>
            <a:r>
              <a:rPr lang="en-US" sz="2100" dirty="0" smtClean="0"/>
              <a:t>For comparison, note that natural radioactivity — due to cosmic rays and natural environmental radioactivity — is about 2400μSv/year in Switzerland.</a:t>
            </a:r>
          </a:p>
          <a:p>
            <a:r>
              <a:rPr lang="en-US" sz="2100" dirty="0" smtClean="0"/>
              <a:t>The LHC tunnel is housed 100m underground, so deep that both stray radiation generated during operation and residual radioactivity will not be detected at the surface.</a:t>
            </a:r>
          </a:p>
          <a:p>
            <a:r>
              <a:rPr lang="en-US" sz="2100" dirty="0" smtClean="0"/>
              <a:t>Studies have shown that radioactivity released in the air will contribute to a dose to members of the public of no more than 10μSv/year.</a:t>
            </a:r>
            <a:endParaRPr lang="en-US" sz="2100" dirty="0"/>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a:t>86</a:t>
            </a:fld>
            <a:endParaRPr kumimoji="0" lang="en-US"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the LHC dangerous?</a:t>
            </a:r>
            <a:br>
              <a:rPr lang="en-US" dirty="0" smtClean="0"/>
            </a:br>
            <a:r>
              <a:rPr lang="en-US" dirty="0" smtClean="0">
                <a:solidFill>
                  <a:srgbClr val="FFFF00"/>
                </a:solidFill>
              </a:rPr>
              <a:t>Black holes</a:t>
            </a:r>
            <a:endParaRPr lang="en-US" dirty="0"/>
          </a:p>
        </p:txBody>
      </p:sp>
      <p:sp>
        <p:nvSpPr>
          <p:cNvPr id="3" name="Content Placeholder 2"/>
          <p:cNvSpPr>
            <a:spLocks noGrp="1"/>
          </p:cNvSpPr>
          <p:nvPr>
            <p:ph idx="1"/>
          </p:nvPr>
        </p:nvSpPr>
        <p:spPr/>
        <p:txBody>
          <a:bodyPr>
            <a:normAutofit fontScale="77500" lnSpcReduction="20000"/>
          </a:bodyPr>
          <a:lstStyle/>
          <a:p>
            <a:pPr>
              <a:lnSpc>
                <a:spcPct val="120000"/>
              </a:lnSpc>
            </a:pPr>
            <a:r>
              <a:rPr lang="en-US" sz="2600" dirty="0" smtClean="0"/>
              <a:t>Massive black holes are created in the Universe by the collapse of massive stars, which contain enormous amounts of gravitational energy that pulls in surrounding matter.</a:t>
            </a:r>
          </a:p>
          <a:p>
            <a:pPr>
              <a:lnSpc>
                <a:spcPct val="120000"/>
              </a:lnSpc>
            </a:pPr>
            <a:r>
              <a:rPr lang="en-US" sz="2600" dirty="0" smtClean="0"/>
              <a:t>The gravitational pull of a black hole is related to the amount of  matter or energy it contains — the less there is, the weaker the pull.</a:t>
            </a:r>
          </a:p>
          <a:p>
            <a:pPr>
              <a:lnSpc>
                <a:spcPct val="120000"/>
              </a:lnSpc>
            </a:pPr>
            <a:r>
              <a:rPr lang="en-US" sz="2600" dirty="0" smtClean="0"/>
              <a:t>Some physicists suggest that microscopic black holes could be produced in the collisions at the LHC.</a:t>
            </a:r>
          </a:p>
          <a:p>
            <a:pPr>
              <a:lnSpc>
                <a:spcPct val="120000"/>
              </a:lnSpc>
            </a:pPr>
            <a:r>
              <a:rPr lang="en-US" sz="2600" dirty="0" smtClean="0"/>
              <a:t>However, these would only be created with the energies of the colliding particles (equivalent to the energies of mosquitoes), so no microscopic black holes produced inside the LHC could generate a strong enough gravitational force to pull in surrounding matter.</a:t>
            </a:r>
          </a:p>
          <a:p>
            <a:pPr>
              <a:lnSpc>
                <a:spcPct val="120000"/>
              </a:lnSpc>
            </a:pPr>
            <a:r>
              <a:rPr lang="en-US" sz="2600" dirty="0" smtClean="0"/>
              <a:t>If the LHC can produce microscopic black holes, cosmic rays of much higher energies would already have produced many more. Since the Earth is still here, there is no reason to believe that collisions inside the LHC are harmful.</a:t>
            </a:r>
          </a:p>
          <a:p>
            <a:pPr>
              <a:lnSpc>
                <a:spcPct val="120000"/>
              </a:lnSpc>
            </a:pPr>
            <a:endParaRPr lang="en-US" dirty="0"/>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a:t>87</a:t>
            </a:fld>
            <a:endParaRPr kumimoji="0" lang="en-US"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India-based Neutrino Observatory project</a:t>
            </a:r>
            <a:endParaRPr lang="en-SG" sz="4000" dirty="0"/>
          </a:p>
        </p:txBody>
      </p:sp>
      <p:sp>
        <p:nvSpPr>
          <p:cNvPr id="3" name="Content Placeholder 2"/>
          <p:cNvSpPr>
            <a:spLocks noGrp="1"/>
          </p:cNvSpPr>
          <p:nvPr>
            <p:ph idx="1"/>
          </p:nvPr>
        </p:nvSpPr>
        <p:spPr/>
        <p:txBody>
          <a:bodyPr>
            <a:normAutofit fontScale="85000" lnSpcReduction="20000"/>
          </a:bodyPr>
          <a:lstStyle/>
          <a:p>
            <a:pPr>
              <a:lnSpc>
                <a:spcPct val="120000"/>
              </a:lnSpc>
            </a:pPr>
            <a:r>
              <a:rPr lang="en-US" sz="2400" dirty="0" smtClean="0"/>
              <a:t>The primary goal of INO is neutrino physics.</a:t>
            </a:r>
          </a:p>
          <a:p>
            <a:pPr>
              <a:lnSpc>
                <a:spcPct val="120000"/>
              </a:lnSpc>
            </a:pPr>
            <a:r>
              <a:rPr lang="en-US" sz="2400" dirty="0" smtClean="0"/>
              <a:t>A national collaboration of scientists from more than 25 groups belonging to DAE institutions, IITs and Universities.</a:t>
            </a:r>
          </a:p>
          <a:p>
            <a:pPr>
              <a:lnSpc>
                <a:spcPct val="120000"/>
              </a:lnSpc>
            </a:pPr>
            <a:r>
              <a:rPr lang="en-US" sz="2400" dirty="0" smtClean="0"/>
              <a:t>The total cost of the project is expected to be about </a:t>
            </a:r>
            <a:r>
              <a:rPr lang="en-US" sz="2400" dirty="0" smtClean="0">
                <a:latin typeface="Rupee Foradian"/>
              </a:rPr>
              <a:t>`</a:t>
            </a:r>
            <a:r>
              <a:rPr lang="en-US" sz="2400" dirty="0" smtClean="0"/>
              <a:t>1500 </a:t>
            </a:r>
            <a:r>
              <a:rPr lang="en-US" sz="2400" dirty="0" err="1" smtClean="0"/>
              <a:t>crores</a:t>
            </a:r>
            <a:r>
              <a:rPr lang="en-US" sz="2400" dirty="0" smtClean="0"/>
              <a:t>.</a:t>
            </a:r>
          </a:p>
          <a:p>
            <a:pPr>
              <a:lnSpc>
                <a:spcPct val="120000"/>
              </a:lnSpc>
            </a:pPr>
            <a:r>
              <a:rPr lang="en-US" sz="2400" dirty="0" smtClean="0"/>
              <a:t>The project includes:</a:t>
            </a:r>
          </a:p>
          <a:p>
            <a:pPr lvl="1">
              <a:lnSpc>
                <a:spcPct val="120000"/>
              </a:lnSpc>
            </a:pPr>
            <a:r>
              <a:rPr lang="en-US" sz="2000" dirty="0" smtClean="0"/>
              <a:t>construction of an underground laboratory and associated surface facilities,</a:t>
            </a:r>
          </a:p>
          <a:p>
            <a:pPr lvl="1">
              <a:lnSpc>
                <a:spcPct val="120000"/>
              </a:lnSpc>
            </a:pPr>
            <a:r>
              <a:rPr lang="en-US" sz="2000" dirty="0" smtClean="0"/>
              <a:t>construction of a Iron Calorimeter (ICAL) detector for neutrinos,</a:t>
            </a:r>
          </a:p>
          <a:p>
            <a:pPr lvl="1">
              <a:lnSpc>
                <a:spcPct val="120000"/>
              </a:lnSpc>
            </a:pPr>
            <a:r>
              <a:rPr lang="en-US" sz="2000" dirty="0" smtClean="0"/>
              <a:t>setting up of National Centre for High energy Physics (NCHEP).</a:t>
            </a:r>
            <a:endParaRPr lang="en-SG" sz="2000" dirty="0" smtClean="0"/>
          </a:p>
          <a:p>
            <a:pPr>
              <a:lnSpc>
                <a:spcPct val="120000"/>
              </a:lnSpc>
            </a:pPr>
            <a:r>
              <a:rPr lang="en-US" sz="2400" dirty="0" smtClean="0"/>
              <a:t>The project is expected to be completed within seven years beginning April 2012. </a:t>
            </a:r>
            <a:endParaRPr lang="en-SG" sz="2400" dirty="0" smtClean="0"/>
          </a:p>
          <a:p>
            <a:pPr>
              <a:lnSpc>
                <a:spcPct val="120000"/>
              </a:lnSpc>
            </a:pPr>
            <a:r>
              <a:rPr lang="en-US" sz="2400" dirty="0" smtClean="0"/>
              <a:t>A successful INO-Industry interface developed because of the large scale of experimental science activity involved.</a:t>
            </a:r>
            <a:endParaRPr lang="en-SG" sz="2400" dirty="0" smtClean="0"/>
          </a:p>
          <a:p>
            <a:pPr>
              <a:lnSpc>
                <a:spcPct val="120000"/>
              </a:lnSpc>
            </a:pPr>
            <a:r>
              <a:rPr lang="en-US" sz="2400" dirty="0" smtClean="0"/>
              <a:t>INO Graduate Training Programme under the umbrella of Homi Bhabha National Institute (HBNI) - a deemed-to-be University within DAE is in its fifth year.</a:t>
            </a:r>
            <a:endParaRPr lang="en-SG" sz="2400" dirty="0" smtClean="0"/>
          </a:p>
        </p:txBody>
      </p:sp>
      <p:sp>
        <p:nvSpPr>
          <p:cNvPr id="5" name="Slide Number Placeholder 4"/>
          <p:cNvSpPr>
            <a:spLocks noGrp="1"/>
          </p:cNvSpPr>
          <p:nvPr>
            <p:ph type="sldNum" sz="quarter" idx="12"/>
          </p:nvPr>
        </p:nvSpPr>
        <p:spPr/>
        <p:txBody>
          <a:bodyPr/>
          <a:lstStyle/>
          <a:p>
            <a:fld id="{6B515099-5EE2-44CA-9DA9-9E7B1E624B5D}" type="slidenum">
              <a:rPr lang="en-SG" smtClean="0"/>
              <a:pPr/>
              <a:t>88</a:t>
            </a:fld>
            <a:endParaRPr lang="en-SG" dirty="0"/>
          </a:p>
        </p:txBody>
      </p:sp>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5163" r="1291"/>
          <a:stretch>
            <a:fillRect/>
          </a:stretch>
        </p:blipFill>
        <p:spPr bwMode="auto">
          <a:xfrm>
            <a:off x="3716310" y="1980000"/>
            <a:ext cx="5392167" cy="43200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SG" dirty="0" smtClean="0"/>
              <a:t>INO coming soon: </a:t>
            </a:r>
            <a:br>
              <a:rPr lang="en-SG" dirty="0" smtClean="0"/>
            </a:br>
            <a:r>
              <a:rPr lang="en-SG" dirty="0" smtClean="0"/>
              <a:t>Inside a mountain near you!</a:t>
            </a:r>
            <a:endParaRPr lang="en-SG" dirty="0"/>
          </a:p>
        </p:txBody>
      </p:sp>
      <p:sp>
        <p:nvSpPr>
          <p:cNvPr id="5" name="Slide Number Placeholder 4"/>
          <p:cNvSpPr>
            <a:spLocks noGrp="1"/>
          </p:cNvSpPr>
          <p:nvPr>
            <p:ph type="sldNum" sz="quarter" idx="12"/>
          </p:nvPr>
        </p:nvSpPr>
        <p:spPr/>
        <p:txBody>
          <a:bodyPr/>
          <a:lstStyle/>
          <a:p>
            <a:fld id="{6B515099-5EE2-44CA-9DA9-9E7B1E624B5D}" type="slidenum">
              <a:rPr lang="en-SG" smtClean="0"/>
              <a:pPr/>
              <a:t>89</a:t>
            </a:fld>
            <a:endParaRPr lang="en-SG" dirty="0"/>
          </a:p>
        </p:txBody>
      </p:sp>
      <p:pic>
        <p:nvPicPr>
          <p:cNvPr id="1029" name="Picture 5"/>
          <p:cNvPicPr>
            <a:picLocks noChangeAspect="1" noChangeArrowheads="1"/>
          </p:cNvPicPr>
          <p:nvPr/>
        </p:nvPicPr>
        <p:blipFill>
          <a:blip r:embed="rId3" cstate="print"/>
          <a:srcRect l="17215" t="11621" r="9305" b="27863"/>
          <a:stretch>
            <a:fillRect/>
          </a:stretch>
        </p:blipFill>
        <p:spPr bwMode="auto">
          <a:xfrm>
            <a:off x="35496" y="1980000"/>
            <a:ext cx="3709425" cy="4320000"/>
          </a:xfrm>
          <a:prstGeom prst="rect">
            <a:avLst/>
          </a:prstGeom>
          <a:noFill/>
          <a:ln w="9525">
            <a:noFill/>
            <a:miter lim="800000"/>
            <a:headEnd/>
            <a:tailEnd/>
          </a:ln>
        </p:spPr>
      </p:pic>
      <p:sp>
        <p:nvSpPr>
          <p:cNvPr id="13" name="TextBox 12"/>
          <p:cNvSpPr txBox="1"/>
          <p:nvPr/>
        </p:nvSpPr>
        <p:spPr>
          <a:xfrm>
            <a:off x="72000" y="1548000"/>
            <a:ext cx="9000000" cy="369332"/>
          </a:xfrm>
          <a:prstGeom prst="rect">
            <a:avLst/>
          </a:prstGeom>
          <a:noFill/>
        </p:spPr>
        <p:txBody>
          <a:bodyPr wrap="square" rtlCol="0">
            <a:spAutoFit/>
          </a:bodyPr>
          <a:lstStyle/>
          <a:p>
            <a:pPr algn="ctr"/>
            <a:r>
              <a:rPr lang="en-US" u="sng" dirty="0" smtClean="0">
                <a:solidFill>
                  <a:srgbClr val="FF0000"/>
                </a:solidFill>
              </a:rPr>
              <a:t>Location</a:t>
            </a:r>
            <a:r>
              <a:rPr lang="en-US" dirty="0" smtClean="0">
                <a:solidFill>
                  <a:srgbClr val="FF0000"/>
                </a:solidFill>
              </a:rPr>
              <a:t>:  </a:t>
            </a:r>
            <a:r>
              <a:rPr lang="pt-BR" dirty="0" smtClean="0">
                <a:solidFill>
                  <a:srgbClr val="FF0000"/>
                </a:solidFill>
              </a:rPr>
              <a:t>9</a:t>
            </a:r>
            <a:r>
              <a:rPr lang="pt-BR" baseline="30000" dirty="0" smtClean="0">
                <a:solidFill>
                  <a:srgbClr val="FF0000"/>
                </a:solidFill>
              </a:rPr>
              <a:t>o</a:t>
            </a:r>
            <a:r>
              <a:rPr lang="pt-BR" dirty="0" smtClean="0">
                <a:solidFill>
                  <a:srgbClr val="FF0000"/>
                </a:solidFill>
              </a:rPr>
              <a:t>58′ North; 77</a:t>
            </a:r>
            <a:r>
              <a:rPr lang="pt-BR" baseline="30000" dirty="0" smtClean="0">
                <a:solidFill>
                  <a:srgbClr val="FF0000"/>
                </a:solidFill>
              </a:rPr>
              <a:t>o</a:t>
            </a:r>
            <a:r>
              <a:rPr lang="pt-BR" dirty="0" smtClean="0">
                <a:solidFill>
                  <a:srgbClr val="FF0000"/>
                </a:solidFill>
              </a:rPr>
              <a:t>16′ East, </a:t>
            </a:r>
            <a:r>
              <a:rPr lang="en-US" dirty="0" smtClean="0">
                <a:solidFill>
                  <a:srgbClr val="FF0000"/>
                </a:solidFill>
              </a:rPr>
              <a:t>110km from Madurai (South India) </a:t>
            </a:r>
          </a:p>
        </p:txBody>
      </p:sp>
      <p:sp>
        <p:nvSpPr>
          <p:cNvPr id="10" name="TextBox 9"/>
          <p:cNvSpPr txBox="1"/>
          <p:nvPr/>
        </p:nvSpPr>
        <p:spPr>
          <a:xfrm>
            <a:off x="4032472" y="5841304"/>
            <a:ext cx="4788000" cy="477054"/>
          </a:xfrm>
          <a:prstGeom prst="rect">
            <a:avLst/>
          </a:prstGeom>
          <a:noFill/>
        </p:spPr>
        <p:txBody>
          <a:bodyPr wrap="square" tIns="0" rtlCol="0" anchor="t" anchorCtr="0">
            <a:spAutoFit/>
          </a:bodyPr>
          <a:lstStyle/>
          <a:p>
            <a:r>
              <a:rPr lang="en-US" sz="2800" dirty="0" smtClean="0">
                <a:solidFill>
                  <a:srgbClr val="FFFF00"/>
                </a:solidFill>
                <a:latin typeface="Narkisim" pitchFamily="34" charset="-79"/>
                <a:cs typeface="Narkisim" pitchFamily="34" charset="-79"/>
              </a:rPr>
              <a:t>Site for INO underground facility</a:t>
            </a:r>
            <a:endParaRPr lang="en-SG" sz="2800" dirty="0">
              <a:solidFill>
                <a:srgbClr val="FFFF00"/>
              </a:solidFill>
              <a:latin typeface="Narkisim" pitchFamily="34" charset="-79"/>
              <a:cs typeface="Narkisim" pitchFamily="34" charset="-79"/>
            </a:endParaRPr>
          </a:p>
        </p:txBody>
      </p:sp>
      <p:sp>
        <p:nvSpPr>
          <p:cNvPr id="8" name="Footer Placeholder 7"/>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18000" y="35999"/>
            <a:ext cx="9108000" cy="1368000"/>
          </a:xfrm>
        </p:spPr>
        <p:txBody>
          <a:bodyPr>
            <a:spAutoFit/>
          </a:bodyPr>
          <a:lstStyle/>
          <a:p>
            <a:pPr eaLnBrk="1" hangingPunct="1">
              <a:defRPr/>
            </a:pPr>
            <a:r>
              <a:rPr lang="en-US" dirty="0" smtClean="0">
                <a:solidFill>
                  <a:srgbClr val="FFFF00"/>
                </a:solidFill>
              </a:rPr>
              <a:t>Speed of light; E=mc</a:t>
            </a:r>
            <a:r>
              <a:rPr lang="en-US" baseline="30000" dirty="0" smtClean="0">
                <a:solidFill>
                  <a:srgbClr val="FFFF00"/>
                </a:solidFill>
                <a:ea typeface="Arial Unicode MS" pitchFamily="34" charset="-128"/>
                <a:cs typeface="Arial Unicode MS" pitchFamily="34" charset="-128"/>
              </a:rPr>
              <a:t>2</a:t>
            </a:r>
            <a:endParaRPr lang="en-US" dirty="0" smtClean="0">
              <a:solidFill>
                <a:srgbClr val="FFFF00"/>
              </a:solidFill>
            </a:endParaRPr>
          </a:p>
        </p:txBody>
      </p:sp>
      <p:sp>
        <p:nvSpPr>
          <p:cNvPr id="9" name="Slide Number Placeholder 8"/>
          <p:cNvSpPr>
            <a:spLocks noGrp="1"/>
          </p:cNvSpPr>
          <p:nvPr>
            <p:ph type="sldNum" sz="quarter" idx="12"/>
          </p:nvPr>
        </p:nvSpPr>
        <p:spPr/>
        <p:txBody>
          <a:bodyPr/>
          <a:lstStyle/>
          <a:p>
            <a:fld id="{87DA48A2-68BF-4CCB-B774-65C9A0FC6421}" type="slidenum">
              <a:rPr lang="en-SG" smtClean="0"/>
              <a:pPr/>
              <a:t>9</a:t>
            </a:fld>
            <a:endParaRPr lang="en-SG" dirty="0"/>
          </a:p>
        </p:txBody>
      </p:sp>
      <p:pic>
        <p:nvPicPr>
          <p:cNvPr id="7173" name="Picture 3"/>
          <p:cNvPicPr>
            <a:picLocks noChangeArrowheads="1"/>
          </p:cNvPicPr>
          <p:nvPr/>
        </p:nvPicPr>
        <p:blipFill>
          <a:blip r:embed="rId3" cstate="print"/>
          <a:srcRect t="2931" b="2931"/>
          <a:stretch>
            <a:fillRect/>
          </a:stretch>
        </p:blipFill>
        <p:spPr bwMode="auto">
          <a:xfrm>
            <a:off x="756010" y="1548530"/>
            <a:ext cx="7631980" cy="2880602"/>
          </a:xfrm>
          <a:prstGeom prst="rect">
            <a:avLst/>
          </a:prstGeom>
          <a:noFill/>
          <a:ln w="9525">
            <a:noFill/>
            <a:miter lim="800000"/>
            <a:headEnd/>
            <a:tailEnd/>
          </a:ln>
        </p:spPr>
      </p:pic>
      <p:grpSp>
        <p:nvGrpSpPr>
          <p:cNvPr id="2" name="Group 7"/>
          <p:cNvGrpSpPr/>
          <p:nvPr/>
        </p:nvGrpSpPr>
        <p:grpSpPr>
          <a:xfrm>
            <a:off x="744888" y="4533102"/>
            <a:ext cx="7654224" cy="2039170"/>
            <a:chOff x="1115616" y="4199630"/>
            <a:chExt cx="7654224" cy="2039170"/>
          </a:xfrm>
        </p:grpSpPr>
        <p:pic>
          <p:nvPicPr>
            <p:cNvPr id="7174" name="Picture 5"/>
            <p:cNvPicPr>
              <a:picLocks noChangeAspect="1" noChangeArrowheads="1"/>
            </p:cNvPicPr>
            <p:nvPr/>
          </p:nvPicPr>
          <p:blipFill>
            <a:blip r:embed="rId4" cstate="print"/>
            <a:srcRect t="58308" r="3356" b="4683"/>
            <a:stretch>
              <a:fillRect/>
            </a:stretch>
          </p:blipFill>
          <p:spPr bwMode="auto">
            <a:xfrm>
              <a:off x="1115616" y="4199630"/>
              <a:ext cx="5567705" cy="2037682"/>
            </a:xfrm>
            <a:prstGeom prst="rect">
              <a:avLst/>
            </a:prstGeom>
            <a:noFill/>
            <a:ln w="9525">
              <a:noFill/>
              <a:miter lim="800000"/>
              <a:headEnd/>
              <a:tailEnd/>
            </a:ln>
          </p:spPr>
        </p:pic>
        <p:pic>
          <p:nvPicPr>
            <p:cNvPr id="7" name="Picture 5" descr="600px-Albert_Einstein_Head"/>
            <p:cNvPicPr>
              <a:picLocks noChangeAspect="1" noChangeArrowheads="1"/>
            </p:cNvPicPr>
            <p:nvPr/>
          </p:nvPicPr>
          <p:blipFill>
            <a:blip r:embed="rId5" cstate="print"/>
            <a:srcRect/>
            <a:stretch>
              <a:fillRect/>
            </a:stretch>
          </p:blipFill>
          <p:spPr bwMode="auto">
            <a:xfrm>
              <a:off x="6732240" y="4201200"/>
              <a:ext cx="2037600" cy="2037600"/>
            </a:xfrm>
            <a:prstGeom prst="rect">
              <a:avLst/>
            </a:prstGeom>
            <a:noFill/>
            <a:ln w="9525">
              <a:noFill/>
              <a:miter lim="800000"/>
              <a:headEnd/>
              <a:tailEnd/>
            </a:ln>
          </p:spPr>
        </p:pic>
      </p:grpSp>
      <p:sp>
        <p:nvSpPr>
          <p:cNvPr id="8" name="Footer Placeholder 7"/>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ppt_x"/>
                                          </p:val>
                                        </p:tav>
                                        <p:tav tm="100000">
                                          <p:val>
                                            <p:strVal val="#ppt_x"/>
                                          </p:val>
                                        </p:tav>
                                      </p:tavLst>
                                    </p:anim>
                                    <p:anim calcmode="lin" valueType="num">
                                      <p:cBhvr additive="base">
                                        <p:cTn id="8" dur="500" fill="hold"/>
                                        <p:tgtEl>
                                          <p:spTgt spid="717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Schematic of the underground labs</a:t>
            </a:r>
            <a:endParaRPr lang="en-SG" dirty="0"/>
          </a:p>
        </p:txBody>
      </p:sp>
      <p:pic>
        <p:nvPicPr>
          <p:cNvPr id="8" name="Content Placeholder 7" descr="ug_layout_Bodi_Hills1.JPG"/>
          <p:cNvPicPr>
            <a:picLocks noGrp="1" noChangeAspect="1"/>
          </p:cNvPicPr>
          <p:nvPr>
            <p:ph idx="1"/>
          </p:nvPr>
        </p:nvPicPr>
        <p:blipFill>
          <a:blip r:embed="rId2" cstate="print"/>
          <a:srcRect b="6196"/>
          <a:stretch>
            <a:fillRect/>
          </a:stretch>
        </p:blipFill>
        <p:spPr>
          <a:xfrm>
            <a:off x="35996" y="1548000"/>
            <a:ext cx="8168169" cy="4860000"/>
          </a:xfrm>
          <a:prstGeom prst="rect">
            <a:avLst/>
          </a:prstGeom>
          <a:noFill/>
          <a:ln>
            <a:noFill/>
          </a:ln>
        </p:spPr>
      </p:pic>
      <p:sp>
        <p:nvSpPr>
          <p:cNvPr id="5" name="Slide Number Placeholder 4"/>
          <p:cNvSpPr>
            <a:spLocks noGrp="1"/>
          </p:cNvSpPr>
          <p:nvPr>
            <p:ph type="sldNum" sz="quarter" idx="12"/>
          </p:nvPr>
        </p:nvSpPr>
        <p:spPr/>
        <p:txBody>
          <a:bodyPr/>
          <a:lstStyle/>
          <a:p>
            <a:fld id="{6B515099-5EE2-44CA-9DA9-9E7B1E624B5D}" type="slidenum">
              <a:rPr lang="en-SG" smtClean="0"/>
              <a:pPr/>
              <a:t>90</a:t>
            </a:fld>
            <a:endParaRPr lang="en-SG" dirty="0"/>
          </a:p>
        </p:txBody>
      </p:sp>
      <p:sp>
        <p:nvSpPr>
          <p:cNvPr id="11" name="Rounded Rectangle 10"/>
          <p:cNvSpPr/>
          <p:nvPr/>
        </p:nvSpPr>
        <p:spPr>
          <a:xfrm>
            <a:off x="7560488" y="3990533"/>
            <a:ext cx="1404000" cy="374571"/>
          </a:xfrm>
          <a:prstGeom prst="roundRect">
            <a:avLst/>
          </a:prstGeom>
          <a:solidFill>
            <a:srgbClr val="FF99FF"/>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600" dirty="0" smtClean="0">
                <a:solidFill>
                  <a:schemeClr val="tx1"/>
                </a:solidFill>
              </a:rPr>
              <a:t>Basic features</a:t>
            </a:r>
            <a:endParaRPr lang="en-SG" sz="1600" dirty="0">
              <a:solidFill>
                <a:schemeClr val="tx1"/>
              </a:solidFill>
            </a:endParaRPr>
          </a:p>
        </p:txBody>
      </p:sp>
      <p:graphicFrame>
        <p:nvGraphicFramePr>
          <p:cNvPr id="10" name="Table 9"/>
          <p:cNvGraphicFramePr>
            <a:graphicFrameLocks noGrp="1"/>
          </p:cNvGraphicFramePr>
          <p:nvPr/>
        </p:nvGraphicFramePr>
        <p:xfrm>
          <a:off x="4932040" y="4425528"/>
          <a:ext cx="4032448" cy="1981200"/>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944216"/>
                <a:gridCol w="2088232"/>
              </a:tblGrid>
              <a:tr h="183718">
                <a:tc>
                  <a:txBody>
                    <a:bodyPr/>
                    <a:lstStyle/>
                    <a:p>
                      <a:pPr algn="l">
                        <a:spcAft>
                          <a:spcPts val="0"/>
                        </a:spcAft>
                      </a:pPr>
                      <a:r>
                        <a:rPr lang="en-SG" sz="1300" kern="100" dirty="0">
                          <a:solidFill>
                            <a:srgbClr val="002060"/>
                          </a:solidFill>
                        </a:rPr>
                        <a:t>Length of the tunnel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smtClean="0">
                          <a:solidFill>
                            <a:srgbClr val="002060"/>
                          </a:solidFill>
                        </a:rPr>
                        <a:t>2.1 </a:t>
                      </a:r>
                      <a:r>
                        <a:rPr lang="en-SG" sz="1300" kern="100" dirty="0">
                          <a:solidFill>
                            <a:srgbClr val="002060"/>
                          </a:solidFill>
                        </a:rPr>
                        <a:t>km (approx.)</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cross-section</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7.5m wide and 7.5m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gradient</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1:15</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overburden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SG" sz="1300" kern="100" dirty="0" smtClean="0">
                          <a:solidFill>
                            <a:srgbClr val="002060"/>
                          </a:solidFill>
                          <a:latin typeface="+mn-lt"/>
                          <a:ea typeface="+mn-ea"/>
                          <a:cs typeface="+mn-cs"/>
                        </a:rPr>
                        <a:t>1300m (</a:t>
                      </a:r>
                      <a:r>
                        <a:rPr kumimoji="0" lang="en-US" sz="1300" kern="100" dirty="0" smtClean="0">
                          <a:solidFill>
                            <a:srgbClr val="002060"/>
                          </a:solidFill>
                          <a:latin typeface="+mn-lt"/>
                          <a:ea typeface="+mn-ea"/>
                          <a:cs typeface="+mn-cs"/>
                        </a:rPr>
                        <a:t>4000 mwe)</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type and density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Charnockite, 2.9 gm/cc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Number of caverns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3 (one big and two small)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Size of the main cavern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132m × 26m × 20m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CERN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7100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JPARC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6600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marL="0" algn="l" rtl="0" eaLnBrk="1" latinLnBrk="0" hangingPunct="1">
                        <a:spcAft>
                          <a:spcPts val="0"/>
                        </a:spcAft>
                      </a:pPr>
                      <a:r>
                        <a:rPr kumimoji="0" lang="en-SG" sz="1300" kern="100" dirty="0" smtClean="0">
                          <a:solidFill>
                            <a:srgbClr val="002060"/>
                          </a:solidFill>
                          <a:latin typeface="+mn-lt"/>
                          <a:ea typeface="+mn-ea"/>
                          <a:cs typeface="+mn-cs"/>
                        </a:rPr>
                        <a:t>Future nuclear reactor</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kumimoji="0" lang="en-SG" sz="1300" kern="100" dirty="0" smtClean="0">
                          <a:solidFill>
                            <a:srgbClr val="002060"/>
                          </a:solidFill>
                          <a:latin typeface="+mn-lt"/>
                          <a:ea typeface="+mn-ea"/>
                          <a:cs typeface="+mn-cs"/>
                        </a:rPr>
                        <a:t>9000 Mwe, 205 km</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bl>
          </a:graphicData>
        </a:graphic>
      </p:graphicFrame>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par>
                                <p:cTn id="13" presetID="2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ICAL detector and construction</a:t>
            </a:r>
            <a:endParaRPr lang="en-SG" dirty="0"/>
          </a:p>
        </p:txBody>
      </p:sp>
      <p:pic>
        <p:nvPicPr>
          <p:cNvPr id="6" name="Picture 2" descr="http://www.ino.tifr.res.in/ino/gallery/Schematic%20view%20of%20the%20INO%20detector.JPG">
            <a:hlinkClick r:id="rId3" action="ppaction://hlinkpres?slideindex=1&amp;slidetitle="/>
          </p:cNvPr>
          <p:cNvPicPr>
            <a:picLocks noGrp="1" noChangeAspect="1" noChangeArrowheads="1"/>
          </p:cNvPicPr>
          <p:nvPr>
            <p:ph idx="1"/>
          </p:nvPr>
        </p:nvPicPr>
        <p:blipFill>
          <a:blip r:embed="rId4" cstate="print"/>
          <a:srcRect/>
          <a:stretch>
            <a:fillRect/>
          </a:stretch>
        </p:blipFill>
        <p:spPr bwMode="auto">
          <a:xfrm>
            <a:off x="179512" y="1548000"/>
            <a:ext cx="4178301" cy="4860000"/>
          </a:xfrm>
          <a:prstGeom prst="rect">
            <a:avLst/>
          </a:prstGeom>
          <a:ln>
            <a:noFill/>
          </a:ln>
          <a:effectLst>
            <a:outerShdw blurRad="292100" dist="139700" dir="2700000" algn="tl" rotWithShape="0">
              <a:srgbClr val="333333">
                <a:alpha val="65000"/>
              </a:srgbClr>
            </a:outerShdw>
          </a:effectLst>
        </p:spPr>
      </p:pic>
      <p:sp>
        <p:nvSpPr>
          <p:cNvPr id="8" name="Text Box 12"/>
          <p:cNvSpPr txBox="1">
            <a:spLocks noChangeArrowheads="1"/>
          </p:cNvSpPr>
          <p:nvPr/>
        </p:nvSpPr>
        <p:spPr bwMode="auto">
          <a:xfrm>
            <a:off x="1529869" y="2034535"/>
            <a:ext cx="1529963"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Magnet coils</a:t>
            </a:r>
            <a:endParaRPr lang="en-US" baseline="0" dirty="0">
              <a:solidFill>
                <a:schemeClr val="bg1"/>
              </a:solidFill>
              <a:latin typeface="Arial" charset="0"/>
            </a:endParaRPr>
          </a:p>
        </p:txBody>
      </p:sp>
      <p:sp>
        <p:nvSpPr>
          <p:cNvPr id="13" name="Text Box 12"/>
          <p:cNvSpPr txBox="1">
            <a:spLocks noChangeArrowheads="1"/>
          </p:cNvSpPr>
          <p:nvPr/>
        </p:nvSpPr>
        <p:spPr bwMode="auto">
          <a:xfrm>
            <a:off x="730504" y="4149080"/>
            <a:ext cx="2952000" cy="349074"/>
          </a:xfrm>
          <a:prstGeom prst="rect">
            <a:avLst/>
          </a:prstGeom>
          <a:noFill/>
          <a:ln w="9525">
            <a:noFill/>
            <a:miter lim="800000"/>
            <a:headEnd/>
            <a:tailEnd/>
          </a:ln>
        </p:spPr>
        <p:txBody>
          <a:bodyPr wrap="square" lIns="101858" tIns="50929" rIns="101858" bIns="50929" anchor="ctr" anchorCtr="1">
            <a:spAutoFit/>
          </a:bodyPr>
          <a:lstStyle/>
          <a:p>
            <a:pPr defTabSz="1019175"/>
            <a:r>
              <a:rPr lang="en-US" sz="1600" baseline="0" dirty="0" smtClean="0">
                <a:solidFill>
                  <a:schemeClr val="bg1"/>
                </a:solidFill>
                <a:latin typeface="Arial" charset="0"/>
              </a:rPr>
              <a:t>RPC handling trolleys</a:t>
            </a:r>
            <a:endParaRPr lang="en-US" sz="1600" baseline="0" dirty="0">
              <a:solidFill>
                <a:schemeClr val="bg1"/>
              </a:solidFill>
              <a:latin typeface="Arial" charset="0"/>
            </a:endParaRPr>
          </a:p>
        </p:txBody>
      </p:sp>
      <p:sp>
        <p:nvSpPr>
          <p:cNvPr id="14" name="Striped Right Arrow 13"/>
          <p:cNvSpPr/>
          <p:nvPr/>
        </p:nvSpPr>
        <p:spPr>
          <a:xfrm>
            <a:off x="3227612" y="424015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5" name="Striped Right Arrow 14"/>
          <p:cNvSpPr/>
          <p:nvPr/>
        </p:nvSpPr>
        <p:spPr>
          <a:xfrm rot="10800000">
            <a:off x="883421" y="421506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6" name="Text Box 12"/>
          <p:cNvSpPr txBox="1">
            <a:spLocks noChangeArrowheads="1"/>
          </p:cNvSpPr>
          <p:nvPr/>
        </p:nvSpPr>
        <p:spPr bwMode="auto">
          <a:xfrm>
            <a:off x="1043608" y="5673035"/>
            <a:ext cx="2421876"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Total weight: 50Ktons</a:t>
            </a:r>
            <a:endParaRPr lang="en-US" baseline="0" dirty="0">
              <a:solidFill>
                <a:schemeClr val="bg1"/>
              </a:solidFill>
              <a:latin typeface="Arial" charset="0"/>
            </a:endParaRPr>
          </a:p>
        </p:txBody>
      </p:sp>
      <p:sp>
        <p:nvSpPr>
          <p:cNvPr id="18" name="Slide Number Placeholder 17"/>
          <p:cNvSpPr>
            <a:spLocks noGrp="1"/>
          </p:cNvSpPr>
          <p:nvPr>
            <p:ph type="sldNum" sz="quarter" idx="12"/>
          </p:nvPr>
        </p:nvSpPr>
        <p:spPr/>
        <p:txBody>
          <a:bodyPr/>
          <a:lstStyle/>
          <a:p>
            <a:fld id="{5D0D82D1-030A-4AF5-855D-82A44DD93AEE}" type="slidenum">
              <a:rPr lang="en-US" smtClean="0"/>
              <a:pPr/>
              <a:t>91</a:t>
            </a:fld>
            <a:endParaRPr lang="en-US" dirty="0"/>
          </a:p>
        </p:txBody>
      </p:sp>
      <p:pic>
        <p:nvPicPr>
          <p:cNvPr id="19" name="Content Placeholder 6" descr="overall_assy_new.jpg"/>
          <p:cNvPicPr>
            <a:picLocks noChangeAspect="1"/>
          </p:cNvPicPr>
          <p:nvPr/>
        </p:nvPicPr>
        <p:blipFill>
          <a:blip r:embed="rId5" cstate="print"/>
          <a:srcRect l="10172" r="29562" b="8791"/>
          <a:stretch>
            <a:fillRect/>
          </a:stretch>
        </p:blipFill>
        <p:spPr>
          <a:xfrm>
            <a:off x="4499992" y="1548000"/>
            <a:ext cx="4449942" cy="4860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rot="-1140000">
            <a:off x="6082710" y="3169968"/>
            <a:ext cx="2376000" cy="830997"/>
          </a:xfrm>
          <a:prstGeom prst="rect">
            <a:avLst/>
          </a:prstGeom>
          <a:noFill/>
        </p:spPr>
        <p:txBody>
          <a:bodyPr wrap="square" lIns="0" tIns="0" rIns="0" bIns="0" rtlCol="0" anchor="ctr" anchorCtr="1">
            <a:spAutoFit/>
          </a:bodyPr>
          <a:lstStyle/>
          <a:p>
            <a:r>
              <a:rPr lang="en-US" dirty="0" smtClean="0">
                <a:solidFill>
                  <a:srgbClr val="002060"/>
                </a:solidFill>
              </a:rPr>
              <a:t>4000mm</a:t>
            </a:r>
            <a:r>
              <a:rPr lang="en-US" dirty="0" smtClean="0">
                <a:solidFill>
                  <a:srgbClr val="002060"/>
                </a:solidFill>
                <a:sym typeface="Symbol"/>
              </a:rPr>
              <a:t>2000mm</a:t>
            </a:r>
          </a:p>
          <a:p>
            <a:r>
              <a:rPr lang="en-US" dirty="0" smtClean="0">
                <a:solidFill>
                  <a:srgbClr val="002060"/>
                </a:solidFill>
                <a:sym typeface="Symbol"/>
              </a:rPr>
              <a:t>56mm low carbon iron sheets</a:t>
            </a:r>
            <a:endParaRPr lang="en-US" dirty="0">
              <a:solidFill>
                <a:srgbClr val="002060"/>
              </a:solidFill>
            </a:endParaRPr>
          </a:p>
        </p:txBody>
      </p:sp>
      <p:sp>
        <p:nvSpPr>
          <p:cNvPr id="21" name="TextBox 20"/>
          <p:cNvSpPr txBox="1"/>
          <p:nvPr/>
        </p:nvSpPr>
        <p:spPr>
          <a:xfrm rot="1740000">
            <a:off x="4993770" y="4458188"/>
            <a:ext cx="800453" cy="461665"/>
          </a:xfrm>
          <a:prstGeom prst="rect">
            <a:avLst/>
          </a:prstGeom>
          <a:noFill/>
        </p:spPr>
        <p:txBody>
          <a:bodyPr wrap="square" rtlCol="0">
            <a:spAutoFit/>
          </a:bodyPr>
          <a:lstStyle/>
          <a:p>
            <a:r>
              <a:rPr lang="en-US" sz="2400" dirty="0" smtClean="0">
                <a:solidFill>
                  <a:srgbClr val="FFFF00"/>
                </a:solidFill>
              </a:rPr>
              <a:t>RPC</a:t>
            </a:r>
            <a:endParaRPr lang="en-US" sz="2000" dirty="0">
              <a:solidFill>
                <a:srgbClr val="FFFF00"/>
              </a:solidFill>
            </a:endParaRPr>
          </a:p>
        </p:txBody>
      </p:sp>
      <p:pic>
        <p:nvPicPr>
          <p:cNvPr id="20" name="Picture 2"/>
          <p:cNvPicPr>
            <a:picLocks noChangeAspect="1" noChangeArrowheads="1"/>
          </p:cNvPicPr>
          <p:nvPr/>
        </p:nvPicPr>
        <p:blipFill>
          <a:blip r:embed="rId6" cstate="print"/>
          <a:srcRect/>
          <a:stretch>
            <a:fillRect/>
          </a:stretch>
        </p:blipFill>
        <p:spPr bwMode="auto">
          <a:xfrm>
            <a:off x="4500000" y="1548000"/>
            <a:ext cx="2127848"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Footer Placeholder 21"/>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Factsheet of ICAL detector</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92</a:t>
            </a:fld>
            <a:endParaRPr lang="en-US" dirty="0"/>
          </a:p>
        </p:txBody>
      </p:sp>
      <p:graphicFrame>
        <p:nvGraphicFramePr>
          <p:cNvPr id="6" name="Group 3"/>
          <p:cNvGraphicFramePr>
            <a:graphicFrameLocks noChangeAspect="1"/>
          </p:cNvGraphicFramePr>
          <p:nvPr/>
        </p:nvGraphicFramePr>
        <p:xfrm>
          <a:off x="696268" y="1548000"/>
          <a:ext cx="7709795" cy="4833332"/>
        </p:xfrm>
        <a:graphic>
          <a:graphicData uri="http://schemas.openxmlformats.org/drawingml/2006/table">
            <a:tbl>
              <a:tblPr>
                <a:tableStyleId>{5940675A-B579-460E-94D1-54222C63F5DA}</a:tableStyleId>
              </a:tblPr>
              <a:tblGrid>
                <a:gridCol w="3856386"/>
                <a:gridCol w="3853409"/>
              </a:tblGrid>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modules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Module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16m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Detector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48.4m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layers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150</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Iron plate thickness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56mm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Gap for RPC trays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40mm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Magnetic field</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1.3Tesla</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RPC dimensions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1,950mm × 1,840mm × 24mm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Readout strip pitch</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 0mm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RPCs/Road/Layer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Roads/Layer/Module</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192</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28,800 (97,505m</a:t>
                      </a:r>
                      <a:r>
                        <a:rPr kumimoji="0" lang="en-US" sz="1800" u="none" strike="noStrike" cap="none" normalizeH="0" baseline="30000" dirty="0" smtClean="0">
                          <a:ln>
                            <a:noFill/>
                          </a:ln>
                          <a:effectLst>
                            <a:outerShdw blurRad="38100" dist="38100" dir="2700000" algn="tl">
                              <a:srgbClr val="000000"/>
                            </a:outerShdw>
                          </a:effectLst>
                        </a:rPr>
                        <a:t>2</a:t>
                      </a:r>
                      <a:r>
                        <a:rPr kumimoji="0" lang="en-US" sz="1800" u="none" strike="noStrike" cap="none" normalizeH="0" baseline="0" dirty="0" smtClean="0">
                          <a:ln>
                            <a:noFill/>
                          </a:ln>
                          <a:effectLst>
                            <a:outerShdw blurRad="38100" dist="38100" dir="2700000" algn="tl">
                              <a:srgbClr val="000000"/>
                            </a:outerShdw>
                          </a:effectLst>
                        </a:rPr>
                        <a:t>)</a:t>
                      </a:r>
                      <a:endParaRPr kumimoji="0" lang="en-US" sz="1800" b="0" i="0" u="none" strike="noStrike" cap="none" normalizeH="0" baseline="3000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readout strips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3,686,400</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bl>
          </a:graphicData>
        </a:graphic>
      </p:graphicFrame>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Prototype RPC stack</a:t>
            </a:r>
            <a:endParaRPr lang="en-US" dirty="0"/>
          </a:p>
        </p:txBody>
      </p:sp>
      <p:pic>
        <p:nvPicPr>
          <p:cNvPr id="9" name="Content Placeholder 8" descr="bigstack-latest.jpg"/>
          <p:cNvPicPr>
            <a:picLocks noGrp="1" noChangeAspect="1"/>
          </p:cNvPicPr>
          <p:nvPr>
            <p:ph sz="half" idx="1"/>
          </p:nvPr>
        </p:nvPicPr>
        <p:blipFill>
          <a:blip r:embed="rId3" cstate="print"/>
          <a:stretch>
            <a:fillRect/>
          </a:stretch>
        </p:blipFill>
        <p:spPr>
          <a:xfrm>
            <a:off x="812377" y="1548000"/>
            <a:ext cx="7519247" cy="504000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5D0D82D1-030A-4AF5-855D-82A44DD93AEE}" type="slidenum">
              <a:rPr lang="en-US" smtClean="0"/>
              <a:pPr/>
              <a:t>93</a:t>
            </a:fld>
            <a:endParaRPr lang="en-US" dirty="0"/>
          </a:p>
        </p:txBody>
      </p:sp>
      <p:sp>
        <p:nvSpPr>
          <p:cNvPr id="5" name="Footer Placeholder 4"/>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152400"/>
            <a:ext cx="9000000" cy="1251062"/>
          </a:xfrm>
        </p:spPr>
        <p:txBody>
          <a:bodyPr>
            <a:normAutofit fontScale="90000"/>
          </a:bodyPr>
          <a:lstStyle/>
          <a:p>
            <a:r>
              <a:rPr lang="en-US" sz="4800" dirty="0" smtClean="0">
                <a:latin typeface="Arial Rounded MT Bold" pitchFamily="34" charset="0"/>
              </a:rPr>
              <a:t>Design and implementation of the data acquisition system</a:t>
            </a:r>
            <a:endParaRPr lang="en-US" sz="4800" dirty="0">
              <a:latin typeface="Arial Rounded MT Bold" pitchFamily="34" charset="0"/>
            </a:endParaRPr>
          </a:p>
        </p:txBody>
      </p:sp>
      <p:pic>
        <p:nvPicPr>
          <p:cNvPr id="17" name="Picture 4" descr="P9190163"/>
          <p:cNvPicPr>
            <a:picLocks noChangeAspect="1" noChangeArrowheads="1"/>
          </p:cNvPicPr>
          <p:nvPr/>
        </p:nvPicPr>
        <p:blipFill>
          <a:blip r:embed="rId3" cstate="print"/>
          <a:srcRect l="3444" t="2554" r="4305" b="3072"/>
          <a:stretch>
            <a:fillRect/>
          </a:stretch>
        </p:blipFill>
        <p:spPr>
          <a:xfrm rot="16200000">
            <a:off x="1450339" y="2208866"/>
            <a:ext cx="1584000" cy="1270593"/>
          </a:xfrm>
          <a:prstGeom prst="rect">
            <a:avLst/>
          </a:prstGeom>
          <a:noFill/>
          <a:ln/>
        </p:spPr>
      </p:pic>
      <p:pic>
        <p:nvPicPr>
          <p:cNvPr id="21" name="Picture 4" descr="P9190163"/>
          <p:cNvPicPr>
            <a:picLocks noChangeAspect="1" noChangeArrowheads="1"/>
          </p:cNvPicPr>
          <p:nvPr/>
        </p:nvPicPr>
        <p:blipFill>
          <a:blip r:embed="rId3" cstate="print"/>
          <a:srcRect l="3444" t="2554" r="4305" b="3072"/>
          <a:stretch>
            <a:fillRect/>
          </a:stretch>
        </p:blipFill>
        <p:spPr>
          <a:xfrm rot="16200000">
            <a:off x="1450338" y="4514399"/>
            <a:ext cx="1584000" cy="1270591"/>
          </a:xfrm>
          <a:prstGeom prst="rect">
            <a:avLst/>
          </a:prstGeom>
          <a:noFill/>
          <a:ln/>
        </p:spPr>
      </p:pic>
      <p:pic>
        <p:nvPicPr>
          <p:cNvPr id="22" name="Picture 4" descr="P9190163"/>
          <p:cNvPicPr>
            <a:picLocks noChangeAspect="1" noChangeArrowheads="1"/>
          </p:cNvPicPr>
          <p:nvPr/>
        </p:nvPicPr>
        <p:blipFill>
          <a:blip r:embed="rId3" cstate="print"/>
          <a:srcRect l="3444" t="2554" r="4305" b="3072"/>
          <a:stretch>
            <a:fillRect/>
          </a:stretch>
        </p:blipFill>
        <p:spPr>
          <a:xfrm rot="16200000">
            <a:off x="1602000" y="4657276"/>
            <a:ext cx="1584000" cy="1270589"/>
          </a:xfrm>
          <a:prstGeom prst="rect">
            <a:avLst/>
          </a:prstGeom>
          <a:noFill/>
          <a:ln/>
        </p:spPr>
      </p:pic>
      <p:pic>
        <p:nvPicPr>
          <p:cNvPr id="23" name="Picture 4" descr="DFE"/>
          <p:cNvPicPr>
            <a:picLocks noChangeAspect="1" noChangeArrowheads="1"/>
          </p:cNvPicPr>
          <p:nvPr/>
        </p:nvPicPr>
        <p:blipFill>
          <a:blip r:embed="rId4" cstate="print"/>
          <a:srcRect/>
          <a:stretch>
            <a:fillRect/>
          </a:stretch>
        </p:blipFill>
        <p:spPr>
          <a:xfrm flipH="1">
            <a:off x="3370626" y="2020644"/>
            <a:ext cx="1368000" cy="1671075"/>
          </a:xfrm>
          <a:prstGeom prst="rect">
            <a:avLst/>
          </a:prstGeom>
          <a:noFill/>
          <a:ln/>
        </p:spPr>
      </p:pic>
      <p:pic>
        <p:nvPicPr>
          <p:cNvPr id="29" name="Picture 4" descr="DFE"/>
          <p:cNvPicPr>
            <a:picLocks noChangeAspect="1" noChangeArrowheads="1"/>
          </p:cNvPicPr>
          <p:nvPr/>
        </p:nvPicPr>
        <p:blipFill>
          <a:blip r:embed="rId4" cstate="print"/>
          <a:srcRect/>
          <a:stretch>
            <a:fillRect/>
          </a:stretch>
        </p:blipFill>
        <p:spPr>
          <a:xfrm flipH="1">
            <a:off x="3372125" y="4389096"/>
            <a:ext cx="1368000" cy="1671075"/>
          </a:xfrm>
          <a:prstGeom prst="rect">
            <a:avLst/>
          </a:prstGeom>
          <a:noFill/>
          <a:ln/>
        </p:spPr>
      </p:pic>
      <p:pic>
        <p:nvPicPr>
          <p:cNvPr id="36" name="Picture 35" descr="kek 004"/>
          <p:cNvPicPr>
            <a:picLocks noChangeAspect="1" noChangeArrowheads="1"/>
          </p:cNvPicPr>
          <p:nvPr/>
        </p:nvPicPr>
        <p:blipFill>
          <a:blip r:embed="rId5" cstate="print"/>
          <a:srcRect l="8248" t="6182" r="3769"/>
          <a:stretch>
            <a:fillRect/>
          </a:stretch>
        </p:blipFill>
        <p:spPr>
          <a:xfrm>
            <a:off x="142844" y="1535799"/>
            <a:ext cx="612000" cy="2031650"/>
          </a:xfrm>
          <a:prstGeom prst="rect">
            <a:avLst/>
          </a:prstGeom>
          <a:noFill/>
          <a:ln/>
        </p:spPr>
      </p:pic>
      <p:pic>
        <p:nvPicPr>
          <p:cNvPr id="37" name="Picture 36" descr="kek 004"/>
          <p:cNvPicPr>
            <a:picLocks noChangeAspect="1" noChangeArrowheads="1"/>
          </p:cNvPicPr>
          <p:nvPr/>
        </p:nvPicPr>
        <p:blipFill>
          <a:blip r:embed="rId5" cstate="print"/>
          <a:srcRect l="8248" t="6182" r="3769"/>
          <a:stretch>
            <a:fillRect/>
          </a:stretch>
        </p:blipFill>
        <p:spPr>
          <a:xfrm>
            <a:off x="295244" y="1688199"/>
            <a:ext cx="612000" cy="2031650"/>
          </a:xfrm>
          <a:prstGeom prst="rect">
            <a:avLst/>
          </a:prstGeom>
          <a:noFill/>
          <a:ln/>
        </p:spPr>
      </p:pic>
      <p:pic>
        <p:nvPicPr>
          <p:cNvPr id="45" name="Picture 44" descr="kek 004"/>
          <p:cNvPicPr>
            <a:picLocks noChangeAspect="1" noChangeArrowheads="1"/>
          </p:cNvPicPr>
          <p:nvPr/>
        </p:nvPicPr>
        <p:blipFill>
          <a:blip r:embed="rId5" cstate="print"/>
          <a:srcRect l="8248" t="6182" r="3769"/>
          <a:stretch>
            <a:fillRect/>
          </a:stretch>
        </p:blipFill>
        <p:spPr>
          <a:xfrm>
            <a:off x="447644" y="1840599"/>
            <a:ext cx="612000" cy="2031650"/>
          </a:xfrm>
          <a:prstGeom prst="rect">
            <a:avLst/>
          </a:prstGeom>
          <a:noFill/>
          <a:ln/>
        </p:spPr>
      </p:pic>
      <p:pic>
        <p:nvPicPr>
          <p:cNvPr id="50" name="Picture 49" descr="kek 004"/>
          <p:cNvPicPr>
            <a:picLocks noChangeAspect="1" noChangeArrowheads="1"/>
          </p:cNvPicPr>
          <p:nvPr/>
        </p:nvPicPr>
        <p:blipFill>
          <a:blip r:embed="rId5" cstate="print"/>
          <a:srcRect l="8248" t="6182" r="3769"/>
          <a:stretch>
            <a:fillRect/>
          </a:stretch>
        </p:blipFill>
        <p:spPr>
          <a:xfrm>
            <a:off x="600044" y="1992999"/>
            <a:ext cx="612000" cy="2031650"/>
          </a:xfrm>
          <a:prstGeom prst="rect">
            <a:avLst/>
          </a:prstGeom>
          <a:noFill/>
          <a:ln/>
        </p:spPr>
      </p:pic>
      <p:pic>
        <p:nvPicPr>
          <p:cNvPr id="51" name="Picture 50" descr="kek 004"/>
          <p:cNvPicPr>
            <a:picLocks noChangeAspect="1" noChangeArrowheads="1"/>
          </p:cNvPicPr>
          <p:nvPr/>
        </p:nvPicPr>
        <p:blipFill>
          <a:blip r:embed="rId5" cstate="print"/>
          <a:srcRect l="8248" t="6182" r="3769"/>
          <a:stretch>
            <a:fillRect/>
          </a:stretch>
        </p:blipFill>
        <p:spPr>
          <a:xfrm>
            <a:off x="145214" y="4790749"/>
            <a:ext cx="612000" cy="2031650"/>
          </a:xfrm>
          <a:prstGeom prst="rect">
            <a:avLst/>
          </a:prstGeom>
          <a:noFill/>
          <a:ln/>
        </p:spPr>
      </p:pic>
      <p:pic>
        <p:nvPicPr>
          <p:cNvPr id="55" name="Picture 54" descr="kek 004"/>
          <p:cNvPicPr>
            <a:picLocks noChangeAspect="1" noChangeArrowheads="1"/>
          </p:cNvPicPr>
          <p:nvPr/>
        </p:nvPicPr>
        <p:blipFill>
          <a:blip r:embed="rId5" cstate="print"/>
          <a:srcRect l="8248" t="6182" r="3769"/>
          <a:stretch>
            <a:fillRect/>
          </a:stretch>
        </p:blipFill>
        <p:spPr>
          <a:xfrm>
            <a:off x="297614" y="4607821"/>
            <a:ext cx="612000" cy="2031650"/>
          </a:xfrm>
          <a:prstGeom prst="rect">
            <a:avLst/>
          </a:prstGeom>
          <a:noFill/>
          <a:ln/>
        </p:spPr>
      </p:pic>
      <p:pic>
        <p:nvPicPr>
          <p:cNvPr id="56" name="Picture 55" descr="kek 004"/>
          <p:cNvPicPr>
            <a:picLocks noChangeAspect="1" noChangeArrowheads="1"/>
          </p:cNvPicPr>
          <p:nvPr/>
        </p:nvPicPr>
        <p:blipFill>
          <a:blip r:embed="rId5" cstate="print"/>
          <a:srcRect l="8248" t="6182" r="3769"/>
          <a:stretch>
            <a:fillRect/>
          </a:stretch>
        </p:blipFill>
        <p:spPr>
          <a:xfrm>
            <a:off x="450014" y="4464945"/>
            <a:ext cx="612000" cy="2031650"/>
          </a:xfrm>
          <a:prstGeom prst="rect">
            <a:avLst/>
          </a:prstGeom>
          <a:noFill/>
          <a:ln/>
        </p:spPr>
      </p:pic>
      <p:pic>
        <p:nvPicPr>
          <p:cNvPr id="65" name="Picture 64" descr="kek 004"/>
          <p:cNvPicPr>
            <a:picLocks noChangeAspect="1" noChangeArrowheads="1"/>
          </p:cNvPicPr>
          <p:nvPr/>
        </p:nvPicPr>
        <p:blipFill>
          <a:blip r:embed="rId5" cstate="print"/>
          <a:srcRect l="8248" t="6182" r="3769"/>
          <a:stretch>
            <a:fillRect/>
          </a:stretch>
        </p:blipFill>
        <p:spPr>
          <a:xfrm>
            <a:off x="602414" y="4322069"/>
            <a:ext cx="612000" cy="2031650"/>
          </a:xfrm>
          <a:prstGeom prst="rect">
            <a:avLst/>
          </a:prstGeom>
          <a:noFill/>
          <a:ln/>
        </p:spPr>
      </p:pic>
      <p:sp>
        <p:nvSpPr>
          <p:cNvPr id="66" name="Right Arrow 65"/>
          <p:cNvSpPr/>
          <p:nvPr/>
        </p:nvSpPr>
        <p:spPr>
          <a:xfrm>
            <a:off x="1247417"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7" name="Right Arrow 66"/>
          <p:cNvSpPr/>
          <p:nvPr/>
        </p:nvSpPr>
        <p:spPr>
          <a:xfrm>
            <a:off x="3045242" y="27144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8" name="Right Arrow 67"/>
          <p:cNvSpPr/>
          <p:nvPr/>
        </p:nvSpPr>
        <p:spPr>
          <a:xfrm>
            <a:off x="47597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9" name="Right Arrow 68"/>
          <p:cNvSpPr/>
          <p:nvPr/>
        </p:nvSpPr>
        <p:spPr>
          <a:xfrm>
            <a:off x="1247417"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0" name="Right Arrow 69"/>
          <p:cNvSpPr/>
          <p:nvPr/>
        </p:nvSpPr>
        <p:spPr>
          <a:xfrm>
            <a:off x="3045242"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1" name="Right Arrow 70"/>
          <p:cNvSpPr/>
          <p:nvPr/>
        </p:nvSpPr>
        <p:spPr>
          <a:xfrm>
            <a:off x="47597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24" name="Picture 4"/>
          <p:cNvPicPr>
            <a:picLocks noChangeAspect="1" noChangeArrowheads="1"/>
          </p:cNvPicPr>
          <p:nvPr/>
        </p:nvPicPr>
        <p:blipFill>
          <a:blip r:embed="rId6" cstate="print"/>
          <a:srcRect/>
          <a:stretch>
            <a:fillRect/>
          </a:stretch>
        </p:blipFill>
        <p:spPr>
          <a:xfrm flipH="1">
            <a:off x="5111026" y="1976400"/>
            <a:ext cx="1276993" cy="1800000"/>
          </a:xfrm>
          <a:prstGeom prst="rect">
            <a:avLst/>
          </a:prstGeom>
          <a:noFill/>
          <a:ln/>
        </p:spPr>
      </p:pic>
      <p:pic>
        <p:nvPicPr>
          <p:cNvPr id="72" name="Picture 4"/>
          <p:cNvPicPr>
            <a:picLocks noChangeAspect="1" noChangeArrowheads="1"/>
          </p:cNvPicPr>
          <p:nvPr/>
        </p:nvPicPr>
        <p:blipFill>
          <a:blip r:embed="rId6" cstate="print"/>
          <a:srcRect/>
          <a:stretch>
            <a:fillRect/>
          </a:stretch>
        </p:blipFill>
        <p:spPr>
          <a:xfrm flipH="1">
            <a:off x="5262793" y="2128800"/>
            <a:ext cx="1276993" cy="1800000"/>
          </a:xfrm>
          <a:prstGeom prst="rect">
            <a:avLst/>
          </a:prstGeom>
          <a:noFill/>
          <a:ln/>
        </p:spPr>
      </p:pic>
      <p:pic>
        <p:nvPicPr>
          <p:cNvPr id="75" name="Picture 4" descr="bs 030"/>
          <p:cNvPicPr>
            <a:picLocks noChangeAspect="1" noChangeArrowheads="1"/>
          </p:cNvPicPr>
          <p:nvPr/>
        </p:nvPicPr>
        <p:blipFill>
          <a:blip r:embed="rId7" cstate="print"/>
          <a:srcRect/>
          <a:stretch>
            <a:fillRect/>
          </a:stretch>
        </p:blipFill>
        <p:spPr>
          <a:xfrm>
            <a:off x="5408653" y="2305042"/>
            <a:ext cx="1163611" cy="1800000"/>
          </a:xfrm>
          <a:prstGeom prst="rect">
            <a:avLst/>
          </a:prstGeom>
          <a:noFill/>
          <a:ln/>
        </p:spPr>
      </p:pic>
      <p:pic>
        <p:nvPicPr>
          <p:cNvPr id="81" name="Picture 4"/>
          <p:cNvPicPr>
            <a:picLocks noChangeAspect="1" noChangeArrowheads="1"/>
          </p:cNvPicPr>
          <p:nvPr/>
        </p:nvPicPr>
        <p:blipFill>
          <a:blip r:embed="rId6" cstate="print"/>
          <a:srcRect/>
          <a:stretch>
            <a:fillRect/>
          </a:stretch>
        </p:blipFill>
        <p:spPr>
          <a:xfrm flipH="1">
            <a:off x="5112000" y="4214818"/>
            <a:ext cx="1276993" cy="1800000"/>
          </a:xfrm>
          <a:prstGeom prst="rect">
            <a:avLst/>
          </a:prstGeom>
          <a:noFill/>
          <a:ln/>
        </p:spPr>
      </p:pic>
      <p:pic>
        <p:nvPicPr>
          <p:cNvPr id="82" name="Picture 4"/>
          <p:cNvPicPr>
            <a:picLocks noChangeAspect="1" noChangeArrowheads="1"/>
          </p:cNvPicPr>
          <p:nvPr/>
        </p:nvPicPr>
        <p:blipFill>
          <a:blip r:embed="rId6" cstate="print"/>
          <a:srcRect/>
          <a:stretch>
            <a:fillRect/>
          </a:stretch>
        </p:blipFill>
        <p:spPr>
          <a:xfrm flipH="1">
            <a:off x="5263200" y="4367218"/>
            <a:ext cx="1276993" cy="1800000"/>
          </a:xfrm>
          <a:prstGeom prst="rect">
            <a:avLst/>
          </a:prstGeom>
          <a:noFill/>
          <a:ln/>
        </p:spPr>
      </p:pic>
      <p:pic>
        <p:nvPicPr>
          <p:cNvPr id="83" name="Picture 4" descr="bs 030"/>
          <p:cNvPicPr>
            <a:picLocks noChangeAspect="1" noChangeArrowheads="1"/>
          </p:cNvPicPr>
          <p:nvPr/>
        </p:nvPicPr>
        <p:blipFill>
          <a:blip r:embed="rId7" cstate="print"/>
          <a:srcRect/>
          <a:stretch>
            <a:fillRect/>
          </a:stretch>
        </p:blipFill>
        <p:spPr>
          <a:xfrm>
            <a:off x="5407200" y="4543460"/>
            <a:ext cx="1163611" cy="1800000"/>
          </a:xfrm>
          <a:prstGeom prst="rect">
            <a:avLst/>
          </a:prstGeom>
          <a:noFill/>
          <a:ln/>
        </p:spPr>
      </p:pic>
      <p:sp>
        <p:nvSpPr>
          <p:cNvPr id="89" name="Right Arrow 88"/>
          <p:cNvSpPr/>
          <p:nvPr/>
        </p:nvSpPr>
        <p:spPr>
          <a:xfrm>
            <a:off x="65694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0" name="Right Arrow 89"/>
          <p:cNvSpPr/>
          <p:nvPr/>
        </p:nvSpPr>
        <p:spPr>
          <a:xfrm>
            <a:off x="65694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94" name="Picture 93" descr="daq 013.jpg"/>
          <p:cNvPicPr>
            <a:picLocks noChangeAspect="1"/>
          </p:cNvPicPr>
          <p:nvPr/>
        </p:nvPicPr>
        <p:blipFill>
          <a:blip r:embed="rId8" cstate="print"/>
          <a:srcRect/>
          <a:stretch>
            <a:fillRect/>
          </a:stretch>
        </p:blipFill>
        <p:spPr>
          <a:xfrm>
            <a:off x="6941329" y="1523248"/>
            <a:ext cx="2052000" cy="1620000"/>
          </a:xfrm>
          <a:prstGeom prst="rect">
            <a:avLst/>
          </a:prstGeom>
        </p:spPr>
      </p:pic>
      <p:pic>
        <p:nvPicPr>
          <p:cNvPr id="99" name="Picture 4" descr="P9190163"/>
          <p:cNvPicPr>
            <a:picLocks noChangeAspect="1" noChangeArrowheads="1"/>
          </p:cNvPicPr>
          <p:nvPr/>
        </p:nvPicPr>
        <p:blipFill>
          <a:blip r:embed="rId3" cstate="print"/>
          <a:srcRect l="3444" t="2554" r="4305" b="3072"/>
          <a:stretch>
            <a:fillRect/>
          </a:stretch>
        </p:blipFill>
        <p:spPr>
          <a:xfrm rot="16200000">
            <a:off x="1602739" y="2361266"/>
            <a:ext cx="1584000" cy="1270593"/>
          </a:xfrm>
          <a:prstGeom prst="rect">
            <a:avLst/>
          </a:prstGeom>
          <a:noFill/>
          <a:ln/>
        </p:spPr>
      </p:pic>
      <p:pic>
        <p:nvPicPr>
          <p:cNvPr id="100" name="Picture 99" descr="daq 013.jpg"/>
          <p:cNvPicPr>
            <a:picLocks noChangeAspect="1"/>
          </p:cNvPicPr>
          <p:nvPr/>
        </p:nvPicPr>
        <p:blipFill>
          <a:blip r:embed="rId8" cstate="print"/>
          <a:srcRect/>
          <a:stretch>
            <a:fillRect/>
          </a:stretch>
        </p:blipFill>
        <p:spPr>
          <a:xfrm>
            <a:off x="6940800" y="1785926"/>
            <a:ext cx="2052000" cy="1620000"/>
          </a:xfrm>
          <a:prstGeom prst="rect">
            <a:avLst/>
          </a:prstGeom>
        </p:spPr>
      </p:pic>
      <p:pic>
        <p:nvPicPr>
          <p:cNvPr id="101" name="Picture 100" descr="daq 013.jpg"/>
          <p:cNvPicPr>
            <a:picLocks noChangeAspect="1"/>
          </p:cNvPicPr>
          <p:nvPr/>
        </p:nvPicPr>
        <p:blipFill>
          <a:blip r:embed="rId8" cstate="print"/>
          <a:srcRect/>
          <a:stretch>
            <a:fillRect/>
          </a:stretch>
        </p:blipFill>
        <p:spPr>
          <a:xfrm>
            <a:off x="6940800" y="2115820"/>
            <a:ext cx="2052000" cy="1620000"/>
          </a:xfrm>
          <a:prstGeom prst="rect">
            <a:avLst/>
          </a:prstGeom>
        </p:spPr>
      </p:pic>
      <p:pic>
        <p:nvPicPr>
          <p:cNvPr id="47" name="Picture 46" descr="daq 013.jpg"/>
          <p:cNvPicPr>
            <a:picLocks noChangeAspect="1"/>
          </p:cNvPicPr>
          <p:nvPr/>
        </p:nvPicPr>
        <p:blipFill>
          <a:blip r:embed="rId8" cstate="print"/>
          <a:srcRect/>
          <a:stretch>
            <a:fillRect/>
          </a:stretch>
        </p:blipFill>
        <p:spPr>
          <a:xfrm>
            <a:off x="6940800" y="2473010"/>
            <a:ext cx="2052000" cy="1620000"/>
          </a:xfrm>
          <a:prstGeom prst="rect">
            <a:avLst/>
          </a:prstGeom>
        </p:spPr>
      </p:pic>
      <p:sp>
        <p:nvSpPr>
          <p:cNvPr id="109" name="TextBox 108"/>
          <p:cNvSpPr txBox="1"/>
          <p:nvPr/>
        </p:nvSpPr>
        <p:spPr>
          <a:xfrm>
            <a:off x="1620000" y="1558138"/>
            <a:ext cx="3071834"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200 boards of 13 types</a:t>
            </a:r>
          </a:p>
        </p:txBody>
      </p:sp>
      <p:pic>
        <p:nvPicPr>
          <p:cNvPr id="92" name="Picture 91" descr="daq 008.jpg"/>
          <p:cNvPicPr>
            <a:picLocks noChangeAspect="1"/>
          </p:cNvPicPr>
          <p:nvPr/>
        </p:nvPicPr>
        <p:blipFill>
          <a:blip r:embed="rId9" cstate="print"/>
          <a:srcRect/>
          <a:stretch>
            <a:fillRect/>
          </a:stretch>
        </p:blipFill>
        <p:spPr>
          <a:xfrm>
            <a:off x="6941900" y="2802904"/>
            <a:ext cx="2059256" cy="1584037"/>
          </a:xfrm>
          <a:prstGeom prst="rect">
            <a:avLst/>
          </a:prstGeom>
        </p:spPr>
      </p:pic>
      <p:pic>
        <p:nvPicPr>
          <p:cNvPr id="26" name="Picture 4" descr="Control"/>
          <p:cNvPicPr>
            <a:picLocks noChangeAspect="1" noChangeArrowheads="1"/>
          </p:cNvPicPr>
          <p:nvPr/>
        </p:nvPicPr>
        <p:blipFill>
          <a:blip r:embed="rId10" cstate="print"/>
          <a:srcRect l="4245" t="1859" r="6753" b="3820"/>
          <a:stretch>
            <a:fillRect/>
          </a:stretch>
        </p:blipFill>
        <p:spPr>
          <a:xfrm rot="5400000">
            <a:off x="7279796" y="2779259"/>
            <a:ext cx="1368000" cy="2068683"/>
          </a:xfrm>
          <a:prstGeom prst="rect">
            <a:avLst/>
          </a:prstGeom>
          <a:noFill/>
          <a:ln/>
        </p:spPr>
      </p:pic>
      <p:pic>
        <p:nvPicPr>
          <p:cNvPr id="27" name="Picture 4" descr="readout"/>
          <p:cNvPicPr>
            <a:picLocks noChangeAspect="1" noChangeArrowheads="1"/>
          </p:cNvPicPr>
          <p:nvPr/>
        </p:nvPicPr>
        <p:blipFill>
          <a:blip r:embed="rId11" cstate="print"/>
          <a:srcRect l="4124" r="6209" b="3763"/>
          <a:stretch>
            <a:fillRect/>
          </a:stretch>
        </p:blipFill>
        <p:spPr>
          <a:xfrm rot="5400000">
            <a:off x="7267033" y="3166058"/>
            <a:ext cx="1368000" cy="2043157"/>
          </a:xfrm>
          <a:prstGeom prst="rect">
            <a:avLst/>
          </a:prstGeom>
          <a:noFill/>
          <a:ln/>
        </p:spPr>
      </p:pic>
      <p:pic>
        <p:nvPicPr>
          <p:cNvPr id="28" name="Picture 4"/>
          <p:cNvPicPr>
            <a:picLocks noChangeAspect="1" noChangeArrowheads="1"/>
          </p:cNvPicPr>
          <p:nvPr/>
        </p:nvPicPr>
        <p:blipFill>
          <a:blip r:embed="rId12" cstate="print"/>
          <a:srcRect l="5062" b="5178"/>
          <a:stretch>
            <a:fillRect/>
          </a:stretch>
        </p:blipFill>
        <p:spPr>
          <a:xfrm rot="5400000">
            <a:off x="7236000" y="3544975"/>
            <a:ext cx="1440000" cy="2071702"/>
          </a:xfrm>
          <a:prstGeom prst="rect">
            <a:avLst/>
          </a:prstGeom>
          <a:noFill/>
          <a:ln/>
        </p:spPr>
      </p:pic>
      <p:pic>
        <p:nvPicPr>
          <p:cNvPr id="85" name="Picture 84" descr="daq 002.jpg"/>
          <p:cNvPicPr>
            <a:picLocks noChangeAspect="1"/>
          </p:cNvPicPr>
          <p:nvPr/>
        </p:nvPicPr>
        <p:blipFill>
          <a:blip r:embed="rId13" cstate="print"/>
          <a:srcRect/>
          <a:stretch>
            <a:fillRect/>
          </a:stretch>
        </p:blipFill>
        <p:spPr>
          <a:xfrm>
            <a:off x="6940800" y="4218016"/>
            <a:ext cx="2052000" cy="1285318"/>
          </a:xfrm>
          <a:prstGeom prst="rect">
            <a:avLst/>
          </a:prstGeom>
        </p:spPr>
      </p:pic>
      <p:pic>
        <p:nvPicPr>
          <p:cNvPr id="48" name="Picture 47" descr="daq 002.jpg"/>
          <p:cNvPicPr>
            <a:picLocks noChangeAspect="1"/>
          </p:cNvPicPr>
          <p:nvPr/>
        </p:nvPicPr>
        <p:blipFill>
          <a:blip r:embed="rId13" cstate="print"/>
          <a:srcRect/>
          <a:stretch>
            <a:fillRect/>
          </a:stretch>
        </p:blipFill>
        <p:spPr>
          <a:xfrm>
            <a:off x="6940800" y="4561558"/>
            <a:ext cx="2052000" cy="1285318"/>
          </a:xfrm>
          <a:prstGeom prst="rect">
            <a:avLst/>
          </a:prstGeom>
        </p:spPr>
      </p:pic>
      <p:pic>
        <p:nvPicPr>
          <p:cNvPr id="91" name="Picture 90" descr="daq 015.jpg"/>
          <p:cNvPicPr>
            <a:picLocks noChangeAspect="1"/>
          </p:cNvPicPr>
          <p:nvPr/>
        </p:nvPicPr>
        <p:blipFill>
          <a:blip r:embed="rId14" cstate="print"/>
          <a:srcRect/>
          <a:stretch>
            <a:fillRect/>
          </a:stretch>
        </p:blipFill>
        <p:spPr>
          <a:xfrm>
            <a:off x="6940800" y="4844112"/>
            <a:ext cx="2016000" cy="1244258"/>
          </a:xfrm>
          <a:prstGeom prst="rect">
            <a:avLst/>
          </a:prstGeom>
        </p:spPr>
      </p:pic>
      <p:sp>
        <p:nvSpPr>
          <p:cNvPr id="52" name="TextBox 51"/>
          <p:cNvSpPr txBox="1"/>
          <p:nvPr/>
        </p:nvSpPr>
        <p:spPr>
          <a:xfrm>
            <a:off x="1584000" y="3898960"/>
            <a:ext cx="3204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Custom designed using</a:t>
            </a:r>
          </a:p>
        </p:txBody>
      </p:sp>
      <p:sp>
        <p:nvSpPr>
          <p:cNvPr id="53" name="TextBox 52"/>
          <p:cNvSpPr txBox="1"/>
          <p:nvPr/>
        </p:nvSpPr>
        <p:spPr>
          <a:xfrm>
            <a:off x="1296000" y="6143644"/>
            <a:ext cx="3852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FPGA,CPLD,HMC,FIFO,SMD</a:t>
            </a:r>
          </a:p>
        </p:txBody>
      </p:sp>
      <p:pic>
        <p:nvPicPr>
          <p:cNvPr id="49" name="Picture 48" descr="daq 015.jpg"/>
          <p:cNvPicPr>
            <a:picLocks noChangeAspect="1"/>
          </p:cNvPicPr>
          <p:nvPr/>
        </p:nvPicPr>
        <p:blipFill>
          <a:blip r:embed="rId14" cstate="print"/>
          <a:srcRect/>
          <a:stretch>
            <a:fillRect/>
          </a:stretch>
        </p:blipFill>
        <p:spPr>
          <a:xfrm>
            <a:off x="6940800" y="5149908"/>
            <a:ext cx="2016000" cy="1244258"/>
          </a:xfrm>
          <a:prstGeom prst="rect">
            <a:avLst/>
          </a:prstGeom>
        </p:spPr>
      </p:pic>
      <p:sp>
        <p:nvSpPr>
          <p:cNvPr id="57" name="Slide Number Placeholder 56"/>
          <p:cNvSpPr>
            <a:spLocks noGrp="1"/>
          </p:cNvSpPr>
          <p:nvPr>
            <p:ph type="sldNum" sz="quarter" idx="12"/>
          </p:nvPr>
        </p:nvSpPr>
        <p:spPr/>
        <p:txBody>
          <a:bodyPr/>
          <a:lstStyle/>
          <a:p>
            <a:fld id="{5D0D82D1-030A-4AF5-855D-82A44DD93AEE}" type="slidenum">
              <a:rPr lang="en-US" smtClean="0"/>
              <a:pPr/>
              <a:t>94</a:t>
            </a:fld>
            <a:endParaRPr lang="en-US" dirty="0"/>
          </a:p>
        </p:txBody>
      </p:sp>
      <p:pic>
        <p:nvPicPr>
          <p:cNvPr id="93" name="Picture 92" descr="daq 009.jpg"/>
          <p:cNvPicPr>
            <a:picLocks noChangeAspect="1"/>
          </p:cNvPicPr>
          <p:nvPr/>
        </p:nvPicPr>
        <p:blipFill>
          <a:blip r:embed="rId15" cstate="print"/>
          <a:srcRect/>
          <a:stretch>
            <a:fillRect/>
          </a:stretch>
        </p:blipFill>
        <p:spPr>
          <a:xfrm>
            <a:off x="6940800" y="5436000"/>
            <a:ext cx="2052000" cy="1362252"/>
          </a:xfrm>
          <a:prstGeom prst="rect">
            <a:avLst/>
          </a:prstGeom>
        </p:spPr>
      </p:pic>
      <p:sp>
        <p:nvSpPr>
          <p:cNvPr id="54" name="Footer Placeholder 53"/>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56"/>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6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50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nodeType="withEffect">
                                  <p:stCondLst>
                                    <p:cond delay="500"/>
                                  </p:stCondLst>
                                  <p:childTnLst>
                                    <p:set>
                                      <p:cBhvr>
                                        <p:cTn id="69" dur="1" fill="hold">
                                          <p:stCondLst>
                                            <p:cond delay="0"/>
                                          </p:stCondLst>
                                        </p:cTn>
                                        <p:tgtEl>
                                          <p:spTgt spid="8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4"/>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500"/>
                                  </p:stCondLst>
                                  <p:childTnLst>
                                    <p:set>
                                      <p:cBhvr>
                                        <p:cTn id="88" dur="1" fill="hold">
                                          <p:stCondLst>
                                            <p:cond delay="0"/>
                                          </p:stCondLst>
                                        </p:cTn>
                                        <p:tgtEl>
                                          <p:spTgt spid="100"/>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nodeType="afterEffect">
                                  <p:stCondLst>
                                    <p:cond delay="500"/>
                                  </p:stCondLst>
                                  <p:childTnLst>
                                    <p:set>
                                      <p:cBhvr>
                                        <p:cTn id="91" dur="1" fill="hold">
                                          <p:stCondLst>
                                            <p:cond delay="0"/>
                                          </p:stCondLst>
                                        </p:cTn>
                                        <p:tgtEl>
                                          <p:spTgt spid="101"/>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nodeType="afterEffect">
                                  <p:stCondLst>
                                    <p:cond delay="50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0"/>
                            </p:stCondLst>
                            <p:childTnLst>
                              <p:par>
                                <p:cTn id="116" presetID="1" presetClass="entr" presetSubtype="0" fill="hold" nodeType="afterEffect">
                                  <p:stCondLst>
                                    <p:cond delay="500"/>
                                  </p:stCondLst>
                                  <p:childTnLst>
                                    <p:set>
                                      <p:cBhvr>
                                        <p:cTn id="117" dur="1" fill="hold">
                                          <p:stCondLst>
                                            <p:cond delay="0"/>
                                          </p:stCondLst>
                                        </p:cTn>
                                        <p:tgtEl>
                                          <p:spTgt spid="4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91"/>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nodeType="afterEffect">
                                  <p:stCondLst>
                                    <p:cond delay="50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8" presetClass="entr" presetSubtype="12" fill="hold" grpId="0" nodeType="clickEffect">
                                  <p:stCondLst>
                                    <p:cond delay="0"/>
                                  </p:stCondLst>
                                  <p:childTnLst>
                                    <p:set>
                                      <p:cBhvr>
                                        <p:cTn id="132" dur="1" fill="hold">
                                          <p:stCondLst>
                                            <p:cond delay="0"/>
                                          </p:stCondLst>
                                        </p:cTn>
                                        <p:tgtEl>
                                          <p:spTgt spid="109"/>
                                        </p:tgtEl>
                                        <p:attrNameLst>
                                          <p:attrName>style.visibility</p:attrName>
                                        </p:attrNameLst>
                                      </p:cBhvr>
                                      <p:to>
                                        <p:strVal val="visible"/>
                                      </p:to>
                                    </p:set>
                                    <p:animEffect transition="in" filter="strips(downLeft)">
                                      <p:cBhvr>
                                        <p:cTn id="133" dur="500"/>
                                        <p:tgtEl>
                                          <p:spTgt spid="109"/>
                                        </p:tgtEl>
                                      </p:cBhvr>
                                    </p:animEffect>
                                  </p:childTnLst>
                                </p:cTn>
                              </p:par>
                              <p:par>
                                <p:cTn id="134" presetID="18" presetClass="entr" presetSubtype="12" fill="hold" grpId="0"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strips(downLeft)">
                                      <p:cBhvr>
                                        <p:cTn id="136" dur="500"/>
                                        <p:tgtEl>
                                          <p:spTgt spid="52"/>
                                        </p:tgtEl>
                                      </p:cBhvr>
                                    </p:animEffect>
                                  </p:childTnLst>
                                </p:cTn>
                              </p:par>
                              <p:par>
                                <p:cTn id="137" presetID="18" presetClass="entr" presetSubtype="12" fill="hold"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strips(downLeft)">
                                      <p:cBhvr>
                                        <p:cTn id="13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5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 couple of interesting events</a:t>
            </a:r>
            <a:endParaRPr lang="en-US" dirty="0"/>
          </a:p>
        </p:txBody>
      </p:sp>
      <p:sp>
        <p:nvSpPr>
          <p:cNvPr id="8" name="Slide Number Placeholder 7"/>
          <p:cNvSpPr>
            <a:spLocks noGrp="1"/>
          </p:cNvSpPr>
          <p:nvPr>
            <p:ph type="sldNum" sz="quarter" idx="12"/>
          </p:nvPr>
        </p:nvSpPr>
        <p:spPr/>
        <p:txBody>
          <a:bodyPr/>
          <a:lstStyle/>
          <a:p>
            <a:fld id="{5D0D82D1-030A-4AF5-855D-82A44DD93AEE}" type="slidenum">
              <a:rPr lang="en-US" smtClean="0"/>
              <a:pPr/>
              <a:t>95</a:t>
            </a:fld>
            <a:endParaRPr lang="en-US" dirty="0"/>
          </a:p>
        </p:txBody>
      </p:sp>
      <p:pic>
        <p:nvPicPr>
          <p:cNvPr id="19" name="Content Placeholder 18" descr="R540_1759.png">
            <a:hlinkClick r:id="rId3"/>
          </p:cNvPr>
          <p:cNvPicPr>
            <a:picLocks noGrp="1" noChangeAspect="1"/>
          </p:cNvPicPr>
          <p:nvPr>
            <p:ph sz="half" idx="4294967295"/>
          </p:nvPr>
        </p:nvPicPr>
        <p:blipFill>
          <a:blip r:embed="rId4" cstate="print"/>
          <a:stretch>
            <a:fillRect/>
          </a:stretch>
        </p:blipFill>
        <p:spPr>
          <a:xfrm>
            <a:off x="4572000" y="1520328"/>
            <a:ext cx="4038600" cy="4611582"/>
          </a:xfrm>
          <a:prstGeom prst="rect">
            <a:avLst/>
          </a:prstGeom>
          <a:ln>
            <a:noFill/>
          </a:ln>
          <a:effectLst>
            <a:outerShdw blurRad="292100" dist="139700" dir="2700000" algn="tl" rotWithShape="0">
              <a:srgbClr val="333333">
                <a:alpha val="65000"/>
              </a:srgbClr>
            </a:outerShdw>
          </a:effectLst>
        </p:spPr>
      </p:pic>
      <p:pic>
        <p:nvPicPr>
          <p:cNvPr id="11" name="Content Placeholder 10" descr="R540_58.png">
            <a:hlinkClick r:id="rId3"/>
          </p:cNvPr>
          <p:cNvPicPr>
            <a:picLocks noGrp="1" noChangeAspect="1"/>
          </p:cNvPicPr>
          <p:nvPr>
            <p:ph sz="half" idx="1"/>
          </p:nvPr>
        </p:nvPicPr>
        <p:blipFill>
          <a:blip r:embed="rId5" cstate="print"/>
          <a:stretch>
            <a:fillRect/>
          </a:stretch>
        </p:blipFill>
        <p:spPr>
          <a:xfrm>
            <a:off x="457200" y="1519200"/>
            <a:ext cx="4038600" cy="4611582"/>
          </a:xfrm>
          <a:prstGeom prst="rect">
            <a:avLst/>
          </a:prstGeom>
          <a:ln>
            <a:noFill/>
          </a:ln>
          <a:effectLst>
            <a:outerShdw blurRad="292100" dist="139700" dir="2700000" algn="tl" rotWithShape="0">
              <a:srgbClr val="333333">
                <a:alpha val="65000"/>
              </a:srgbClr>
            </a:outerShdw>
          </a:effectLst>
        </p:spPr>
      </p:pic>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2"/>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smtClean="0"/>
              <a:t>Homi J Bhabha </a:t>
            </a:r>
            <a:endParaRPr lang="en-US" dirty="0"/>
          </a:p>
        </p:txBody>
      </p:sp>
      <p:sp>
        <p:nvSpPr>
          <p:cNvPr id="7" name="Content Placeholder 6"/>
          <p:cNvSpPr>
            <a:spLocks noGrp="1"/>
          </p:cNvSpPr>
          <p:nvPr>
            <p:ph idx="1"/>
          </p:nvPr>
        </p:nvSpPr>
        <p:spPr>
          <a:xfrm>
            <a:off x="18000" y="1512000"/>
            <a:ext cx="4536000" cy="5124480"/>
          </a:xfrm>
        </p:spPr>
        <p:txBody>
          <a:bodyPr>
            <a:spAutoFit/>
          </a:bodyPr>
          <a:lstStyle/>
          <a:p>
            <a:pPr marL="180000" indent="-180000"/>
            <a:r>
              <a:rPr lang="en-US" sz="1200" dirty="0" smtClean="0">
                <a:solidFill>
                  <a:srgbClr val="FF0000"/>
                </a:solidFill>
              </a:rPr>
              <a:t>I seriously say to you that business or job as an engineer is not the thing for me. It is totally foreign to my nature and radically opposed to my temperament and opinions. Physics is my line. I know I shall do great things here. For, each man can do best and excel in only that thing of which he is passionately fond, in which he believes, as I do, that he has the ability to do it, that he is in fact born and destined to do it. My success will not depend on what A or B thinks of me. My success will be what I make of my work. Besides, India is not a land where science cannot be carried on.</a:t>
            </a:r>
          </a:p>
          <a:p>
            <a:pPr marL="180000" indent="-180000"/>
            <a:r>
              <a:rPr lang="en-US" sz="1200" dirty="0" smtClean="0">
                <a:solidFill>
                  <a:srgbClr val="002060"/>
                </a:solidFill>
              </a:rPr>
              <a:t>I am burning with a desire to do physics. I will and must do it sometime. It is my only ambition. I have no desire to be a “successful” man or the head of a big firm. There are intelligent people who like that and let them do it. I hear you saying “But you are not Socrates or Einstein”. No—and that is what Berlioz's father said to Berlioz. He called him a useless musician when he was young—Hector Berlioz who now accepted as one of the world's greatest geniuses and France's greatest musician. How can anybody else know at what time what one will do, if there is nothing to show. ... It is no use saying to Beethoven ”You must be a scientist for it is great thing” when he did not care two hoots for science; or to Socrates “Be an engineer; it is work of intelligent man”. It is not in the nature of things. I therefore earnestly implore you to let me do physics</a:t>
            </a:r>
            <a:r>
              <a:rPr lang="en-US" sz="600" dirty="0" smtClean="0">
                <a:solidFill>
                  <a:srgbClr val="002060"/>
                </a:solidFill>
              </a:rPr>
              <a:t>.</a:t>
            </a:r>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a:t>96</a:t>
            </a:fld>
            <a:endParaRPr kumimoji="0" lang="en-US" dirty="0"/>
          </a:p>
        </p:txBody>
      </p:sp>
      <p:pic>
        <p:nvPicPr>
          <p:cNvPr id="11" name="Content Placeholder 10" descr="homi bhabha.jpg"/>
          <p:cNvPicPr>
            <a:picLocks noGrp="1" noChangeAspect="1"/>
          </p:cNvPicPr>
          <p:nvPr>
            <p:ph idx="13"/>
          </p:nvPr>
        </p:nvPicPr>
        <p:blipFill>
          <a:blip r:embed="rId3"/>
          <a:srcRect r="37941"/>
          <a:stretch>
            <a:fillRect/>
          </a:stretch>
        </p:blipFill>
        <p:spPr>
          <a:xfrm>
            <a:off x="4786314" y="1512000"/>
            <a:ext cx="4000528" cy="4828659"/>
          </a:xfrm>
        </p:spPr>
      </p:pic>
      <p:sp>
        <p:nvSpPr>
          <p:cNvPr id="8" name="Footer Placeholder 7"/>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7DA48A2-68BF-4CCB-B774-65C9A0FC6421}" type="slidenum">
              <a:rPr lang="en-SG" smtClean="0"/>
              <a:pPr/>
              <a:t>97</a:t>
            </a:fld>
            <a:endParaRPr lang="en-SG" dirty="0"/>
          </a:p>
        </p:txBody>
      </p:sp>
      <p:pic>
        <p:nvPicPr>
          <p:cNvPr id="1026" name="Picture 2"/>
          <p:cNvPicPr>
            <a:picLocks noChangeAspect="1" noChangeArrowheads="1"/>
          </p:cNvPicPr>
          <p:nvPr/>
        </p:nvPicPr>
        <p:blipFill>
          <a:blip r:embed="rId2"/>
          <a:srcRect/>
          <a:stretch>
            <a:fillRect/>
          </a:stretch>
        </p:blipFill>
        <p:spPr bwMode="auto">
          <a:xfrm>
            <a:off x="142844" y="216000"/>
            <a:ext cx="4392000" cy="4163928"/>
          </a:xfrm>
          <a:prstGeom prst="rect">
            <a:avLst/>
          </a:prstGeom>
          <a:noFill/>
          <a:ln w="9525">
            <a:noFill/>
            <a:miter lim="800000"/>
            <a:headEnd/>
            <a:tailEnd/>
          </a:ln>
          <a:effectLst/>
        </p:spPr>
      </p:pic>
      <p:pic>
        <p:nvPicPr>
          <p:cNvPr id="1028" name="Picture 4" descr="D:\Personal\bsn\LHC\20120706-saakshi-main.JPG"/>
          <p:cNvPicPr>
            <a:picLocks noChangeAspect="1" noChangeArrowheads="1"/>
          </p:cNvPicPr>
          <p:nvPr/>
        </p:nvPicPr>
        <p:blipFill>
          <a:blip r:embed="rId3"/>
          <a:srcRect t="991"/>
          <a:stretch>
            <a:fillRect/>
          </a:stretch>
        </p:blipFill>
        <p:spPr bwMode="auto">
          <a:xfrm>
            <a:off x="4608000" y="216000"/>
            <a:ext cx="4320000" cy="4132696"/>
          </a:xfrm>
          <a:prstGeom prst="rect">
            <a:avLst/>
          </a:prstGeom>
          <a:noFill/>
        </p:spPr>
      </p:pic>
      <p:pic>
        <p:nvPicPr>
          <p:cNvPr id="1030" name="Picture 6" descr="D:\Personal\bsn\LHC\20120706-saakshi-vizag2.JPG"/>
          <p:cNvPicPr>
            <a:picLocks noChangeAspect="1" noChangeArrowheads="1"/>
          </p:cNvPicPr>
          <p:nvPr/>
        </p:nvPicPr>
        <p:blipFill>
          <a:blip r:embed="rId4" cstate="print"/>
          <a:srcRect/>
          <a:stretch>
            <a:fillRect/>
          </a:stretch>
        </p:blipFill>
        <p:spPr bwMode="auto">
          <a:xfrm>
            <a:off x="4608000" y="3286124"/>
            <a:ext cx="4320000" cy="3260637"/>
          </a:xfrm>
          <a:prstGeom prst="rect">
            <a:avLst/>
          </a:prstGeom>
          <a:noFill/>
        </p:spPr>
      </p:pic>
      <p:pic>
        <p:nvPicPr>
          <p:cNvPr id="12" name="Picture 11" descr="IMG-20121204-WA0004.jpg"/>
          <p:cNvPicPr>
            <a:picLocks noChangeAspect="1"/>
          </p:cNvPicPr>
          <p:nvPr/>
        </p:nvPicPr>
        <p:blipFill>
          <a:blip r:embed="rId5"/>
          <a:stretch>
            <a:fillRect/>
          </a:stretch>
        </p:blipFill>
        <p:spPr>
          <a:xfrm>
            <a:off x="144000" y="4094088"/>
            <a:ext cx="4392000" cy="2327760"/>
          </a:xfrm>
          <a:prstGeom prst="rect">
            <a:avLst/>
          </a:prstGeom>
        </p:spPr>
      </p:pic>
      <p:sp>
        <p:nvSpPr>
          <p:cNvPr id="7" name="Footer Placeholder 6"/>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DA48A2-68BF-4CCB-B774-65C9A0FC6421}" type="slidenum">
              <a:rPr lang="en-SG" smtClean="0"/>
              <a:pPr/>
              <a:t>98</a:t>
            </a:fld>
            <a:endParaRPr lang="en-SG" dirty="0"/>
          </a:p>
        </p:txBody>
      </p:sp>
      <p:pic>
        <p:nvPicPr>
          <p:cNvPr id="4" name="Picture 3" descr="D:\Personal\bsn\LHC\20120706-eenadu-vizag.jpg"/>
          <p:cNvPicPr>
            <a:picLocks noChangeAspect="1" noChangeArrowheads="1"/>
          </p:cNvPicPr>
          <p:nvPr/>
        </p:nvPicPr>
        <p:blipFill>
          <a:blip r:embed="rId2"/>
          <a:srcRect/>
          <a:stretch>
            <a:fillRect/>
          </a:stretch>
        </p:blipFill>
        <p:spPr bwMode="auto">
          <a:xfrm>
            <a:off x="428596" y="214289"/>
            <a:ext cx="3786214" cy="6211093"/>
          </a:xfrm>
          <a:prstGeom prst="rect">
            <a:avLst/>
          </a:prstGeom>
          <a:noFill/>
        </p:spPr>
      </p:pic>
      <p:pic>
        <p:nvPicPr>
          <p:cNvPr id="2050" name="Picture 2" descr="D:\Personal\bsn\LHC\D27924938.JPG"/>
          <p:cNvPicPr>
            <a:picLocks noChangeAspect="1" noChangeArrowheads="1"/>
          </p:cNvPicPr>
          <p:nvPr/>
        </p:nvPicPr>
        <p:blipFill>
          <a:blip r:embed="rId3"/>
          <a:srcRect t="3114"/>
          <a:stretch>
            <a:fillRect/>
          </a:stretch>
        </p:blipFill>
        <p:spPr bwMode="auto">
          <a:xfrm>
            <a:off x="4593338" y="142852"/>
            <a:ext cx="4122066" cy="3357586"/>
          </a:xfrm>
          <a:prstGeom prst="rect">
            <a:avLst/>
          </a:prstGeom>
          <a:noFill/>
        </p:spPr>
      </p:pic>
      <p:pic>
        <p:nvPicPr>
          <p:cNvPr id="2051" name="Picture 3"/>
          <p:cNvPicPr>
            <a:picLocks noChangeAspect="1" noChangeArrowheads="1"/>
          </p:cNvPicPr>
          <p:nvPr/>
        </p:nvPicPr>
        <p:blipFill>
          <a:blip r:embed="rId4"/>
          <a:srcRect/>
          <a:stretch>
            <a:fillRect/>
          </a:stretch>
        </p:blipFill>
        <p:spPr bwMode="auto">
          <a:xfrm>
            <a:off x="4593404" y="2500306"/>
            <a:ext cx="4122000" cy="4052245"/>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DA48A2-68BF-4CCB-B774-65C9A0FC6421}" type="slidenum">
              <a:rPr lang="en-SG" smtClean="0"/>
              <a:pPr/>
              <a:t>99</a:t>
            </a:fld>
            <a:endParaRPr lang="en-SG" dirty="0"/>
          </a:p>
        </p:txBody>
      </p:sp>
      <p:pic>
        <p:nvPicPr>
          <p:cNvPr id="7" name="Picture 7"/>
          <p:cNvPicPr>
            <a:picLocks noChangeAspect="1" noChangeArrowheads="1"/>
          </p:cNvPicPr>
          <p:nvPr/>
        </p:nvPicPr>
        <p:blipFill>
          <a:blip r:embed="rId2"/>
          <a:srcRect t="7067"/>
          <a:stretch>
            <a:fillRect/>
          </a:stretch>
        </p:blipFill>
        <p:spPr bwMode="auto">
          <a:xfrm>
            <a:off x="5715008" y="142851"/>
            <a:ext cx="3286148" cy="5656375"/>
          </a:xfrm>
          <a:prstGeom prst="rect">
            <a:avLst/>
          </a:prstGeom>
          <a:noFill/>
          <a:ln w="9525">
            <a:noFill/>
            <a:miter lim="800000"/>
            <a:headEnd/>
            <a:tailEnd/>
          </a:ln>
          <a:effectLst/>
        </p:spPr>
      </p:pic>
      <p:pic>
        <p:nvPicPr>
          <p:cNvPr id="8" name="Picture 7" descr="IMG-20121204-WA0002.jpg"/>
          <p:cNvPicPr>
            <a:picLocks noChangeAspect="1"/>
          </p:cNvPicPr>
          <p:nvPr/>
        </p:nvPicPr>
        <p:blipFill>
          <a:blip r:embed="rId3"/>
          <a:srcRect t="472" b="1890"/>
          <a:stretch>
            <a:fillRect/>
          </a:stretch>
        </p:blipFill>
        <p:spPr>
          <a:xfrm>
            <a:off x="142838" y="71414"/>
            <a:ext cx="5731068" cy="6516000"/>
          </a:xfrm>
          <a:prstGeom prst="rect">
            <a:avLst/>
          </a:prstGeom>
        </p:spPr>
      </p:pic>
      <p:pic>
        <p:nvPicPr>
          <p:cNvPr id="6" name="Picture 5" descr="D:\Personal\bsn\LHC\20120706-saakshi-vizag1.JPG"/>
          <p:cNvPicPr>
            <a:picLocks noChangeAspect="1" noChangeArrowheads="1"/>
          </p:cNvPicPr>
          <p:nvPr/>
        </p:nvPicPr>
        <p:blipFill>
          <a:blip r:embed="rId4"/>
          <a:srcRect/>
          <a:stretch>
            <a:fillRect/>
          </a:stretch>
        </p:blipFill>
        <p:spPr bwMode="auto">
          <a:xfrm>
            <a:off x="2214546" y="-24"/>
            <a:ext cx="3854403" cy="2028633"/>
          </a:xfrm>
          <a:prstGeom prst="rect">
            <a:avLst/>
          </a:prstGeom>
          <a:noFill/>
        </p:spPr>
      </p:pic>
      <p:sp>
        <p:nvSpPr>
          <p:cNvPr id="9" name="Footer Placeholder 8"/>
          <p:cNvSpPr>
            <a:spLocks noGrp="1"/>
          </p:cNvSpPr>
          <p:nvPr>
            <p:ph type="ftr" sz="quarter" idx="11"/>
          </p:nvPr>
        </p:nvSpPr>
        <p:spPr/>
        <p:txBody>
          <a:bodyPr/>
          <a:lstStyle/>
          <a:p>
            <a:r>
              <a:rPr lang="en-SG" smtClean="0"/>
              <a:t>Dr. B.Satyanarayana, TIFR, Mumbai                            Spandinche Hrudayam Charitable Trust, Munagapaka                            December 6, 2012</a:t>
            </a:r>
            <a:endParaRPr lang="en-SG"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9143</TotalTime>
  <Words>6035</Words>
  <Application>Microsoft Office PowerPoint</Application>
  <PresentationFormat>On-screen Show (4:3)</PresentationFormat>
  <Paragraphs>709</Paragraphs>
  <Slides>103</Slides>
  <Notes>40</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Module</vt:lpstr>
      <vt:lpstr>Doing Science is fun; it pays too!</vt:lpstr>
      <vt:lpstr>Definitions</vt:lpstr>
      <vt:lpstr>Eternal questions of mankind </vt:lpstr>
      <vt:lpstr>Some branches of Sciences</vt:lpstr>
      <vt:lpstr>High Energy Physics</vt:lpstr>
      <vt:lpstr>Aims of particle physics</vt:lpstr>
      <vt:lpstr>Powers of Ten</vt:lpstr>
      <vt:lpstr>Some dimensions in Physics</vt:lpstr>
      <vt:lpstr>Speed of light; E=mc2</vt:lpstr>
      <vt:lpstr>Newton's unfinished business...</vt:lpstr>
      <vt:lpstr>An invisible problem...</vt:lpstr>
      <vt:lpstr>Why is there no more antimatter?</vt:lpstr>
      <vt:lpstr>Big Bang – Part 1</vt:lpstr>
      <vt:lpstr>Big Bang – Part 2</vt:lpstr>
      <vt:lpstr>Secrets of the Big Bang</vt:lpstr>
      <vt:lpstr>Standard model of particle physics</vt:lpstr>
      <vt:lpstr>Forces in Nature</vt:lpstr>
      <vt:lpstr>Four forces of nature</vt:lpstr>
      <vt:lpstr>Masses of particles</vt:lpstr>
      <vt:lpstr>Production of cosmic rays</vt:lpstr>
      <vt:lpstr>History of neutrino physics in India</vt:lpstr>
      <vt:lpstr>Atmospheric neutrino detector Kolar Gold Fields –1965</vt:lpstr>
      <vt:lpstr>The pioneering proton decay experiment at 2km below ground</vt:lpstr>
      <vt:lpstr>Some of us proudly posing!</vt:lpstr>
      <vt:lpstr>Pioneering detectors and electronics in the b/w era</vt:lpstr>
      <vt:lpstr>Fermilab: Where the TOP quark was discovered</vt:lpstr>
      <vt:lpstr>Why did the Higgs search become so important?</vt:lpstr>
      <vt:lpstr>Peter Higgs and S.N.Bose</vt:lpstr>
      <vt:lpstr>Recipe for modern discoveries</vt:lpstr>
      <vt:lpstr>Particle accelerators</vt:lpstr>
      <vt:lpstr>Why the LHC?</vt:lpstr>
      <vt:lpstr>CERN: The world laboratory</vt:lpstr>
      <vt:lpstr>Lord Nataraj @ CERN!</vt:lpstr>
      <vt:lpstr>CERN Site</vt:lpstr>
      <vt:lpstr>The machine, the detectors and the detectives!</vt:lpstr>
      <vt:lpstr>The LHC Accelerator</vt:lpstr>
      <vt:lpstr>One of the fastest racetracks on the planet</vt:lpstr>
      <vt:lpstr>The emptiest space in the solar system…</vt:lpstr>
      <vt:lpstr>One of the coldest places in the Universe…</vt:lpstr>
      <vt:lpstr>Cryogenics (1908 to 2008)</vt:lpstr>
      <vt:lpstr>Superconducting Dipole Magnets</vt:lpstr>
      <vt:lpstr>One of the hottest places in the Galaxy…</vt:lpstr>
      <vt:lpstr>Some more fascinating facts about the LHC</vt:lpstr>
      <vt:lpstr>Timeline of LHC: It took long time to build Taj Mahal!</vt:lpstr>
      <vt:lpstr>Challenges from experiments</vt:lpstr>
      <vt:lpstr>What happens in the LHC experiment?</vt:lpstr>
      <vt:lpstr>Essential components of a detector</vt:lpstr>
      <vt:lpstr>Compact Muon Solenoid (CMS) Detector</vt:lpstr>
      <vt:lpstr>A slice of CMS experiment</vt:lpstr>
      <vt:lpstr>CMS site in the year 2000</vt:lpstr>
      <vt:lpstr>Home for the CMS detector</vt:lpstr>
      <vt:lpstr>Support Structure</vt:lpstr>
      <vt:lpstr>CMS Superconducting cables</vt:lpstr>
      <vt:lpstr>Superconducting Solenoid</vt:lpstr>
      <vt:lpstr>Si modules and Electronics chain</vt:lpstr>
      <vt:lpstr>Fully assembled Si disk</vt:lpstr>
      <vt:lpstr>Assembly of EM calorimeter</vt:lpstr>
      <vt:lpstr>CMS endcaps’ assembly on surface</vt:lpstr>
      <vt:lpstr>Lowering very heavy elements</vt:lpstr>
      <vt:lpstr>Cables, Pipes and Optical Fibres!</vt:lpstr>
      <vt:lpstr>Cross-section of central barrel</vt:lpstr>
      <vt:lpstr>Final integration of Si tracker</vt:lpstr>
      <vt:lpstr>Joining the gigantic pieces</vt:lpstr>
      <vt:lpstr>Typical event in the detector</vt:lpstr>
      <vt:lpstr>Trigger rates and data sizes</vt:lpstr>
      <vt:lpstr>Data flow in CMS experiment</vt:lpstr>
      <vt:lpstr>A Toroidal LHC Apparatus</vt:lpstr>
      <vt:lpstr>Cross-sectional view of ATLAS</vt:lpstr>
      <vt:lpstr>ALICE Experiment</vt:lpstr>
      <vt:lpstr>Cross-sectional view of ALICE</vt:lpstr>
      <vt:lpstr>The LHC Computing Grid</vt:lpstr>
      <vt:lpstr>Slide 72</vt:lpstr>
      <vt:lpstr>LHC machine parts by DAE</vt:lpstr>
      <vt:lpstr>Si pre-shower by BARC-DU</vt:lpstr>
      <vt:lpstr>CMS HO detector by TIFR-PU</vt:lpstr>
      <vt:lpstr>Radioactive source scanner</vt:lpstr>
      <vt:lpstr>Modern day experimental physics collaborations</vt:lpstr>
      <vt:lpstr>The D-day</vt:lpstr>
      <vt:lpstr>The prize catch</vt:lpstr>
      <vt:lpstr>CMS’s Higgs paper</vt:lpstr>
      <vt:lpstr>What did we achieve?</vt:lpstr>
      <vt:lpstr>What does Higgs discovery means to us?</vt:lpstr>
      <vt:lpstr>Is the LHC dangerous? Mini big bangs</vt:lpstr>
      <vt:lpstr>Is the LHC dangerous? Mini big bangs</vt:lpstr>
      <vt:lpstr>Is the LHC dangerous? Unprecedented energy collisions</vt:lpstr>
      <vt:lpstr>Is the LHC dangerous? Radiation</vt:lpstr>
      <vt:lpstr>Is the LHC dangerous? Black holes</vt:lpstr>
      <vt:lpstr>India-based Neutrino Observatory project</vt:lpstr>
      <vt:lpstr>INO coming soon:  Inside a mountain near you!</vt:lpstr>
      <vt:lpstr>Schematic of the underground labs</vt:lpstr>
      <vt:lpstr>ICAL detector and construction</vt:lpstr>
      <vt:lpstr>Factsheet of ICAL detector</vt:lpstr>
      <vt:lpstr>Prototype RPC stack</vt:lpstr>
      <vt:lpstr>Design and implementation of the data acquisition system</vt:lpstr>
      <vt:lpstr>A couple of interesting events</vt:lpstr>
      <vt:lpstr>Homi J Bhabha </vt:lpstr>
      <vt:lpstr>Slide 97</vt:lpstr>
      <vt:lpstr>Slide 98</vt:lpstr>
      <vt:lpstr>Slide 99</vt:lpstr>
      <vt:lpstr>Slide 100</vt:lpstr>
      <vt:lpstr>Career opportunities in TIFR</vt:lpstr>
      <vt:lpstr>Some of the best Institutions and Universities of India</vt:lpstr>
      <vt:lpstr>Philosophy of Science</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Engineering and Technology: Three surfaces of the same coin</dc:title>
  <dc:creator>Satyanarayana Bheesette</dc:creator>
  <cp:lastModifiedBy>admin</cp:lastModifiedBy>
  <cp:revision>251</cp:revision>
  <dcterms:created xsi:type="dcterms:W3CDTF">2012-09-10T15:33:41Z</dcterms:created>
  <dcterms:modified xsi:type="dcterms:W3CDTF">2012-12-06T16:48:04Z</dcterms:modified>
</cp:coreProperties>
</file>