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98"/>
  </p:notesMasterIdLst>
  <p:sldIdLst>
    <p:sldId id="256" r:id="rId2"/>
    <p:sldId id="257" r:id="rId3"/>
    <p:sldId id="273" r:id="rId4"/>
    <p:sldId id="357" r:id="rId5"/>
    <p:sldId id="365" r:id="rId6"/>
    <p:sldId id="334" r:id="rId7"/>
    <p:sldId id="359" r:id="rId8"/>
    <p:sldId id="342" r:id="rId9"/>
    <p:sldId id="341" r:id="rId10"/>
    <p:sldId id="366" r:id="rId11"/>
    <p:sldId id="343" r:id="rId12"/>
    <p:sldId id="367" r:id="rId13"/>
    <p:sldId id="368" r:id="rId14"/>
    <p:sldId id="369" r:id="rId15"/>
    <p:sldId id="331" r:id="rId16"/>
    <p:sldId id="332" r:id="rId17"/>
    <p:sldId id="333" r:id="rId18"/>
    <p:sldId id="316" r:id="rId19"/>
    <p:sldId id="358" r:id="rId20"/>
    <p:sldId id="360" r:id="rId21"/>
    <p:sldId id="288" r:id="rId22"/>
    <p:sldId id="283" r:id="rId23"/>
    <p:sldId id="272" r:id="rId24"/>
    <p:sldId id="284" r:id="rId25"/>
    <p:sldId id="322" r:id="rId26"/>
    <p:sldId id="323" r:id="rId27"/>
    <p:sldId id="324" r:id="rId28"/>
    <p:sldId id="309" r:id="rId29"/>
    <p:sldId id="286" r:id="rId30"/>
    <p:sldId id="325" r:id="rId31"/>
    <p:sldId id="311" r:id="rId32"/>
    <p:sldId id="260" r:id="rId33"/>
    <p:sldId id="261" r:id="rId34"/>
    <p:sldId id="337" r:id="rId35"/>
    <p:sldId id="338" r:id="rId36"/>
    <p:sldId id="262" r:id="rId37"/>
    <p:sldId id="274" r:id="rId38"/>
    <p:sldId id="263" r:id="rId39"/>
    <p:sldId id="310" r:id="rId40"/>
    <p:sldId id="320" r:id="rId41"/>
    <p:sldId id="268" r:id="rId42"/>
    <p:sldId id="319" r:id="rId43"/>
    <p:sldId id="269" r:id="rId44"/>
    <p:sldId id="270" r:id="rId45"/>
    <p:sldId id="271" r:id="rId46"/>
    <p:sldId id="264" r:id="rId47"/>
    <p:sldId id="265" r:id="rId48"/>
    <p:sldId id="280" r:id="rId49"/>
    <p:sldId id="282" r:id="rId50"/>
    <p:sldId id="279" r:id="rId51"/>
    <p:sldId id="267" r:id="rId52"/>
    <p:sldId id="306" r:id="rId53"/>
    <p:sldId id="275" r:id="rId54"/>
    <p:sldId id="276" r:id="rId55"/>
    <p:sldId id="336" r:id="rId56"/>
    <p:sldId id="281" r:id="rId57"/>
    <p:sldId id="328" r:id="rId58"/>
    <p:sldId id="329" r:id="rId59"/>
    <p:sldId id="277" r:id="rId60"/>
    <p:sldId id="317" r:id="rId61"/>
    <p:sldId id="305" r:id="rId62"/>
    <p:sldId id="308" r:id="rId63"/>
    <p:sldId id="307" r:id="rId64"/>
    <p:sldId id="315" r:id="rId65"/>
    <p:sldId id="291" r:id="rId66"/>
    <p:sldId id="292" r:id="rId67"/>
    <p:sldId id="313" r:id="rId68"/>
    <p:sldId id="314" r:id="rId69"/>
    <p:sldId id="340" r:id="rId70"/>
    <p:sldId id="344" r:id="rId71"/>
    <p:sldId id="266" r:id="rId72"/>
    <p:sldId id="370" r:id="rId73"/>
    <p:sldId id="371" r:id="rId74"/>
    <p:sldId id="372" r:id="rId75"/>
    <p:sldId id="377" r:id="rId76"/>
    <p:sldId id="382" r:id="rId77"/>
    <p:sldId id="383" r:id="rId78"/>
    <p:sldId id="384" r:id="rId79"/>
    <p:sldId id="385" r:id="rId80"/>
    <p:sldId id="386" r:id="rId81"/>
    <p:sldId id="387" r:id="rId82"/>
    <p:sldId id="378" r:id="rId83"/>
    <p:sldId id="379" r:id="rId84"/>
    <p:sldId id="380" r:id="rId85"/>
    <p:sldId id="381" r:id="rId86"/>
    <p:sldId id="346" r:id="rId87"/>
    <p:sldId id="347" r:id="rId88"/>
    <p:sldId id="348" r:id="rId89"/>
    <p:sldId id="349" r:id="rId90"/>
    <p:sldId id="350" r:id="rId91"/>
    <p:sldId id="351" r:id="rId92"/>
    <p:sldId id="352" r:id="rId93"/>
    <p:sldId id="353" r:id="rId94"/>
    <p:sldId id="354" r:id="rId95"/>
    <p:sldId id="355" r:id="rId96"/>
    <p:sldId id="339"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75" autoAdjust="0"/>
    <p:restoredTop sz="94660"/>
  </p:normalViewPr>
  <p:slideViewPr>
    <p:cSldViewPr>
      <p:cViewPr varScale="1">
        <p:scale>
          <a:sx n="68" d="100"/>
          <a:sy n="68" d="100"/>
        </p:scale>
        <p:origin x="-135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0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1373F4-894C-474B-8195-3338F0454B91}" type="datetimeFigureOut">
              <a:rPr lang="en-SG" smtClean="0"/>
              <a:pPr/>
              <a:t>3/12/2012</a:t>
            </a:fld>
            <a:endParaRPr lang="en-SG"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2DAAF-F8C3-4CF2-B247-3E61B0C68F76}" type="slidenum">
              <a:rPr lang="en-SG" smtClean="0"/>
              <a:pPr/>
              <a:t>‹#›</a:t>
            </a:fld>
            <a:endParaRPr lang="en-SG"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8E22DAAF-F8C3-4CF2-B247-3E61B0C68F76}" type="slidenum">
              <a:rPr lang="en-SG" smtClean="0"/>
              <a:pPr/>
              <a:t>2</a:t>
            </a:fld>
            <a:endParaRPr lang="en-S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DBAC772-56ED-459C-84CF-8E49002876C0}" type="slidenum">
              <a:rPr lang="en-US">
                <a:latin typeface="Arial" pitchFamily="34" charset="0"/>
                <a:cs typeface="Arial" pitchFamily="34" charset="0"/>
              </a:rPr>
              <a:pPr/>
              <a:t>20</a:t>
            </a:fld>
            <a:endParaRPr lang="en-US">
              <a:latin typeface="Arial" pitchFamily="34" charset="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195FF60-2502-4284-B1D0-71EC7EA12824}" type="slidenum">
              <a:rPr lang="en-US"/>
              <a:pPr/>
              <a:t>22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BF77F7C-2B3D-4556-89C2-6FE1576AC90C}" type="slidenum">
              <a:rPr lang="en-US"/>
              <a:pPr/>
              <a:t>24</a:t>
            </a:fld>
            <a:endParaRPr lang="en-US"/>
          </a:p>
        </p:txBody>
      </p:sp>
      <p:sp>
        <p:nvSpPr>
          <p:cNvPr id="40963" name="Rectangle 2"/>
          <p:cNvSpPr>
            <a:spLocks noGrp="1" noRot="1" noChangeAspect="1" noChangeArrowheads="1"/>
          </p:cNvSpPr>
          <p:nvPr>
            <p:ph type="sldImg"/>
          </p:nvPr>
        </p:nvSpPr>
        <p:spPr>
          <a:xfrm>
            <a:off x="1144588" y="685800"/>
            <a:ext cx="4570412"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63296-3F04-4374-82EB-98F76F14BEB5}" type="slidenum">
              <a:rPr lang="en-US"/>
              <a:pPr/>
              <a:t>25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28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0A22155-E317-4EB9-BBA4-8E4A311D8095}" type="slidenum">
              <a:rPr lang="en-US"/>
              <a:pPr/>
              <a:t>29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361EABB-96A7-4E6A-AE74-FB8809C8DE80}" type="datetime1">
              <a:rPr lang="en-US"/>
              <a:pPr/>
              <a:t>12/3/2012</a:t>
            </a:fld>
            <a:endParaRPr lang="en-US"/>
          </a:p>
        </p:txBody>
      </p:sp>
      <p:sp>
        <p:nvSpPr>
          <p:cNvPr id="7" name="Rectangle 13"/>
          <p:cNvSpPr>
            <a:spLocks noGrp="1" noChangeArrowheads="1"/>
          </p:cNvSpPr>
          <p:nvPr>
            <p:ph type="sldNum" sz="quarter" idx="5"/>
          </p:nvPr>
        </p:nvSpPr>
        <p:spPr>
          <a:ln/>
        </p:spPr>
        <p:txBody>
          <a:bodyPr/>
          <a:lstStyle/>
          <a:p>
            <a:fld id="{1926300F-F3FC-46F2-A797-EB1647C9F410}" type="slidenum">
              <a:rPr lang="en-US"/>
              <a:pPr/>
              <a:t>43</a:t>
            </a:fld>
            <a:endParaRPr lang="en-US"/>
          </a:p>
        </p:txBody>
      </p:sp>
      <p:sp>
        <p:nvSpPr>
          <p:cNvPr id="155341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5341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D6293069-2A5A-44F7-A14A-CFAB4C8328B1}" type="datetime1">
              <a:rPr lang="en-US"/>
              <a:pPr/>
              <a:t>12/3/2012</a:t>
            </a:fld>
            <a:endParaRPr lang="en-US"/>
          </a:p>
        </p:txBody>
      </p:sp>
      <p:sp>
        <p:nvSpPr>
          <p:cNvPr id="7" name="Rectangle 13"/>
          <p:cNvSpPr>
            <a:spLocks noGrp="1" noChangeArrowheads="1"/>
          </p:cNvSpPr>
          <p:nvPr>
            <p:ph type="sldNum" sz="quarter" idx="5"/>
          </p:nvPr>
        </p:nvSpPr>
        <p:spPr>
          <a:ln/>
        </p:spPr>
        <p:txBody>
          <a:bodyPr/>
          <a:lstStyle/>
          <a:p>
            <a:fld id="{D8E3D39D-666A-42BC-B2DB-D909D1C3C5E7}" type="slidenum">
              <a:rPr lang="en-US"/>
              <a:pPr/>
              <a:t>45</a:t>
            </a:fld>
            <a:endParaRPr lang="en-US"/>
          </a:p>
        </p:txBody>
      </p:sp>
      <p:sp>
        <p:nvSpPr>
          <p:cNvPr id="154317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4317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7C1F353-9A54-4138-9A9A-5418F4E2F463}" type="slidenum">
              <a:rPr lang="en-US"/>
              <a:pPr/>
              <a:t>48</a:t>
            </a:fld>
            <a:endParaRPr lang="en-US"/>
          </a:p>
        </p:txBody>
      </p:sp>
      <p:sp>
        <p:nvSpPr>
          <p:cNvPr id="106499" name="Rectangle 2"/>
          <p:cNvSpPr>
            <a:spLocks noGrp="1" noRot="1" noChangeAspect="1" noChangeArrowheads="1"/>
          </p:cNvSpPr>
          <p:nvPr>
            <p:ph type="sldImg"/>
          </p:nvPr>
        </p:nvSpPr>
        <p:spPr>
          <a:xfrm>
            <a:off x="1147763" y="687388"/>
            <a:ext cx="4567237" cy="3427412"/>
          </a:xfrm>
          <a:solidFill>
            <a:srgbClr val="FFFFFF"/>
          </a:solidFill>
          <a:ln/>
        </p:spPr>
      </p:sp>
      <p:sp>
        <p:nvSpPr>
          <p:cNvPr id="106500" name="Rectangle 3"/>
          <p:cNvSpPr>
            <a:spLocks noGrp="1" noChangeArrowheads="1"/>
          </p:cNvSpPr>
          <p:nvPr>
            <p:ph type="body" idx="1"/>
          </p:nvPr>
        </p:nvSpPr>
        <p:spPr>
          <a:xfrm>
            <a:off x="912019" y="4345518"/>
            <a:ext cx="5033963" cy="4110567"/>
          </a:xfrm>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802ACC0-DD11-4300-B1AC-D41AB7680E88}" type="slidenum">
              <a:rPr lang="en-US"/>
              <a:pPr/>
              <a:t>50</a:t>
            </a:fld>
            <a:endParaRPr lang="en-US"/>
          </a:p>
        </p:txBody>
      </p:sp>
      <p:sp>
        <p:nvSpPr>
          <p:cNvPr id="110595" name="Rectangle 2"/>
          <p:cNvSpPr>
            <a:spLocks noGrp="1" noRot="1" noChangeAspect="1" noChangeArrowheads="1"/>
          </p:cNvSpPr>
          <p:nvPr>
            <p:ph type="sldImg"/>
          </p:nvPr>
        </p:nvSpPr>
        <p:spPr>
          <a:xfrm>
            <a:off x="1147763" y="687388"/>
            <a:ext cx="4567237" cy="3427412"/>
          </a:xfrm>
          <a:solidFill>
            <a:srgbClr val="FFFFFF"/>
          </a:solidFill>
          <a:ln/>
        </p:spPr>
      </p:sp>
      <p:sp>
        <p:nvSpPr>
          <p:cNvPr id="110596" name="Rectangle 3"/>
          <p:cNvSpPr>
            <a:spLocks noGrp="1" noChangeArrowheads="1"/>
          </p:cNvSpPr>
          <p:nvPr>
            <p:ph type="body" idx="1"/>
          </p:nvPr>
        </p:nvSpPr>
        <p:spPr>
          <a:xfrm>
            <a:off x="912019" y="4345518"/>
            <a:ext cx="5033963" cy="4110567"/>
          </a:xfrm>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E34F698-9547-43CC-8266-4C3CA4EDCB6D}" type="slidenum">
              <a:rPr lang="en-US"/>
              <a:pPr/>
              <a:t>59</a:t>
            </a:fld>
            <a:endParaRPr lang="en-US"/>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79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79E1A4D-A21F-49A5-8255-BF7EFD58799F}" type="slidenum">
              <a:rPr lang="en-US">
                <a:latin typeface="Arial" pitchFamily="34" charset="0"/>
                <a:cs typeface="Arial" pitchFamily="34" charset="0"/>
              </a:rPr>
              <a:pPr/>
              <a:t>5</a:t>
            </a:fld>
            <a:endParaRPr lang="en-US">
              <a:latin typeface="Arial" pitchFamily="34" charset="0"/>
              <a:cs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5279266-C344-4BAD-B45B-82987256671C}" type="slidenum">
              <a:rPr lang="en-US">
                <a:latin typeface="Arial" pitchFamily="34" charset="0"/>
                <a:cs typeface="Arial" pitchFamily="34" charset="0"/>
              </a:rPr>
              <a:pPr/>
              <a:t>7</a:t>
            </a:fld>
            <a:endParaRPr lang="en-US">
              <a:latin typeface="Arial" pitchFamily="34" charset="0"/>
              <a:cs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D043BB2-7BE3-4F16-AAC6-7F30DDEFF11F}" type="slidenum">
              <a:rPr lang="en-US">
                <a:solidFill>
                  <a:prstClr val="black"/>
                </a:solidFill>
              </a:rPr>
              <a:pPr/>
              <a:t>18</a:t>
            </a:fld>
            <a:endParaRPr lang="en-US">
              <a:solidFill>
                <a:prstClr val="black"/>
              </a:solidFill>
            </a:endParaRPr>
          </a:p>
        </p:txBody>
      </p:sp>
      <p:sp>
        <p:nvSpPr>
          <p:cNvPr id="20483" name="Rectangle 1026"/>
          <p:cNvSpPr>
            <a:spLocks noGrp="1" noRot="1" noChangeAspect="1" noChangeArrowheads="1" noTextEdit="1"/>
          </p:cNvSpPr>
          <p:nvPr>
            <p:ph type="sldImg"/>
          </p:nvPr>
        </p:nvSpPr>
        <p:spPr>
          <a:xfrm>
            <a:off x="1144588" y="685800"/>
            <a:ext cx="4570412" cy="3429000"/>
          </a:xfrm>
          <a:ln/>
        </p:spPr>
      </p:sp>
      <p:sp>
        <p:nvSpPr>
          <p:cNvPr id="20484" name="Rectangle 1027"/>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a:xfrm>
            <a:off x="2640597" y="6377459"/>
            <a:ext cx="3836404" cy="365125"/>
          </a:xfrm>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Good Shepherd School, Anakapalle                                          December 4, 2012</a:t>
            </a:r>
            <a:endParaRPr lang="en-SG" dirty="0"/>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p>
        </p:txBody>
      </p:sp>
      <p:sp>
        <p:nvSpPr>
          <p:cNvPr id="8" name="Footer Placeholder 7"/>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p>
        </p:txBody>
      </p:sp>
      <p:sp>
        <p:nvSpPr>
          <p:cNvPr id="6" name="Footer Placeholder 5"/>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7" name="Slide Number Placeholder 6"/>
          <p:cNvSpPr>
            <a:spLocks noGrp="1"/>
          </p:cNvSpPr>
          <p:nvPr>
            <p:ph type="sldNum" sz="quarter" idx="12"/>
          </p:nvPr>
        </p:nvSpPr>
        <p:spPr/>
        <p:txBody>
          <a:bodyPr/>
          <a:lstStyle/>
          <a:p>
            <a:fld id="{87DA48A2-68BF-4CCB-B774-65C9A0FC6421}" type="slidenum">
              <a:rPr lang="en-SG" smtClean="0"/>
              <a:pPr/>
              <a:t>‹#›</a:t>
            </a:fld>
            <a:endParaRPr lang="en-SG"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t>Dr. B.Satyanarayana, TIFR, Mumbai                                          Good Shepherd School, Anakapalle                                          December 4, 2012</a:t>
            </a:r>
            <a:endParaRPr lang="en-SG" dirty="0"/>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pPr/>
              <a:t>‹#›</a:t>
            </a:fld>
            <a:endParaRPr lang="en-SG"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pPr/>
              <a:t>‹#›</a:t>
            </a:fld>
            <a:endParaRPr lang="en-SG"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wmf"/></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ctr" anchorCtr="0">
            <a:normAutofit/>
          </a:bodyPr>
          <a:lstStyle/>
          <a:p>
            <a:r>
              <a:rPr lang="en-SG" sz="4000" dirty="0" smtClean="0"/>
              <a:t>Exciting world of </a:t>
            </a:r>
            <a:r>
              <a:rPr lang="en-SG" sz="4000" dirty="0" smtClean="0"/>
              <a:t/>
            </a:r>
            <a:br>
              <a:rPr lang="en-SG" sz="4000" dirty="0" smtClean="0"/>
            </a:br>
            <a:r>
              <a:rPr lang="en-SG" sz="4000" dirty="0" smtClean="0"/>
              <a:t>experimental </a:t>
            </a:r>
            <a:r>
              <a:rPr lang="en-SG" sz="4000" dirty="0" smtClean="0"/>
              <a:t>high energy physics</a:t>
            </a:r>
            <a:endParaRPr lang="en-SG" sz="4800" dirty="0"/>
          </a:p>
        </p:txBody>
      </p:sp>
      <p:sp>
        <p:nvSpPr>
          <p:cNvPr id="5" name="Subtitle 4"/>
          <p:cNvSpPr>
            <a:spLocks noGrp="1"/>
          </p:cNvSpPr>
          <p:nvPr>
            <p:ph type="subTitle" idx="1"/>
          </p:nvPr>
        </p:nvSpPr>
        <p:spPr/>
        <p:txBody>
          <a:bodyPr>
            <a:normAutofit/>
          </a:bodyPr>
          <a:lstStyle/>
          <a:p>
            <a:r>
              <a:rPr lang="en-US" sz="1800" dirty="0" smtClean="0"/>
              <a:t>Dr. B.Satyanarayana </a:t>
            </a:r>
            <a:r>
              <a:rPr lang="en-US" sz="1800" dirty="0" smtClean="0">
                <a:cs typeface="Arial"/>
              </a:rPr>
              <a:t>▪ </a:t>
            </a:r>
            <a:r>
              <a:rPr lang="en-US" sz="1800" dirty="0" smtClean="0"/>
              <a:t>Scientific Officer (G)</a:t>
            </a:r>
          </a:p>
          <a:p>
            <a:r>
              <a:rPr lang="en-US" sz="1800" dirty="0" smtClean="0"/>
              <a:t>Department of High Energy Physics </a:t>
            </a:r>
            <a:r>
              <a:rPr lang="en-US" sz="1800" dirty="0" smtClean="0">
                <a:cs typeface="Arial"/>
              </a:rPr>
              <a:t>▪ </a:t>
            </a:r>
            <a:r>
              <a:rPr lang="en-US" sz="1800" dirty="0" smtClean="0"/>
              <a:t>Tata Institute of Fundamental Research</a:t>
            </a:r>
          </a:p>
          <a:p>
            <a:r>
              <a:rPr lang="en-US" sz="1800" dirty="0" smtClean="0"/>
              <a:t>Homi Bhabha Road </a:t>
            </a:r>
            <a:r>
              <a:rPr lang="en-US" sz="1800" dirty="0" smtClean="0">
                <a:cs typeface="Arial"/>
              </a:rPr>
              <a:t>▪ </a:t>
            </a:r>
            <a:r>
              <a:rPr lang="en-US" sz="1800" dirty="0" smtClean="0"/>
              <a:t>Colaba </a:t>
            </a:r>
            <a:r>
              <a:rPr lang="en-US" sz="1800" dirty="0" smtClean="0">
                <a:cs typeface="Arial"/>
              </a:rPr>
              <a:t>▪ </a:t>
            </a:r>
            <a:r>
              <a:rPr lang="en-US" sz="1800" dirty="0" smtClean="0"/>
              <a:t>Mumbai </a:t>
            </a:r>
            <a:r>
              <a:rPr lang="en-US" sz="1800" dirty="0" smtClean="0">
                <a:cs typeface="Arial"/>
              </a:rPr>
              <a:t>▪ </a:t>
            </a:r>
            <a:r>
              <a:rPr lang="en-US" sz="1800" dirty="0" smtClean="0"/>
              <a:t>400005 </a:t>
            </a:r>
            <a:r>
              <a:rPr lang="en-US" sz="1800" dirty="0" smtClean="0">
                <a:cs typeface="Arial"/>
              </a:rPr>
              <a:t>▪ </a:t>
            </a:r>
            <a:r>
              <a:rPr lang="en-US" sz="1800" dirty="0" smtClean="0"/>
              <a:t>INDIA</a:t>
            </a:r>
          </a:p>
          <a:p>
            <a:r>
              <a:rPr lang="en-US" sz="1800" b="1" dirty="0" smtClean="0"/>
              <a:t>T</a:t>
            </a:r>
            <a:r>
              <a:rPr lang="en-US" sz="1800" dirty="0" smtClean="0"/>
              <a:t>: 09987537702 ▪ </a:t>
            </a:r>
            <a:r>
              <a:rPr lang="en-US" sz="1800" b="1" dirty="0" smtClean="0"/>
              <a:t>E</a:t>
            </a:r>
            <a:r>
              <a:rPr lang="en-US" sz="1800" dirty="0" smtClean="0"/>
              <a:t>: bsn@tifr.res.in </a:t>
            </a:r>
            <a:r>
              <a:rPr lang="en-US" sz="1800" dirty="0" smtClean="0">
                <a:cs typeface="Arial"/>
              </a:rPr>
              <a:t>▪ </a:t>
            </a:r>
            <a:r>
              <a:rPr lang="en-US" sz="1800" b="1" dirty="0" smtClean="0">
                <a:cs typeface="Arial"/>
              </a:rPr>
              <a:t>W</a:t>
            </a:r>
            <a:r>
              <a:rPr lang="en-US" sz="1800" dirty="0" smtClean="0">
                <a:cs typeface="Arial"/>
              </a:rPr>
              <a:t>: http://www.tifr.res.in/~bsn</a:t>
            </a:r>
            <a:endParaRPr lang="en-SG" sz="1800" dirty="0" smtClean="0"/>
          </a:p>
        </p:txBody>
      </p:sp>
      <p:pic>
        <p:nvPicPr>
          <p:cNvPr id="70657" name="Picture 1"/>
          <p:cNvPicPr>
            <a:picLocks noChangeAspect="1" noChangeArrowheads="1"/>
          </p:cNvPicPr>
          <p:nvPr/>
        </p:nvPicPr>
        <p:blipFill>
          <a:blip r:embed="rId2" cstate="print"/>
          <a:stretch>
            <a:fillRect/>
          </a:stretch>
        </p:blipFill>
        <p:spPr bwMode="auto">
          <a:xfrm>
            <a:off x="36000" y="116632"/>
            <a:ext cx="9072000" cy="195236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Newton's unfinished business...</a:t>
            </a:r>
            <a:endParaRPr lang="en-US"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3200" dirty="0" smtClean="0"/>
              <a:t>What is mass?</a:t>
            </a:r>
          </a:p>
          <a:p>
            <a:pPr>
              <a:lnSpc>
                <a:spcPct val="120000"/>
              </a:lnSpc>
            </a:pPr>
            <a:r>
              <a:rPr lang="en-US" sz="3200" dirty="0" smtClean="0"/>
              <a:t>What is the origin of mass? Why do tiny particles weigh the amount they do? Why do some particles have no mass at all?</a:t>
            </a:r>
          </a:p>
          <a:p>
            <a:pPr>
              <a:lnSpc>
                <a:spcPct val="120000"/>
              </a:lnSpc>
            </a:pPr>
            <a:r>
              <a:rPr lang="en-US" sz="3200" dirty="0" smtClean="0"/>
              <a:t>At present, there are no established answers to these questions. The most likely explanation may be found in the </a:t>
            </a:r>
            <a:r>
              <a:rPr lang="en-US" sz="3200" dirty="0" smtClean="0">
                <a:solidFill>
                  <a:srgbClr val="FF0000"/>
                </a:solidFill>
              </a:rPr>
              <a:t>Higgs boson</a:t>
            </a:r>
            <a:r>
              <a:rPr lang="en-US" sz="3200" dirty="0" smtClean="0"/>
              <a:t>, a key undiscovered particle that is essential for the Standard Model to work. First hypothesised in 1964, it has yet to be observed</a:t>
            </a:r>
            <a:r>
              <a:rPr lang="en-US" sz="3200" dirty="0" smtClean="0"/>
              <a:t>. </a:t>
            </a:r>
            <a:r>
              <a:rPr lang="en-US" sz="3200" dirty="0" smtClean="0">
                <a:solidFill>
                  <a:srgbClr val="FF0000"/>
                </a:solidFill>
              </a:rPr>
              <a:t>We feel we did now.</a:t>
            </a:r>
            <a:endParaRPr lang="en-US" sz="3200" dirty="0" smtClean="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10</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the impossible was to be possible</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1138"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11</a:t>
            </a:fld>
            <a:endParaRPr lang="en-S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invisible problem...</a:t>
            </a:r>
            <a:endParaRPr lang="en-US" dirty="0"/>
          </a:p>
        </p:txBody>
      </p:sp>
      <p:sp>
        <p:nvSpPr>
          <p:cNvPr id="8" name="Content Placeholder 7"/>
          <p:cNvSpPr>
            <a:spLocks noGrp="1"/>
          </p:cNvSpPr>
          <p:nvPr>
            <p:ph idx="1"/>
          </p:nvPr>
        </p:nvSpPr>
        <p:spPr>
          <a:xfrm>
            <a:off x="18000" y="1547999"/>
            <a:ext cx="5054066" cy="4968000"/>
          </a:xfrm>
        </p:spPr>
        <p:txBody>
          <a:bodyPr>
            <a:noAutofit/>
          </a:bodyPr>
          <a:lstStyle/>
          <a:p>
            <a:r>
              <a:rPr lang="en-US" sz="2000" dirty="0" smtClean="0"/>
              <a:t>What is 96% of the universe made of?</a:t>
            </a:r>
          </a:p>
          <a:p>
            <a:r>
              <a:rPr lang="en-US" sz="2000" dirty="0" smtClean="0"/>
              <a:t>Everything we see in the Universe, from an ant to a galaxy, is made up of ordinary particles. These are collectively referred to as matter, forming 4% of the Universe.</a:t>
            </a:r>
          </a:p>
          <a:p>
            <a:r>
              <a:rPr lang="en-US" sz="2000" dirty="0" smtClean="0"/>
              <a:t>Dark matter and dark energy are believed to make up the remaining proportion, but they are incredibly difficult to detect and study.</a:t>
            </a:r>
          </a:p>
          <a:p>
            <a:r>
              <a:rPr lang="en-US" sz="2000" dirty="0" smtClean="0"/>
              <a:t>Investigating the nature of dark matter and dark energy is one of the biggest challenges today in the fields of particle physics and cosmology.</a:t>
            </a:r>
          </a:p>
          <a:p>
            <a:endParaRPr lang="en-US" sz="2000" dirty="0"/>
          </a:p>
        </p:txBody>
      </p:sp>
      <p:sp>
        <p:nvSpPr>
          <p:cNvPr id="5" name="Footer Placeholder 4"/>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11" name="Picture 4" descr="pie_chart"/>
          <p:cNvPicPr>
            <a:picLocks noGrp="1" noChangeAspect="1" noChangeArrowheads="1"/>
          </p:cNvPicPr>
          <p:nvPr>
            <p:ph idx="13"/>
          </p:nvPr>
        </p:nvPicPr>
        <p:blipFill>
          <a:blip r:embed="rId3" cstate="print"/>
          <a:srcRect l="12069" t="12933" r="11961" b="19146"/>
          <a:stretch>
            <a:fillRect/>
          </a:stretch>
        </p:blipFill>
        <p:spPr bwMode="auto">
          <a:xfrm>
            <a:off x="5143504" y="2108184"/>
            <a:ext cx="3892584" cy="3892584"/>
          </a:xfrm>
          <a:prstGeom prst="rect">
            <a:avLst/>
          </a:prstGeom>
          <a:noFill/>
        </p:spPr>
      </p:pic>
      <p:sp>
        <p:nvSpPr>
          <p:cNvPr id="12" name="Slide Number Placeholder 11"/>
          <p:cNvSpPr>
            <a:spLocks noGrp="1"/>
          </p:cNvSpPr>
          <p:nvPr>
            <p:ph type="sldNum" sz="quarter" idx="12"/>
          </p:nvPr>
        </p:nvSpPr>
        <p:spPr/>
        <p:txBody>
          <a:bodyPr/>
          <a:lstStyle/>
          <a:p>
            <a:fld id="{87DA48A2-68BF-4CCB-B774-65C9A0FC6421}" type="slidenum">
              <a:rPr lang="en-SG" smtClean="0"/>
              <a:pPr/>
              <a:t>12</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p:cBhvr override="childStyle">
                                        <p:cTn dur="1" fill="hold" display="0" masterRel="nextClick" afterEffect="1"/>
                                        <p:tgtEl>
                                          <p:spTgt spid="8">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p:cBhvr override="childStyle">
                                        <p:cTn dur="1" fill="hold" display="0" masterRel="nextClick" afterEffect="1"/>
                                        <p:tgtEl>
                                          <p:spTgt spid="8">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p:cBhvr override="childStyle">
                                        <p:cTn dur="1" fill="hold" display="0" masterRel="nextClick" afterEffect="1"/>
                                        <p:tgtEl>
                                          <p:spTgt spid="8">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there no more antimatter?</a:t>
            </a:r>
            <a:endParaRPr lang="en-US" dirty="0"/>
          </a:p>
        </p:txBody>
      </p:sp>
      <p:sp>
        <p:nvSpPr>
          <p:cNvPr id="3" name="Content Placeholder 2"/>
          <p:cNvSpPr>
            <a:spLocks noGrp="1"/>
          </p:cNvSpPr>
          <p:nvPr>
            <p:ph idx="1"/>
          </p:nvPr>
        </p:nvSpPr>
        <p:spPr/>
        <p:txBody>
          <a:bodyPr>
            <a:noAutofit/>
          </a:bodyPr>
          <a:lstStyle/>
          <a:p>
            <a:r>
              <a:rPr lang="en-US" sz="2400" dirty="0" smtClean="0"/>
              <a:t>We live in a world of matter – everything in the Universe, including ourselves, is made of  matter.</a:t>
            </a:r>
          </a:p>
          <a:p>
            <a:r>
              <a:rPr lang="en-US" sz="2400" dirty="0" smtClean="0"/>
              <a:t>Antimatter is like a twin version of matter, but with opposite electric charge.</a:t>
            </a:r>
          </a:p>
          <a:p>
            <a:r>
              <a:rPr lang="en-US" sz="2400" dirty="0" smtClean="0"/>
              <a:t>At the birth of the Universe, equal amounts of matter and antimatter should have been produced in the Big Bang.</a:t>
            </a:r>
          </a:p>
          <a:p>
            <a:r>
              <a:rPr lang="en-US" sz="2400" dirty="0" smtClean="0"/>
              <a:t>But when matter and antimatter particles meet, they annihilate each other, transforming into energy.</a:t>
            </a:r>
          </a:p>
          <a:p>
            <a:r>
              <a:rPr lang="en-US" sz="2400" dirty="0" smtClean="0"/>
              <a:t>Somehow, a tiny fraction of matter must have survived to form the Universe we live in today, with hardly any antimatter left.</a:t>
            </a:r>
          </a:p>
          <a:p>
            <a:r>
              <a:rPr lang="en-US" sz="2400" dirty="0" smtClean="0"/>
              <a:t>Why does Nature appear to have this bias for matter over antimatter?</a:t>
            </a: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Secrets of the Big Bang</a:t>
            </a:r>
            <a:endParaRPr lang="en-US" dirty="0"/>
          </a:p>
        </p:txBody>
      </p:sp>
      <p:sp>
        <p:nvSpPr>
          <p:cNvPr id="3" name="Content Placeholder 2"/>
          <p:cNvSpPr>
            <a:spLocks noGrp="1"/>
          </p:cNvSpPr>
          <p:nvPr>
            <p:ph idx="1"/>
          </p:nvPr>
        </p:nvSpPr>
        <p:spPr/>
        <p:txBody>
          <a:bodyPr>
            <a:normAutofit fontScale="92500"/>
          </a:bodyPr>
          <a:lstStyle/>
          <a:p>
            <a:pPr>
              <a:lnSpc>
                <a:spcPct val="110000"/>
              </a:lnSpc>
            </a:pPr>
            <a:r>
              <a:rPr lang="en-US" sz="2200" dirty="0" smtClean="0"/>
              <a:t>What was matter like within the first second of the Universe’s life?</a:t>
            </a:r>
          </a:p>
          <a:p>
            <a:pPr>
              <a:lnSpc>
                <a:spcPct val="110000"/>
              </a:lnSpc>
            </a:pPr>
            <a:r>
              <a:rPr lang="en-US" sz="2200" dirty="0" smtClean="0"/>
              <a:t>Matter, from which everything in the Universe is made, is believed to have originated from a dense and hot cocktail of fundamental particles.</a:t>
            </a:r>
          </a:p>
          <a:p>
            <a:pPr>
              <a:lnSpc>
                <a:spcPct val="110000"/>
              </a:lnSpc>
            </a:pPr>
            <a:r>
              <a:rPr lang="en-US" sz="2200" dirty="0" smtClean="0"/>
              <a:t>Today, the ordinary matter of the Universe is made of atoms, which contain a nucleus composed of protons and neutrons, which in turn are made of quarks bound together by other particles called gluons.</a:t>
            </a:r>
          </a:p>
          <a:p>
            <a:pPr>
              <a:lnSpc>
                <a:spcPct val="110000"/>
              </a:lnSpc>
            </a:pPr>
            <a:r>
              <a:rPr lang="en-US" sz="2200" dirty="0" smtClean="0"/>
              <a:t>The bond is very strong, but in the very early Universe conditions would have been too hot and energetic for the gluons to hold the quarks together.</a:t>
            </a:r>
          </a:p>
          <a:p>
            <a:pPr>
              <a:lnSpc>
                <a:spcPct val="110000"/>
              </a:lnSpc>
            </a:pPr>
            <a:r>
              <a:rPr lang="en-US" sz="2200" dirty="0" smtClean="0"/>
              <a:t>Instead, it seems likely that during the first microseconds after the Big Bang the Universe would have contained a very hot and dense mixture of quarks and gluons called quark–gluon plasma.</a:t>
            </a: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14</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model of particle physics</a:t>
            </a:r>
            <a:endParaRPr lang="en-SG" dirty="0"/>
          </a:p>
        </p:txBody>
      </p:sp>
      <p:pic>
        <p:nvPicPr>
          <p:cNvPr id="6" name="Content Placeholder 6" descr="standardmodel-1.jpg"/>
          <p:cNvPicPr>
            <a:picLocks noGrp="1" noChangeAspect="1"/>
          </p:cNvPicPr>
          <p:nvPr>
            <p:ph idx="1"/>
          </p:nvPr>
        </p:nvPicPr>
        <p:blipFill>
          <a:blip r:embed="rId2" cstate="print"/>
          <a:stretch>
            <a:fillRect/>
          </a:stretch>
        </p:blipFill>
        <p:spPr>
          <a:xfrm>
            <a:off x="72000" y="1512000"/>
            <a:ext cx="4075472" cy="504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8" name="Content Placeholder 7"/>
          <p:cNvSpPr>
            <a:spLocks noGrp="1"/>
          </p:cNvSpPr>
          <p:nvPr>
            <p:ph idx="13"/>
          </p:nvPr>
        </p:nvSpPr>
        <p:spPr>
          <a:xfrm>
            <a:off x="4211960" y="1548000"/>
            <a:ext cx="4896544" cy="4968000"/>
          </a:xfrm>
        </p:spPr>
        <p:txBody>
          <a:bodyPr>
            <a:normAutofit fontScale="92500" lnSpcReduction="10000"/>
          </a:bodyPr>
          <a:lstStyle/>
          <a:p>
            <a:pPr>
              <a:lnSpc>
                <a:spcPct val="110000"/>
              </a:lnSpc>
            </a:pPr>
            <a:r>
              <a:rPr lang="en-SG" dirty="0" smtClean="0"/>
              <a:t>All interactions behaved as a single one when the universe was much younger and hotter </a:t>
            </a:r>
            <a:r>
              <a:rPr lang="en-SG" dirty="0" smtClean="0">
                <a:sym typeface="Symbol"/>
              </a:rPr>
              <a:t> </a:t>
            </a:r>
            <a:r>
              <a:rPr lang="en-SG" dirty="0" smtClean="0"/>
              <a:t>idea of unification!</a:t>
            </a:r>
          </a:p>
          <a:p>
            <a:pPr>
              <a:lnSpc>
                <a:spcPct val="110000"/>
              </a:lnSpc>
            </a:pPr>
            <a:r>
              <a:rPr lang="en-SG" dirty="0" smtClean="0"/>
              <a:t>Everyday matter is made up of only up and down type quarks, electron.</a:t>
            </a:r>
            <a:endParaRPr lang="en-SG" dirty="0"/>
          </a:p>
        </p:txBody>
      </p:sp>
      <p:sp>
        <p:nvSpPr>
          <p:cNvPr id="10" name="Slide Number Placeholder 9"/>
          <p:cNvSpPr>
            <a:spLocks noGrp="1"/>
          </p:cNvSpPr>
          <p:nvPr>
            <p:ph type="sldNum" sz="quarter" idx="12"/>
          </p:nvPr>
        </p:nvSpPr>
        <p:spPr/>
        <p:txBody>
          <a:bodyPr/>
          <a:lstStyle/>
          <a:p>
            <a:fld id="{87DA48A2-68BF-4CCB-B774-65C9A0FC6421}" type="slidenum">
              <a:rPr lang="en-SG" smtClean="0"/>
              <a:pPr/>
              <a:t>15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Masses of particles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Content Placeholder 5"/>
          <p:cNvSpPr>
            <a:spLocks noGrp="1"/>
          </p:cNvSpPr>
          <p:nvPr>
            <p:ph idx="13"/>
          </p:nvPr>
        </p:nvSpPr>
        <p:spPr>
          <a:xfrm>
            <a:off x="3779912" y="1548000"/>
            <a:ext cx="5292088" cy="4473288"/>
          </a:xfrm>
        </p:spPr>
        <p:txBody>
          <a:bodyPr>
            <a:normAutofit fontScale="62500" lnSpcReduction="20000"/>
          </a:bodyPr>
          <a:lstStyle/>
          <a:p>
            <a:pPr>
              <a:lnSpc>
                <a:spcPct val="120000"/>
              </a:lnSpc>
            </a:pPr>
            <a:r>
              <a:rPr lang="en-SG" dirty="0" smtClean="0"/>
              <a:t>Mass is a fundamental property of a particle</a:t>
            </a:r>
          </a:p>
          <a:p>
            <a:pPr>
              <a:lnSpc>
                <a:spcPct val="120000"/>
              </a:lnSpc>
            </a:pPr>
            <a:r>
              <a:rPr lang="en-SG" dirty="0" smtClean="0"/>
              <a:t>Determines how a particle responds to a force.</a:t>
            </a:r>
          </a:p>
          <a:p>
            <a:pPr>
              <a:lnSpc>
                <a:spcPct val="120000"/>
              </a:lnSpc>
            </a:pPr>
            <a:r>
              <a:rPr lang="en-SG" dirty="0" smtClean="0"/>
              <a:t>Electron mass: 0.511MeV/c</a:t>
            </a:r>
            <a:r>
              <a:rPr lang="en-SG" baseline="30000" dirty="0" smtClean="0"/>
              <a:t>2</a:t>
            </a:r>
            <a:r>
              <a:rPr lang="en-SG" dirty="0" smtClean="0"/>
              <a:t> = 9.11 </a:t>
            </a:r>
            <a:r>
              <a:rPr lang="en-SG" dirty="0" smtClean="0">
                <a:latin typeface="Arial"/>
                <a:cs typeface="Arial"/>
              </a:rPr>
              <a:t>×</a:t>
            </a:r>
            <a:r>
              <a:rPr lang="en-SG" dirty="0" smtClean="0"/>
              <a:t> 10</a:t>
            </a:r>
            <a:r>
              <a:rPr lang="en-SG" baseline="30000" dirty="0" smtClean="0"/>
              <a:t>‐31</a:t>
            </a:r>
            <a:r>
              <a:rPr lang="en-SG" dirty="0" smtClean="0"/>
              <a:t> kg</a:t>
            </a:r>
          </a:p>
          <a:p>
            <a:pPr>
              <a:lnSpc>
                <a:spcPct val="120000"/>
              </a:lnSpc>
            </a:pPr>
            <a:r>
              <a:rPr lang="en-SG" dirty="0" smtClean="0"/>
              <a:t>Proton mass: 938.27 MeV/c</a:t>
            </a:r>
            <a:r>
              <a:rPr lang="en-SG" baseline="30000" dirty="0" smtClean="0"/>
              <a:t>2 </a:t>
            </a:r>
            <a:r>
              <a:rPr lang="en-SG" dirty="0" smtClean="0"/>
              <a:t>= 1.67 </a:t>
            </a:r>
            <a:r>
              <a:rPr lang="en-SG" dirty="0" smtClean="0">
                <a:latin typeface="Arial"/>
                <a:cs typeface="Arial"/>
              </a:rPr>
              <a:t>×</a:t>
            </a:r>
            <a:r>
              <a:rPr lang="en-SG" dirty="0" smtClean="0"/>
              <a:t> 10</a:t>
            </a:r>
            <a:r>
              <a:rPr lang="en-SG" baseline="30000" dirty="0" smtClean="0"/>
              <a:t>‐27</a:t>
            </a:r>
            <a:r>
              <a:rPr lang="en-SG" dirty="0" smtClean="0"/>
              <a:t> kg</a:t>
            </a:r>
          </a:p>
          <a:p>
            <a:pPr>
              <a:lnSpc>
                <a:spcPct val="120000"/>
              </a:lnSpc>
            </a:pPr>
            <a:r>
              <a:rPr lang="en-SG" dirty="0" smtClean="0"/>
              <a:t>Mass of top quark (heaviest known particle): 173 GeV/c</a:t>
            </a:r>
            <a:r>
              <a:rPr lang="en-SG" baseline="30000" dirty="0" smtClean="0"/>
              <a:t>2</a:t>
            </a:r>
            <a:endParaRPr lang="en-SG" dirty="0" smtClean="0"/>
          </a:p>
          <a:p>
            <a:pPr>
              <a:lnSpc>
                <a:spcPct val="120000"/>
              </a:lnSpc>
            </a:pPr>
            <a:r>
              <a:rPr lang="en-SG" dirty="0" smtClean="0"/>
              <a:t>Mass of photon: 0</a:t>
            </a:r>
            <a:r>
              <a:rPr lang="en-SG" dirty="0" smtClean="0">
                <a:sym typeface="Symbol"/>
              </a:rPr>
              <a:t> </a:t>
            </a:r>
            <a:r>
              <a:rPr lang="en-SG" dirty="0" smtClean="0"/>
              <a:t> infinite range of electromagnetic force</a:t>
            </a:r>
          </a:p>
          <a:p>
            <a:pPr>
              <a:lnSpc>
                <a:spcPct val="120000"/>
              </a:lnSpc>
            </a:pPr>
            <a:r>
              <a:rPr lang="en-SG" dirty="0" smtClean="0"/>
              <a:t>Mass of W, Z: 80-90 times that of proton </a:t>
            </a:r>
            <a:r>
              <a:rPr lang="en-SG" dirty="0" smtClean="0">
                <a:sym typeface="Symbol"/>
              </a:rPr>
              <a:t> </a:t>
            </a:r>
            <a:r>
              <a:rPr lang="en-SG" dirty="0" smtClean="0"/>
              <a:t>short range of weak force</a:t>
            </a:r>
          </a:p>
        </p:txBody>
      </p:sp>
      <p:pic>
        <p:nvPicPr>
          <p:cNvPr id="7" name="Content Placeholder 7" descr="reality_standard_model2.gif"/>
          <p:cNvPicPr>
            <a:picLocks noGrp="1" noChangeAspect="1"/>
          </p:cNvPicPr>
          <p:nvPr>
            <p:ph idx="1"/>
          </p:nvPr>
        </p:nvPicPr>
        <p:blipFill>
          <a:blip r:embed="rId2" cstate="print"/>
          <a:stretch>
            <a:fillRect/>
          </a:stretch>
        </p:blipFill>
        <p:spPr>
          <a:xfrm>
            <a:off x="72000" y="1547813"/>
            <a:ext cx="3640830" cy="4968875"/>
          </a:xfrm>
          <a:prstGeom prst="rect">
            <a:avLst/>
          </a:prstGeom>
          <a:ln>
            <a:noFill/>
          </a:ln>
          <a:effectLst>
            <a:outerShdw blurRad="292100" dist="139700" dir="2700000" algn="tl" rotWithShape="0">
              <a:srgbClr val="333333">
                <a:alpha val="65000"/>
              </a:srgbClr>
            </a:outerShdw>
          </a:effectLst>
        </p:spPr>
      </p:pic>
      <p:sp>
        <p:nvSpPr>
          <p:cNvPr id="8" name="Up Arrow 7"/>
          <p:cNvSpPr/>
          <p:nvPr/>
        </p:nvSpPr>
        <p:spPr>
          <a:xfrm>
            <a:off x="3275856" y="2564904"/>
            <a:ext cx="72008" cy="5040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3970178" y="6047046"/>
            <a:ext cx="4968552" cy="427296"/>
          </a:xfrm>
          <a:prstGeom prst="rect">
            <a:avLst/>
          </a:prstGeom>
          <a:solidFill>
            <a:srgbClr val="FFFF00"/>
          </a:solidFill>
        </p:spPr>
        <p:txBody>
          <a:bodyPr wrap="square">
            <a:spAutoFit/>
          </a:bodyPr>
          <a:lstStyle/>
          <a:p>
            <a:pPr>
              <a:lnSpc>
                <a:spcPct val="120000"/>
              </a:lnSpc>
            </a:pPr>
            <a:r>
              <a:rPr lang="en-SG" sz="2000" dirty="0" smtClean="0">
                <a:latin typeface="Arial Rounded MT Bold" pitchFamily="34" charset="0"/>
              </a:rPr>
              <a:t>1 electron Volt (eV) = 1.6 </a:t>
            </a:r>
            <a:r>
              <a:rPr lang="en-SG" sz="2000" dirty="0" smtClean="0">
                <a:latin typeface="Arial Rounded MT Bold" pitchFamily="34" charset="0"/>
                <a:cs typeface="Arial"/>
              </a:rPr>
              <a:t>×1</a:t>
            </a:r>
            <a:r>
              <a:rPr lang="en-SG" sz="2000" dirty="0" smtClean="0">
                <a:latin typeface="Arial Rounded MT Bold" pitchFamily="34" charset="0"/>
              </a:rPr>
              <a:t>0</a:t>
            </a:r>
            <a:r>
              <a:rPr lang="en-SG" sz="2000" baseline="30000" dirty="0" smtClean="0">
                <a:latin typeface="Arial Rounded MT Bold" pitchFamily="34" charset="0"/>
              </a:rPr>
              <a:t>-19</a:t>
            </a:r>
            <a:r>
              <a:rPr lang="en-SG" sz="2000" dirty="0" smtClean="0">
                <a:latin typeface="Arial Rounded MT Bold" pitchFamily="34" charset="0"/>
              </a:rPr>
              <a:t> Joules</a:t>
            </a:r>
            <a:endParaRPr lang="en-SG" sz="2000" dirty="0">
              <a:latin typeface="Arial Rounded MT Bold" pitchFamily="34" charset="0"/>
            </a:endParaRPr>
          </a:p>
        </p:txBody>
      </p:sp>
      <p:sp>
        <p:nvSpPr>
          <p:cNvPr id="10" name="Slide Number Placeholder 9"/>
          <p:cNvSpPr>
            <a:spLocks noGrp="1"/>
          </p:cNvSpPr>
          <p:nvPr>
            <p:ph type="sldNum" sz="quarter" idx="12"/>
          </p:nvPr>
        </p:nvSpPr>
        <p:spPr/>
        <p:txBody>
          <a:bodyPr/>
          <a:lstStyle/>
          <a:p>
            <a:fld id="{87DA48A2-68BF-4CCB-B774-65C9A0FC6421}" type="slidenum">
              <a:rPr lang="en-SG" smtClean="0"/>
              <a:pPr/>
              <a:t>16</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SG" dirty="0" smtClean="0"/>
              <a:t>Why did the Higgs search become so important?</a:t>
            </a:r>
            <a:endParaRPr lang="en-SG" dirty="0"/>
          </a:p>
        </p:txBody>
      </p:sp>
      <p:sp>
        <p:nvSpPr>
          <p:cNvPr id="8" name="Content Placeholder 7"/>
          <p:cNvSpPr>
            <a:spLocks noGrp="1"/>
          </p:cNvSpPr>
          <p:nvPr>
            <p:ph idx="1"/>
          </p:nvPr>
        </p:nvSpPr>
        <p:spPr/>
        <p:txBody>
          <a:bodyPr>
            <a:noAutofit/>
          </a:bodyPr>
          <a:lstStyle/>
          <a:p>
            <a:pPr>
              <a:lnSpc>
                <a:spcPct val="120000"/>
              </a:lnSpc>
            </a:pPr>
            <a:r>
              <a:rPr lang="en-SG" sz="2100" dirty="0" smtClean="0"/>
              <a:t>The standard model of particle physics has the ability to predict the results of various experiments.</a:t>
            </a:r>
          </a:p>
          <a:p>
            <a:pPr>
              <a:lnSpc>
                <a:spcPct val="120000"/>
              </a:lnSpc>
            </a:pPr>
            <a:r>
              <a:rPr lang="en-SG" sz="2100" dirty="0" smtClean="0"/>
              <a:t>Since all the past experiments match well to the theoretical description of standard model, it is certain that the corresponding theoretical description is correct.</a:t>
            </a:r>
          </a:p>
          <a:p>
            <a:pPr>
              <a:lnSpc>
                <a:spcPct val="120000"/>
              </a:lnSpc>
            </a:pPr>
            <a:r>
              <a:rPr lang="en-SG" sz="2100" dirty="0" smtClean="0"/>
              <a:t>However the Higgs particle has been elusive to the experiments.</a:t>
            </a:r>
          </a:p>
          <a:p>
            <a:pPr>
              <a:lnSpc>
                <a:spcPct val="120000"/>
              </a:lnSpc>
            </a:pPr>
            <a:r>
              <a:rPr lang="en-SG" sz="2100" dirty="0" smtClean="0"/>
              <a:t>But the issue of mass is one of the corner stones of the theory.</a:t>
            </a:r>
          </a:p>
          <a:p>
            <a:pPr>
              <a:lnSpc>
                <a:spcPct val="120000"/>
              </a:lnSpc>
            </a:pPr>
            <a:r>
              <a:rPr lang="en-SG" sz="2100" dirty="0" smtClean="0"/>
              <a:t>So success of standard model crucially depended on the confirmation of the way of explaining the generation of mass, the “Higgs mechanism” </a:t>
            </a:r>
            <a:r>
              <a:rPr lang="en-SG" sz="2100" dirty="0" smtClean="0">
                <a:sym typeface="Symbol"/>
              </a:rPr>
              <a:t></a:t>
            </a:r>
            <a:r>
              <a:rPr lang="en-SG" sz="2100" dirty="0" smtClean="0"/>
              <a:t> the Higgs boson has to be there.</a:t>
            </a:r>
          </a:p>
          <a:p>
            <a:pPr>
              <a:lnSpc>
                <a:spcPct val="120000"/>
              </a:lnSpc>
            </a:pPr>
            <a:r>
              <a:rPr lang="en-SG" sz="2100" dirty="0" smtClean="0"/>
              <a:t>Onus was on the experiments to really hunt out the Higgs particle.</a:t>
            </a:r>
          </a:p>
          <a:p>
            <a:pPr>
              <a:lnSpc>
                <a:spcPct val="120000"/>
              </a:lnSpc>
            </a:pPr>
            <a:r>
              <a:rPr lang="en-SG" sz="2100" dirty="0" smtClean="0"/>
              <a:t>Notably, the immensely complex detectors lived </a:t>
            </a:r>
            <a:r>
              <a:rPr lang="en-SG" sz="2100" dirty="0" err="1" smtClean="0"/>
              <a:t>upto</a:t>
            </a:r>
            <a:r>
              <a:rPr lang="en-SG" sz="2100" dirty="0" smtClean="0"/>
              <a:t> their expectations!!!</a:t>
            </a:r>
            <a:endParaRPr lang="en-SG" sz="2100"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17</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subTnLst>
                                    <p:animClr>
                                      <p:cBhvr override="childStyle">
                                        <p:cTn dur="1" fill="hold" display="0" masterRel="nextClick" afterEffect="1"/>
                                        <p:tgtEl>
                                          <p:spTgt spid="8">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subTnLst>
                                    <p:animClr>
                                      <p:cBhvr override="childStyle">
                                        <p:cTn dur="1" fill="hold" display="0" masterRel="nextClick" afterEffect="1"/>
                                        <p:tgtEl>
                                          <p:spTgt spid="8">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subTnLst>
                                    <p:animClr>
                                      <p:cBhvr override="childStyle">
                                        <p:cTn dur="1" fill="hold" display="0" masterRel="nextClick" afterEffect="1"/>
                                        <p:tgtEl>
                                          <p:spTgt spid="8">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subTnLst>
                                    <p:animClr>
                                      <p:cBhvr override="childStyle">
                                        <p:cTn dur="1" fill="hold" display="0" masterRel="nextClick" afterEffect="1"/>
                                        <p:tgtEl>
                                          <p:spTgt spid="8">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subTnLst>
                                    <p:animClr>
                                      <p:cBhvr override="childStyle">
                                        <p:cTn dur="1" fill="hold" display="0" masterRel="nextClick" afterEffect="1"/>
                                        <p:tgtEl>
                                          <p:spTgt spid="8">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subTnLst>
                                    <p:animClr>
                                      <p:cBhvr override="childStyle">
                                        <p:cTn dur="1" fill="hold" display="0" masterRel="nextClick" afterEffect="1"/>
                                        <p:tgtEl>
                                          <p:spTgt spid="8">
                                            <p:txEl>
                                              <p:pRg st="5" end="5"/>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normAutofit fontScale="90000"/>
          </a:bodyPr>
          <a:lstStyle/>
          <a:p>
            <a:r>
              <a:rPr lang="en-US" dirty="0" smtClean="0"/>
              <a:t>Recipe for modern discoveries</a:t>
            </a:r>
          </a:p>
        </p:txBody>
      </p:sp>
      <p:sp>
        <p:nvSpPr>
          <p:cNvPr id="20" name="Content Placeholder 19"/>
          <p:cNvSpPr>
            <a:spLocks noGrp="1"/>
          </p:cNvSpPr>
          <p:nvPr>
            <p:ph idx="1"/>
          </p:nvPr>
        </p:nvSpPr>
        <p:spPr>
          <a:xfrm>
            <a:off x="18000" y="1512000"/>
            <a:ext cx="3617896" cy="5040000"/>
          </a:xfrm>
        </p:spPr>
        <p:txBody>
          <a:bodyPr>
            <a:normAutofit fontScale="92500" lnSpcReduction="10000"/>
          </a:bodyPr>
          <a:lstStyle/>
          <a:p>
            <a:pPr marL="288000">
              <a:lnSpc>
                <a:spcPct val="120000"/>
              </a:lnSpc>
            </a:pPr>
            <a:r>
              <a:rPr lang="en-GB" sz="1600" b="1" dirty="0" smtClean="0">
                <a:solidFill>
                  <a:srgbClr val="FF0000"/>
                </a:solidFill>
                <a:ea typeface="MS PGothic" pitchFamily="34" charset="-128"/>
              </a:rPr>
              <a:t>Accelerators: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Powerful machines capable of accelerating particles to extremely high energies and bring them into collision with other particles.</a:t>
            </a:r>
          </a:p>
          <a:p>
            <a:pPr marL="288000">
              <a:lnSpc>
                <a:spcPct val="120000"/>
              </a:lnSpc>
            </a:pPr>
            <a:r>
              <a:rPr lang="en-GB" sz="1600" b="1" dirty="0" smtClean="0">
                <a:solidFill>
                  <a:srgbClr val="FF0000"/>
                </a:solidFill>
                <a:ea typeface="MS PGothic" pitchFamily="34" charset="-128"/>
              </a:rPr>
              <a:t>Detectors: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Gigantic instruments that record the particles as they “stream” out from the point of collision.</a:t>
            </a:r>
          </a:p>
          <a:p>
            <a:pPr marL="288000">
              <a:lnSpc>
                <a:spcPct val="120000"/>
              </a:lnSpc>
            </a:pPr>
            <a:r>
              <a:rPr lang="en-GB" sz="1600" b="1" dirty="0" smtClean="0">
                <a:solidFill>
                  <a:srgbClr val="FF0000"/>
                </a:solidFill>
                <a:ea typeface="MS PGothic" pitchFamily="34" charset="-128"/>
              </a:rPr>
              <a:t>Computers: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To collect, store, distribute and analyse the vast amount of data produced by the detectors.</a:t>
            </a:r>
          </a:p>
          <a:p>
            <a:pPr marL="288000">
              <a:lnSpc>
                <a:spcPct val="120000"/>
              </a:lnSpc>
            </a:pPr>
            <a:r>
              <a:rPr lang="en-GB" sz="1600" b="1" dirty="0" smtClean="0">
                <a:solidFill>
                  <a:srgbClr val="FF0000"/>
                </a:solidFill>
                <a:ea typeface="MS PGothic" pitchFamily="34" charset="-128"/>
              </a:rPr>
              <a:t>People</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Only a worldwide collaboration of thousands of scientists, engineers, technicians and support staff can design, build and soon operate such complex “machines”.</a:t>
            </a:r>
            <a:endParaRPr lang="en-US" sz="1600" dirty="0" smtClean="0">
              <a:solidFill>
                <a:srgbClr val="3333CC"/>
              </a:solidFill>
              <a:ea typeface="MS PGothic" pitchFamily="34" charset="-128"/>
            </a:endParaRPr>
          </a:p>
          <a:p>
            <a:pPr marL="288000">
              <a:lnSpc>
                <a:spcPct val="120000"/>
              </a:lnSpc>
            </a:pPr>
            <a:endParaRPr lang="en-US" sz="1600" dirty="0" smtClean="0">
              <a:solidFill>
                <a:srgbClr val="000000"/>
              </a:solidFill>
              <a:ea typeface="MS PGothic" pitchFamily="34" charset="-128"/>
            </a:endParaRPr>
          </a:p>
          <a:p>
            <a:pPr marL="288000">
              <a:lnSpc>
                <a:spcPct val="120000"/>
              </a:lnSpc>
            </a:pPr>
            <a:endParaRPr lang="fr-FR" sz="1600" dirty="0" smtClean="0">
              <a:solidFill>
                <a:srgbClr val="3333CC"/>
              </a:solidFill>
              <a:ea typeface="MS PGothic" pitchFamily="34" charset="-128"/>
            </a:endParaRPr>
          </a:p>
          <a:p>
            <a:pPr marL="288000">
              <a:lnSpc>
                <a:spcPct val="120000"/>
              </a:lnSpc>
            </a:pPr>
            <a:endParaRPr lang="en-SG" sz="1600" dirty="0"/>
          </a:p>
        </p:txBody>
      </p:sp>
      <p:sp>
        <p:nvSpPr>
          <p:cNvPr id="19458" name="Footer Placeholder 4"/>
          <p:cNvSpPr>
            <a:spLocks noGrp="1"/>
          </p:cNvSpPr>
          <p:nvPr>
            <p:ph type="ftr" sz="quarter" idx="11"/>
          </p:nvPr>
        </p:nvSpPr>
        <p:spPr>
          <a:noFill/>
        </p:spPr>
        <p:txBody>
          <a:bodyPr/>
          <a:lstStyle/>
          <a:p>
            <a:r>
              <a:rPr lang="en-SG" smtClean="0">
                <a:solidFill>
                  <a:srgbClr val="000000"/>
                </a:solidFill>
              </a:rPr>
              <a:t>Dr. B.Satyanarayana, TIFR, Mumbai                                          Good Shepherd School, Anakapalle                                          December 4, 2012</a:t>
            </a:r>
            <a:endParaRPr lang="en-US">
              <a:solidFill>
                <a:srgbClr val="000000"/>
              </a:solidFill>
            </a:endParaRPr>
          </a:p>
        </p:txBody>
      </p:sp>
      <p:pic>
        <p:nvPicPr>
          <p:cNvPr id="19" name="Picture 9"/>
          <p:cNvPicPr>
            <a:picLocks noChangeAspect="1" noChangeArrowheads="1"/>
          </p:cNvPicPr>
          <p:nvPr/>
        </p:nvPicPr>
        <p:blipFill>
          <a:blip r:embed="rId3" cstate="print"/>
          <a:srcRect/>
          <a:stretch>
            <a:fillRect/>
          </a:stretch>
        </p:blipFill>
        <p:spPr bwMode="auto">
          <a:xfrm>
            <a:off x="3635896" y="1728000"/>
            <a:ext cx="2927208" cy="1944000"/>
          </a:xfrm>
          <a:prstGeom prst="rect">
            <a:avLst/>
          </a:prstGeom>
          <a:noFill/>
          <a:ln w="9525">
            <a:noFill/>
            <a:miter lim="800000"/>
            <a:headEnd/>
            <a:tailEnd/>
          </a:ln>
        </p:spPr>
      </p:pic>
      <p:pic>
        <p:nvPicPr>
          <p:cNvPr id="21" name="Picture 10" descr="05_May_backup1"/>
          <p:cNvPicPr>
            <a:picLocks noChangeAspect="1" noChangeArrowheads="1"/>
          </p:cNvPicPr>
          <p:nvPr/>
        </p:nvPicPr>
        <p:blipFill>
          <a:blip r:embed="rId4" cstate="print"/>
          <a:srcRect/>
          <a:stretch>
            <a:fillRect/>
          </a:stretch>
        </p:blipFill>
        <p:spPr bwMode="auto">
          <a:xfrm>
            <a:off x="6660232" y="1728000"/>
            <a:ext cx="2392617" cy="1944000"/>
          </a:xfrm>
          <a:prstGeom prst="rect">
            <a:avLst/>
          </a:prstGeom>
          <a:noFill/>
          <a:ln w="9525">
            <a:noFill/>
            <a:miter lim="800000"/>
            <a:headEnd/>
            <a:tailEnd/>
          </a:ln>
        </p:spPr>
      </p:pic>
      <p:pic>
        <p:nvPicPr>
          <p:cNvPr id="22" name="Picture 14" descr="grid"/>
          <p:cNvPicPr>
            <a:picLocks noChangeAspect="1" noChangeArrowheads="1"/>
          </p:cNvPicPr>
          <p:nvPr/>
        </p:nvPicPr>
        <p:blipFill>
          <a:blip r:embed="rId5" cstate="print"/>
          <a:srcRect/>
          <a:stretch>
            <a:fillRect/>
          </a:stretch>
        </p:blipFill>
        <p:spPr bwMode="auto">
          <a:xfrm>
            <a:off x="3707904" y="3861048"/>
            <a:ext cx="2859193" cy="1944000"/>
          </a:xfrm>
          <a:prstGeom prst="rect">
            <a:avLst/>
          </a:prstGeom>
          <a:noFill/>
          <a:ln w="9525">
            <a:noFill/>
            <a:miter lim="800000"/>
            <a:headEnd/>
            <a:tailEnd/>
          </a:ln>
        </p:spPr>
      </p:pic>
      <p:pic>
        <p:nvPicPr>
          <p:cNvPr id="23" name="Picture 7" descr="col_gen_0106_002"/>
          <p:cNvPicPr>
            <a:picLocks noChangeAspect="1" noChangeArrowheads="1"/>
          </p:cNvPicPr>
          <p:nvPr/>
        </p:nvPicPr>
        <p:blipFill>
          <a:blip r:embed="rId6" cstate="print"/>
          <a:srcRect/>
          <a:stretch>
            <a:fillRect/>
          </a:stretch>
        </p:blipFill>
        <p:spPr bwMode="auto">
          <a:xfrm>
            <a:off x="6660232" y="3862800"/>
            <a:ext cx="2104781" cy="19440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87DA48A2-68BF-4CCB-B774-65C9A0FC6421}" type="slidenum">
              <a:rPr lang="en-SG" smtClean="0"/>
              <a:pPr/>
              <a:t>18</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par>
                                <p:cTn id="35" presetID="2" presetClass="entr" presetSubtype="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accelerators</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sz="3600" dirty="0" smtClean="0"/>
              <a:t>Accelerate particles to high energies.</a:t>
            </a:r>
          </a:p>
          <a:p>
            <a:pPr>
              <a:lnSpc>
                <a:spcPct val="120000"/>
              </a:lnSpc>
            </a:pPr>
            <a:r>
              <a:rPr lang="en-US" sz="3600" dirty="0" smtClean="0"/>
              <a:t>The higher energies allow us to:</a:t>
            </a:r>
          </a:p>
          <a:p>
            <a:pPr lvl="1">
              <a:lnSpc>
                <a:spcPct val="120000"/>
              </a:lnSpc>
            </a:pPr>
            <a:r>
              <a:rPr lang="en-US" sz="3100" dirty="0" smtClean="0"/>
              <a:t>look deeper into matter (E </a:t>
            </a:r>
            <a:r>
              <a:rPr lang="en-US" sz="3100" dirty="0" smtClean="0">
                <a:sym typeface="Symbol" pitchFamily="18" charset="2"/>
              </a:rPr>
              <a:t></a:t>
            </a:r>
            <a:r>
              <a:rPr lang="en-US" sz="3100" dirty="0" smtClean="0"/>
              <a:t> 1/size) (</a:t>
            </a:r>
            <a:r>
              <a:rPr lang="en-US" sz="3100" i="1" dirty="0" smtClean="0"/>
              <a:t>powerful microscopes</a:t>
            </a:r>
            <a:r>
              <a:rPr lang="en-US" sz="3100" dirty="0" smtClean="0"/>
              <a:t>) </a:t>
            </a:r>
          </a:p>
          <a:p>
            <a:pPr lvl="1">
              <a:lnSpc>
                <a:spcPct val="120000"/>
              </a:lnSpc>
            </a:pPr>
            <a:r>
              <a:rPr lang="en-US" sz="3100" dirty="0" smtClean="0"/>
              <a:t>discover new heavier particles (E = mc</a:t>
            </a:r>
            <a:r>
              <a:rPr lang="en-US" sz="3100" baseline="30000" dirty="0" smtClean="0"/>
              <a:t>2</a:t>
            </a:r>
            <a:r>
              <a:rPr lang="en-US" sz="3100" dirty="0" smtClean="0"/>
              <a:t>)</a:t>
            </a:r>
          </a:p>
          <a:p>
            <a:pPr lvl="1">
              <a:lnSpc>
                <a:spcPct val="120000"/>
              </a:lnSpc>
            </a:pPr>
            <a:r>
              <a:rPr lang="en-US" sz="3100" dirty="0" smtClean="0"/>
              <a:t>probe conditions of early universe (E = kT)</a:t>
            </a:r>
          </a:p>
          <a:p>
            <a:pPr lvl="1">
              <a:lnSpc>
                <a:spcPct val="120000"/>
              </a:lnSpc>
            </a:pPr>
            <a:r>
              <a:rPr lang="en-US" sz="3100" dirty="0" smtClean="0"/>
              <a:t>revisit the earlier moments of our ancestral universe (</a:t>
            </a:r>
            <a:r>
              <a:rPr lang="en-US" sz="3100" i="1" dirty="0" smtClean="0"/>
              <a:t>powerful telescopes</a:t>
            </a:r>
            <a:r>
              <a:rPr lang="en-US" sz="3100" dirty="0" smtClean="0"/>
              <a:t>)</a:t>
            </a:r>
          </a:p>
          <a:p>
            <a:pPr lvl="1">
              <a:lnSpc>
                <a:spcPct val="120000"/>
              </a:lnSpc>
            </a:pPr>
            <a:r>
              <a:rPr lang="en-US" sz="3100" dirty="0" smtClean="0"/>
              <a:t>observe phenomena and particles normally no longer visible or existing in our time</a:t>
            </a:r>
          </a:p>
          <a:p>
            <a:pPr>
              <a:lnSpc>
                <a:spcPct val="120000"/>
              </a:lnSpc>
            </a:pPr>
            <a:r>
              <a:rPr lang="en-US" sz="3600" dirty="0" smtClean="0">
                <a:solidFill>
                  <a:srgbClr val="002060"/>
                </a:solidFill>
              </a:rPr>
              <a:t>All in a controlled way in the laboratory</a:t>
            </a:r>
          </a:p>
          <a:p>
            <a:pPr lvl="1">
              <a:lnSpc>
                <a:spcPct val="120000"/>
              </a:lnSpc>
            </a:pPr>
            <a:endParaRPr lang="en-US" dirty="0" smtClean="0"/>
          </a:p>
          <a:p>
            <a:pPr lvl="1">
              <a:lnSpc>
                <a:spcPct val="120000"/>
              </a:lnSpc>
            </a:pPr>
            <a:endParaRPr lang="en-US" dirty="0" smtClean="0"/>
          </a:p>
          <a:p>
            <a:pPr>
              <a:lnSpc>
                <a:spcPct val="120000"/>
              </a:lnSpc>
            </a:pPr>
            <a:endParaRPr lang="en-US"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Definitions</a:t>
            </a:r>
            <a:endParaRPr lang="en-SG" dirty="0"/>
          </a:p>
        </p:txBody>
      </p:sp>
      <p:sp>
        <p:nvSpPr>
          <p:cNvPr id="9" name="Content Placeholder 8"/>
          <p:cNvSpPr>
            <a:spLocks noGrp="1"/>
          </p:cNvSpPr>
          <p:nvPr>
            <p:ph idx="1"/>
          </p:nvPr>
        </p:nvSpPr>
        <p:spPr/>
        <p:txBody>
          <a:bodyPr>
            <a:noAutofit/>
          </a:bodyPr>
          <a:lstStyle/>
          <a:p>
            <a:pPr>
              <a:lnSpc>
                <a:spcPct val="120000"/>
              </a:lnSpc>
            </a:pPr>
            <a:r>
              <a:rPr lang="en-SG" sz="2200" dirty="0" smtClean="0"/>
              <a:t>Science is the reasoned investigation or study of natural phenomena with the objective of discovering new principles and knowledge of natural phenomena.</a:t>
            </a:r>
          </a:p>
          <a:p>
            <a:pPr>
              <a:lnSpc>
                <a:spcPct val="120000"/>
              </a:lnSpc>
            </a:pPr>
            <a:r>
              <a:rPr lang="en-SG" sz="2200" dirty="0" smtClean="0"/>
              <a:t>Technology is the practical application of science. Technology includes the skill, technique and knowledge of the manipulation of nature for human purposes, using scientific results and knowledge.</a:t>
            </a:r>
          </a:p>
          <a:p>
            <a:pPr>
              <a:lnSpc>
                <a:spcPct val="120000"/>
              </a:lnSpc>
            </a:pPr>
            <a:r>
              <a:rPr lang="en-SG" sz="2200" dirty="0" smtClean="0"/>
              <a:t>Engineering is the professional art of using technology for achieving the optimum conversion of the resources of nature for the benefit of humankind.</a:t>
            </a:r>
          </a:p>
          <a:p>
            <a:pPr>
              <a:lnSpc>
                <a:spcPct val="120000"/>
              </a:lnSpc>
            </a:pPr>
            <a:r>
              <a:rPr lang="en-SG" sz="2200" dirty="0" smtClean="0"/>
              <a:t>A Scientist studies nature, a Technologist manipulates nature and an Engineer exploits technology for human purposes.</a:t>
            </a:r>
            <a:endParaRPr lang="en-SG" sz="2200"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2</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subTnLst>
                                    <p:animClr>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subTnLst>
                                    <p:animClr>
                                      <p:cBhvr override="childStyle">
                                        <p:cTn dur="1" fill="hold" display="0" masterRel="nextClick" afterEffect="1"/>
                                        <p:tgtEl>
                                          <p:spTgt spid="9">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subTnLst>
                                    <p:animClr>
                                      <p:cBhvr override="childStyle">
                                        <p:cTn dur="1" fill="hold" display="0" masterRel="nextClick" afterEffect="1"/>
                                        <p:tgtEl>
                                          <p:spTgt spid="9">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effectLst/>
              </a:rPr>
              <a:t>Why the LHC?</a:t>
            </a:r>
            <a:endParaRPr lang="en-US" dirty="0" smtClean="0">
              <a:effectLst/>
            </a:endParaRPr>
          </a:p>
        </p:txBody>
      </p:sp>
      <p:sp>
        <p:nvSpPr>
          <p:cNvPr id="131075" name="Rectangle 3"/>
          <p:cNvSpPr>
            <a:spLocks noGrp="1" noChangeArrowheads="1"/>
          </p:cNvSpPr>
          <p:nvPr>
            <p:ph idx="1"/>
          </p:nvPr>
        </p:nvSpPr>
        <p:spPr/>
        <p:txBody>
          <a:bodyPr>
            <a:normAutofit fontScale="92500"/>
          </a:bodyPr>
          <a:lstStyle/>
          <a:p>
            <a:pPr eaLnBrk="1" hangingPunct="1">
              <a:lnSpc>
                <a:spcPct val="110000"/>
              </a:lnSpc>
            </a:pPr>
            <a:r>
              <a:rPr lang="en-US" sz="2400" dirty="0" smtClean="0"/>
              <a:t>For </a:t>
            </a:r>
            <a:r>
              <a:rPr lang="en-US" sz="2400" dirty="0" smtClean="0"/>
              <a:t>the past few decades, physicists have been able to describe with increasing detail the fundamental particles that make up the Universe and the interactions between them. </a:t>
            </a:r>
          </a:p>
          <a:p>
            <a:pPr eaLnBrk="1" hangingPunct="1">
              <a:lnSpc>
                <a:spcPct val="110000"/>
              </a:lnSpc>
            </a:pPr>
            <a:r>
              <a:rPr lang="en-US" sz="2400" dirty="0" smtClean="0"/>
              <a:t>This understanding is encapsulated in the Standard Model of particle physics, but it contains gaps and cannot tell us the whole story. To fill in the missing knowledge requires experimental data, and the next big step to achieving this is with LHC</a:t>
            </a:r>
            <a:r>
              <a:rPr lang="en-US" sz="2400" dirty="0" smtClean="0"/>
              <a:t>.</a:t>
            </a:r>
          </a:p>
          <a:p>
            <a:pPr>
              <a:lnSpc>
                <a:spcPct val="110000"/>
              </a:lnSpc>
            </a:pPr>
            <a:r>
              <a:rPr lang="en-US" sz="2400" dirty="0" smtClean="0"/>
              <a:t>The LHC (Large Hadron Collider) was built to help scientists to answer key unresolved questions in particle physics. The unprecedented energy it achieves may even reveal some unexpected results that no one has ever thought of!</a:t>
            </a:r>
          </a:p>
          <a:p>
            <a:pPr eaLnBrk="1" hangingPunct="1">
              <a:lnSpc>
                <a:spcPct val="110000"/>
              </a:lnSpc>
            </a:pPr>
            <a:endParaRPr lang="en-US" sz="2400" dirty="0" smtClean="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20</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wipe(down)">
                                      <p:cBhvr>
                                        <p:cTn id="7" dur="500"/>
                                        <p:tgtEl>
                                          <p:spTgt spid="131075">
                                            <p:txEl>
                                              <p:pRg st="0" end="0"/>
                                            </p:txEl>
                                          </p:spTgt>
                                        </p:tgtEl>
                                      </p:cBhvr>
                                    </p:animEffect>
                                  </p:childTnLst>
                                  <p:subTnLst>
                                    <p:animClr>
                                      <p:cBhvr override="childStyle">
                                        <p:cTn dur="1" fill="hold" display="0" masterRel="nextClick" afterEffect="1"/>
                                        <p:tgtEl>
                                          <p:spTgt spid="131075">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1075">
                                            <p:txEl>
                                              <p:pRg st="1" end="1"/>
                                            </p:txEl>
                                          </p:spTgt>
                                        </p:tgtEl>
                                        <p:attrNameLst>
                                          <p:attrName>style.visibility</p:attrName>
                                        </p:attrNameLst>
                                      </p:cBhvr>
                                      <p:to>
                                        <p:strVal val="visible"/>
                                      </p:to>
                                    </p:set>
                                    <p:animEffect transition="in" filter="wipe(down)">
                                      <p:cBhvr>
                                        <p:cTn id="12" dur="500"/>
                                        <p:tgtEl>
                                          <p:spTgt spid="131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Effect transition="in" filter="wipe(down)">
                                      <p:cBhvr>
                                        <p:cTn id="17" dur="500"/>
                                        <p:tgtEl>
                                          <p:spTgt spid="131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CERN: The world laboratory</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2053" descr="CERN_UsersFeb08"/>
          <p:cNvPicPr>
            <a:picLocks noGrp="1" noChangeAspect="1" noChangeArrowheads="1"/>
          </p:cNvPicPr>
          <p:nvPr>
            <p:ph idx="1"/>
          </p:nvPr>
        </p:nvPicPr>
        <p:blipFill>
          <a:blip r:embed="rId2" cstate="print"/>
          <a:srcRect/>
          <a:stretch>
            <a:fillRect/>
          </a:stretch>
        </p:blipFill>
        <p:spPr bwMode="auto">
          <a:xfrm>
            <a:off x="1211792" y="1511300"/>
            <a:ext cx="6720417" cy="50403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21</a:t>
            </a:fld>
            <a:endParaRPr lang="en-SG"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p>
            <a:r>
              <a:rPr lang="en-SG" smtClean="0"/>
              <a:t>Dr. B.Satyanarayana, TIFR, Mumbai                                          Good Shepherd School, Anakapalle                                          December 4, 2012</a:t>
            </a:r>
            <a:endParaRPr lang="en-US"/>
          </a:p>
        </p:txBody>
      </p:sp>
      <p:sp>
        <p:nvSpPr>
          <p:cNvPr id="37892" name="Rectangle 2"/>
          <p:cNvSpPr>
            <a:spLocks noGrp="1" noChangeArrowheads="1"/>
          </p:cNvSpPr>
          <p:nvPr>
            <p:ph type="title"/>
          </p:nvPr>
        </p:nvSpPr>
        <p:spPr/>
        <p:txBody>
          <a:bodyPr/>
          <a:lstStyle/>
          <a:p>
            <a:r>
              <a:rPr lang="en-US" smtClean="0"/>
              <a:t>CERN Site</a:t>
            </a:r>
          </a:p>
        </p:txBody>
      </p:sp>
      <p:pic>
        <p:nvPicPr>
          <p:cNvPr id="32770" name="Picture 2"/>
          <p:cNvPicPr>
            <a:picLocks noChangeAspect="1" noChangeArrowheads="1"/>
          </p:cNvPicPr>
          <p:nvPr/>
        </p:nvPicPr>
        <p:blipFill>
          <a:blip r:embed="rId3" cstate="print"/>
          <a:srcRect/>
          <a:stretch>
            <a:fillRect/>
          </a:stretch>
        </p:blipFill>
        <p:spPr bwMode="auto">
          <a:xfrm>
            <a:off x="545021" y="1512000"/>
            <a:ext cx="8053958"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22</a:t>
            </a:fld>
            <a:endParaRPr lang="en-S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machine, the detectors and the detectives!</a:t>
            </a:r>
            <a:endParaRPr lang="en-SG" dirty="0"/>
          </a:p>
        </p:txBody>
      </p:sp>
      <p:sp>
        <p:nvSpPr>
          <p:cNvPr id="3" name="Footer Placeholder 2"/>
          <p:cNvSpPr>
            <a:spLocks noGrp="1"/>
          </p:cNvSpPr>
          <p:nvPr>
            <p:ph type="ftr" sz="quarter" idx="11"/>
          </p:nvPr>
        </p:nvSpPr>
        <p:spPr/>
        <p:txBody>
          <a:bodyPr/>
          <a:lstStyle/>
          <a:p>
            <a:r>
              <a:rPr lang="en-SG" smtClean="0"/>
              <a:t>Dr. B.Satyanarayana, TIFR, Mumbai                                          Good Shepherd School, Anakapalle                                          December 4, 2012</a:t>
            </a:r>
            <a:endParaRPr lang="en-SG"/>
          </a:p>
        </p:txBody>
      </p:sp>
      <p:grpSp>
        <p:nvGrpSpPr>
          <p:cNvPr id="10" name="Group 9"/>
          <p:cNvGrpSpPr/>
          <p:nvPr/>
        </p:nvGrpSpPr>
        <p:grpSpPr>
          <a:xfrm>
            <a:off x="18000" y="1620000"/>
            <a:ext cx="9108000" cy="3600000"/>
            <a:chOff x="13" y="1453480"/>
            <a:chExt cx="9337503" cy="3600000"/>
          </a:xfrm>
        </p:grpSpPr>
        <p:pic>
          <p:nvPicPr>
            <p:cNvPr id="7" name="Picture 31" descr="TunnelMar07"/>
            <p:cNvPicPr>
              <a:picLocks noChangeAspect="1" noChangeArrowheads="1"/>
            </p:cNvPicPr>
            <p:nvPr/>
          </p:nvPicPr>
          <p:blipFill>
            <a:blip r:embed="rId2" cstate="print"/>
            <a:srcRect/>
            <a:stretch>
              <a:fillRect/>
            </a:stretch>
          </p:blipFill>
          <p:spPr bwMode="auto">
            <a:xfrm>
              <a:off x="1905000" y="1453480"/>
              <a:ext cx="5337760" cy="3600000"/>
            </a:xfrm>
            <a:prstGeom prst="rect">
              <a:avLst/>
            </a:prstGeom>
            <a:noFill/>
            <a:ln w="9525">
              <a:noFill/>
              <a:miter lim="800000"/>
              <a:headEnd/>
              <a:tailEnd/>
            </a:ln>
          </p:spPr>
        </p:pic>
        <p:pic>
          <p:nvPicPr>
            <p:cNvPr id="8" name="Picture 32" descr="_DSC9540bs"/>
            <p:cNvPicPr>
              <a:picLocks noChangeAspect="1" noChangeArrowheads="1"/>
            </p:cNvPicPr>
            <p:nvPr/>
          </p:nvPicPr>
          <p:blipFill>
            <a:blip r:embed="rId3" cstate="print"/>
            <a:srcRect/>
            <a:stretch>
              <a:fillRect/>
            </a:stretch>
          </p:blipFill>
          <p:spPr bwMode="auto">
            <a:xfrm>
              <a:off x="13" y="1453480"/>
              <a:ext cx="2394919" cy="3600000"/>
            </a:xfrm>
            <a:prstGeom prst="rect">
              <a:avLst/>
            </a:prstGeom>
            <a:solidFill>
              <a:srgbClr val="FFFF99"/>
            </a:solidFill>
            <a:ln w="38100">
              <a:solidFill>
                <a:srgbClr val="FFFF00"/>
              </a:solidFill>
              <a:miter lim="800000"/>
              <a:headEnd/>
              <a:tailEnd/>
            </a:ln>
          </p:spPr>
        </p:pic>
        <p:pic>
          <p:nvPicPr>
            <p:cNvPr id="9" name="Picture 34" descr="BigWheels"/>
            <p:cNvPicPr>
              <a:picLocks noChangeAspect="1" noChangeArrowheads="1"/>
            </p:cNvPicPr>
            <p:nvPr/>
          </p:nvPicPr>
          <p:blipFill>
            <a:blip r:embed="rId4" cstate="print"/>
            <a:srcRect/>
            <a:stretch>
              <a:fillRect/>
            </a:stretch>
          </p:blipFill>
          <p:spPr bwMode="auto">
            <a:xfrm>
              <a:off x="6840538" y="1453480"/>
              <a:ext cx="2496978" cy="3600000"/>
            </a:xfrm>
            <a:prstGeom prst="rect">
              <a:avLst/>
            </a:prstGeom>
            <a:noFill/>
            <a:ln w="28575">
              <a:solidFill>
                <a:srgbClr val="E7D817"/>
              </a:solidFill>
              <a:miter lim="800000"/>
              <a:headEnd/>
              <a:tailEnd/>
            </a:ln>
          </p:spPr>
        </p:pic>
      </p:grpSp>
      <p:sp>
        <p:nvSpPr>
          <p:cNvPr id="12" name="TextBox 11"/>
          <p:cNvSpPr txBox="1"/>
          <p:nvPr/>
        </p:nvSpPr>
        <p:spPr>
          <a:xfrm>
            <a:off x="18000" y="5301208"/>
            <a:ext cx="9108000" cy="369332"/>
          </a:xfrm>
          <a:prstGeom prst="rect">
            <a:avLst/>
          </a:prstGeom>
          <a:noFill/>
        </p:spPr>
        <p:txBody>
          <a:bodyPr wrap="square" rtlCol="0">
            <a:spAutoFit/>
          </a:bodyPr>
          <a:lstStyle/>
          <a:p>
            <a:pPr algn="ctr"/>
            <a:r>
              <a:rPr lang="en-US" dirty="0" smtClean="0">
                <a:solidFill>
                  <a:srgbClr val="002060"/>
                </a:solidFill>
                <a:latin typeface="Arial Rounded MT Bold" pitchFamily="34" charset="0"/>
              </a:rPr>
              <a:t>CMS Experiment                            LHC beam pipe                            ATLAS experiment</a:t>
            </a:r>
            <a:endParaRPr lang="en-SG" dirty="0">
              <a:solidFill>
                <a:srgbClr val="002060"/>
              </a:solidFill>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23</a:t>
            </a:fld>
            <a:endParaRPr lang="en-SG"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p:nvPr>
        </p:nvSpPr>
        <p:spPr/>
        <p:txBody>
          <a:bodyPr>
            <a:normAutofit/>
          </a:bodyPr>
          <a:lstStyle/>
          <a:p>
            <a:r>
              <a:rPr lang="en-US" dirty="0" smtClean="0"/>
              <a:t>The LHC Accelerator</a:t>
            </a:r>
            <a:endParaRPr lang="en-US" sz="7200" dirty="0" smtClean="0"/>
          </a:p>
        </p:txBody>
      </p:sp>
      <p:sp>
        <p:nvSpPr>
          <p:cNvPr id="39938" name="Footer Placeholder 3"/>
          <p:cNvSpPr>
            <a:spLocks noGrp="1"/>
          </p:cNvSpPr>
          <p:nvPr>
            <p:ph type="ftr" sz="quarter" idx="11"/>
          </p:nvPr>
        </p:nvSpPr>
        <p:spPr>
          <a:noFill/>
        </p:spPr>
        <p:txBody>
          <a:bodyPr/>
          <a:lstStyle/>
          <a:p>
            <a:r>
              <a:rPr lang="en-SG" smtClean="0"/>
              <a:t>Dr. B.Satyanarayana, TIFR, Mumbai                                          Good Shepherd School, Anakapalle                                          December 4, 2012</a:t>
            </a:r>
            <a:endParaRPr lang="en-US" dirty="0"/>
          </a:p>
        </p:txBody>
      </p:sp>
      <p:sp>
        <p:nvSpPr>
          <p:cNvPr id="12" name="Content Placeholder 11"/>
          <p:cNvSpPr>
            <a:spLocks noGrp="1"/>
          </p:cNvSpPr>
          <p:nvPr>
            <p:ph idx="13"/>
          </p:nvPr>
        </p:nvSpPr>
        <p:spPr>
          <a:xfrm>
            <a:off x="3707904" y="1548000"/>
            <a:ext cx="5400600" cy="4968000"/>
          </a:xfrm>
        </p:spPr>
        <p:txBody>
          <a:bodyPr>
            <a:normAutofit fontScale="92500" lnSpcReduction="20000"/>
          </a:bodyPr>
          <a:lstStyle/>
          <a:p>
            <a:pPr>
              <a:lnSpc>
                <a:spcPct val="120000"/>
              </a:lnSpc>
              <a:spcBef>
                <a:spcPct val="50000"/>
              </a:spcBef>
            </a:pPr>
            <a:r>
              <a:rPr lang="en-US" sz="2400" dirty="0" smtClean="0"/>
              <a:t>Proton-Proton machine. Protons </a:t>
            </a:r>
            <a:r>
              <a:rPr lang="en-US" sz="2400" dirty="0" smtClean="0"/>
              <a:t>are accelerated by powerful electric fields. And are guided around their circular orbits by powerful superconducting dipole magnets.</a:t>
            </a:r>
          </a:p>
          <a:p>
            <a:pPr>
              <a:lnSpc>
                <a:spcPct val="120000"/>
              </a:lnSpc>
              <a:spcBef>
                <a:spcPct val="50000"/>
              </a:spcBef>
            </a:pPr>
            <a:r>
              <a:rPr lang="en-US" sz="2400" dirty="0" smtClean="0"/>
              <a:t>To reach the required energy in the existing tunnel, the </a:t>
            </a:r>
            <a:r>
              <a:rPr lang="en-US" sz="2400" dirty="0" smtClean="0"/>
              <a:t>superconducting </a:t>
            </a:r>
            <a:r>
              <a:rPr lang="en-US" sz="2400" dirty="0" smtClean="0"/>
              <a:t>dipoles operate at </a:t>
            </a:r>
            <a:r>
              <a:rPr lang="en-US" sz="2400" dirty="0" smtClean="0"/>
              <a:t>13,000 amperes of current, producing </a:t>
            </a:r>
            <a:r>
              <a:rPr lang="en-US" sz="2400" dirty="0" smtClean="0"/>
              <a:t>9</a:t>
            </a:r>
            <a:r>
              <a:rPr lang="en-US" sz="2400" dirty="0" smtClean="0"/>
              <a:t>Tesla </a:t>
            </a:r>
            <a:r>
              <a:rPr lang="en-US" sz="2400" dirty="0" smtClean="0"/>
              <a:t>field, </a:t>
            </a:r>
            <a:r>
              <a:rPr lang="en-US" sz="2400" dirty="0" smtClean="0"/>
              <a:t>which is 200000 times the </a:t>
            </a:r>
            <a:r>
              <a:rPr lang="en-US" sz="2400" dirty="0" smtClean="0"/>
              <a:t>Earth’s magnetic </a:t>
            </a:r>
            <a:r>
              <a:rPr lang="en-US" sz="2400" dirty="0" smtClean="0"/>
              <a:t>field.</a:t>
            </a:r>
            <a:endParaRPr lang="en-US" sz="2400" dirty="0" smtClean="0"/>
          </a:p>
          <a:p>
            <a:pPr>
              <a:lnSpc>
                <a:spcPct val="120000"/>
              </a:lnSpc>
            </a:pPr>
            <a:endParaRPr lang="en-SG" sz="2400" dirty="0"/>
          </a:p>
        </p:txBody>
      </p:sp>
      <p:pic>
        <p:nvPicPr>
          <p:cNvPr id="39944" name="Picture 11" descr="0710027_01-A4-at-144-dpi"/>
          <p:cNvPicPr>
            <a:picLocks noChangeAspect="1" noChangeArrowheads="1"/>
          </p:cNvPicPr>
          <p:nvPr/>
        </p:nvPicPr>
        <p:blipFill>
          <a:blip r:embed="rId3" cstate="print"/>
          <a:srcRect/>
          <a:stretch>
            <a:fillRect/>
          </a:stretch>
        </p:blipFill>
        <p:spPr bwMode="auto">
          <a:xfrm>
            <a:off x="68885" y="1512000"/>
            <a:ext cx="3491750"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24</a:t>
            </a:fld>
            <a:endParaRPr lang="en-SG"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Rectangle 17"/>
          <p:cNvSpPr>
            <a:spLocks noGrp="1" noChangeArrowheads="1"/>
          </p:cNvSpPr>
          <p:nvPr>
            <p:ph type="title"/>
          </p:nvPr>
        </p:nvSpPr>
        <p:spPr bwMode="auto">
          <a:prstGeom prst="rect">
            <a:avLst/>
          </a:prstGeom>
          <a:noFill/>
          <a:ln>
            <a:miter lim="800000"/>
            <a:headEnd/>
            <a:tailEnd/>
          </a:ln>
        </p:spPr>
        <p:txBody>
          <a:bodyPr>
            <a:normAutofit/>
          </a:bodyPr>
          <a:lstStyle/>
          <a:p>
            <a:r>
              <a:rPr lang="en-US" sz="4000" dirty="0">
                <a:solidFill>
                  <a:srgbClr val="FFC000"/>
                </a:solidFill>
              </a:rPr>
              <a:t>One of the fastest racetracks on the planet</a:t>
            </a:r>
          </a:p>
        </p:txBody>
      </p:sp>
      <p:pic>
        <p:nvPicPr>
          <p:cNvPr id="87055" name="Picture 15" descr="aerial2"/>
          <p:cNvPicPr>
            <a:picLocks noChangeAspect="1" noChangeArrowheads="1"/>
          </p:cNvPicPr>
          <p:nvPr/>
        </p:nvPicPr>
        <p:blipFill>
          <a:blip r:embed="rId3" cstate="print"/>
          <a:srcRect/>
          <a:stretch>
            <a:fillRect/>
          </a:stretch>
        </p:blipFill>
        <p:spPr bwMode="auto">
          <a:xfrm>
            <a:off x="179512" y="2880000"/>
            <a:ext cx="4248869" cy="2880000"/>
          </a:xfrm>
          <a:prstGeom prst="rect">
            <a:avLst/>
          </a:prstGeom>
          <a:noFill/>
        </p:spPr>
      </p:pic>
      <p:pic>
        <p:nvPicPr>
          <p:cNvPr id="87056" name="Picture 16" descr="tunnel"/>
          <p:cNvPicPr>
            <a:picLocks noChangeAspect="1" noChangeArrowheads="1"/>
          </p:cNvPicPr>
          <p:nvPr/>
        </p:nvPicPr>
        <p:blipFill>
          <a:blip r:embed="rId4" cstate="print"/>
          <a:srcRect/>
          <a:stretch>
            <a:fillRect/>
          </a:stretch>
        </p:blipFill>
        <p:spPr bwMode="auto">
          <a:xfrm>
            <a:off x="4499992" y="2880000"/>
            <a:ext cx="4420898" cy="2880000"/>
          </a:xfrm>
          <a:prstGeom prst="rect">
            <a:avLst/>
          </a:prstGeom>
          <a:noFill/>
        </p:spPr>
      </p:pic>
      <p:sp>
        <p:nvSpPr>
          <p:cNvPr id="10" name="Content Placeholder 9"/>
          <p:cNvSpPr>
            <a:spLocks noGrp="1"/>
          </p:cNvSpPr>
          <p:nvPr>
            <p:ph idx="1"/>
          </p:nvPr>
        </p:nvSpPr>
        <p:spPr/>
        <p:txBody>
          <a:bodyPr>
            <a:normAutofit/>
          </a:bodyPr>
          <a:lstStyle/>
          <a:p>
            <a:r>
              <a:rPr lang="en-US" sz="2400" dirty="0" smtClean="0"/>
              <a:t>Several thousand billion protons traveling at 99.9999991% of the speed of light will travel round the 27km ring over 11000 times a second</a:t>
            </a:r>
            <a:endParaRPr lang="en-GB" sz="2400" dirty="0" smtClean="0"/>
          </a:p>
        </p:txBody>
      </p:sp>
      <p:sp>
        <p:nvSpPr>
          <p:cNvPr id="9" name="Footer Placeholder 8"/>
          <p:cNvSpPr>
            <a:spLocks noGrp="1"/>
          </p:cNvSpPr>
          <p:nvPr>
            <p:ph type="ftr" sz="quarter" idx="11"/>
          </p:nvPr>
        </p:nvSpPr>
        <p:spPr/>
        <p:txBody>
          <a:bodyPr/>
          <a:lstStyle/>
          <a:p>
            <a:r>
              <a:rPr lang="en-SG" smtClean="0"/>
              <a:t>Dr. B.Satyanarayana, TIFR, Mumbai                                          Good Shepherd School, Anakapalle                                          December 4, 2012</a:t>
            </a:r>
            <a:endParaRPr lang="en-US"/>
          </a:p>
        </p:txBody>
      </p:sp>
      <p:sp>
        <p:nvSpPr>
          <p:cNvPr id="11" name="Slide Number Placeholder 10"/>
          <p:cNvSpPr>
            <a:spLocks noGrp="1"/>
          </p:cNvSpPr>
          <p:nvPr>
            <p:ph type="sldNum" sz="quarter" idx="12"/>
          </p:nvPr>
        </p:nvSpPr>
        <p:spPr/>
        <p:txBody>
          <a:bodyPr/>
          <a:lstStyle/>
          <a:p>
            <a:fld id="{87DA48A2-68BF-4CCB-B774-65C9A0FC6421}" type="slidenum">
              <a:rPr lang="en-SG" smtClean="0"/>
              <a:pPr/>
              <a:t>25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705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87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4400" dirty="0" smtClean="0">
                <a:solidFill>
                  <a:srgbClr val="FFC000"/>
                </a:solidFill>
              </a:rPr>
              <a:t>The emptiest space in the solar system</a:t>
            </a:r>
            <a:r>
              <a:rPr lang="fr-FR" sz="4400" dirty="0" smtClean="0">
                <a:solidFill>
                  <a:srgbClr val="FFC000"/>
                </a:solidFill>
              </a:rPr>
              <a:t>…</a:t>
            </a:r>
            <a:endParaRPr lang="en-SG" sz="4400" dirty="0">
              <a:solidFill>
                <a:srgbClr val="FFC000"/>
              </a:solidFill>
            </a:endParaRPr>
          </a:p>
        </p:txBody>
      </p:sp>
      <p:sp>
        <p:nvSpPr>
          <p:cNvPr id="3" name="Footer Placeholder 2"/>
          <p:cNvSpPr>
            <a:spLocks noGrp="1"/>
          </p:cNvSpPr>
          <p:nvPr>
            <p:ph type="ftr" sz="quarter" idx="11"/>
          </p:nvPr>
        </p:nvSpPr>
        <p:spPr/>
        <p:txBody>
          <a:bodyPr/>
          <a:lstStyle/>
          <a:p>
            <a:r>
              <a:rPr lang="en-SG" smtClean="0"/>
              <a:t>Dr. B.Satyanarayana, TIFR, Mumbai                                          Good Shepherd School, Anakapalle                                          December 4, 2012</a:t>
            </a:r>
            <a:endParaRPr lang="en-US"/>
          </a:p>
        </p:txBody>
      </p:sp>
      <p:pic>
        <p:nvPicPr>
          <p:cNvPr id="8" name="Picture 5" descr="interconnect"/>
          <p:cNvPicPr>
            <a:picLocks noGrp="1" noChangeAspect="1" noChangeArrowheads="1"/>
          </p:cNvPicPr>
          <p:nvPr>
            <p:ph idx="1"/>
          </p:nvPr>
        </p:nvPicPr>
        <p:blipFill>
          <a:blip r:embed="rId2" cstate="print"/>
          <a:srcRect/>
          <a:stretch>
            <a:fillRect/>
          </a:stretch>
        </p:blipFill>
        <p:spPr bwMode="auto">
          <a:xfrm>
            <a:off x="141087" y="2348880"/>
            <a:ext cx="4537075" cy="2959782"/>
          </a:xfrm>
          <a:prstGeom prst="rect">
            <a:avLst/>
          </a:prstGeom>
          <a:noFill/>
        </p:spPr>
      </p:pic>
      <p:pic>
        <p:nvPicPr>
          <p:cNvPr id="9" name="Picture 6" descr="beampipe"/>
          <p:cNvPicPr>
            <a:picLocks noGrp="1" noChangeAspect="1" noChangeArrowheads="1"/>
          </p:cNvPicPr>
          <p:nvPr>
            <p:ph idx="13"/>
          </p:nvPr>
        </p:nvPicPr>
        <p:blipFill>
          <a:blip r:embed="rId3" cstate="print"/>
          <a:srcRect/>
          <a:stretch>
            <a:fillRect/>
          </a:stretch>
        </p:blipFill>
        <p:spPr bwMode="auto">
          <a:xfrm>
            <a:off x="4695624" y="2342008"/>
            <a:ext cx="4327993" cy="2959200"/>
          </a:xfrm>
          <a:prstGeom prst="rect">
            <a:avLst/>
          </a:prstGeom>
          <a:noFill/>
        </p:spPr>
      </p:pic>
      <p:sp>
        <p:nvSpPr>
          <p:cNvPr id="10" name="Text Box 4"/>
          <p:cNvSpPr txBox="1">
            <a:spLocks noChangeArrowheads="1"/>
          </p:cNvSpPr>
          <p:nvPr/>
        </p:nvSpPr>
        <p:spPr bwMode="auto">
          <a:xfrm>
            <a:off x="179512" y="5373216"/>
            <a:ext cx="8659688" cy="923330"/>
          </a:xfrm>
          <a:prstGeom prst="rect">
            <a:avLst/>
          </a:prstGeom>
          <a:noFill/>
          <a:ln w="9525">
            <a:noFill/>
            <a:miter lim="800000"/>
            <a:headEnd/>
            <a:tailEnd/>
          </a:ln>
        </p:spPr>
        <p:txBody>
          <a:bodyPr wrap="square">
            <a:spAutoFit/>
          </a:bodyPr>
          <a:lstStyle/>
          <a:p>
            <a:r>
              <a:rPr lang="en-GB" dirty="0">
                <a:latin typeface="Arial Rounded MT Bold" pitchFamily="34" charset="0"/>
              </a:rPr>
              <a:t>To accelerate protons to almost the speed of light, we need a vacuum similar to interplanetary space.  The pressure in the beam-pipes of the LHC will be about ten times lower than on the moon.</a:t>
            </a:r>
            <a:endParaRPr lang="en-US" dirty="0">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26</a:t>
            </a:fld>
            <a:endParaRPr lang="en-S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4400" dirty="0" smtClean="0">
                <a:solidFill>
                  <a:srgbClr val="FFC000"/>
                </a:solidFill>
                <a:latin typeface="Helvetica" pitchFamily="1" charset="0"/>
              </a:rPr>
              <a:t>One of the coldest places in the Universe</a:t>
            </a:r>
            <a:r>
              <a:rPr lang="fr-FR" sz="4400" dirty="0" smtClean="0">
                <a:solidFill>
                  <a:srgbClr val="FFC000"/>
                </a:solidFill>
              </a:rPr>
              <a:t>…</a:t>
            </a:r>
            <a:endParaRPr lang="en-SG" sz="4400" dirty="0">
              <a:solidFill>
                <a:srgbClr val="FFC000"/>
              </a:solidFill>
            </a:endParaRPr>
          </a:p>
        </p:txBody>
      </p:sp>
      <p:sp>
        <p:nvSpPr>
          <p:cNvPr id="3" name="Footer Placeholder 2"/>
          <p:cNvSpPr>
            <a:spLocks noGrp="1"/>
          </p:cNvSpPr>
          <p:nvPr>
            <p:ph type="ftr" sz="quarter" idx="11"/>
          </p:nvPr>
        </p:nvSpPr>
        <p:spPr/>
        <p:txBody>
          <a:bodyPr/>
          <a:lstStyle/>
          <a:p>
            <a:r>
              <a:rPr lang="en-SG" smtClean="0"/>
              <a:t>Dr. B.Satyanarayana, TIFR, Mumbai                                          Good Shepherd School, Anakapalle                                          December 4, 2012</a:t>
            </a:r>
            <a:endParaRPr lang="en-US"/>
          </a:p>
        </p:txBody>
      </p:sp>
      <p:pic>
        <p:nvPicPr>
          <p:cNvPr id="9" name="Picture 5" descr="lhc-pho-2001-034"/>
          <p:cNvPicPr>
            <a:picLocks noGrp="1" noChangeAspect="1" noChangeArrowheads="1"/>
          </p:cNvPicPr>
          <p:nvPr>
            <p:ph idx="1"/>
          </p:nvPr>
        </p:nvPicPr>
        <p:blipFill>
          <a:blip r:embed="rId2" cstate="print"/>
          <a:srcRect/>
          <a:stretch>
            <a:fillRect/>
          </a:stretch>
        </p:blipFill>
        <p:spPr bwMode="auto">
          <a:xfrm>
            <a:off x="17463" y="2060848"/>
            <a:ext cx="4537075" cy="3402806"/>
          </a:xfrm>
          <a:prstGeom prst="rect">
            <a:avLst/>
          </a:prstGeom>
          <a:noFill/>
        </p:spPr>
      </p:pic>
      <p:pic>
        <p:nvPicPr>
          <p:cNvPr id="10" name="Picture 6" descr="lhc-pho-2000-117"/>
          <p:cNvPicPr>
            <a:picLocks noGrp="1" noChangeAspect="1" noChangeArrowheads="1"/>
          </p:cNvPicPr>
          <p:nvPr>
            <p:ph idx="13"/>
          </p:nvPr>
        </p:nvPicPr>
        <p:blipFill>
          <a:blip r:embed="rId3" cstate="print"/>
          <a:srcRect/>
          <a:stretch>
            <a:fillRect/>
          </a:stretch>
        </p:blipFill>
        <p:spPr bwMode="auto">
          <a:xfrm>
            <a:off x="4572000" y="2060848"/>
            <a:ext cx="4537075" cy="3402806"/>
          </a:xfrm>
          <a:prstGeom prst="rect">
            <a:avLst/>
          </a:prstGeom>
          <a:noFill/>
        </p:spPr>
      </p:pic>
      <p:sp>
        <p:nvSpPr>
          <p:cNvPr id="11" name="Text Box 4"/>
          <p:cNvSpPr txBox="1">
            <a:spLocks noChangeArrowheads="1"/>
          </p:cNvSpPr>
          <p:nvPr/>
        </p:nvSpPr>
        <p:spPr bwMode="auto">
          <a:xfrm>
            <a:off x="72000" y="5562600"/>
            <a:ext cx="9000000" cy="1015663"/>
          </a:xfrm>
          <a:prstGeom prst="rect">
            <a:avLst/>
          </a:prstGeom>
          <a:noFill/>
          <a:ln w="9525">
            <a:noFill/>
            <a:miter lim="800000"/>
            <a:headEnd/>
            <a:tailEnd/>
          </a:ln>
        </p:spPr>
        <p:txBody>
          <a:bodyPr wrap="square">
            <a:spAutoFit/>
          </a:bodyPr>
          <a:lstStyle/>
          <a:p>
            <a:pPr>
              <a:spcBef>
                <a:spcPct val="50000"/>
              </a:spcBef>
            </a:pPr>
            <a:r>
              <a:rPr lang="en-GB" sz="2000" dirty="0">
                <a:latin typeface="Arial Rounded MT Bold" pitchFamily="34" charset="0"/>
              </a:rPr>
              <a:t>With a temperature of around -271 degrees Celsius, or 1.9 degrees above absolute </a:t>
            </a:r>
            <a:r>
              <a:rPr lang="en-GB" sz="2000" dirty="0" smtClean="0">
                <a:latin typeface="Arial Rounded MT Bold" pitchFamily="34" charset="0"/>
              </a:rPr>
              <a:t>zero in super-fluid helium, </a:t>
            </a:r>
            <a:r>
              <a:rPr lang="en-GB" sz="2000" dirty="0">
                <a:latin typeface="Arial Rounded MT Bold" pitchFamily="34" charset="0"/>
              </a:rPr>
              <a:t>the LHC is colder than interstellar space.</a:t>
            </a:r>
            <a:endParaRPr lang="en-US" sz="2000" dirty="0">
              <a:latin typeface="Arial Rounded MT Bold" pitchFamily="34" charset="0"/>
            </a:endParaRPr>
          </a:p>
        </p:txBody>
      </p:sp>
      <p:sp>
        <p:nvSpPr>
          <p:cNvPr id="8" name="Slide Number Placeholder 7"/>
          <p:cNvSpPr>
            <a:spLocks noGrp="1"/>
          </p:cNvSpPr>
          <p:nvPr>
            <p:ph type="sldNum" sz="quarter" idx="12"/>
          </p:nvPr>
        </p:nvSpPr>
        <p:spPr/>
        <p:txBody>
          <a:bodyPr/>
          <a:lstStyle/>
          <a:p>
            <a:fld id="{87DA48A2-68BF-4CCB-B774-65C9A0FC6421}" type="slidenum">
              <a:rPr lang="en-SG" smtClean="0"/>
              <a:pPr/>
              <a:t>27</a:t>
            </a:fld>
            <a:endParaRPr lang="en-SG"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Cryogenics (1908 to 2008)</a:t>
            </a:r>
            <a:endParaRPr lang="en-US" dirty="0"/>
          </a:p>
        </p:txBody>
      </p:sp>
      <p:pic>
        <p:nvPicPr>
          <p:cNvPr id="13" name="Picture 4"/>
          <p:cNvPicPr>
            <a:picLocks noGrp="1" noChangeAspect="1" noChangeArrowheads="1"/>
          </p:cNvPicPr>
          <p:nvPr>
            <p:ph idx="1"/>
          </p:nvPr>
        </p:nvPicPr>
        <p:blipFill>
          <a:blip r:embed="rId3" cstate="print"/>
          <a:srcRect l="8054" t="5475" r="9665" b="5475"/>
          <a:stretch>
            <a:fillRect/>
          </a:stretch>
        </p:blipFill>
        <p:spPr bwMode="auto">
          <a:xfrm>
            <a:off x="251520" y="1512000"/>
            <a:ext cx="3567933" cy="5112000"/>
          </a:xfrm>
          <a:prstGeom prst="rect">
            <a:avLst/>
          </a:prstGeom>
          <a:noFill/>
          <a:ln>
            <a:noFill/>
          </a:ln>
        </p:spPr>
      </p:pic>
      <p:sp>
        <p:nvSpPr>
          <p:cNvPr id="5" name="Footer Placeholder 4"/>
          <p:cNvSpPr>
            <a:spLocks noGrp="1"/>
          </p:cNvSpPr>
          <p:nvPr>
            <p:ph type="ftr" sz="quarter" idx="11"/>
          </p:nvPr>
        </p:nvSpPr>
        <p:spPr/>
        <p:txBody>
          <a:bodyPr/>
          <a:lstStyle/>
          <a:p>
            <a:r>
              <a:rPr kumimoji="0" lang="en-SG" smtClean="0"/>
              <a:t>Dr. B.Satyanarayana, TIFR, Mumbai                                          Good Shepherd School, Anakapalle                                          December 4, 2012</a:t>
            </a:r>
            <a:endParaRPr kumimoji="0" lang="en-US" dirty="0"/>
          </a:p>
        </p:txBody>
      </p:sp>
      <p:pic>
        <p:nvPicPr>
          <p:cNvPr id="12" name="Picture 2"/>
          <p:cNvPicPr>
            <a:picLocks noGrp="1" noChangeAspect="1" noChangeArrowheads="1"/>
          </p:cNvPicPr>
          <p:nvPr>
            <p:ph idx="13"/>
          </p:nvPr>
        </p:nvPicPr>
        <p:blipFill>
          <a:blip r:embed="rId4" cstate="print"/>
          <a:stretch>
            <a:fillRect/>
          </a:stretch>
        </p:blipFill>
        <p:spPr bwMode="auto">
          <a:xfrm>
            <a:off x="3995936" y="1511998"/>
            <a:ext cx="5040000" cy="3717648"/>
          </a:xfrm>
          <a:prstGeom prst="rect">
            <a:avLst/>
          </a:prstGeom>
          <a:noFill/>
          <a:ln>
            <a:noFill/>
          </a:ln>
        </p:spPr>
      </p:pic>
      <p:sp>
        <p:nvSpPr>
          <p:cNvPr id="8" name="Text Placeholder 7"/>
          <p:cNvSpPr>
            <a:spLocks noGrp="1"/>
          </p:cNvSpPr>
          <p:nvPr>
            <p:ph type="body" idx="4294967295"/>
          </p:nvPr>
        </p:nvSpPr>
        <p:spPr>
          <a:xfrm>
            <a:off x="3995936" y="5301208"/>
            <a:ext cx="5040000" cy="1123384"/>
          </a:xfrm>
          <a:solidFill>
            <a:schemeClr val="bg1">
              <a:lumMod val="95000"/>
            </a:schemeClr>
          </a:solidFill>
        </p:spPr>
        <p:txBody>
          <a:bodyPr>
            <a:spAutoFit/>
          </a:bodyPr>
          <a:lstStyle/>
          <a:p>
            <a:pPr marL="252000" indent="-252000">
              <a:buClrTx/>
            </a:pPr>
            <a:r>
              <a:rPr lang="en-US" sz="1600" dirty="0" smtClean="0">
                <a:latin typeface="Arial Rounded MT Bold" pitchFamily="34" charset="0"/>
              </a:rPr>
              <a:t>104 </a:t>
            </a:r>
            <a:r>
              <a:rPr lang="en-US" sz="1600" dirty="0" smtClean="0">
                <a:latin typeface="Arial Rounded MT Bold" pitchFamily="34" charset="0"/>
              </a:rPr>
              <a:t>years ago: in July 1908 Kamerlingh Onnes first liquefied Helium in Leiden (60 ml</a:t>
            </a:r>
            <a:r>
              <a:rPr lang="en-US" sz="1600" baseline="30000" dirty="0" smtClean="0">
                <a:latin typeface="Arial Rounded MT Bold" pitchFamily="34" charset="0"/>
              </a:rPr>
              <a:t> </a:t>
            </a:r>
            <a:r>
              <a:rPr lang="en-US" sz="1600" dirty="0" smtClean="0">
                <a:latin typeface="Arial Rounded MT Bold" pitchFamily="34" charset="0"/>
              </a:rPr>
              <a:t>in 1 hour)</a:t>
            </a:r>
          </a:p>
          <a:p>
            <a:pPr marL="252000" indent="-252000">
              <a:buClrTx/>
            </a:pPr>
            <a:r>
              <a:rPr lang="en-US" sz="1600" dirty="0" smtClean="0">
                <a:latin typeface="Arial Rounded MT Bold" pitchFamily="34" charset="0"/>
              </a:rPr>
              <a:t>LHC today: 32000 liters of  He liquefied per hour by eight big cryogenic plants</a:t>
            </a:r>
          </a:p>
        </p:txBody>
      </p:sp>
      <p:sp>
        <p:nvSpPr>
          <p:cNvPr id="9" name="Slide Number Placeholder 8"/>
          <p:cNvSpPr>
            <a:spLocks noGrp="1"/>
          </p:cNvSpPr>
          <p:nvPr>
            <p:ph type="sldNum" sz="quarter" idx="12"/>
          </p:nvPr>
        </p:nvSpPr>
        <p:spPr/>
        <p:txBody>
          <a:bodyPr/>
          <a:lstStyle/>
          <a:p>
            <a:fld id="{87DA48A2-68BF-4CCB-B774-65C9A0FC6421}" type="slidenum">
              <a:rPr lang="en-SG" smtClean="0"/>
              <a:pPr/>
              <a:t>28</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2"/>
          <p:cNvSpPr>
            <a:spLocks noGrp="1" noChangeArrowheads="1"/>
          </p:cNvSpPr>
          <p:nvPr>
            <p:ph type="title"/>
          </p:nvPr>
        </p:nvSpPr>
        <p:spPr/>
        <p:txBody>
          <a:bodyPr>
            <a:normAutofit fontScale="90000"/>
          </a:bodyPr>
          <a:lstStyle/>
          <a:p>
            <a:r>
              <a:rPr lang="en-US" dirty="0" smtClean="0"/>
              <a:t>Superconducting Dipole Magnets</a:t>
            </a:r>
          </a:p>
        </p:txBody>
      </p:sp>
      <p:sp>
        <p:nvSpPr>
          <p:cNvPr id="44034" name="Footer Placeholder 3"/>
          <p:cNvSpPr>
            <a:spLocks noGrp="1"/>
          </p:cNvSpPr>
          <p:nvPr>
            <p:ph type="ftr" sz="quarter" idx="11"/>
          </p:nvPr>
        </p:nvSpPr>
        <p:spPr>
          <a:noFill/>
        </p:spPr>
        <p:txBody>
          <a:bodyPr/>
          <a:lstStyle/>
          <a:p>
            <a:r>
              <a:rPr lang="en-SG" smtClean="0"/>
              <a:t>Dr. B.Satyanarayana, TIFR, Mumbai                                          Good Shepherd School, Anakapalle                                          December 4, 2012</a:t>
            </a:r>
            <a:endParaRPr lang="en-US"/>
          </a:p>
        </p:txBody>
      </p:sp>
      <p:pic>
        <p:nvPicPr>
          <p:cNvPr id="44036" name="Picture 3" descr="0704009_02-A5-at-72-dpi"/>
          <p:cNvPicPr>
            <a:picLocks noChangeAspect="1" noChangeArrowheads="1"/>
          </p:cNvPicPr>
          <p:nvPr/>
        </p:nvPicPr>
        <p:blipFill>
          <a:blip r:embed="rId3" cstate="print"/>
          <a:srcRect/>
          <a:stretch>
            <a:fillRect/>
          </a:stretch>
        </p:blipFill>
        <p:spPr bwMode="auto">
          <a:xfrm>
            <a:off x="229583" y="1512000"/>
            <a:ext cx="3118281" cy="5040000"/>
          </a:xfrm>
          <a:prstGeom prst="rect">
            <a:avLst/>
          </a:prstGeom>
          <a:noFill/>
          <a:ln w="9525">
            <a:noFill/>
            <a:miter lim="800000"/>
            <a:headEnd/>
            <a:tailEnd/>
          </a:ln>
        </p:spPr>
      </p:pic>
      <p:sp>
        <p:nvSpPr>
          <p:cNvPr id="44037" name="Text Box 12"/>
          <p:cNvSpPr txBox="1">
            <a:spLocks noChangeArrowheads="1"/>
          </p:cNvSpPr>
          <p:nvPr/>
        </p:nvSpPr>
        <p:spPr bwMode="auto">
          <a:xfrm>
            <a:off x="3491880" y="1576976"/>
            <a:ext cx="5472608" cy="923330"/>
          </a:xfrm>
          <a:prstGeom prst="rect">
            <a:avLst/>
          </a:prstGeom>
          <a:solidFill>
            <a:srgbClr val="F8EDD3"/>
          </a:solidFill>
          <a:ln w="9525">
            <a:solidFill>
              <a:schemeClr val="tx1"/>
            </a:solidFill>
            <a:miter lim="800000"/>
            <a:headEnd/>
            <a:tailEnd/>
          </a:ln>
        </p:spPr>
        <p:txBody>
          <a:bodyPr wrap="square">
            <a:spAutoFit/>
          </a:bodyPr>
          <a:lstStyle/>
          <a:p>
            <a:r>
              <a:rPr lang="en-US" dirty="0" smtClean="0">
                <a:latin typeface="Arial Rounded MT Bold" pitchFamily="34" charset="0"/>
              </a:rPr>
              <a:t>8000 Superconducting </a:t>
            </a:r>
            <a:r>
              <a:rPr lang="en-US" dirty="0">
                <a:latin typeface="Arial Rounded MT Bold" pitchFamily="34" charset="0"/>
              </a:rPr>
              <a:t>magnets are cooled down in a bath of </a:t>
            </a:r>
            <a:r>
              <a:rPr lang="en-US" dirty="0" smtClean="0">
                <a:latin typeface="Arial Rounded MT Bold" pitchFamily="34" charset="0"/>
              </a:rPr>
              <a:t>120 </a:t>
            </a:r>
            <a:r>
              <a:rPr lang="en-US" dirty="0">
                <a:latin typeface="Arial Rounded MT Bold" pitchFamily="34" charset="0"/>
              </a:rPr>
              <a:t>tons of </a:t>
            </a:r>
            <a:r>
              <a:rPr lang="en-US" dirty="0" smtClean="0">
                <a:latin typeface="Arial Rounded MT Bold" pitchFamily="34" charset="0"/>
              </a:rPr>
              <a:t>super-fluid </a:t>
            </a:r>
            <a:r>
              <a:rPr lang="en-US" dirty="0">
                <a:latin typeface="Arial Rounded MT Bold" pitchFamily="34" charset="0"/>
              </a:rPr>
              <a:t>helium</a:t>
            </a:r>
            <a:r>
              <a:rPr lang="en-US" dirty="0" smtClean="0">
                <a:latin typeface="Arial Rounded MT Bold" pitchFamily="34" charset="0"/>
              </a:rPr>
              <a:t>: a </a:t>
            </a:r>
            <a:r>
              <a:rPr lang="en-US" dirty="0">
                <a:latin typeface="Arial Rounded MT Bold" pitchFamily="34" charset="0"/>
              </a:rPr>
              <a:t>very interesting engineering material!</a:t>
            </a:r>
          </a:p>
        </p:txBody>
      </p:sp>
      <p:pic>
        <p:nvPicPr>
          <p:cNvPr id="44039" name="Picture 14" descr="0505004_01-A4-at-144-dpi"/>
          <p:cNvPicPr>
            <a:picLocks noChangeAspect="1" noChangeArrowheads="1"/>
          </p:cNvPicPr>
          <p:nvPr/>
        </p:nvPicPr>
        <p:blipFill>
          <a:blip r:embed="rId4" cstate="print"/>
          <a:srcRect/>
          <a:stretch>
            <a:fillRect/>
          </a:stretch>
        </p:blipFill>
        <p:spPr bwMode="auto">
          <a:xfrm>
            <a:off x="3456108" y="2639144"/>
            <a:ext cx="5508380" cy="38862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29</a:t>
            </a:fld>
            <a:endParaRPr lang="en-SG"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Eternal questions of mankind </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21506" name="Picture 2"/>
          <p:cNvPicPr>
            <a:picLocks noChangeAspect="1" noChangeArrowheads="1"/>
          </p:cNvPicPr>
          <p:nvPr/>
        </p:nvPicPr>
        <p:blipFill>
          <a:blip r:embed="rId2" cstate="print"/>
          <a:srcRect/>
          <a:stretch>
            <a:fillRect/>
          </a:stretch>
        </p:blipFill>
        <p:spPr bwMode="auto">
          <a:xfrm>
            <a:off x="35496" y="1512000"/>
            <a:ext cx="3085712" cy="4320000"/>
          </a:xfrm>
          <a:prstGeom prst="rect">
            <a:avLst/>
          </a:prstGeom>
          <a:ln>
            <a:noFill/>
          </a:ln>
          <a:effectLst>
            <a:outerShdw blurRad="292100" dist="139700" dir="2700000" algn="tl" rotWithShape="0">
              <a:srgbClr val="333333">
                <a:alpha val="65000"/>
              </a:srgbClr>
            </a:outerShdw>
          </a:effectLst>
        </p:spPr>
      </p:pic>
      <p:pic>
        <p:nvPicPr>
          <p:cNvPr id="6" name="Picture 8"/>
          <p:cNvPicPr>
            <a:picLocks noGrp="1" noChangeAspect="1" noChangeArrowheads="1"/>
          </p:cNvPicPr>
          <p:nvPr>
            <p:ph idx="1"/>
          </p:nvPr>
        </p:nvPicPr>
        <p:blipFill>
          <a:blip r:embed="rId3" cstate="print"/>
          <a:srcRect l="6188" t="21354" r="11861" b="5177"/>
          <a:stretch>
            <a:fillRect/>
          </a:stretch>
        </p:blipFill>
        <p:spPr>
          <a:xfrm>
            <a:off x="3059832" y="1512000"/>
            <a:ext cx="6046474" cy="4320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6000" y="5877272"/>
            <a:ext cx="9072000" cy="707886"/>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algn="ctr"/>
            <a:r>
              <a:rPr lang="en-SG" sz="2000" dirty="0" smtClean="0">
                <a:solidFill>
                  <a:srgbClr val="FF0000"/>
                </a:solidFill>
                <a:latin typeface="Arial Rounded MT Bold" pitchFamily="34" charset="0"/>
              </a:rPr>
              <a:t>What principles govern the energy, matter, space and time </a:t>
            </a:r>
          </a:p>
          <a:p>
            <a:pPr algn="ctr"/>
            <a:r>
              <a:rPr lang="en-SG" sz="2000" dirty="0" smtClean="0">
                <a:solidFill>
                  <a:srgbClr val="FF0000"/>
                </a:solidFill>
                <a:latin typeface="Arial Rounded MT Bold" pitchFamily="34" charset="0"/>
              </a:rPr>
              <a:t>at the most elementary level? </a:t>
            </a:r>
            <a:endParaRPr lang="en-SG" sz="2000" dirty="0">
              <a:solidFill>
                <a:srgbClr val="FF0000"/>
              </a:solidFill>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ppt_x</p:attrName>
                                        </p:attrNameLst>
                                      </p:cBhvr>
                                      <p:tavLst>
                                        <p:tav tm="0">
                                          <p:val>
                                            <p:strVal val="#ppt_x-.2"/>
                                          </p:val>
                                        </p:tav>
                                        <p:tav tm="100000">
                                          <p:val>
                                            <p:strVal val="#ppt_x"/>
                                          </p:val>
                                        </p:tav>
                                      </p:tavLst>
                                    </p:anim>
                                    <p:anim calcmode="lin" valueType="num">
                                      <p:cBhvr>
                                        <p:cTn id="8" dur="500" fill="hold"/>
                                        <p:tgtEl>
                                          <p:spTgt spid="21506"/>
                                        </p:tgtEl>
                                        <p:attrNameLst>
                                          <p:attrName>ppt_y</p:attrName>
                                        </p:attrNameLst>
                                      </p:cBhvr>
                                      <p:tavLst>
                                        <p:tav tm="0">
                                          <p:val>
                                            <p:strVal val="#ppt_y"/>
                                          </p:val>
                                        </p:tav>
                                        <p:tav tm="100000">
                                          <p:val>
                                            <p:strVal val="#ppt_y"/>
                                          </p:val>
                                        </p:tav>
                                      </p:tavLst>
                                    </p:anim>
                                    <p:animEffect transition="in" filter="wipe(right)" prLst="gradientSize: 0.1">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2"/>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SG" dirty="0" smtClean="0"/>
              <a:t>One of the hottest places in the Galaxy…</a:t>
            </a:r>
            <a:endParaRPr lang="en-SG" dirty="0"/>
          </a:p>
        </p:txBody>
      </p:sp>
      <p:sp>
        <p:nvSpPr>
          <p:cNvPr id="3" name="Footer Placeholder 2"/>
          <p:cNvSpPr>
            <a:spLocks noGrp="1"/>
          </p:cNvSpPr>
          <p:nvPr>
            <p:ph type="ftr" sz="quarter" idx="11"/>
          </p:nvPr>
        </p:nvSpPr>
        <p:spPr/>
        <p:txBody>
          <a:bodyPr/>
          <a:lstStyle/>
          <a:p>
            <a:r>
              <a:rPr lang="en-SG" smtClean="0"/>
              <a:t>Dr. B.Satyanarayana, TIFR, Mumbai                                          Good Shepherd School, Anakapalle                                          December 4, 2012</a:t>
            </a:r>
            <a:endParaRPr lang="en-US"/>
          </a:p>
        </p:txBody>
      </p:sp>
      <p:pic>
        <p:nvPicPr>
          <p:cNvPr id="10" name="Picture 1032"/>
          <p:cNvPicPr>
            <a:picLocks noGrp="1" noChangeAspect="1" noChangeArrowheads="1"/>
          </p:cNvPicPr>
          <p:nvPr>
            <p:ph idx="1"/>
          </p:nvPr>
        </p:nvPicPr>
        <p:blipFill>
          <a:blip r:embed="rId2" cstate="print"/>
          <a:srcRect/>
          <a:stretch>
            <a:fillRect/>
          </a:stretch>
        </p:blipFill>
        <p:spPr bwMode="auto">
          <a:xfrm>
            <a:off x="136134" y="1800000"/>
            <a:ext cx="4795906" cy="2880000"/>
          </a:xfrm>
          <a:prstGeom prst="rect">
            <a:avLst/>
          </a:prstGeom>
          <a:noFill/>
          <a:ln w="9525">
            <a:noFill/>
            <a:miter lim="800000"/>
            <a:headEnd/>
            <a:tailEnd/>
          </a:ln>
          <a:effectLst/>
        </p:spPr>
      </p:pic>
      <p:pic>
        <p:nvPicPr>
          <p:cNvPr id="11" name="Picture 1033"/>
          <p:cNvPicPr>
            <a:picLocks noGrp="1" noChangeAspect="1" noChangeArrowheads="1"/>
          </p:cNvPicPr>
          <p:nvPr>
            <p:ph idx="13"/>
          </p:nvPr>
        </p:nvPicPr>
        <p:blipFill>
          <a:blip r:embed="rId3" cstate="print"/>
          <a:srcRect/>
          <a:stretch>
            <a:fillRect/>
          </a:stretch>
        </p:blipFill>
        <p:spPr bwMode="auto">
          <a:xfrm>
            <a:off x="5004048" y="1800000"/>
            <a:ext cx="4002958" cy="2880000"/>
          </a:xfrm>
          <a:prstGeom prst="rect">
            <a:avLst/>
          </a:prstGeom>
          <a:noFill/>
          <a:ln w="9525">
            <a:noFill/>
            <a:miter lim="800000"/>
            <a:headEnd/>
            <a:tailEnd/>
          </a:ln>
          <a:effectLst/>
        </p:spPr>
      </p:pic>
      <p:sp>
        <p:nvSpPr>
          <p:cNvPr id="12" name="Rectangle 11"/>
          <p:cNvSpPr/>
          <p:nvPr/>
        </p:nvSpPr>
        <p:spPr>
          <a:xfrm>
            <a:off x="179512" y="5077633"/>
            <a:ext cx="8784976" cy="1015663"/>
          </a:xfrm>
          <a:prstGeom prst="rect">
            <a:avLst/>
          </a:prstGeom>
        </p:spPr>
        <p:txBody>
          <a:bodyPr wrap="square">
            <a:spAutoFit/>
          </a:bodyPr>
          <a:lstStyle/>
          <a:p>
            <a:r>
              <a:rPr lang="en-GB" sz="2000" dirty="0" smtClean="0">
                <a:latin typeface="Arial Rounded MT Bold" pitchFamily="34" charset="0"/>
              </a:rPr>
              <a:t>When two beams of protons collide, they generate within a tiny volume, temperatures more than a billion times those in the very heart of the Sun.</a:t>
            </a:r>
            <a:endParaRPr lang="en-GB" sz="2000" dirty="0">
              <a:latin typeface="Arial Rounded MT Bold" pitchFamily="34" charset="0"/>
            </a:endParaRPr>
          </a:p>
        </p:txBody>
      </p:sp>
      <p:sp>
        <p:nvSpPr>
          <p:cNvPr id="8" name="TextBox 7"/>
          <p:cNvSpPr txBox="1"/>
          <p:nvPr/>
        </p:nvSpPr>
        <p:spPr>
          <a:xfrm>
            <a:off x="3851920" y="4221088"/>
            <a:ext cx="1008112"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CMS</a:t>
            </a:r>
            <a:endParaRPr lang="en-SG" dirty="0">
              <a:solidFill>
                <a:srgbClr val="FF0000"/>
              </a:solidFill>
              <a:latin typeface="Arial Rounded MT Bold" pitchFamily="34" charset="0"/>
            </a:endParaRPr>
          </a:p>
        </p:txBody>
      </p:sp>
      <p:sp>
        <p:nvSpPr>
          <p:cNvPr id="9" name="TextBox 8"/>
          <p:cNvSpPr txBox="1"/>
          <p:nvPr/>
        </p:nvSpPr>
        <p:spPr>
          <a:xfrm>
            <a:off x="7812360" y="4221088"/>
            <a:ext cx="1080120"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ALICE</a:t>
            </a:r>
            <a:endParaRPr lang="en-SG" dirty="0">
              <a:solidFill>
                <a:srgbClr val="FF0000"/>
              </a:solidFill>
              <a:latin typeface="Arial Rounded MT Bold" pitchFamily="34" charset="0"/>
            </a:endParaRPr>
          </a:p>
        </p:txBody>
      </p:sp>
      <p:sp>
        <p:nvSpPr>
          <p:cNvPr id="13" name="Slide Number Placeholder 12"/>
          <p:cNvSpPr>
            <a:spLocks noGrp="1"/>
          </p:cNvSpPr>
          <p:nvPr>
            <p:ph type="sldNum" sz="quarter" idx="12"/>
          </p:nvPr>
        </p:nvSpPr>
        <p:spPr/>
        <p:txBody>
          <a:bodyPr/>
          <a:lstStyle/>
          <a:p>
            <a:fld id="{87DA48A2-68BF-4CCB-B774-65C9A0FC6421}" type="slidenum">
              <a:rPr lang="en-SG" smtClean="0"/>
              <a:pPr/>
              <a:t>30</a:t>
            </a:fld>
            <a:endParaRPr lang="en-SG"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m</a:t>
            </a:r>
            <a:r>
              <a:rPr lang="en-US" dirty="0" smtClean="0"/>
              <a:t>ore fascinating </a:t>
            </a:r>
            <a:r>
              <a:rPr lang="en-US" dirty="0" smtClean="0"/>
              <a:t>facts about </a:t>
            </a:r>
            <a:r>
              <a:rPr lang="en-US" dirty="0" smtClean="0"/>
              <a:t>the LHC</a:t>
            </a:r>
            <a:endParaRPr lang="en-US" dirty="0"/>
          </a:p>
        </p:txBody>
      </p:sp>
      <p:sp>
        <p:nvSpPr>
          <p:cNvPr id="3" name="Content Placeholder 2"/>
          <p:cNvSpPr>
            <a:spLocks noGrp="1"/>
          </p:cNvSpPr>
          <p:nvPr>
            <p:ph idx="1"/>
          </p:nvPr>
        </p:nvSpPr>
        <p:spPr/>
        <p:txBody>
          <a:bodyPr>
            <a:normAutofit lnSpcReduction="10000"/>
          </a:bodyPr>
          <a:lstStyle/>
          <a:p>
            <a:pPr>
              <a:lnSpc>
                <a:spcPct val="120000"/>
              </a:lnSpc>
            </a:pPr>
            <a:r>
              <a:rPr lang="en-US" sz="1650" dirty="0" smtClean="0"/>
              <a:t>When the 27-km long circular tunnel was excavated, between Lake Geneva and the Jura mountain range, the two ends met up to within 1 cm.</a:t>
            </a:r>
          </a:p>
          <a:p>
            <a:pPr>
              <a:lnSpc>
                <a:spcPct val="120000"/>
              </a:lnSpc>
            </a:pPr>
            <a:r>
              <a:rPr lang="en-US" sz="1650" dirty="0" smtClean="0"/>
              <a:t>Each of the </a:t>
            </a:r>
            <a:r>
              <a:rPr lang="en-US" sz="1650" dirty="0" smtClean="0"/>
              <a:t>80</a:t>
            </a:r>
            <a:r>
              <a:rPr lang="en-US" sz="1650" dirty="0" smtClean="0"/>
              <a:t>00 </a:t>
            </a:r>
            <a:r>
              <a:rPr lang="en-US" sz="1650" dirty="0" smtClean="0"/>
              <a:t>superconducting filaments of niobium–titanium in the cable produced for the LHC is about 0.007 mm thick, about 10 times thinner than a normal human hair. If you added all the filaments together they would stretch to the Sun and back five times with enough left over for a few trips to the Moon.</a:t>
            </a:r>
          </a:p>
          <a:p>
            <a:pPr>
              <a:lnSpc>
                <a:spcPct val="120000"/>
              </a:lnSpc>
            </a:pPr>
            <a:r>
              <a:rPr lang="en-US" sz="1650" dirty="0" smtClean="0"/>
              <a:t>All protons accelerated at CERN are obtained from standard hydrogen. Although proton beams at the LHC are very intense, only 2 nano grams of hydrogen are accelerated each day. Therefore, it would take the LHC about 1 million years to accelerate 1 gram of hydrogen.</a:t>
            </a:r>
          </a:p>
          <a:p>
            <a:pPr>
              <a:lnSpc>
                <a:spcPct val="120000"/>
              </a:lnSpc>
            </a:pPr>
            <a:r>
              <a:rPr lang="en-US" sz="1650" dirty="0" smtClean="0"/>
              <a:t>At </a:t>
            </a:r>
            <a:r>
              <a:rPr lang="en-US" sz="1650" dirty="0" smtClean="0"/>
              <a:t>full energy, each of the two proton beams in the LHC will have a total energy equivalent to a 400t train (like the French TGV) travelling at 150 km/h. This is enough energy to melt 500 kg of copper.</a:t>
            </a:r>
          </a:p>
          <a:p>
            <a:pPr>
              <a:lnSpc>
                <a:spcPct val="120000"/>
              </a:lnSpc>
            </a:pPr>
            <a:r>
              <a:rPr lang="en-US" sz="1650" dirty="0" smtClean="0"/>
              <a:t>The CMS experiment magnet system contains about 10,000t of iron, which is more iron than in the Eiffel </a:t>
            </a:r>
            <a:r>
              <a:rPr lang="en-US" sz="1650" dirty="0" smtClean="0"/>
              <a:t>Tower (7,000 tons).</a:t>
            </a:r>
            <a:endParaRPr lang="en-US" sz="1650" dirty="0" smtClean="0"/>
          </a:p>
          <a:p>
            <a:pPr>
              <a:lnSpc>
                <a:spcPct val="120000"/>
              </a:lnSpc>
            </a:pPr>
            <a:r>
              <a:rPr lang="en-US" sz="1650" dirty="0" smtClean="0"/>
              <a:t>The data recorded by each of the big experiments at the LHC will be enough to fill around 5,000,000 DVDs every year</a:t>
            </a:r>
          </a:p>
        </p:txBody>
      </p:sp>
      <p:sp>
        <p:nvSpPr>
          <p:cNvPr id="4" name="Footer Placeholder 3"/>
          <p:cNvSpPr>
            <a:spLocks noGrp="1"/>
          </p:cNvSpPr>
          <p:nvPr>
            <p:ph type="ftr" sz="quarter" idx="11"/>
          </p:nvPr>
        </p:nvSpPr>
        <p:spPr/>
        <p:txBody>
          <a:bodyPr/>
          <a:lstStyle/>
          <a:p>
            <a:r>
              <a:rPr kumimoji="0" lang="en-SG" smtClean="0"/>
              <a:t>Dr. B.Satyanarayana, TIFR, Mumbai                                          Good Shepherd School, Anakapalle                                          December 4, 2012</a:t>
            </a:r>
            <a:endParaRPr kumimoji="0" lang="en-US"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31</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LHC</a:t>
            </a:r>
            <a:endParaRPr lang="en-SG" dirty="0"/>
          </a:p>
        </p:txBody>
      </p:sp>
      <p:graphicFrame>
        <p:nvGraphicFramePr>
          <p:cNvPr id="7" name="Content Placeholder 6"/>
          <p:cNvGraphicFramePr>
            <a:graphicFrameLocks noGrp="1"/>
          </p:cNvGraphicFramePr>
          <p:nvPr>
            <p:ph idx="1"/>
          </p:nvPr>
        </p:nvGraphicFramePr>
        <p:xfrm>
          <a:off x="17463" y="1512000"/>
          <a:ext cx="9109076" cy="5029200"/>
        </p:xfrm>
        <a:graphic>
          <a:graphicData uri="http://schemas.openxmlformats.org/drawingml/2006/table">
            <a:tbl>
              <a:tblPr bandRow="1">
                <a:tableStyleId>{5C22544A-7EE6-4342-B048-85BDC9FD1C3A}</a:tableStyleId>
              </a:tblPr>
              <a:tblGrid>
                <a:gridCol w="810121"/>
                <a:gridCol w="8298955"/>
              </a:tblGrid>
              <a:tr h="295947">
                <a:tc>
                  <a:txBody>
                    <a:bodyPr/>
                    <a:lstStyle/>
                    <a:p>
                      <a:pPr algn="l"/>
                      <a:r>
                        <a:rPr lang="en-US" sz="1500" b="0" dirty="0" smtClean="0">
                          <a:solidFill>
                            <a:schemeClr val="tx1"/>
                          </a:solidFill>
                          <a:latin typeface="Arial Rounded MT Bold" pitchFamily="34" charset="0"/>
                        </a:rPr>
                        <a:t>1984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Workshop on a Large Hadron Collider in the LEP tunnel, Lausanne</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1987</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Rubbia “Long-Range Planning Committee” recommends Large Hadron Collider as the right choice for CERN’s future</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1990</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ECFA LHC Workshop, Aachen</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1992</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General Meeting on LHC Physics and Detectors, Evian les </a:t>
                      </a:r>
                      <a:r>
                        <a:rPr lang="en-US" sz="1500" b="0" dirty="0" err="1" smtClean="0">
                          <a:solidFill>
                            <a:schemeClr val="tx1"/>
                          </a:solidFill>
                          <a:latin typeface="Arial Rounded MT Bold" pitchFamily="34" charset="0"/>
                        </a:rPr>
                        <a:t>Bains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1993</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Letters of Intent s (ATLAS and CMS selected by LHCC)</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Technical Proposals Approved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1996</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Approval to move to Construction (ceiling of 475 MCHF)</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Memorandum of Understanding for Construction Signed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Construction Begins (after approval of Technical Design Reports)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2000</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assembly begins above ground. LEP closes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Underground Caverns completed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ready for First proton-proton Collisions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2011</a:t>
                      </a:r>
                      <a:endParaRPr lang="en-SG" sz="1500" b="0" dirty="0">
                        <a:solidFill>
                          <a:schemeClr val="tx1"/>
                        </a:solidFill>
                        <a:latin typeface="Arial Rounded MT Bold" pitchFamily="34" charset="0"/>
                      </a:endParaRPr>
                    </a:p>
                  </a:txBody>
                  <a:tcPr/>
                </a:tc>
                <a:tc>
                  <a:txBody>
                    <a:bodyPr/>
                    <a:lstStyle/>
                    <a:p>
                      <a:pPr algn="l"/>
                      <a:r>
                        <a:rPr lang="en-SG" sz="1500" b="0" dirty="0" smtClean="0">
                          <a:solidFill>
                            <a:schemeClr val="tx1"/>
                          </a:solidFill>
                          <a:latin typeface="Arial Rounded MT Bold" pitchFamily="34" charset="0"/>
                        </a:rPr>
                        <a:t>Reach design luminosity ( 1 billion pairs of protons interacting per second)</a:t>
                      </a:r>
                    </a:p>
                  </a:txBody>
                  <a:tcPr/>
                </a:tc>
              </a:tr>
              <a:tr h="295947">
                <a:tc>
                  <a:txBody>
                    <a:bodyPr/>
                    <a:lstStyle/>
                    <a:p>
                      <a:pPr algn="l"/>
                      <a:r>
                        <a:rPr lang="en-US" sz="1500" b="0" dirty="0" smtClean="0">
                          <a:solidFill>
                            <a:schemeClr val="tx1"/>
                          </a:solidFill>
                          <a:latin typeface="Arial Rounded MT Bold" pitchFamily="34" charset="0"/>
                        </a:rPr>
                        <a:t>&gt;2013</a:t>
                      </a:r>
                      <a:endParaRPr lang="en-SG" sz="1500" b="0" dirty="0">
                        <a:solidFill>
                          <a:schemeClr val="tx1"/>
                        </a:solidFill>
                        <a:latin typeface="Arial Rounded MT Bold"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500" b="0" dirty="0" smtClean="0">
                          <a:solidFill>
                            <a:schemeClr val="tx1"/>
                          </a:solidFill>
                          <a:latin typeface="Arial Rounded MT Bold" pitchFamily="34" charset="0"/>
                        </a:rPr>
                        <a:t>Upgrade LHC Phase 1: increase pp interaction rate by factor of 2-4</a:t>
                      </a:r>
                    </a:p>
                  </a:txBody>
                  <a:tcPr/>
                </a:tc>
              </a:tr>
              <a:tr h="295947">
                <a:tc>
                  <a:txBody>
                    <a:bodyPr/>
                    <a:lstStyle/>
                    <a:p>
                      <a:pPr algn="l"/>
                      <a:r>
                        <a:rPr lang="en-US" sz="1500" b="0" dirty="0" smtClean="0">
                          <a:solidFill>
                            <a:schemeClr val="tx1"/>
                          </a:solidFill>
                          <a:latin typeface="Arial Rounded MT Bold" pitchFamily="34" charset="0"/>
                        </a:rPr>
                        <a:t>&gt;2017</a:t>
                      </a:r>
                      <a:endParaRPr lang="en-SG" sz="1500" b="0" dirty="0">
                        <a:solidFill>
                          <a:schemeClr val="tx1"/>
                        </a:solidFill>
                        <a:latin typeface="Arial Rounded MT Bold"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500" b="0" dirty="0" smtClean="0">
                          <a:solidFill>
                            <a:schemeClr val="tx1"/>
                          </a:solidFill>
                          <a:latin typeface="Arial Rounded MT Bold" pitchFamily="34" charset="0"/>
                        </a:rPr>
                        <a:t>Upgrade LHC phase 2: increase pp interaction rate to about 10 billion/second</a:t>
                      </a:r>
                      <a:endParaRPr lang="en-SG" sz="1500" b="0" dirty="0">
                        <a:solidFill>
                          <a:schemeClr val="tx1"/>
                        </a:solidFill>
                        <a:latin typeface="Arial Rounded MT Bold" pitchFamily="34" charset="0"/>
                      </a:endParaRPr>
                    </a:p>
                  </a:txBody>
                  <a:tcPr/>
                </a:tc>
              </a:tr>
            </a:tbl>
          </a:graphicData>
        </a:graphic>
      </p:graphicFrame>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sp>
        <p:nvSpPr>
          <p:cNvPr id="6" name="Slide Number Placeholder 5"/>
          <p:cNvSpPr>
            <a:spLocks noGrp="1"/>
          </p:cNvSpPr>
          <p:nvPr>
            <p:ph type="sldNum" sz="quarter" idx="12"/>
          </p:nvPr>
        </p:nvSpPr>
        <p:spPr/>
        <p:txBody>
          <a:bodyPr/>
          <a:lstStyle/>
          <a:p>
            <a:fld id="{87DA48A2-68BF-4CCB-B774-65C9A0FC6421}" type="slidenum">
              <a:rPr lang="en-SG" smtClean="0"/>
              <a:pPr/>
              <a:t>32</a:t>
            </a:fld>
            <a:endParaRPr lang="en-S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from experiments</a:t>
            </a:r>
            <a:endParaRPr lang="en-SG" dirty="0"/>
          </a:p>
        </p:txBody>
      </p:sp>
      <p:sp>
        <p:nvSpPr>
          <p:cNvPr id="3" name="Content Placeholder 2"/>
          <p:cNvSpPr>
            <a:spLocks noGrp="1"/>
          </p:cNvSpPr>
          <p:nvPr>
            <p:ph idx="1"/>
          </p:nvPr>
        </p:nvSpPr>
        <p:spPr/>
        <p:txBody>
          <a:bodyPr>
            <a:normAutofit lnSpcReduction="10000"/>
          </a:bodyPr>
          <a:lstStyle/>
          <a:p>
            <a:pPr>
              <a:lnSpc>
                <a:spcPct val="120000"/>
              </a:lnSpc>
            </a:pPr>
            <a:r>
              <a:rPr lang="en-US" sz="2000" dirty="0" smtClean="0"/>
              <a:t>LHC Detectors (especially ATLAS, CMS) are radically different from the ones from the previous generations</a:t>
            </a:r>
          </a:p>
          <a:p>
            <a:pPr>
              <a:lnSpc>
                <a:spcPct val="120000"/>
              </a:lnSpc>
              <a:tabLst>
                <a:tab pos="279400" algn="l"/>
                <a:tab pos="3660775" algn="l"/>
              </a:tabLst>
            </a:pPr>
            <a:r>
              <a:rPr lang="en-US" sz="2000" dirty="0" smtClean="0"/>
              <a:t>High Interaction Rate</a:t>
            </a:r>
          </a:p>
          <a:p>
            <a:pPr lvl="1">
              <a:lnSpc>
                <a:spcPct val="120000"/>
              </a:lnSpc>
              <a:spcBef>
                <a:spcPts val="0"/>
              </a:spcBef>
              <a:tabLst>
                <a:tab pos="279400" algn="l"/>
                <a:tab pos="3660775" algn="l"/>
              </a:tabLst>
            </a:pPr>
            <a:r>
              <a:rPr lang="en-US" sz="1800" dirty="0" smtClean="0"/>
              <a:t>Proton-proton interaction rate:  1 billion interactions/sec</a:t>
            </a:r>
          </a:p>
          <a:p>
            <a:pPr lvl="1">
              <a:lnSpc>
                <a:spcPct val="120000"/>
              </a:lnSpc>
              <a:spcBef>
                <a:spcPts val="0"/>
              </a:spcBef>
              <a:tabLst>
                <a:tab pos="279400" algn="l"/>
                <a:tab pos="3660775" algn="l"/>
              </a:tabLst>
            </a:pPr>
            <a:r>
              <a:rPr lang="en-US" sz="1800" dirty="0" smtClean="0"/>
              <a:t>Data can be recorded for only about 10 out of 40 million crossings/sec</a:t>
            </a:r>
          </a:p>
          <a:p>
            <a:pPr lvl="1">
              <a:lnSpc>
                <a:spcPct val="120000"/>
              </a:lnSpc>
              <a:spcBef>
                <a:spcPts val="0"/>
              </a:spcBef>
              <a:tabLst>
                <a:tab pos="279400" algn="l"/>
                <a:tab pos="3660775" algn="l"/>
              </a:tabLst>
            </a:pPr>
            <a:r>
              <a:rPr lang="en-US" sz="1800" dirty="0" smtClean="0"/>
              <a:t>Level-1 trigger decision takes about 2-3</a:t>
            </a:r>
            <a:r>
              <a:rPr lang="en-US" sz="1800" dirty="0" smtClean="0">
                <a:sym typeface="Symbol" pitchFamily="18" charset="2"/>
              </a:rPr>
              <a:t></a:t>
            </a:r>
            <a:r>
              <a:rPr lang="en-US" sz="1800" dirty="0" smtClean="0"/>
              <a:t>s</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E</a:t>
            </a:r>
            <a:r>
              <a:rPr lang="en-US" sz="1800" dirty="0" smtClean="0"/>
              <a:t>lectronics need to store data locally (pipelining)</a:t>
            </a:r>
          </a:p>
          <a:p>
            <a:pPr>
              <a:lnSpc>
                <a:spcPct val="120000"/>
              </a:lnSpc>
              <a:tabLst>
                <a:tab pos="279400" algn="l"/>
                <a:tab pos="3660775" algn="l"/>
              </a:tabLst>
            </a:pPr>
            <a:r>
              <a:rPr lang="en-US" sz="2000" dirty="0" smtClean="0"/>
              <a:t>Large Particle Multiplicity</a:t>
            </a:r>
          </a:p>
          <a:p>
            <a:pPr lvl="1">
              <a:lnSpc>
                <a:spcPct val="120000"/>
              </a:lnSpc>
              <a:spcBef>
                <a:spcPts val="0"/>
              </a:spcBef>
              <a:tabLst>
                <a:tab pos="279400" algn="l"/>
                <a:tab pos="3660775" algn="l"/>
              </a:tabLst>
            </a:pPr>
            <a:r>
              <a:rPr lang="en-US" sz="1800" dirty="0" smtClean="0"/>
              <a:t>About 20 superposed events in each crossing</a:t>
            </a:r>
          </a:p>
          <a:p>
            <a:pPr lvl="1">
              <a:lnSpc>
                <a:spcPct val="120000"/>
              </a:lnSpc>
              <a:spcBef>
                <a:spcPts val="0"/>
              </a:spcBef>
              <a:tabLst>
                <a:tab pos="279400" algn="l"/>
                <a:tab pos="3660775" algn="l"/>
              </a:tabLst>
            </a:pPr>
            <a:r>
              <a:rPr lang="en-US" sz="1800" dirty="0" smtClean="0"/>
              <a:t>About 1000 tracks stream into the detector every 25ns</a:t>
            </a:r>
          </a:p>
          <a:p>
            <a:pPr lvl="1">
              <a:lnSpc>
                <a:spcPct val="120000"/>
              </a:lnSpc>
              <a:spcBef>
                <a:spcPts val="0"/>
              </a:spcBef>
              <a:tabLst>
                <a:tab pos="279400" algn="l"/>
                <a:tab pos="3660775" algn="l"/>
              </a:tabLst>
            </a:pPr>
            <a:r>
              <a:rPr lang="en-US" sz="1800" dirty="0" smtClean="0"/>
              <a:t>Need highly granular detectors with good time resolution for low occupancy</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L</a:t>
            </a:r>
            <a:r>
              <a:rPr lang="en-US" sz="1800" dirty="0" smtClean="0"/>
              <a:t>arge number of channels ( about 100 million channels)</a:t>
            </a:r>
          </a:p>
          <a:p>
            <a:pPr>
              <a:lnSpc>
                <a:spcPct val="120000"/>
              </a:lnSpc>
              <a:tabLst>
                <a:tab pos="279400" algn="l"/>
                <a:tab pos="3660775" algn="l"/>
              </a:tabLst>
            </a:pPr>
            <a:r>
              <a:rPr lang="en-US" sz="2000" dirty="0" smtClean="0"/>
              <a:t> High Radiation Levels</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R</a:t>
            </a:r>
            <a:r>
              <a:rPr lang="en-US" sz="1800" dirty="0" smtClean="0"/>
              <a:t>adiation hard (tolerant) detectors and electronics</a:t>
            </a: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sp>
        <p:nvSpPr>
          <p:cNvPr id="6" name="Slide Number Placeholder 5"/>
          <p:cNvSpPr>
            <a:spLocks noGrp="1"/>
          </p:cNvSpPr>
          <p:nvPr>
            <p:ph type="sldNum" sz="quarter" idx="12"/>
          </p:nvPr>
        </p:nvSpPr>
        <p:spPr/>
        <p:txBody>
          <a:bodyPr/>
          <a:lstStyle/>
          <a:p>
            <a:fld id="{87DA48A2-68BF-4CCB-B774-65C9A0FC6421}" type="slidenum">
              <a:rPr lang="en-SG" smtClean="0"/>
              <a:pPr/>
              <a:t>33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bg2"/>
                                      </p:to>
                                    </p:animClr>
                                  </p:sub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bg2"/>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bg2"/>
                                      </p:to>
                                    </p:animClr>
                                  </p:sub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bg2"/>
                                      </p:to>
                                    </p:animClr>
                                  </p:sub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subTnLst>
                                    <p:animClr>
                                      <p:cBhvr override="childStyle">
                                        <p:cTn dur="1" fill="hold" display="0" masterRel="nextClick" afterEffect="1"/>
                                        <p:tgtEl>
                                          <p:spTgt spid="3">
                                            <p:txEl>
                                              <p:pRg st="6" end="6"/>
                                            </p:txEl>
                                          </p:spTgt>
                                        </p:tgtEl>
                                        <p:attrNameLst>
                                          <p:attrName>ppt_c</p:attrName>
                                        </p:attrNameLst>
                                      </p:cBhvr>
                                      <p:to>
                                        <a:schemeClr val="bg2"/>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subTnLst>
                                    <p:animClr>
                                      <p:cBhvr override="childStyle">
                                        <p:cTn dur="1" fill="hold" display="0" masterRel="nextClick" afterEffect="1"/>
                                        <p:tgtEl>
                                          <p:spTgt spid="3">
                                            <p:txEl>
                                              <p:pRg st="7" end="7"/>
                                            </p:txEl>
                                          </p:spTgt>
                                        </p:tgtEl>
                                        <p:attrNameLst>
                                          <p:attrName>ppt_c</p:attrName>
                                        </p:attrNameLst>
                                      </p:cBhvr>
                                      <p:to>
                                        <a:schemeClr val="bg2"/>
                                      </p:to>
                                    </p:animClr>
                                  </p:sub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subTnLst>
                                    <p:animClr>
                                      <p:cBhvr override="childStyle">
                                        <p:cTn dur="1" fill="hold" display="0" masterRel="nextClick" afterEffect="1"/>
                                        <p:tgtEl>
                                          <p:spTgt spid="3">
                                            <p:txEl>
                                              <p:pRg st="8" end="8"/>
                                            </p:txEl>
                                          </p:spTgt>
                                        </p:tgtEl>
                                        <p:attrNameLst>
                                          <p:attrName>ppt_c</p:attrName>
                                        </p:attrNameLst>
                                      </p:cBhvr>
                                      <p:to>
                                        <a:schemeClr val="bg2"/>
                                      </p:to>
                                    </p:animClr>
                                  </p:sub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1000"/>
                                        <p:tgtEl>
                                          <p:spTgt spid="3">
                                            <p:txEl>
                                              <p:pRg st="9" end="9"/>
                                            </p:txEl>
                                          </p:spTgt>
                                        </p:tgtEl>
                                      </p:cBhvr>
                                    </p:animEffect>
                                  </p:childTnLst>
                                  <p:subTnLst>
                                    <p:animClr>
                                      <p:cBhvr override="childStyle">
                                        <p:cTn dur="1" fill="hold" display="0" masterRel="nextClick" afterEffect="1"/>
                                        <p:tgtEl>
                                          <p:spTgt spid="3">
                                            <p:txEl>
                                              <p:pRg st="9" end="9"/>
                                            </p:txEl>
                                          </p:spTgt>
                                        </p:tgtEl>
                                        <p:attrNameLst>
                                          <p:attrName>ppt_c</p:attrName>
                                        </p:attrNameLst>
                                      </p:cBhvr>
                                      <p:to>
                                        <a:schemeClr val="bg2"/>
                                      </p:to>
                                    </p:animClr>
                                  </p:sub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childTnLst>
                                  <p:subTnLst>
                                    <p:animClr>
                                      <p:cBhvr override="childStyle">
                                        <p:cTn dur="1" fill="hold" display="0" masterRel="nextClick" afterEffect="1"/>
                                        <p:tgtEl>
                                          <p:spTgt spid="3">
                                            <p:txEl>
                                              <p:pRg st="10" end="10"/>
                                            </p:txEl>
                                          </p:spTgt>
                                        </p:tgtEl>
                                        <p:attrNameLst>
                                          <p:attrName>ppt_c</p:attrName>
                                        </p:attrNameLst>
                                      </p:cBhvr>
                                      <p:to>
                                        <a:schemeClr val="bg2"/>
                                      </p:to>
                                    </p:animClr>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1000"/>
                                        <p:tgtEl>
                                          <p:spTgt spid="3">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in the LHC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 name="Content Placeholder 8" descr="Untitled.jpg"/>
          <p:cNvPicPr>
            <a:picLocks noGrp="1" noChangeAspect="1"/>
          </p:cNvPicPr>
          <p:nvPr>
            <p:ph idx="1"/>
          </p:nvPr>
        </p:nvPicPr>
        <p:blipFill>
          <a:blip r:embed="rId2" cstate="print"/>
          <a:srcRect t="9253"/>
          <a:stretch>
            <a:fillRect/>
          </a:stretch>
        </p:blipFill>
        <p:spPr>
          <a:xfrm>
            <a:off x="869390" y="1512000"/>
            <a:ext cx="7405221" cy="5040000"/>
          </a:xfrm>
        </p:spPr>
      </p:pic>
      <p:sp>
        <p:nvSpPr>
          <p:cNvPr id="11" name="Slide Number Placeholder 10"/>
          <p:cNvSpPr>
            <a:spLocks noGrp="1"/>
          </p:cNvSpPr>
          <p:nvPr>
            <p:ph type="sldNum" sz="quarter" idx="12"/>
          </p:nvPr>
        </p:nvSpPr>
        <p:spPr/>
        <p:txBody>
          <a:bodyPr/>
          <a:lstStyle/>
          <a:p>
            <a:fld id="{87DA48A2-68BF-4CCB-B774-65C9A0FC6421}" type="slidenum">
              <a:rPr lang="en-SG" smtClean="0"/>
              <a:pPr/>
              <a:t>34</a:t>
            </a:fld>
            <a:endParaRPr lang="en-SG"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Essential components of a detector</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88066" name="Picture 2"/>
          <p:cNvPicPr>
            <a:picLocks noGrp="1" noChangeAspect="1" noChangeArrowheads="1"/>
          </p:cNvPicPr>
          <p:nvPr>
            <p:ph idx="1"/>
          </p:nvPr>
        </p:nvPicPr>
        <p:blipFill>
          <a:blip r:embed="rId2" cstate="print"/>
          <a:srcRect t="10514" b="2213"/>
          <a:stretch>
            <a:fillRect/>
          </a:stretch>
        </p:blipFill>
        <p:spPr bwMode="auto">
          <a:xfrm>
            <a:off x="720439" y="1512000"/>
            <a:ext cx="7703122"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35</a:t>
            </a:fld>
            <a:endParaRPr lang="en-SG"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dirty="0" smtClean="0"/>
              <a:t>Compact Muon Solenoid (CMS) Detector</a:t>
            </a:r>
            <a:endParaRPr lang="en-SG" sz="3600" dirty="0"/>
          </a:p>
        </p:txBody>
      </p:sp>
      <p:pic>
        <p:nvPicPr>
          <p:cNvPr id="9" name="Picture 4"/>
          <p:cNvPicPr>
            <a:picLocks noGrp="1" noChangeAspect="1" noChangeArrowheads="1"/>
          </p:cNvPicPr>
          <p:nvPr>
            <p:ph idx="1"/>
          </p:nvPr>
        </p:nvPicPr>
        <p:blipFill>
          <a:blip r:embed="rId2"/>
          <a:stretch>
            <a:fillRect/>
          </a:stretch>
        </p:blipFill>
        <p:spPr bwMode="auto">
          <a:xfrm>
            <a:off x="4571997" y="4032248"/>
            <a:ext cx="7" cy="5"/>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23" name="Picture 4" descr="cms"/>
          <p:cNvPicPr>
            <a:picLocks noChangeAspect="1" noChangeArrowheads="1"/>
          </p:cNvPicPr>
          <p:nvPr/>
        </p:nvPicPr>
        <p:blipFill>
          <a:blip r:embed="rId3" cstate="print"/>
          <a:srcRect l="6734" t="18421" r="6734" b="8258"/>
          <a:stretch>
            <a:fillRect/>
          </a:stretch>
        </p:blipFill>
        <p:spPr>
          <a:xfrm>
            <a:off x="364828" y="1511999"/>
            <a:ext cx="8414345" cy="5040000"/>
          </a:xfrm>
          <a:prstGeom prst="rect">
            <a:avLst/>
          </a:prstGeo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36</a:t>
            </a:fld>
            <a:endParaRPr lang="en-SG"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slice of CMS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Content Placeholder 5" descr="CMS_Slice"/>
          <p:cNvPicPr>
            <a:picLocks noGrp="1" noChangeAspect="1" noChangeArrowheads="1"/>
          </p:cNvPicPr>
          <p:nvPr>
            <p:ph idx="1"/>
          </p:nvPr>
        </p:nvPicPr>
        <p:blipFill>
          <a:blip r:embed="rId2" cstate="print"/>
          <a:srcRect/>
          <a:stretch>
            <a:fillRect/>
          </a:stretch>
        </p:blipFill>
        <p:spPr>
          <a:xfrm>
            <a:off x="17463" y="1689910"/>
            <a:ext cx="9109075" cy="4683093"/>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37</a:t>
            </a:fld>
            <a:endParaRPr lang="en-SG"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site in the year 2000</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3" descr="Oct00"/>
          <p:cNvPicPr>
            <a:picLocks noGrp="1" noChangeAspect="1" noChangeArrowheads="1"/>
          </p:cNvPicPr>
          <p:nvPr>
            <p:ph idx="1"/>
          </p:nvPr>
        </p:nvPicPr>
        <p:blipFill>
          <a:blip r:embed="rId2" cstate="print"/>
          <a:srcRect/>
          <a:stretch>
            <a:fillRect/>
          </a:stretch>
        </p:blipFill>
        <p:spPr bwMode="auto">
          <a:xfrm>
            <a:off x="589778" y="1512000"/>
            <a:ext cx="7964444"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38</a:t>
            </a:fld>
            <a:endParaRPr lang="en-SG"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Home for the CMS detector</a:t>
            </a:r>
            <a:endParaRPr lang="en-US" dirty="0"/>
          </a:p>
        </p:txBody>
      </p:sp>
      <p:sp>
        <p:nvSpPr>
          <p:cNvPr id="5" name="Footer Placeholder 4"/>
          <p:cNvSpPr>
            <a:spLocks noGrp="1"/>
          </p:cNvSpPr>
          <p:nvPr>
            <p:ph type="ftr" sz="quarter" idx="11"/>
          </p:nvPr>
        </p:nvSpPr>
        <p:spPr/>
        <p:txBody>
          <a:bodyPr/>
          <a:lstStyle/>
          <a:p>
            <a:r>
              <a:rPr kumimoji="0" lang="en-SG" smtClean="0"/>
              <a:t>Dr. B.Satyanarayana, TIFR, Mumbai                                          Good Shepherd School, Anakapalle                                          December 4, 2012</a:t>
            </a:r>
            <a:endParaRPr kumimoji="0" lang="en-US" dirty="0"/>
          </a:p>
        </p:txBody>
      </p:sp>
      <p:pic>
        <p:nvPicPr>
          <p:cNvPr id="9" name="Picture 5"/>
          <p:cNvPicPr>
            <a:picLocks noGrp="1" noChangeAspect="1" noChangeArrowheads="1"/>
          </p:cNvPicPr>
          <p:nvPr>
            <p:ph idx="1"/>
          </p:nvPr>
        </p:nvPicPr>
        <p:blipFill>
          <a:blip r:embed="rId3" cstate="print"/>
          <a:srcRect/>
          <a:stretch>
            <a:fillRect/>
          </a:stretch>
        </p:blipFill>
        <p:spPr bwMode="auto">
          <a:xfrm>
            <a:off x="428251" y="1512000"/>
            <a:ext cx="7734999" cy="5040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39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Energy </a:t>
            </a:r>
            <a:r>
              <a:rPr lang="en-US" dirty="0" smtClean="0"/>
              <a:t>Physics</a:t>
            </a:r>
            <a:endParaRPr lang="en-US" dirty="0"/>
          </a:p>
        </p:txBody>
      </p:sp>
      <p:sp>
        <p:nvSpPr>
          <p:cNvPr id="3" name="Content Placeholder 2"/>
          <p:cNvSpPr>
            <a:spLocks noGrp="1"/>
          </p:cNvSpPr>
          <p:nvPr>
            <p:ph idx="1"/>
          </p:nvPr>
        </p:nvSpPr>
        <p:spPr>
          <a:xfrm>
            <a:off x="18000" y="1512000"/>
            <a:ext cx="9108000" cy="3499420"/>
          </a:xfrm>
        </p:spPr>
        <p:txBody>
          <a:bodyPr>
            <a:spAutoFit/>
          </a:bodyPr>
          <a:lstStyle/>
          <a:p>
            <a:pPr>
              <a:lnSpc>
                <a:spcPct val="120000"/>
              </a:lnSpc>
            </a:pPr>
            <a:r>
              <a:rPr lang="en-US" sz="2000" dirty="0" smtClean="0"/>
              <a:t>High Energy Physics (HEP) or Particle </a:t>
            </a:r>
            <a:r>
              <a:rPr lang="en-US" sz="2000" dirty="0" smtClean="0"/>
              <a:t>P</a:t>
            </a:r>
            <a:r>
              <a:rPr lang="en-US" sz="2000" dirty="0" smtClean="0"/>
              <a:t>hysics (PP) is </a:t>
            </a:r>
            <a:r>
              <a:rPr lang="en-US" sz="2000" dirty="0" smtClean="0"/>
              <a:t>a modern name for centuries old effort to understand the laws of nature.</a:t>
            </a:r>
          </a:p>
          <a:p>
            <a:pPr>
              <a:lnSpc>
                <a:spcPct val="120000"/>
              </a:lnSpc>
            </a:pPr>
            <a:r>
              <a:rPr lang="en-US" sz="2000" dirty="0" smtClean="0"/>
              <a:t>Aims to answer the two following questions:</a:t>
            </a:r>
          </a:p>
          <a:p>
            <a:pPr lvl="1">
              <a:lnSpc>
                <a:spcPct val="120000"/>
              </a:lnSpc>
            </a:pPr>
            <a:r>
              <a:rPr lang="en-US" sz="1800" dirty="0" smtClean="0"/>
              <a:t>What are the elementary constituents of matter ?</a:t>
            </a:r>
          </a:p>
          <a:p>
            <a:pPr lvl="1">
              <a:lnSpc>
                <a:spcPct val="120000"/>
              </a:lnSpc>
            </a:pPr>
            <a:r>
              <a:rPr lang="en-US" sz="1800" dirty="0" smtClean="0"/>
              <a:t>What are the forces that control their behaviour at the most basic level?</a:t>
            </a:r>
          </a:p>
          <a:p>
            <a:pPr>
              <a:lnSpc>
                <a:spcPct val="120000"/>
              </a:lnSpc>
            </a:pPr>
            <a:r>
              <a:rPr lang="en-US" sz="2000" dirty="0" smtClean="0"/>
              <a:t>Experimental HEP</a:t>
            </a:r>
            <a:r>
              <a:rPr lang="en-US" sz="2000" dirty="0" smtClean="0"/>
              <a:t> involves g</a:t>
            </a:r>
            <a:r>
              <a:rPr lang="en-US" sz="2000" dirty="0" smtClean="0"/>
              <a:t>etting the particles </a:t>
            </a:r>
            <a:r>
              <a:rPr lang="en-US" sz="2000" dirty="0" smtClean="0"/>
              <a:t>to interact and study the resulting products and features.</a:t>
            </a:r>
          </a:p>
          <a:p>
            <a:pPr>
              <a:lnSpc>
                <a:spcPct val="120000"/>
              </a:lnSpc>
            </a:pPr>
            <a:r>
              <a:rPr lang="en-US" sz="2000" dirty="0" smtClean="0"/>
              <a:t>Aims </a:t>
            </a:r>
            <a:r>
              <a:rPr lang="en-US" sz="2000" dirty="0" smtClean="0"/>
              <a:t>to measure the energy, the direction and the identity of these products as precisely as possible.</a:t>
            </a: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4</a:t>
            </a:fld>
            <a:endParaRPr lang="en-SG" dirty="0"/>
          </a:p>
        </p:txBody>
      </p:sp>
      <p:pic>
        <p:nvPicPr>
          <p:cNvPr id="6146" name="Picture 2"/>
          <p:cNvPicPr>
            <a:picLocks noChangeAspect="1" noChangeArrowheads="1"/>
          </p:cNvPicPr>
          <p:nvPr/>
        </p:nvPicPr>
        <p:blipFill>
          <a:blip r:embed="rId3"/>
          <a:srcRect l="1154" t="37529" r="1847" b="17933"/>
          <a:stretch>
            <a:fillRect/>
          </a:stretch>
        </p:blipFill>
        <p:spPr bwMode="auto">
          <a:xfrm>
            <a:off x="18000" y="5145465"/>
            <a:ext cx="9108000" cy="135536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Support Structure</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sp>
        <p:nvSpPr>
          <p:cNvPr id="6" name="Content Placeholder 5"/>
          <p:cNvSpPr>
            <a:spLocks noGrp="1"/>
          </p:cNvSpPr>
          <p:nvPr>
            <p:ph idx="13"/>
          </p:nvPr>
        </p:nvSpPr>
        <p:spPr>
          <a:xfrm>
            <a:off x="6012160" y="1967532"/>
            <a:ext cx="3096344" cy="3890360"/>
          </a:xfrm>
        </p:spPr>
        <p:txBody>
          <a:bodyPr>
            <a:spAutoFit/>
          </a:bodyPr>
          <a:lstStyle/>
          <a:p>
            <a:pPr>
              <a:lnSpc>
                <a:spcPct val="110000"/>
              </a:lnSpc>
            </a:pPr>
            <a:r>
              <a:rPr lang="en-GB" sz="2800" dirty="0" smtClean="0"/>
              <a:t>This </a:t>
            </a:r>
            <a:r>
              <a:rPr lang="en-GB" sz="2800" dirty="0" smtClean="0"/>
              <a:t>“support foot” was made in Pakistan and</a:t>
            </a:r>
            <a:br>
              <a:rPr lang="en-GB" sz="2800" dirty="0" smtClean="0"/>
            </a:br>
            <a:r>
              <a:rPr lang="en-GB" sz="2800" dirty="0" smtClean="0"/>
              <a:t>travelled to CERN via train, ship and truck</a:t>
            </a:r>
            <a:r>
              <a:rPr lang="en-GB" sz="2800" dirty="0" smtClean="0"/>
              <a:t>!</a:t>
            </a:r>
            <a:endParaRPr lang="en-US" sz="2800" baseline="30000" dirty="0" smtClean="0"/>
          </a:p>
        </p:txBody>
      </p:sp>
      <p:pic>
        <p:nvPicPr>
          <p:cNvPr id="7" name="Picture 4" descr="feet2"/>
          <p:cNvPicPr>
            <a:picLocks noGrp="1" noChangeAspect="1" noChangeArrowheads="1"/>
          </p:cNvPicPr>
          <p:nvPr>
            <p:ph idx="1"/>
          </p:nvPr>
        </p:nvPicPr>
        <p:blipFill>
          <a:blip r:embed="rId2" cstate="print"/>
          <a:srcRect/>
          <a:stretch>
            <a:fillRect/>
          </a:stretch>
        </p:blipFill>
        <p:spPr bwMode="auto">
          <a:xfrm>
            <a:off x="106933" y="2184975"/>
            <a:ext cx="5905227" cy="3620289"/>
          </a:xfrm>
          <a:prstGeom prst="rect">
            <a:avLst/>
          </a:prstGeom>
          <a:noFill/>
        </p:spPr>
      </p:pic>
      <p:sp>
        <p:nvSpPr>
          <p:cNvPr id="8" name="Slide Number Placeholder 7"/>
          <p:cNvSpPr>
            <a:spLocks noGrp="1"/>
          </p:cNvSpPr>
          <p:nvPr>
            <p:ph type="sldNum" sz="quarter" idx="12"/>
          </p:nvPr>
        </p:nvSpPr>
        <p:spPr/>
        <p:txBody>
          <a:bodyPr/>
          <a:lstStyle/>
          <a:p>
            <a:fld id="{87DA48A2-68BF-4CCB-B774-65C9A0FC6421}" type="slidenum">
              <a:rPr lang="en-SG" smtClean="0"/>
              <a:pPr/>
              <a:t>40</a:t>
            </a:fld>
            <a:endParaRPr lang="en-SG"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SG" dirty="0" smtClean="0"/>
              <a:t>CMS Superconducting cables</a:t>
            </a:r>
            <a:endParaRPr lang="en-SG" dirty="0"/>
          </a:p>
        </p:txBody>
      </p:sp>
      <p:sp>
        <p:nvSpPr>
          <p:cNvPr id="3" name="Content Placeholder 2"/>
          <p:cNvSpPr>
            <a:spLocks noGrp="1"/>
          </p:cNvSpPr>
          <p:nvPr>
            <p:ph idx="1"/>
          </p:nvPr>
        </p:nvSpPr>
        <p:spPr/>
        <p:txBody>
          <a:bodyPr>
            <a:normAutofit/>
          </a:bodyPr>
          <a:lstStyle/>
          <a:p>
            <a:pPr>
              <a:spcBef>
                <a:spcPct val="20000"/>
              </a:spcBef>
            </a:pPr>
            <a:r>
              <a:rPr lang="en-US" sz="1600" dirty="0" smtClean="0"/>
              <a:t>Al stabilized </a:t>
            </a:r>
            <a:r>
              <a:rPr lang="en-US" sz="1600" dirty="0" err="1" smtClean="0"/>
              <a:t>NbTi</a:t>
            </a:r>
            <a:r>
              <a:rPr lang="en-US" sz="1600" dirty="0" smtClean="0"/>
              <a:t> conductor </a:t>
            </a:r>
          </a:p>
          <a:p>
            <a:pPr>
              <a:spcBef>
                <a:spcPct val="20000"/>
              </a:spcBef>
            </a:pPr>
            <a:r>
              <a:rPr lang="en-US" sz="1600" dirty="0" smtClean="0"/>
              <a:t>Indirectly cooled at 4.5K by thermo siphon circuits</a:t>
            </a:r>
          </a:p>
          <a:p>
            <a:pPr>
              <a:spcBef>
                <a:spcPct val="20000"/>
              </a:spcBef>
            </a:pPr>
            <a:r>
              <a:rPr lang="en-US" sz="1600" dirty="0" smtClean="0"/>
              <a:t>Inner winding vacuum impregnated with epoxy resin</a:t>
            </a:r>
          </a:p>
          <a:p>
            <a:pPr>
              <a:spcBef>
                <a:spcPct val="20000"/>
              </a:spcBef>
            </a:pPr>
            <a:r>
              <a:rPr lang="en-US" sz="1600" dirty="0" smtClean="0"/>
              <a:t>Mechanically reinforced conductor (to contain magnetic forces)</a:t>
            </a:r>
          </a:p>
          <a:p>
            <a:r>
              <a:rPr lang="en-US" sz="1600" dirty="0" smtClean="0"/>
              <a:t>4 Layers (because of needed Ampere-turns)</a:t>
            </a:r>
          </a:p>
          <a:p>
            <a:pPr>
              <a:spcBef>
                <a:spcPct val="20000"/>
              </a:spcBef>
            </a:pPr>
            <a:r>
              <a:rPr lang="en-US" sz="1600" dirty="0" smtClean="0"/>
              <a:t>5 modules (to limit unit length of conductor)</a:t>
            </a: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grpSp>
        <p:nvGrpSpPr>
          <p:cNvPr id="15" name="Group 4"/>
          <p:cNvGrpSpPr>
            <a:grpSpLocks noChangeAspect="1"/>
          </p:cNvGrpSpPr>
          <p:nvPr/>
        </p:nvGrpSpPr>
        <p:grpSpPr bwMode="auto">
          <a:xfrm>
            <a:off x="483493" y="3780000"/>
            <a:ext cx="4581888" cy="2790720"/>
            <a:chOff x="1327" y="2822"/>
            <a:chExt cx="2512" cy="1530"/>
          </a:xfrm>
        </p:grpSpPr>
        <p:pic>
          <p:nvPicPr>
            <p:cNvPr id="16" name="Picture 5" descr="Conducteur"/>
            <p:cNvPicPr>
              <a:picLocks noChangeAspect="1" noChangeArrowheads="1"/>
            </p:cNvPicPr>
            <p:nvPr/>
          </p:nvPicPr>
          <p:blipFill>
            <a:blip r:embed="rId2" cstate="print"/>
            <a:srcRect/>
            <a:stretch>
              <a:fillRect/>
            </a:stretch>
          </p:blipFill>
          <p:spPr bwMode="auto">
            <a:xfrm>
              <a:off x="1375" y="2822"/>
              <a:ext cx="2355" cy="1495"/>
            </a:xfrm>
            <a:prstGeom prst="rect">
              <a:avLst/>
            </a:prstGeom>
            <a:noFill/>
            <a:ln w="9525">
              <a:noFill/>
              <a:miter lim="800000"/>
              <a:headEnd/>
              <a:tailEnd/>
            </a:ln>
            <a:effectLst/>
          </p:spPr>
        </p:pic>
        <p:sp>
          <p:nvSpPr>
            <p:cNvPr id="17" name="Text Box 6"/>
            <p:cNvSpPr txBox="1">
              <a:spLocks noChangeArrowheads="1"/>
            </p:cNvSpPr>
            <p:nvPr/>
          </p:nvSpPr>
          <p:spPr bwMode="auto">
            <a:xfrm>
              <a:off x="1996" y="3606"/>
              <a:ext cx="119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Insert Pure Al</a:t>
              </a:r>
            </a:p>
          </p:txBody>
        </p:sp>
        <p:sp>
          <p:nvSpPr>
            <p:cNvPr id="18" name="Text Box 7"/>
            <p:cNvSpPr txBox="1">
              <a:spLocks noChangeArrowheads="1"/>
            </p:cNvSpPr>
            <p:nvPr/>
          </p:nvSpPr>
          <p:spPr bwMode="auto">
            <a:xfrm>
              <a:off x="2136" y="4100"/>
              <a:ext cx="84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EB welds</a:t>
              </a:r>
            </a:p>
          </p:txBody>
        </p:sp>
        <p:sp>
          <p:nvSpPr>
            <p:cNvPr id="19" name="Line 8"/>
            <p:cNvSpPr>
              <a:spLocks noChangeShapeType="1"/>
            </p:cNvSpPr>
            <p:nvPr/>
          </p:nvSpPr>
          <p:spPr bwMode="auto">
            <a:xfrm flipH="1" flipV="1">
              <a:off x="1985" y="3822"/>
              <a:ext cx="246" cy="320"/>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0" name="Line 9"/>
            <p:cNvSpPr>
              <a:spLocks noChangeShapeType="1"/>
            </p:cNvSpPr>
            <p:nvPr/>
          </p:nvSpPr>
          <p:spPr bwMode="auto">
            <a:xfrm flipV="1">
              <a:off x="2757" y="3815"/>
              <a:ext cx="296" cy="341"/>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1" name="Text Box 10"/>
            <p:cNvSpPr txBox="1">
              <a:spLocks noChangeArrowheads="1"/>
            </p:cNvSpPr>
            <p:nvPr/>
          </p:nvSpPr>
          <p:spPr bwMode="auto">
            <a:xfrm>
              <a:off x="2176" y="3293"/>
              <a:ext cx="816"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SC cable</a:t>
              </a:r>
            </a:p>
          </p:txBody>
        </p:sp>
        <p:sp>
          <p:nvSpPr>
            <p:cNvPr id="22" name="Text Box 11"/>
            <p:cNvSpPr txBox="1">
              <a:spLocks noChangeArrowheads="1"/>
            </p:cNvSpPr>
            <p:nvPr/>
          </p:nvSpPr>
          <p:spPr bwMode="auto">
            <a:xfrm>
              <a:off x="1327"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sp>
          <p:nvSpPr>
            <p:cNvPr id="23" name="Text Box 12"/>
            <p:cNvSpPr txBox="1">
              <a:spLocks noChangeArrowheads="1"/>
            </p:cNvSpPr>
            <p:nvPr/>
          </p:nvSpPr>
          <p:spPr bwMode="auto">
            <a:xfrm>
              <a:off x="3154"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grpSp>
      <p:pic>
        <p:nvPicPr>
          <p:cNvPr id="24" name="Picture 13" descr="magnet-2001-008_EBW"/>
          <p:cNvPicPr>
            <a:picLocks noChangeAspect="1" noChangeArrowheads="1"/>
          </p:cNvPicPr>
          <p:nvPr/>
        </p:nvPicPr>
        <p:blipFill>
          <a:blip r:embed="rId3" cstate="print"/>
          <a:srcRect/>
          <a:stretch>
            <a:fillRect/>
          </a:stretch>
        </p:blipFill>
        <p:spPr bwMode="auto">
          <a:xfrm>
            <a:off x="4957961" y="3780000"/>
            <a:ext cx="3646487" cy="2735262"/>
          </a:xfrm>
          <a:prstGeom prst="rect">
            <a:avLst/>
          </a:prstGeom>
          <a:noFill/>
        </p:spPr>
      </p:pic>
      <p:pic>
        <p:nvPicPr>
          <p:cNvPr id="20482" name="Picture 2"/>
          <p:cNvPicPr>
            <a:picLocks noChangeAspect="1" noChangeArrowheads="1"/>
          </p:cNvPicPr>
          <p:nvPr/>
        </p:nvPicPr>
        <p:blipFill>
          <a:blip r:embed="rId4" cstate="print"/>
          <a:srcRect/>
          <a:stretch>
            <a:fillRect/>
          </a:stretch>
        </p:blipFill>
        <p:spPr bwMode="auto">
          <a:xfrm>
            <a:off x="6876256" y="1512000"/>
            <a:ext cx="1677169" cy="2233784"/>
          </a:xfrm>
          <a:prstGeom prst="rect">
            <a:avLst/>
          </a:prstGeom>
          <a:noFill/>
          <a:ln w="9525">
            <a:noFill/>
            <a:miter lim="800000"/>
            <a:headEnd/>
            <a:tailEnd/>
          </a:ln>
        </p:spPr>
      </p:pic>
      <p:sp>
        <p:nvSpPr>
          <p:cNvPr id="25" name="Slide Number Placeholder 24"/>
          <p:cNvSpPr>
            <a:spLocks noGrp="1"/>
          </p:cNvSpPr>
          <p:nvPr>
            <p:ph type="sldNum" sz="quarter" idx="12"/>
          </p:nvPr>
        </p:nvSpPr>
        <p:spPr/>
        <p:txBody>
          <a:bodyPr/>
          <a:lstStyle/>
          <a:p>
            <a:fld id="{87DA48A2-68BF-4CCB-B774-65C9A0FC6421}" type="slidenum">
              <a:rPr lang="en-SG" smtClean="0"/>
              <a:pPr/>
              <a:t>41</a:t>
            </a:fld>
            <a:endParaRPr lang="en-SG"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Superconducting Solenoid</a:t>
            </a:r>
            <a:endParaRPr lang="en-SG" dirty="0"/>
          </a:p>
        </p:txBody>
      </p:sp>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a:p>
        </p:txBody>
      </p:sp>
      <p:sp>
        <p:nvSpPr>
          <p:cNvPr id="6" name="Content Placeholder 5"/>
          <p:cNvSpPr>
            <a:spLocks noGrp="1"/>
          </p:cNvSpPr>
          <p:nvPr>
            <p:ph idx="13"/>
          </p:nvPr>
        </p:nvSpPr>
        <p:spPr>
          <a:xfrm>
            <a:off x="5868144" y="2063007"/>
            <a:ext cx="3240360" cy="3794885"/>
          </a:xfrm>
        </p:spPr>
        <p:txBody>
          <a:bodyPr>
            <a:spAutoFit/>
          </a:bodyPr>
          <a:lstStyle/>
          <a:p>
            <a:pPr>
              <a:lnSpc>
                <a:spcPct val="120000"/>
              </a:lnSpc>
            </a:pPr>
            <a:r>
              <a:rPr lang="en-GB" sz="1800" dirty="0" smtClean="0"/>
              <a:t>13m long, 6m inner diameter; largest superconducting</a:t>
            </a:r>
            <a:br>
              <a:rPr lang="en-GB" sz="1800" dirty="0" smtClean="0"/>
            </a:br>
            <a:r>
              <a:rPr lang="en-GB" sz="1800" dirty="0" smtClean="0"/>
              <a:t>solenoid ever made.</a:t>
            </a:r>
          </a:p>
          <a:p>
            <a:pPr>
              <a:lnSpc>
                <a:spcPct val="120000"/>
              </a:lnSpc>
            </a:pPr>
            <a:r>
              <a:rPr lang="en-GB" sz="1800" dirty="0" smtClean="0"/>
              <a:t>Niobium-Titanium wires </a:t>
            </a:r>
          </a:p>
          <a:p>
            <a:pPr>
              <a:lnSpc>
                <a:spcPct val="120000"/>
              </a:lnSpc>
            </a:pPr>
            <a:r>
              <a:rPr lang="en-GB" sz="1800" dirty="0" smtClean="0"/>
              <a:t>Cooled to -271</a:t>
            </a:r>
            <a:r>
              <a:rPr lang="en-GB" sz="1800" baseline="30000" dirty="0" smtClean="0"/>
              <a:t>o</a:t>
            </a:r>
            <a:r>
              <a:rPr lang="en-GB" sz="1800" dirty="0" smtClean="0"/>
              <a:t>C carry 20000 Amps to provide a 4 Tesla</a:t>
            </a:r>
            <a:br>
              <a:rPr lang="en-GB" sz="1800" dirty="0" smtClean="0"/>
            </a:br>
            <a:r>
              <a:rPr lang="en-GB" sz="1800" dirty="0" smtClean="0"/>
              <a:t>magnetic field – about </a:t>
            </a:r>
            <a:br>
              <a:rPr lang="en-GB" sz="1800" dirty="0" smtClean="0"/>
            </a:br>
            <a:r>
              <a:rPr lang="en-GB" sz="1800" dirty="0" smtClean="0"/>
              <a:t>100000 times stronger </a:t>
            </a:r>
            <a:r>
              <a:rPr lang="en-GB" sz="1800" dirty="0" smtClean="0"/>
              <a:t>than that </a:t>
            </a:r>
            <a:r>
              <a:rPr lang="en-GB" sz="1800" dirty="0" smtClean="0"/>
              <a:t>of the earth</a:t>
            </a:r>
            <a:endParaRPr lang="en-US" sz="1800" baseline="30000" dirty="0" smtClean="0"/>
          </a:p>
        </p:txBody>
      </p:sp>
      <p:pic>
        <p:nvPicPr>
          <p:cNvPr id="7" name="Picture 7" descr="0510024_10"/>
          <p:cNvPicPr>
            <a:picLocks noGrp="1" noChangeAspect="1" noChangeArrowheads="1"/>
          </p:cNvPicPr>
          <p:nvPr>
            <p:ph idx="1"/>
          </p:nvPr>
        </p:nvPicPr>
        <p:blipFill>
          <a:blip r:embed="rId2" cstate="print">
            <a:lum bright="-4000" contrast="6000"/>
          </a:blip>
          <a:srcRect/>
          <a:stretch>
            <a:fillRect/>
          </a:stretch>
        </p:blipFill>
        <p:spPr bwMode="auto">
          <a:xfrm>
            <a:off x="178941" y="2099100"/>
            <a:ext cx="5689203" cy="3706164"/>
          </a:xfrm>
          <a:prstGeom prst="rect">
            <a:avLst/>
          </a:prstGeom>
          <a:noFill/>
          <a:ln w="9525">
            <a:noFill/>
            <a:miter lim="800000"/>
            <a:headEnd/>
            <a:tailEnd/>
          </a:ln>
          <a:effectLst>
            <a:outerShdw dist="35921" dir="2700000" algn="ctr" rotWithShape="0">
              <a:srgbClr val="808080"/>
            </a:outerShdw>
          </a:effectLst>
        </p:spPr>
      </p:pic>
      <p:sp>
        <p:nvSpPr>
          <p:cNvPr id="8" name="Slide Number Placeholder 7"/>
          <p:cNvSpPr>
            <a:spLocks noGrp="1"/>
          </p:cNvSpPr>
          <p:nvPr>
            <p:ph type="sldNum" sz="quarter" idx="12"/>
          </p:nvPr>
        </p:nvSpPr>
        <p:spPr/>
        <p:txBody>
          <a:bodyPr/>
          <a:lstStyle/>
          <a:p>
            <a:fld id="{87DA48A2-68BF-4CCB-B774-65C9A0FC6421}" type="slidenum">
              <a:rPr lang="en-SG" smtClean="0"/>
              <a:pPr/>
              <a:t>42</a:t>
            </a:fld>
            <a:endParaRPr lang="en-SG"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endParaRPr lang="en-SG" dirty="0"/>
          </a:p>
        </p:txBody>
      </p:sp>
      <p:sp>
        <p:nvSpPr>
          <p:cNvPr id="1552393" name="Rectangle 9"/>
          <p:cNvSpPr>
            <a:spLocks noChangeArrowheads="1"/>
          </p:cNvSpPr>
          <p:nvPr/>
        </p:nvSpPr>
        <p:spPr bwMode="auto">
          <a:xfrm>
            <a:off x="6084168" y="1673513"/>
            <a:ext cx="2808312" cy="1323439"/>
          </a:xfrm>
          <a:prstGeom prst="rect">
            <a:avLst/>
          </a:prstGeom>
          <a:solidFill>
            <a:schemeClr val="accent1">
              <a:lumMod val="20000"/>
              <a:lumOff val="80000"/>
            </a:schemeClr>
          </a:solidFill>
          <a:ln w="9525">
            <a:noFill/>
            <a:miter lim="800000"/>
            <a:headEnd/>
            <a:tailEnd/>
          </a:ln>
          <a:effectLst/>
        </p:spPr>
        <p:txBody>
          <a:bodyPr wrap="square">
            <a:spAutoFit/>
          </a:bodyPr>
          <a:lstStyle/>
          <a:p>
            <a:pPr algn="ctr"/>
            <a:r>
              <a:rPr kumimoji="0" lang="en-US" sz="2000" dirty="0" smtClean="0">
                <a:latin typeface="Arial Rounded MT Bold" pitchFamily="34" charset="0"/>
              </a:rPr>
              <a:t>Riding on the technology wave;</a:t>
            </a:r>
          </a:p>
          <a:p>
            <a:pPr algn="ctr"/>
            <a:r>
              <a:rPr lang="en-US" sz="2000" dirty="0" smtClean="0">
                <a:latin typeface="Arial Rounded MT Bold" pitchFamily="34" charset="0"/>
              </a:rPr>
              <a:t>75,000 chips using </a:t>
            </a:r>
          </a:p>
          <a:p>
            <a:pPr algn="ctr"/>
            <a:r>
              <a:rPr lang="en-US" sz="2000" dirty="0" smtClean="0">
                <a:latin typeface="Arial Rounded MT Bold" pitchFamily="34" charset="0"/>
              </a:rPr>
              <a:t>0.25</a:t>
            </a:r>
            <a:r>
              <a:rPr lang="en-US" sz="2000" dirty="0" smtClean="0">
                <a:latin typeface="Arial Rounded MT Bold" pitchFamily="34" charset="0"/>
                <a:sym typeface="Symbol" pitchFamily="18" charset="2"/>
              </a:rPr>
              <a:t></a:t>
            </a:r>
            <a:r>
              <a:rPr lang="en-US" sz="2000" dirty="0" smtClean="0">
                <a:latin typeface="Arial Rounded MT Bold" pitchFamily="34" charset="0"/>
              </a:rPr>
              <a:t>m technology</a:t>
            </a:r>
          </a:p>
        </p:txBody>
      </p:sp>
      <p:sp>
        <p:nvSpPr>
          <p:cNvPr id="1552386" name="Rectangle 2"/>
          <p:cNvSpPr>
            <a:spLocks noGrp="1" noChangeArrowheads="1"/>
          </p:cNvSpPr>
          <p:nvPr>
            <p:ph type="title"/>
          </p:nvPr>
        </p:nvSpPr>
        <p:spPr/>
        <p:txBody>
          <a:bodyPr>
            <a:noAutofit/>
          </a:bodyPr>
          <a:lstStyle/>
          <a:p>
            <a:r>
              <a:rPr lang="en-US" sz="4000" dirty="0"/>
              <a:t>Si </a:t>
            </a:r>
            <a:r>
              <a:rPr lang="en-US" sz="4000" dirty="0" smtClean="0"/>
              <a:t>modules </a:t>
            </a:r>
            <a:r>
              <a:rPr lang="en-US" sz="4000" dirty="0"/>
              <a:t>and Electronics </a:t>
            </a:r>
            <a:r>
              <a:rPr lang="en-US" sz="4000" dirty="0" smtClean="0"/>
              <a:t>chain</a:t>
            </a:r>
            <a:endParaRPr lang="en-US" sz="4000" dirty="0"/>
          </a:p>
        </p:txBody>
      </p:sp>
      <p:sp>
        <p:nvSpPr>
          <p:cNvPr id="14" name="Footer Placeholder 1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1552387" name="Picture 3" descr="g_modbare"/>
          <p:cNvPicPr>
            <a:picLocks noChangeAspect="1" noChangeArrowheads="1"/>
          </p:cNvPicPr>
          <p:nvPr/>
        </p:nvPicPr>
        <p:blipFill>
          <a:blip r:embed="rId3" cstate="print"/>
          <a:srcRect/>
          <a:stretch>
            <a:fillRect/>
          </a:stretch>
        </p:blipFill>
        <p:spPr bwMode="auto">
          <a:xfrm>
            <a:off x="103485" y="1510542"/>
            <a:ext cx="5908675" cy="3355975"/>
          </a:xfrm>
          <a:prstGeom prst="rect">
            <a:avLst/>
          </a:prstGeom>
          <a:noFill/>
        </p:spPr>
      </p:pic>
      <p:pic>
        <p:nvPicPr>
          <p:cNvPr id="1552388" name="Picture 4"/>
          <p:cNvPicPr>
            <a:picLocks noChangeAspect="1" noChangeArrowheads="1"/>
          </p:cNvPicPr>
          <p:nvPr/>
        </p:nvPicPr>
        <p:blipFill>
          <a:blip r:embed="rId4" cstate="print"/>
          <a:srcRect/>
          <a:stretch>
            <a:fillRect/>
          </a:stretch>
        </p:blipFill>
        <p:spPr bwMode="auto">
          <a:xfrm>
            <a:off x="5436096" y="3175595"/>
            <a:ext cx="3446463" cy="3133725"/>
          </a:xfrm>
          <a:prstGeom prst="rect">
            <a:avLst/>
          </a:prstGeom>
          <a:solidFill>
            <a:srgbClr val="FFFFCC"/>
          </a:solidFill>
          <a:effectLst>
            <a:outerShdw dist="107763" dir="2700000" algn="ctr" rotWithShape="0">
              <a:srgbClr val="808080"/>
            </a:outerShdw>
          </a:effectLst>
        </p:spPr>
      </p:pic>
      <p:sp>
        <p:nvSpPr>
          <p:cNvPr id="1552389" name="Text Box 5"/>
          <p:cNvSpPr txBox="1">
            <a:spLocks noChangeArrowheads="1"/>
          </p:cNvSpPr>
          <p:nvPr/>
        </p:nvSpPr>
        <p:spPr bwMode="auto">
          <a:xfrm>
            <a:off x="1758950" y="1905000"/>
            <a:ext cx="1497013" cy="396875"/>
          </a:xfrm>
          <a:prstGeom prst="rect">
            <a:avLst/>
          </a:prstGeom>
          <a:noFill/>
          <a:ln w="9525">
            <a:noFill/>
            <a:miter lim="800000"/>
            <a:headEnd/>
            <a:tailEnd/>
          </a:ln>
          <a:effectLst/>
        </p:spPr>
        <p:txBody>
          <a:bodyPr wrap="none">
            <a:spAutoFit/>
          </a:bodyPr>
          <a:lstStyle/>
          <a:p>
            <a:r>
              <a:rPr kumimoji="0" lang="en-US" sz="2000" b="1" dirty="0">
                <a:solidFill>
                  <a:schemeClr val="bg1"/>
                </a:solidFill>
                <a:latin typeface="Helvetica" pitchFamily="1" charset="0"/>
              </a:rPr>
              <a:t>Si Sensors</a:t>
            </a:r>
          </a:p>
        </p:txBody>
      </p:sp>
      <p:sp>
        <p:nvSpPr>
          <p:cNvPr id="1552390" name="Line 6"/>
          <p:cNvSpPr>
            <a:spLocks noChangeShapeType="1"/>
          </p:cNvSpPr>
          <p:nvPr/>
        </p:nvSpPr>
        <p:spPr bwMode="auto">
          <a:xfrm flipH="1" flipV="1">
            <a:off x="4713288" y="3048000"/>
            <a:ext cx="1828800" cy="685800"/>
          </a:xfrm>
          <a:prstGeom prst="line">
            <a:avLst/>
          </a:prstGeom>
          <a:noFill/>
          <a:ln w="28575">
            <a:solidFill>
              <a:srgbClr val="FF0000"/>
            </a:solidFill>
            <a:round/>
            <a:headEnd/>
            <a:tailEnd type="triangle" w="med" len="med"/>
          </a:ln>
          <a:effectLst/>
        </p:spPr>
        <p:txBody>
          <a:bodyPr/>
          <a:lstStyle/>
          <a:p>
            <a:endParaRPr lang="en-SG"/>
          </a:p>
        </p:txBody>
      </p:sp>
      <p:sp>
        <p:nvSpPr>
          <p:cNvPr id="13" name="Text Box 4"/>
          <p:cNvSpPr txBox="1">
            <a:spLocks noChangeArrowheads="1"/>
          </p:cNvSpPr>
          <p:nvPr/>
        </p:nvSpPr>
        <p:spPr bwMode="auto">
          <a:xfrm>
            <a:off x="179512" y="5096074"/>
            <a:ext cx="5184000" cy="1261884"/>
          </a:xfrm>
          <a:prstGeom prst="rect">
            <a:avLst/>
          </a:prstGeom>
          <a:solidFill>
            <a:schemeClr val="tx2">
              <a:lumMod val="20000"/>
              <a:lumOff val="80000"/>
            </a:schemeClr>
          </a:solidFill>
          <a:ln w="9525">
            <a:noFill/>
            <a:miter lim="800000"/>
            <a:headEnd/>
            <a:tailEnd/>
          </a:ln>
          <a:effectLst/>
        </p:spPr>
        <p:txBody>
          <a:bodyPr wrap="square">
            <a:spAutoFit/>
          </a:bodyPr>
          <a:lstStyle/>
          <a:p>
            <a:r>
              <a:rPr kumimoji="0" lang="en-US" sz="1900" dirty="0">
                <a:latin typeface="Arial Rounded MT Bold" pitchFamily="34" charset="0"/>
              </a:rPr>
              <a:t>Pixels: </a:t>
            </a:r>
            <a:r>
              <a:rPr lang="en-US" sz="1900" dirty="0" smtClean="0">
                <a:latin typeface="Arial Rounded MT Bold" pitchFamily="34" charset="0"/>
              </a:rPr>
              <a:t>About </a:t>
            </a:r>
            <a:r>
              <a:rPr kumimoji="0" lang="en-US" sz="1900" dirty="0" smtClean="0">
                <a:latin typeface="Arial Rounded MT Bold" pitchFamily="34" charset="0"/>
              </a:rPr>
              <a:t>1 </a:t>
            </a:r>
            <a:r>
              <a:rPr kumimoji="0" lang="en-US" sz="1900" dirty="0">
                <a:latin typeface="Arial Rounded MT Bold" pitchFamily="34" charset="0"/>
              </a:rPr>
              <a:t>m</a:t>
            </a:r>
            <a:r>
              <a:rPr kumimoji="0" lang="en-US" sz="1900" baseline="30000" dirty="0">
                <a:latin typeface="Arial Rounded MT Bold" pitchFamily="34" charset="0"/>
              </a:rPr>
              <a:t>2</a:t>
            </a:r>
            <a:r>
              <a:rPr kumimoji="0" lang="en-US" sz="1900" dirty="0">
                <a:latin typeface="Arial Rounded MT Bold" pitchFamily="34" charset="0"/>
              </a:rPr>
              <a:t> of silicon sensors</a:t>
            </a:r>
            <a:r>
              <a:rPr kumimoji="0" lang="en-GB" sz="1900" dirty="0">
                <a:latin typeface="Arial Rounded MT Bold" pitchFamily="34" charset="0"/>
              </a:rPr>
              <a:t>, </a:t>
            </a:r>
            <a:endParaRPr kumimoji="0" lang="en-GB" sz="1900" dirty="0" smtClean="0">
              <a:latin typeface="Arial Rounded MT Bold" pitchFamily="34" charset="0"/>
            </a:endParaRPr>
          </a:p>
          <a:p>
            <a:r>
              <a:rPr kumimoji="0" lang="en-US" sz="1900" dirty="0" smtClean="0">
                <a:latin typeface="Arial Rounded MT Bold" pitchFamily="34" charset="0"/>
              </a:rPr>
              <a:t>65 </a:t>
            </a:r>
            <a:r>
              <a:rPr lang="en-US" sz="1900" dirty="0" smtClean="0">
                <a:latin typeface="Arial Rounded MT Bold" pitchFamily="34" charset="0"/>
              </a:rPr>
              <a:t>million</a:t>
            </a:r>
            <a:r>
              <a:rPr kumimoji="0" lang="en-US" sz="1900" dirty="0" smtClean="0">
                <a:latin typeface="Arial Rounded MT Bold" pitchFamily="34" charset="0"/>
              </a:rPr>
              <a:t> </a:t>
            </a:r>
            <a:r>
              <a:rPr kumimoji="0" lang="en-US" sz="1900" dirty="0">
                <a:latin typeface="Arial Rounded MT Bold" pitchFamily="34" charset="0"/>
              </a:rPr>
              <a:t>pixels, </a:t>
            </a:r>
            <a:r>
              <a:rPr kumimoji="0" lang="en-US" sz="1900" dirty="0" smtClean="0">
                <a:latin typeface="Arial Rounded MT Bold" pitchFamily="34" charset="0"/>
              </a:rPr>
              <a:t>100x150</a:t>
            </a:r>
            <a:r>
              <a:rPr kumimoji="0" lang="en-US" sz="1900" dirty="0" smtClean="0">
                <a:latin typeface="Arial Rounded MT Bold" pitchFamily="34" charset="0"/>
                <a:sym typeface="Symbol" pitchFamily="18" charset="2"/>
              </a:rPr>
              <a:t></a:t>
            </a:r>
            <a:r>
              <a:rPr kumimoji="0" lang="en-US" sz="1900" dirty="0" smtClean="0">
                <a:latin typeface="Arial Rounded MT Bold" pitchFamily="34" charset="0"/>
              </a:rPr>
              <a:t>m</a:t>
            </a:r>
            <a:r>
              <a:rPr kumimoji="0" lang="en-US" sz="1900" baseline="30000" dirty="0" smtClean="0">
                <a:latin typeface="Arial Rounded MT Bold" pitchFamily="34" charset="0"/>
              </a:rPr>
              <a:t>2</a:t>
            </a:r>
            <a:r>
              <a:rPr kumimoji="0" lang="en-US" sz="1900" dirty="0" smtClean="0">
                <a:latin typeface="Arial Rounded MT Bold" pitchFamily="34" charset="0"/>
              </a:rPr>
              <a:t>, r=4,7,11cm</a:t>
            </a:r>
            <a:endParaRPr kumimoji="0" lang="en-US" sz="1900" dirty="0">
              <a:latin typeface="Arial Rounded MT Bold" pitchFamily="34" charset="0"/>
            </a:endParaRPr>
          </a:p>
          <a:p>
            <a:r>
              <a:rPr kumimoji="0" lang="en-US" sz="1900" dirty="0">
                <a:latin typeface="Arial Rounded MT Bold" pitchFamily="34" charset="0"/>
              </a:rPr>
              <a:t>Si </a:t>
            </a:r>
            <a:r>
              <a:rPr kumimoji="0" lang="en-US" sz="1900" dirty="0">
                <a:latin typeface="Arial Rounded MT Bold" pitchFamily="34" charset="0"/>
                <a:sym typeface="Symbol" pitchFamily="18" charset="2"/>
              </a:rPr>
              <a:t></a:t>
            </a:r>
            <a:r>
              <a:rPr kumimoji="0" lang="en-US" sz="1900" dirty="0" smtClean="0">
                <a:latin typeface="Arial Rounded MT Bold" pitchFamily="34" charset="0"/>
              </a:rPr>
              <a:t>strips: 223m</a:t>
            </a:r>
            <a:r>
              <a:rPr kumimoji="0" lang="en-US" sz="1900" baseline="30000" dirty="0" smtClean="0">
                <a:latin typeface="Arial Rounded MT Bold" pitchFamily="34" charset="0"/>
              </a:rPr>
              <a:t>2</a:t>
            </a:r>
            <a:r>
              <a:rPr kumimoji="0" lang="en-US" sz="1900" dirty="0" smtClean="0">
                <a:latin typeface="Arial Rounded MT Bold" pitchFamily="34" charset="0"/>
              </a:rPr>
              <a:t> </a:t>
            </a:r>
            <a:r>
              <a:rPr kumimoji="0" lang="en-US" sz="1900" dirty="0">
                <a:latin typeface="Arial Rounded MT Bold" pitchFamily="34" charset="0"/>
              </a:rPr>
              <a:t>of silicon sensors</a:t>
            </a:r>
            <a:r>
              <a:rPr kumimoji="0" lang="en-GB" sz="1900" dirty="0">
                <a:latin typeface="Arial Rounded MT Bold" pitchFamily="34" charset="0"/>
              </a:rPr>
              <a:t>, </a:t>
            </a:r>
            <a:endParaRPr kumimoji="0" lang="en-GB" sz="1900" dirty="0" smtClean="0">
              <a:latin typeface="Arial Rounded MT Bold" pitchFamily="34" charset="0"/>
            </a:endParaRPr>
          </a:p>
          <a:p>
            <a:r>
              <a:rPr kumimoji="0" lang="en-US" sz="1900" dirty="0" smtClean="0">
                <a:latin typeface="Arial Rounded MT Bold" pitchFamily="34" charset="0"/>
              </a:rPr>
              <a:t>10 </a:t>
            </a:r>
            <a:r>
              <a:rPr lang="en-US" sz="1900" dirty="0" smtClean="0">
                <a:latin typeface="Arial Rounded MT Bold" pitchFamily="34" charset="0"/>
              </a:rPr>
              <a:t>million</a:t>
            </a:r>
            <a:r>
              <a:rPr kumimoji="0" lang="en-US" sz="1900" dirty="0" smtClean="0">
                <a:latin typeface="Arial Rounded MT Bold" pitchFamily="34" charset="0"/>
              </a:rPr>
              <a:t> </a:t>
            </a:r>
            <a:r>
              <a:rPr kumimoji="0" lang="en-US" sz="1900" dirty="0">
                <a:latin typeface="Arial Rounded MT Bold" pitchFamily="34" charset="0"/>
              </a:rPr>
              <a:t>strips</a:t>
            </a:r>
            <a:r>
              <a:rPr kumimoji="0" lang="en-GB" sz="1900" dirty="0">
                <a:latin typeface="Arial Rounded MT Bold" pitchFamily="34" charset="0"/>
              </a:rPr>
              <a:t>, </a:t>
            </a:r>
            <a:r>
              <a:rPr kumimoji="0" lang="en-GB" sz="1900" dirty="0" smtClean="0">
                <a:latin typeface="Arial Rounded MT Bold" pitchFamily="34" charset="0"/>
              </a:rPr>
              <a:t>10pts</a:t>
            </a:r>
            <a:r>
              <a:rPr kumimoji="0" lang="en-GB" sz="1900" dirty="0">
                <a:latin typeface="Arial Rounded MT Bold" pitchFamily="34" charset="0"/>
              </a:rPr>
              <a:t>, r = 20 – </a:t>
            </a:r>
            <a:r>
              <a:rPr kumimoji="0" lang="en-GB" sz="1900" dirty="0" smtClean="0">
                <a:latin typeface="Arial Rounded MT Bold" pitchFamily="34" charset="0"/>
              </a:rPr>
              <a:t>120cm</a:t>
            </a:r>
            <a:endParaRPr kumimoji="0" lang="en-US" sz="1900" dirty="0">
              <a:latin typeface="Arial Rounded MT Bold" pitchFamily="34" charset="0"/>
            </a:endParaRPr>
          </a:p>
        </p:txBody>
      </p:sp>
      <p:sp>
        <p:nvSpPr>
          <p:cNvPr id="12" name="Slide Number Placeholder 11"/>
          <p:cNvSpPr>
            <a:spLocks noGrp="1"/>
          </p:cNvSpPr>
          <p:nvPr>
            <p:ph type="sldNum" sz="quarter" idx="12"/>
          </p:nvPr>
        </p:nvSpPr>
        <p:spPr/>
        <p:txBody>
          <a:bodyPr/>
          <a:lstStyle/>
          <a:p>
            <a:fld id="{87DA48A2-68BF-4CCB-B774-65C9A0FC6421}" type="slidenum">
              <a:rPr lang="en-SG" smtClean="0"/>
              <a:pPr/>
              <a:t>43</a:t>
            </a:fld>
            <a:endParaRPr lang="en-SG"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assembled Si disk</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5" descr="0701015_01_red"/>
          <p:cNvPicPr>
            <a:picLocks noChangeAspect="1" noChangeArrowheads="1"/>
          </p:cNvPicPr>
          <p:nvPr/>
        </p:nvPicPr>
        <p:blipFill>
          <a:blip r:embed="rId2" cstate="print"/>
          <a:srcRect/>
          <a:stretch>
            <a:fillRect/>
          </a:stretch>
        </p:blipFill>
        <p:spPr bwMode="auto">
          <a:xfrm>
            <a:off x="807225" y="1512000"/>
            <a:ext cx="7529550"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44</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sz="3600" dirty="0"/>
              <a:t>Assembly of </a:t>
            </a:r>
            <a:r>
              <a:rPr lang="en-US" sz="3600" dirty="0" smtClean="0"/>
              <a:t>EM calorimeter</a:t>
            </a:r>
            <a:endParaRPr lang="en-US" sz="3600" dirty="0"/>
          </a:p>
        </p:txBody>
      </p:sp>
      <p:sp>
        <p:nvSpPr>
          <p:cNvPr id="18" name="Footer Placeholder 17"/>
          <p:cNvSpPr>
            <a:spLocks noGrp="1"/>
          </p:cNvSpPr>
          <p:nvPr>
            <p:ph type="ftr" sz="quarter" idx="11"/>
          </p:nvPr>
        </p:nvSpPr>
        <p:spPr/>
        <p:txBody>
          <a:bodyPr/>
          <a:lstStyle/>
          <a:p>
            <a:r>
              <a:rPr lang="en-SG" smtClean="0"/>
              <a:t>Dr. B.Satyanarayana, TIFR, Mumbai                                          Good Shepherd School, Anakapalle                                          December 4, 2012</a:t>
            </a:r>
            <a:endParaRPr lang="en-SG"/>
          </a:p>
        </p:txBody>
      </p:sp>
      <p:grpSp>
        <p:nvGrpSpPr>
          <p:cNvPr id="20" name="Group 19"/>
          <p:cNvGrpSpPr/>
          <p:nvPr/>
        </p:nvGrpSpPr>
        <p:grpSpPr>
          <a:xfrm>
            <a:off x="491332" y="1512000"/>
            <a:ext cx="8161337" cy="5065713"/>
            <a:chOff x="141288" y="1219200"/>
            <a:chExt cx="8161337" cy="5065713"/>
          </a:xfrm>
        </p:grpSpPr>
        <p:pic>
          <p:nvPicPr>
            <p:cNvPr id="1542147" name="Picture 3" descr="IMG_0072 copy"/>
            <p:cNvPicPr>
              <a:picLocks noChangeAspect="1" noChangeArrowheads="1"/>
            </p:cNvPicPr>
            <p:nvPr/>
          </p:nvPicPr>
          <p:blipFill>
            <a:blip r:embed="rId3" cstate="print"/>
            <a:srcRect/>
            <a:stretch>
              <a:fillRect/>
            </a:stretch>
          </p:blipFill>
          <p:spPr bwMode="auto">
            <a:xfrm>
              <a:off x="2532063" y="1219200"/>
              <a:ext cx="2673350" cy="1917700"/>
            </a:xfrm>
            <a:prstGeom prst="rect">
              <a:avLst/>
            </a:prstGeom>
            <a:noFill/>
            <a:ln w="9525">
              <a:noFill/>
              <a:miter lim="800000"/>
              <a:headEnd/>
              <a:tailEnd/>
            </a:ln>
            <a:effectLst>
              <a:outerShdw dist="63500" dir="2700000" algn="ctr" rotWithShape="0">
                <a:srgbClr val="808080">
                  <a:alpha val="75000"/>
                </a:srgbClr>
              </a:outerShdw>
            </a:effectLst>
          </p:spPr>
        </p:pic>
        <p:grpSp>
          <p:nvGrpSpPr>
            <p:cNvPr id="2" name="Group 4"/>
            <p:cNvGrpSpPr>
              <a:grpSpLocks/>
            </p:cNvGrpSpPr>
            <p:nvPr/>
          </p:nvGrpSpPr>
          <p:grpSpPr bwMode="auto">
            <a:xfrm>
              <a:off x="141288" y="1219200"/>
              <a:ext cx="2351087" cy="1885950"/>
              <a:chOff x="96" y="768"/>
              <a:chExt cx="1605" cy="1188"/>
            </a:xfrm>
          </p:grpSpPr>
          <p:pic>
            <p:nvPicPr>
              <p:cNvPr id="1542149" name="Picture 5"/>
              <p:cNvPicPr>
                <a:picLocks noChangeAspect="1" noChangeArrowheads="1"/>
              </p:cNvPicPr>
              <p:nvPr/>
            </p:nvPicPr>
            <p:blipFill>
              <a:blip r:embed="rId4" cstate="print"/>
              <a:srcRect/>
              <a:stretch>
                <a:fillRect/>
              </a:stretch>
            </p:blipFill>
            <p:spPr bwMode="auto">
              <a:xfrm>
                <a:off x="96" y="768"/>
                <a:ext cx="1584" cy="1188"/>
              </a:xfrm>
              <a:prstGeom prst="rect">
                <a:avLst/>
              </a:prstGeom>
              <a:noFill/>
              <a:effectLst>
                <a:outerShdw dist="63500" dir="2700000" algn="ctr" rotWithShape="0">
                  <a:srgbClr val="808080"/>
                </a:outerShdw>
              </a:effectLst>
            </p:spPr>
          </p:pic>
          <p:sp>
            <p:nvSpPr>
              <p:cNvPr id="1542150" name="Text Box 6"/>
              <p:cNvSpPr txBox="1">
                <a:spLocks noChangeArrowheads="1"/>
              </p:cNvSpPr>
              <p:nvPr/>
            </p:nvSpPr>
            <p:spPr bwMode="auto">
              <a:xfrm>
                <a:off x="725" y="1583"/>
                <a:ext cx="976" cy="368"/>
              </a:xfrm>
              <a:prstGeom prst="rect">
                <a:avLst/>
              </a:prstGeom>
              <a:noFill/>
              <a:ln w="9525">
                <a:noFill/>
                <a:miter lim="800000"/>
                <a:headEnd/>
                <a:tailEnd/>
              </a:ln>
              <a:effectLst>
                <a:outerShdw dist="63500" dir="2700000" algn="ctr" rotWithShape="0">
                  <a:srgbClr val="808080"/>
                </a:outerShdw>
              </a:effectLst>
            </p:spPr>
            <p:txBody>
              <a:bodyPr wrap="none" anchor="ctr">
                <a:spAutoFit/>
              </a:bodyPr>
              <a:lstStyle/>
              <a:p>
                <a:pPr algn="r"/>
                <a:r>
                  <a:rPr kumimoji="0" lang="en-GB" sz="1600" dirty="0" smtClean="0">
                    <a:solidFill>
                      <a:srgbClr val="FFFFFF"/>
                    </a:solidFill>
                    <a:latin typeface="Arial Rounded MT Bold" pitchFamily="34" charset="0"/>
                  </a:rPr>
                  <a:t>Sub-module </a:t>
                </a:r>
                <a:endParaRPr kumimoji="0" lang="en-GB" sz="1600" dirty="0">
                  <a:solidFill>
                    <a:srgbClr val="FFFFFF"/>
                  </a:solidFill>
                  <a:latin typeface="Arial Rounded MT Bold" pitchFamily="34" charset="0"/>
                </a:endParaRPr>
              </a:p>
              <a:p>
                <a:pPr algn="r"/>
                <a:r>
                  <a:rPr kumimoji="0" lang="en-GB" sz="1600" dirty="0">
                    <a:solidFill>
                      <a:srgbClr val="FFFFFF"/>
                    </a:solidFill>
                    <a:latin typeface="Arial Rounded MT Bold" pitchFamily="34" charset="0"/>
                  </a:rPr>
                  <a:t> 2x5 crystals</a:t>
                </a:r>
                <a:endParaRPr kumimoji="0"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grpSp>
        <p:grpSp>
          <p:nvGrpSpPr>
            <p:cNvPr id="3" name="Group 7"/>
            <p:cNvGrpSpPr>
              <a:grpSpLocks/>
            </p:cNvGrpSpPr>
            <p:nvPr/>
          </p:nvGrpSpPr>
          <p:grpSpPr bwMode="auto">
            <a:xfrm>
              <a:off x="4641850" y="1219200"/>
              <a:ext cx="3660775" cy="5065713"/>
              <a:chOff x="3168" y="768"/>
              <a:chExt cx="2498" cy="3191"/>
            </a:xfrm>
          </p:grpSpPr>
          <p:pic>
            <p:nvPicPr>
              <p:cNvPr id="1542152" name="Picture 8" descr="IMG_0211"/>
              <p:cNvPicPr>
                <a:picLocks noChangeAspect="1" noChangeArrowheads="1"/>
              </p:cNvPicPr>
              <p:nvPr/>
            </p:nvPicPr>
            <p:blipFill>
              <a:blip r:embed="rId5" cstate="print"/>
              <a:srcRect/>
              <a:stretch>
                <a:fillRect/>
              </a:stretch>
            </p:blipFill>
            <p:spPr bwMode="auto">
              <a:xfrm>
                <a:off x="3648" y="768"/>
                <a:ext cx="2018" cy="2976"/>
              </a:xfrm>
              <a:prstGeom prst="rect">
                <a:avLst/>
              </a:prstGeom>
              <a:noFill/>
              <a:effectLst>
                <a:outerShdw dist="35921" dir="2700000" algn="ctr" rotWithShape="0">
                  <a:srgbClr val="808080"/>
                </a:outerShdw>
              </a:effectLst>
            </p:spPr>
          </p:pic>
          <p:sp>
            <p:nvSpPr>
              <p:cNvPr id="1542153" name="Text Box 9"/>
              <p:cNvSpPr txBox="1">
                <a:spLocks noChangeArrowheads="1"/>
              </p:cNvSpPr>
              <p:nvPr/>
            </p:nvSpPr>
            <p:spPr bwMode="auto">
              <a:xfrm>
                <a:off x="4161" y="3168"/>
                <a:ext cx="1202" cy="40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r>
                  <a:rPr kumimoji="0" lang="en-GB" dirty="0" smtClean="0">
                    <a:solidFill>
                      <a:srgbClr val="FFFFFF"/>
                    </a:solidFill>
                    <a:latin typeface="Arial Rounded MT Bold" pitchFamily="34" charset="0"/>
                  </a:rPr>
                  <a:t>Super-module</a:t>
                </a:r>
                <a:endParaRPr kumimoji="0" lang="en-GB" dirty="0">
                  <a:solidFill>
                    <a:srgbClr val="FFFFFF"/>
                  </a:solidFill>
                  <a:latin typeface="Arial Rounded MT Bold" pitchFamily="34" charset="0"/>
                </a:endParaRPr>
              </a:p>
              <a:p>
                <a:pPr algn="ctr"/>
                <a:r>
                  <a:rPr kumimoji="0" lang="en-GB" dirty="0">
                    <a:solidFill>
                      <a:srgbClr val="FFFFFF"/>
                    </a:solidFill>
                    <a:latin typeface="Arial Rounded MT Bold" pitchFamily="34" charset="0"/>
                  </a:rPr>
                  <a:t>1700 </a:t>
                </a:r>
                <a:r>
                  <a:rPr kumimoji="0" lang="en-GB" dirty="0" smtClean="0">
                    <a:solidFill>
                      <a:srgbClr val="FFFFFF"/>
                    </a:solidFill>
                    <a:latin typeface="Arial Rounded MT Bold" pitchFamily="34" charset="0"/>
                  </a:rPr>
                  <a:t>crystals</a:t>
                </a:r>
                <a:endParaRPr kumimoji="0" lang="en-US"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sp>
            <p:nvSpPr>
              <p:cNvPr id="1542154" name="Text Box 10"/>
              <p:cNvSpPr txBox="1">
                <a:spLocks noChangeArrowheads="1"/>
              </p:cNvSpPr>
              <p:nvPr/>
            </p:nvSpPr>
            <p:spPr bwMode="auto">
              <a:xfrm>
                <a:off x="3957" y="3792"/>
                <a:ext cx="1524" cy="16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lnSpc>
                    <a:spcPct val="80000"/>
                  </a:lnSpc>
                </a:pPr>
                <a:r>
                  <a:rPr kumimoji="0" lang="de-DE" sz="1400" dirty="0">
                    <a:latin typeface="Arial Rounded MT Bold" pitchFamily="34" charset="0"/>
                  </a:rPr>
                  <a:t>Total 36 Supermodules </a:t>
                </a:r>
              </a:p>
            </p:txBody>
          </p:sp>
          <p:sp>
            <p:nvSpPr>
              <p:cNvPr id="1542155" name="AutoShape 11"/>
              <p:cNvSpPr>
                <a:spLocks noChangeArrowheads="1"/>
              </p:cNvSpPr>
              <p:nvPr/>
            </p:nvSpPr>
            <p:spPr bwMode="auto">
              <a:xfrm rot="-5471987">
                <a:off x="3222" y="3450"/>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dist="35921" dir="2700000" algn="ctr" rotWithShape="0">
                  <a:srgbClr val="808080"/>
                </a:outerShdw>
              </a:effectLst>
            </p:spPr>
            <p:txBody>
              <a:bodyPr wrap="none" anchor="ctr"/>
              <a:lstStyle/>
              <a:p>
                <a:endParaRPr lang="en-SG"/>
              </a:p>
            </p:txBody>
          </p:sp>
        </p:grpSp>
        <p:grpSp>
          <p:nvGrpSpPr>
            <p:cNvPr id="4" name="Group 12"/>
            <p:cNvGrpSpPr>
              <a:grpSpLocks/>
            </p:cNvGrpSpPr>
            <p:nvPr/>
          </p:nvGrpSpPr>
          <p:grpSpPr bwMode="auto">
            <a:xfrm>
              <a:off x="141288" y="3200400"/>
              <a:ext cx="4694237" cy="3048000"/>
              <a:chOff x="96" y="2016"/>
              <a:chExt cx="3204" cy="1920"/>
            </a:xfrm>
          </p:grpSpPr>
          <p:pic>
            <p:nvPicPr>
              <p:cNvPr id="1542157" name="Picture 13" descr="m2-SM0-mounted4"/>
              <p:cNvPicPr>
                <a:picLocks noChangeArrowheads="1"/>
              </p:cNvPicPr>
              <p:nvPr/>
            </p:nvPicPr>
            <p:blipFill>
              <a:blip r:embed="rId6" cstate="print"/>
              <a:srcRect/>
              <a:stretch>
                <a:fillRect/>
              </a:stretch>
            </p:blipFill>
            <p:spPr bwMode="auto">
              <a:xfrm>
                <a:off x="96" y="2016"/>
                <a:ext cx="2832" cy="1920"/>
              </a:xfrm>
              <a:prstGeom prst="rect">
                <a:avLst/>
              </a:prstGeom>
              <a:noFill/>
              <a:ln>
                <a:noFill/>
              </a:ln>
              <a:effectLst/>
            </p:spPr>
          </p:pic>
          <p:sp>
            <p:nvSpPr>
              <p:cNvPr id="1542158" name="Text Box 14"/>
              <p:cNvSpPr txBox="1">
                <a:spLocks noChangeArrowheads="1"/>
              </p:cNvSpPr>
              <p:nvPr/>
            </p:nvSpPr>
            <p:spPr bwMode="auto">
              <a:xfrm>
                <a:off x="1947" y="3518"/>
                <a:ext cx="950" cy="368"/>
              </a:xfrm>
              <a:prstGeom prst="rect">
                <a:avLst/>
              </a:prstGeom>
              <a:noFill/>
              <a:ln w="9525">
                <a:noFill/>
                <a:miter lim="800000"/>
                <a:headEnd/>
                <a:tailEnd/>
              </a:ln>
              <a:effectLst/>
            </p:spPr>
            <p:txBody>
              <a:bodyPr wrap="none" anchor="ctr">
                <a:spAutoFit/>
              </a:bodyPr>
              <a:lstStyle/>
              <a:p>
                <a:pPr algn="ctr"/>
                <a:r>
                  <a:rPr kumimoji="0" lang="en-GB" sz="1600" dirty="0">
                    <a:solidFill>
                      <a:srgbClr val="FFFFFF"/>
                    </a:solidFill>
                    <a:latin typeface="Arial Rounded MT Bold" pitchFamily="34" charset="0"/>
                  </a:rPr>
                  <a:t>Module</a:t>
                </a:r>
              </a:p>
              <a:p>
                <a:pPr algn="ctr"/>
                <a:r>
                  <a:rPr kumimoji="0" lang="en-GB" sz="1600" dirty="0">
                    <a:solidFill>
                      <a:srgbClr val="FFFFFF"/>
                    </a:solidFill>
                    <a:latin typeface="Arial Rounded MT Bold" pitchFamily="34" charset="0"/>
                  </a:rPr>
                  <a:t>400 crystals</a:t>
                </a:r>
                <a:endParaRPr kumimoji="0"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sp>
            <p:nvSpPr>
              <p:cNvPr id="1542159" name="AutoShape 15"/>
              <p:cNvSpPr>
                <a:spLocks noChangeArrowheads="1"/>
              </p:cNvSpPr>
              <p:nvPr/>
            </p:nvSpPr>
            <p:spPr bwMode="auto">
              <a:xfrm rot="2611745">
                <a:off x="3072" y="2064"/>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dist="35921" dir="2700000" algn="ctr" rotWithShape="0">
                  <a:srgbClr val="808080"/>
                </a:outerShdw>
              </a:effectLst>
            </p:spPr>
            <p:txBody>
              <a:bodyPr wrap="none" anchor="ctr"/>
              <a:lstStyle/>
              <a:p>
                <a:endParaRPr lang="en-SG"/>
              </a:p>
            </p:txBody>
          </p:sp>
        </p:grpSp>
      </p:grpSp>
      <p:sp>
        <p:nvSpPr>
          <p:cNvPr id="19" name="Slide Number Placeholder 18"/>
          <p:cNvSpPr>
            <a:spLocks noGrp="1"/>
          </p:cNvSpPr>
          <p:nvPr>
            <p:ph type="sldNum" sz="quarter" idx="12"/>
          </p:nvPr>
        </p:nvSpPr>
        <p:spPr/>
        <p:txBody>
          <a:bodyPr/>
          <a:lstStyle/>
          <a:p>
            <a:fld id="{87DA48A2-68BF-4CCB-B774-65C9A0FC6421}" type="slidenum">
              <a:rPr lang="en-SG" smtClean="0"/>
              <a:pPr/>
              <a:t>45</a:t>
            </a:fld>
            <a:endParaRPr lang="en-SG"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CMS </a:t>
            </a:r>
            <a:r>
              <a:rPr lang="en-US" dirty="0" err="1" smtClean="0"/>
              <a:t>endcaps</a:t>
            </a:r>
            <a:r>
              <a:rPr lang="en-US" dirty="0" smtClean="0"/>
              <a:t>’ assembly on surface</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3" descr="0607006_04"/>
          <p:cNvPicPr>
            <a:picLocks noChangeAspect="1" noChangeArrowheads="1"/>
          </p:cNvPicPr>
          <p:nvPr/>
        </p:nvPicPr>
        <p:blipFill>
          <a:blip r:embed="rId2" cstate="print"/>
          <a:srcRect/>
          <a:stretch>
            <a:fillRect/>
          </a:stretch>
        </p:blipFill>
        <p:spPr bwMode="auto">
          <a:xfrm>
            <a:off x="856374" y="1512000"/>
            <a:ext cx="7431252"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46</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Lowering very heavy elements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18434" name="Picture 2"/>
          <p:cNvPicPr>
            <a:picLocks noChangeAspect="1" noChangeArrowheads="1"/>
          </p:cNvPicPr>
          <p:nvPr/>
        </p:nvPicPr>
        <p:blipFill>
          <a:blip r:embed="rId2" cstate="print"/>
          <a:srcRect/>
          <a:stretch>
            <a:fillRect/>
          </a:stretch>
        </p:blipFill>
        <p:spPr bwMode="auto">
          <a:xfrm>
            <a:off x="1524000" y="1512000"/>
            <a:ext cx="6569450"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47</a:t>
            </a:fld>
            <a:endParaRPr lang="en-S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2"/>
          <p:cNvSpPr>
            <a:spLocks noGrp="1" noChangeArrowheads="1"/>
          </p:cNvSpPr>
          <p:nvPr>
            <p:ph type="title"/>
          </p:nvPr>
        </p:nvSpPr>
        <p:spPr/>
        <p:txBody>
          <a:bodyPr>
            <a:normAutofit/>
          </a:bodyPr>
          <a:lstStyle/>
          <a:p>
            <a:r>
              <a:rPr lang="en-US" sz="4400" dirty="0" smtClean="0"/>
              <a:t>Cables, Pipes and Optical Fibres!</a:t>
            </a:r>
          </a:p>
        </p:txBody>
      </p:sp>
      <p:sp>
        <p:nvSpPr>
          <p:cNvPr id="105474" name="Footer Placeholder 3"/>
          <p:cNvSpPr>
            <a:spLocks noGrp="1"/>
          </p:cNvSpPr>
          <p:nvPr>
            <p:ph type="ftr" sz="quarter" idx="11"/>
          </p:nvPr>
        </p:nvSpPr>
        <p:spPr>
          <a:noFill/>
        </p:spPr>
        <p:txBody>
          <a:bodyPr/>
          <a:lstStyle/>
          <a:p>
            <a:r>
              <a:rPr lang="en-SG" smtClean="0"/>
              <a:t>Dr. B.Satyanarayana, TIFR, Mumbai                                          Good Shepherd School, Anakapalle                                          December 4, 2012</a:t>
            </a:r>
            <a:endParaRPr lang="en-US"/>
          </a:p>
        </p:txBody>
      </p:sp>
      <p:pic>
        <p:nvPicPr>
          <p:cNvPr id="105477" name="Picture 3" descr="YB0_Serv_Red"/>
          <p:cNvPicPr>
            <a:picLocks noChangeAspect="1" noChangeArrowheads="1"/>
          </p:cNvPicPr>
          <p:nvPr/>
        </p:nvPicPr>
        <p:blipFill>
          <a:blip r:embed="rId3" cstate="print"/>
          <a:srcRect/>
          <a:stretch>
            <a:fillRect/>
          </a:stretch>
        </p:blipFill>
        <p:spPr bwMode="auto">
          <a:xfrm>
            <a:off x="806518" y="1512000"/>
            <a:ext cx="7530964" cy="5040000"/>
          </a:xfrm>
          <a:prstGeom prst="rect">
            <a:avLst/>
          </a:prstGeom>
          <a:noFill/>
          <a:ln w="9525">
            <a:noFill/>
            <a:miter lim="800000"/>
            <a:headEnd/>
            <a:tailEnd/>
          </a:ln>
        </p:spPr>
      </p:pic>
      <p:sp>
        <p:nvSpPr>
          <p:cNvPr id="8" name="Rectangle 7"/>
          <p:cNvSpPr/>
          <p:nvPr/>
        </p:nvSpPr>
        <p:spPr>
          <a:xfrm>
            <a:off x="806400" y="6217567"/>
            <a:ext cx="7531200" cy="400110"/>
          </a:xfrm>
          <a:prstGeom prst="rect">
            <a:avLst/>
          </a:prstGeom>
          <a:solidFill>
            <a:schemeClr val="tx1"/>
          </a:solidFill>
        </p:spPr>
        <p:txBody>
          <a:bodyPr>
            <a:spAutoFit/>
          </a:bodyPr>
          <a:lstStyle/>
          <a:p>
            <a:pPr algn="ctr"/>
            <a:r>
              <a:rPr lang="en-US" sz="2000" dirty="0" smtClean="0">
                <a:solidFill>
                  <a:schemeClr val="bg1"/>
                </a:solidFill>
                <a:latin typeface="Arial Rounded MT Bold" pitchFamily="34" charset="0"/>
              </a:rPr>
              <a:t>250km and 50000 man-hours for the central part alone!</a:t>
            </a:r>
            <a:endParaRPr lang="en-SG" dirty="0">
              <a:solidFill>
                <a:schemeClr val="bg1"/>
              </a:solidFill>
              <a:latin typeface="Arial Rounded MT Bold" pitchFamily="34" charset="0"/>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pPr/>
              <a:t>48</a:t>
            </a:fld>
            <a:endParaRPr lang="en-SG"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 of central barrel</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3" descr="12A_0016 as Smart Object-1_red"/>
          <p:cNvPicPr>
            <a:picLocks noGrp="1" noChangeAspect="1" noChangeArrowheads="1"/>
          </p:cNvPicPr>
          <p:nvPr>
            <p:ph idx="1"/>
          </p:nvPr>
        </p:nvPicPr>
        <p:blipFill>
          <a:blip r:embed="rId2" cstate="print"/>
          <a:srcRect/>
          <a:stretch>
            <a:fillRect/>
          </a:stretch>
        </p:blipFill>
        <p:spPr bwMode="auto">
          <a:xfrm>
            <a:off x="807796" y="1512000"/>
            <a:ext cx="7528409"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49</a:t>
            </a:fld>
            <a:endParaRPr lang="en-SG"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normAutofit fontScale="90000"/>
          </a:bodyPr>
          <a:lstStyle/>
          <a:p>
            <a:pPr>
              <a:defRPr/>
            </a:pPr>
            <a:r>
              <a:rPr lang="en-US" dirty="0" smtClean="0"/>
              <a:t>Powers of ten:</a:t>
            </a:r>
            <a:br>
              <a:rPr lang="en-US" dirty="0" smtClean="0"/>
            </a:br>
            <a:r>
              <a:rPr lang="en-US" dirty="0" smtClean="0"/>
              <a:t>How </a:t>
            </a:r>
            <a:r>
              <a:rPr lang="en-US" dirty="0" smtClean="0"/>
              <a:t>small [big] </a:t>
            </a:r>
            <a:r>
              <a:rPr lang="en-US" dirty="0" smtClean="0"/>
              <a:t>is </a:t>
            </a:r>
            <a:r>
              <a:rPr lang="en-US" dirty="0" smtClean="0"/>
              <a:t>small [big]?</a:t>
            </a:r>
            <a:endParaRPr lang="en-US" dirty="0" smtClean="0"/>
          </a:p>
        </p:txBody>
      </p:sp>
      <p:sp>
        <p:nvSpPr>
          <p:cNvPr id="5" name="Footer Placeholder 4"/>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4101" name="Picture 5"/>
          <p:cNvPicPr>
            <a:picLocks noChangeAspect="1" noChangeArrowheads="1"/>
          </p:cNvPicPr>
          <p:nvPr/>
        </p:nvPicPr>
        <p:blipFill>
          <a:blip r:embed="rId3" cstate="print"/>
          <a:srcRect l="1308" t="22305" r="1308" b="1493"/>
          <a:stretch>
            <a:fillRect/>
          </a:stretch>
        </p:blipFill>
        <p:spPr bwMode="auto">
          <a:xfrm>
            <a:off x="84014" y="1512000"/>
            <a:ext cx="6303464" cy="4320000"/>
          </a:xfrm>
          <a:prstGeom prst="rect">
            <a:avLst/>
          </a:prstGeom>
          <a:noFill/>
          <a:ln w="9525">
            <a:noFill/>
            <a:miter lim="800000"/>
            <a:headEnd/>
            <a:tailEnd/>
          </a:ln>
        </p:spPr>
      </p:pic>
      <p:pic>
        <p:nvPicPr>
          <p:cNvPr id="6" name="Picture 6" descr="2_dew_drop"/>
          <p:cNvPicPr>
            <a:picLocks noChangeAspect="1" noChangeArrowheads="1"/>
          </p:cNvPicPr>
          <p:nvPr/>
        </p:nvPicPr>
        <p:blipFill>
          <a:blip r:embed="rId4" cstate="print"/>
          <a:srcRect/>
          <a:stretch>
            <a:fillRect/>
          </a:stretch>
        </p:blipFill>
        <p:spPr bwMode="auto">
          <a:xfrm rot="16200000">
            <a:off x="5570419" y="2376000"/>
            <a:ext cx="4320000" cy="2659137"/>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5</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0-#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2"/>
          <p:cNvSpPr>
            <a:spLocks noGrp="1" noChangeArrowheads="1"/>
          </p:cNvSpPr>
          <p:nvPr>
            <p:ph type="title"/>
          </p:nvPr>
        </p:nvSpPr>
        <p:spPr/>
        <p:txBody>
          <a:bodyPr>
            <a:normAutofit/>
          </a:bodyPr>
          <a:lstStyle/>
          <a:p>
            <a:r>
              <a:rPr lang="en-US" dirty="0" smtClean="0">
                <a:solidFill>
                  <a:srgbClr val="FFC000"/>
                </a:solidFill>
              </a:rPr>
              <a:t>Final integration of Si tracker</a:t>
            </a:r>
            <a:endParaRPr lang="en-US" sz="6000" dirty="0">
              <a:solidFill>
                <a:srgbClr val="FFC000"/>
              </a:solidFill>
            </a:endParaRPr>
          </a:p>
        </p:txBody>
      </p:sp>
      <p:sp>
        <p:nvSpPr>
          <p:cNvPr id="109570" name="Footer Placeholder 4"/>
          <p:cNvSpPr>
            <a:spLocks noGrp="1"/>
          </p:cNvSpPr>
          <p:nvPr>
            <p:ph type="ftr" sz="quarter" idx="11"/>
          </p:nvPr>
        </p:nvSpPr>
        <p:spPr>
          <a:noFill/>
        </p:spPr>
        <p:txBody>
          <a:bodyPr/>
          <a:lstStyle/>
          <a:p>
            <a:r>
              <a:rPr lang="en-SG" smtClean="0"/>
              <a:t>Dr. B.Satyanarayana, TIFR, Mumbai                                          Good Shepherd School, Anakapalle                                          December 4, 2012</a:t>
            </a:r>
            <a:endParaRPr lang="en-US"/>
          </a:p>
        </p:txBody>
      </p:sp>
      <p:pic>
        <p:nvPicPr>
          <p:cNvPr id="109573" name="Picture 3" descr="bul-pho-2007-079"/>
          <p:cNvPicPr>
            <a:picLocks noChangeAspect="1" noChangeArrowheads="1"/>
          </p:cNvPicPr>
          <p:nvPr/>
        </p:nvPicPr>
        <p:blipFill>
          <a:blip r:embed="rId3" cstate="print"/>
          <a:srcRect/>
          <a:stretch>
            <a:fillRect/>
          </a:stretch>
        </p:blipFill>
        <p:spPr bwMode="auto">
          <a:xfrm>
            <a:off x="793052" y="1512000"/>
            <a:ext cx="7557896"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50</a:t>
            </a:fld>
            <a:endParaRPr lang="en-SG"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Joining the gigantic pieces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8" name="Picture 4" descr="image-1"/>
          <p:cNvPicPr>
            <a:picLocks noGrp="1" noChangeAspect="1" noChangeArrowheads="1"/>
          </p:cNvPicPr>
          <p:nvPr>
            <p:ph idx="1"/>
          </p:nvPr>
        </p:nvPicPr>
        <p:blipFill>
          <a:blip r:embed="rId2" cstate="print"/>
          <a:srcRect/>
          <a:stretch>
            <a:fillRect/>
          </a:stretch>
        </p:blipFill>
        <p:spPr bwMode="auto">
          <a:xfrm>
            <a:off x="782527" y="1512000"/>
            <a:ext cx="7578947"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51</a:t>
            </a:fld>
            <a:endParaRPr lang="en-SG"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event in the detector</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26626"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52</a:t>
            </a:fld>
            <a:endParaRPr lang="en-SG"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rates and data sizes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8" descr="sizes"/>
          <p:cNvPicPr>
            <a:picLocks noGrp="1" noChangeAspect="1" noChangeArrowheads="1"/>
          </p:cNvPicPr>
          <p:nvPr>
            <p:ph idx="1"/>
          </p:nvPr>
        </p:nvPicPr>
        <p:blipFill>
          <a:blip r:embed="rId2" cstate="print"/>
          <a:srcRect t="853"/>
          <a:stretch>
            <a:fillRect/>
          </a:stretch>
        </p:blipFill>
        <p:spPr>
          <a:xfrm>
            <a:off x="1043477" y="1511999"/>
            <a:ext cx="7057047" cy="5040000"/>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53</a:t>
            </a:fld>
            <a:endParaRPr lang="en-SG"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flow in CMS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6" descr="layout3"/>
          <p:cNvPicPr>
            <a:picLocks noGrp="1" noChangeAspect="1" noChangeArrowheads="1"/>
          </p:cNvPicPr>
          <p:nvPr>
            <p:ph idx="1"/>
          </p:nvPr>
        </p:nvPicPr>
        <p:blipFill>
          <a:blip r:embed="rId2" cstate="print"/>
          <a:srcRect/>
          <a:stretch>
            <a:fillRect/>
          </a:stretch>
        </p:blipFill>
        <p:spPr>
          <a:xfrm>
            <a:off x="18000" y="1512000"/>
            <a:ext cx="9108000" cy="4267134"/>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54</a:t>
            </a:fld>
            <a:endParaRPr lang="en-SG"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A </a:t>
            </a:r>
            <a:r>
              <a:rPr lang="en-SG" dirty="0" err="1" smtClean="0"/>
              <a:t>Toroidal</a:t>
            </a:r>
            <a:r>
              <a:rPr lang="en-SG" dirty="0" smtClean="0"/>
              <a:t> LHC Apparatus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7" name="Picture 2"/>
          <p:cNvPicPr>
            <a:picLocks noChangeAspect="1" noChangeArrowheads="1"/>
          </p:cNvPicPr>
          <p:nvPr/>
        </p:nvPicPr>
        <p:blipFill>
          <a:blip r:embed="rId2" cstate="print"/>
          <a:srcRect l="34447" t="8861" r="36087" b="68602"/>
          <a:stretch>
            <a:fillRect/>
          </a:stretch>
        </p:blipFill>
        <p:spPr bwMode="auto">
          <a:xfrm rot="16200000">
            <a:off x="-1189023" y="2951892"/>
            <a:ext cx="4869979" cy="2132908"/>
          </a:xfrm>
          <a:prstGeom prst="rect">
            <a:avLst/>
          </a:prstGeom>
          <a:noFill/>
          <a:ln w="9525">
            <a:noFill/>
            <a:miter lim="800000"/>
            <a:headEnd/>
            <a:tailEnd/>
          </a:ln>
        </p:spPr>
      </p:pic>
      <p:pic>
        <p:nvPicPr>
          <p:cNvPr id="8" name="Picture 7" descr="Untitled.jpg"/>
          <p:cNvPicPr>
            <a:picLocks noChangeAspect="1"/>
          </p:cNvPicPr>
          <p:nvPr/>
        </p:nvPicPr>
        <p:blipFill>
          <a:blip r:embed="rId3" cstate="print"/>
          <a:srcRect l="1080"/>
          <a:stretch>
            <a:fillRect/>
          </a:stretch>
        </p:blipFill>
        <p:spPr>
          <a:xfrm>
            <a:off x="2440991" y="1512000"/>
            <a:ext cx="6595505" cy="5057775"/>
          </a:xfrm>
          <a:prstGeom prst="rect">
            <a:avLst/>
          </a:prstGeom>
        </p:spPr>
      </p:pic>
      <p:sp>
        <p:nvSpPr>
          <p:cNvPr id="10" name="Slide Number Placeholder 9"/>
          <p:cNvSpPr>
            <a:spLocks noGrp="1"/>
          </p:cNvSpPr>
          <p:nvPr>
            <p:ph type="sldNum" sz="quarter" idx="12"/>
          </p:nvPr>
        </p:nvSpPr>
        <p:spPr/>
        <p:txBody>
          <a:bodyPr/>
          <a:lstStyle/>
          <a:p>
            <a:fld id="{87DA48A2-68BF-4CCB-B774-65C9A0FC6421}" type="slidenum">
              <a:rPr lang="en-SG" smtClean="0"/>
              <a:pPr/>
              <a:t>55</a:t>
            </a:fld>
            <a:endParaRPr lang="en-SG"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Cross-sectional view of ATLAS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6" name="Picture 7" descr="ATLAStoroidDec05"/>
          <p:cNvPicPr>
            <a:picLocks noGrp="1" noChangeAspect="1" noChangeArrowheads="1"/>
          </p:cNvPicPr>
          <p:nvPr>
            <p:ph idx="1"/>
          </p:nvPr>
        </p:nvPicPr>
        <p:blipFill>
          <a:blip r:embed="rId2" cstate="print"/>
          <a:srcRect/>
          <a:stretch>
            <a:fillRect/>
          </a:stretch>
        </p:blipFill>
        <p:spPr bwMode="auto">
          <a:xfrm>
            <a:off x="704331" y="1511300"/>
            <a:ext cx="7735338" cy="50403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56</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Experiment</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34818" name="Picture 2" descr="http://www.isgtw.org/images/2008/ALICE_diagram.jpg"/>
          <p:cNvPicPr>
            <a:picLocks noGrp="1" noChangeAspect="1" noChangeArrowheads="1"/>
          </p:cNvPicPr>
          <p:nvPr>
            <p:ph idx="1"/>
          </p:nvPr>
        </p:nvPicPr>
        <p:blipFill>
          <a:blip r:embed="rId2" cstate="print"/>
          <a:srcRect t="7331"/>
          <a:stretch>
            <a:fillRect/>
          </a:stretch>
        </p:blipFill>
        <p:spPr bwMode="auto">
          <a:xfrm>
            <a:off x="352223" y="1512000"/>
            <a:ext cx="8439555" cy="5040000"/>
          </a:xfrm>
          <a:prstGeom prst="rect">
            <a:avLst/>
          </a:prstGeom>
          <a:noFill/>
        </p:spPr>
      </p:pic>
      <p:sp>
        <p:nvSpPr>
          <p:cNvPr id="7" name="Rectangle 6"/>
          <p:cNvSpPr/>
          <p:nvPr/>
        </p:nvSpPr>
        <p:spPr>
          <a:xfrm>
            <a:off x="479135" y="6084004"/>
            <a:ext cx="3228769" cy="369332"/>
          </a:xfrm>
          <a:prstGeom prst="rect">
            <a:avLst/>
          </a:prstGeom>
        </p:spPr>
        <p:txBody>
          <a:bodyPr wrap="none">
            <a:spAutoFit/>
          </a:bodyPr>
          <a:lstStyle/>
          <a:p>
            <a:r>
              <a:rPr lang="en-SG" b="1" dirty="0" smtClean="0"/>
              <a:t>A</a:t>
            </a:r>
            <a:r>
              <a:rPr lang="en-SG" dirty="0" smtClean="0"/>
              <a:t> </a:t>
            </a:r>
            <a:r>
              <a:rPr lang="en-SG" b="1" dirty="0" smtClean="0"/>
              <a:t>L</a:t>
            </a:r>
            <a:r>
              <a:rPr lang="en-SG" dirty="0" smtClean="0"/>
              <a:t>arge </a:t>
            </a:r>
            <a:r>
              <a:rPr lang="en-SG" b="1" dirty="0" smtClean="0"/>
              <a:t>I</a:t>
            </a:r>
            <a:r>
              <a:rPr lang="en-SG" dirty="0" smtClean="0"/>
              <a:t>on </a:t>
            </a:r>
            <a:r>
              <a:rPr lang="en-SG" b="1" dirty="0" smtClean="0"/>
              <a:t>C</a:t>
            </a:r>
            <a:r>
              <a:rPr lang="en-SG" dirty="0" smtClean="0"/>
              <a:t>ollider </a:t>
            </a:r>
            <a:r>
              <a:rPr lang="en-SG" b="1" dirty="0" smtClean="0"/>
              <a:t>E</a:t>
            </a:r>
            <a:r>
              <a:rPr lang="en-SG" dirty="0" smtClean="0"/>
              <a:t>xperiment</a:t>
            </a:r>
            <a:endParaRPr lang="en-SG" dirty="0"/>
          </a:p>
        </p:txBody>
      </p:sp>
      <p:sp>
        <p:nvSpPr>
          <p:cNvPr id="8" name="Slide Number Placeholder 7"/>
          <p:cNvSpPr>
            <a:spLocks noGrp="1"/>
          </p:cNvSpPr>
          <p:nvPr>
            <p:ph type="sldNum" sz="quarter" idx="12"/>
          </p:nvPr>
        </p:nvSpPr>
        <p:spPr/>
        <p:txBody>
          <a:bodyPr/>
          <a:lstStyle/>
          <a:p>
            <a:fld id="{87DA48A2-68BF-4CCB-B774-65C9A0FC6421}" type="slidenum">
              <a:rPr lang="en-SG" smtClean="0"/>
              <a:pPr/>
              <a:t>57</a:t>
            </a:fld>
            <a:endParaRPr lang="en-SG"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Cross-sectional view of ALICE</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86020" name="Picture 4" descr="http://mediaarchive.cern.ch/MediaArchive/Photo/Public/2008/0801022/0801022_04/0801022_04-A5-at-72-dpi.jpg"/>
          <p:cNvPicPr>
            <a:picLocks noGrp="1" noChangeAspect="1" noChangeArrowheads="1"/>
          </p:cNvPicPr>
          <p:nvPr>
            <p:ph idx="1"/>
          </p:nvPr>
        </p:nvPicPr>
        <p:blipFill>
          <a:blip r:embed="rId2" cstate="print"/>
          <a:srcRect/>
          <a:stretch>
            <a:fillRect/>
          </a:stretch>
        </p:blipFill>
        <p:spPr bwMode="auto">
          <a:xfrm>
            <a:off x="1214182" y="1512000"/>
            <a:ext cx="6715637" cy="5040000"/>
          </a:xfrm>
          <a:prstGeom prst="rect">
            <a:avLst/>
          </a:prstGeom>
          <a:noFill/>
        </p:spPr>
      </p:pic>
      <p:sp>
        <p:nvSpPr>
          <p:cNvPr id="6" name="Slide Number Placeholder 5"/>
          <p:cNvSpPr>
            <a:spLocks noGrp="1"/>
          </p:cNvSpPr>
          <p:nvPr>
            <p:ph type="sldNum" sz="quarter" idx="12"/>
          </p:nvPr>
        </p:nvSpPr>
        <p:spPr/>
        <p:txBody>
          <a:bodyPr/>
          <a:lstStyle/>
          <a:p>
            <a:fld id="{87DA48A2-68BF-4CCB-B774-65C9A0FC6421}" type="slidenum">
              <a:rPr lang="en-SG" smtClean="0"/>
              <a:pPr/>
              <a:t>58</a:t>
            </a:fld>
            <a:endParaRPr lang="en-SG"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2"/>
          <p:cNvSpPr>
            <a:spLocks noGrp="1" noChangeArrowheads="1"/>
          </p:cNvSpPr>
          <p:nvPr>
            <p:ph type="title"/>
          </p:nvPr>
        </p:nvSpPr>
        <p:spPr/>
        <p:txBody>
          <a:bodyPr>
            <a:normAutofit/>
          </a:bodyPr>
          <a:lstStyle/>
          <a:p>
            <a:r>
              <a:rPr lang="en-US" smtClean="0"/>
              <a:t>The LHC Computing Grid</a:t>
            </a:r>
          </a:p>
        </p:txBody>
      </p:sp>
      <p:sp>
        <p:nvSpPr>
          <p:cNvPr id="9" name="Content Placeholder 8"/>
          <p:cNvSpPr>
            <a:spLocks noGrp="1"/>
          </p:cNvSpPr>
          <p:nvPr>
            <p:ph idx="1"/>
          </p:nvPr>
        </p:nvSpPr>
        <p:spPr/>
        <p:txBody>
          <a:bodyPr>
            <a:normAutofit fontScale="70000" lnSpcReduction="20000"/>
          </a:bodyPr>
          <a:lstStyle/>
          <a:p>
            <a:pPr>
              <a:lnSpc>
                <a:spcPct val="120000"/>
              </a:lnSpc>
            </a:pPr>
            <a:r>
              <a:rPr lang="en-US" dirty="0" smtClean="0"/>
              <a:t>The Grid unites computing resources of particle physics institutions around the world.</a:t>
            </a:r>
          </a:p>
          <a:p>
            <a:pPr>
              <a:lnSpc>
                <a:spcPct val="120000"/>
              </a:lnSpc>
            </a:pPr>
            <a:r>
              <a:rPr lang="en-US" dirty="0" smtClean="0"/>
              <a:t>The World Wide Web (invented at CERN) provides seamless access to information that is stored in many millions of different geographical locations.</a:t>
            </a:r>
          </a:p>
          <a:p>
            <a:pPr>
              <a:lnSpc>
                <a:spcPct val="120000"/>
              </a:lnSpc>
            </a:pPr>
            <a:r>
              <a:rPr lang="en-US" dirty="0" smtClean="0"/>
              <a:t>The Grid is an infrastructure that provides seamless access to computing power and data storage capacity distributed over the globe.</a:t>
            </a:r>
          </a:p>
          <a:p>
            <a:pPr>
              <a:lnSpc>
                <a:spcPct val="120000"/>
              </a:lnSpc>
            </a:pPr>
            <a:endParaRPr lang="en-SG" dirty="0"/>
          </a:p>
        </p:txBody>
      </p:sp>
      <p:sp>
        <p:nvSpPr>
          <p:cNvPr id="121858" name="Footer Placeholder 2"/>
          <p:cNvSpPr>
            <a:spLocks noGrp="1"/>
          </p:cNvSpPr>
          <p:nvPr>
            <p:ph type="ftr" sz="quarter" idx="11"/>
          </p:nvPr>
        </p:nvSpPr>
        <p:spPr>
          <a:noFill/>
        </p:spPr>
        <p:txBody>
          <a:bodyPr/>
          <a:lstStyle/>
          <a:p>
            <a:r>
              <a:rPr lang="en-SG" smtClean="0"/>
              <a:t>Dr. B.Satyanarayana, TIFR, Mumbai                                          Good Shepherd School, Anakapalle                                          December 4, 2012</a:t>
            </a:r>
            <a:endParaRPr lang="en-US"/>
          </a:p>
        </p:txBody>
      </p:sp>
      <p:sp>
        <p:nvSpPr>
          <p:cNvPr id="121861" name="Rectangle 3"/>
          <p:cNvSpPr>
            <a:spLocks noChangeArrowheads="1"/>
          </p:cNvSpPr>
          <p:nvPr/>
        </p:nvSpPr>
        <p:spPr bwMode="auto">
          <a:xfrm>
            <a:off x="457200" y="1066801"/>
            <a:ext cx="8220808" cy="4525963"/>
          </a:xfrm>
          <a:prstGeom prst="rect">
            <a:avLst/>
          </a:prstGeom>
          <a:noFill/>
          <a:ln w="9525">
            <a:noFill/>
            <a:miter lim="800000"/>
            <a:headEnd/>
            <a:tailEnd/>
          </a:ln>
        </p:spPr>
        <p:txBody>
          <a:bodyPr/>
          <a:lstStyle/>
          <a:p>
            <a:pPr marL="342900" indent="-342900" algn="l" eaLnBrk="1" hangingPunct="1">
              <a:spcBef>
                <a:spcPct val="20000"/>
              </a:spcBef>
              <a:buClr>
                <a:srgbClr val="3861AA"/>
              </a:buClr>
              <a:buFontTx/>
              <a:buChar char="•"/>
            </a:pPr>
            <a:endParaRPr lang="en-US" sz="2400">
              <a:solidFill>
                <a:srgbClr val="3861AA"/>
              </a:solidFill>
              <a:latin typeface="Arial" pitchFamily="34" charset="0"/>
            </a:endParaRPr>
          </a:p>
        </p:txBody>
      </p:sp>
      <p:pic>
        <p:nvPicPr>
          <p:cNvPr id="11" name="ShockwaveFlash1"/>
          <p:cNvPicPr>
            <a:picLocks noGrp="1" noChangeAspect="1" noChangeArrowheads="1"/>
          </p:cNvPicPr>
          <p:nvPr>
            <p:ph idx="13"/>
          </p:nvPr>
        </p:nvPicPr>
        <p:blipFill>
          <a:blip r:embed="rId3" cstate="print"/>
          <a:srcRect/>
          <a:stretch>
            <a:fillRect/>
          </a:stretch>
        </p:blipFill>
        <p:spPr bwMode="auto">
          <a:xfrm>
            <a:off x="4829417" y="2127488"/>
            <a:ext cx="4022240" cy="380952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59</a:t>
            </a:fld>
            <a:endParaRPr lang="en-SG"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a:t>
            </a:r>
            <a:r>
              <a:rPr lang="en-US" dirty="0" smtClean="0"/>
              <a:t>imensions </a:t>
            </a:r>
            <a:r>
              <a:rPr lang="en-US" dirty="0" smtClean="0"/>
              <a:t>in Physics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84994" name="Picture 2"/>
          <p:cNvPicPr>
            <a:picLocks noGrp="1" noChangeAspect="1" noChangeArrowheads="1"/>
          </p:cNvPicPr>
          <p:nvPr>
            <p:ph idx="1"/>
          </p:nvPr>
        </p:nvPicPr>
        <p:blipFill>
          <a:blip r:embed="rId2" cstate="print"/>
          <a:srcRect t="15494" b="6640"/>
          <a:stretch>
            <a:fillRect/>
          </a:stretch>
        </p:blipFill>
        <p:spPr bwMode="auto">
          <a:xfrm>
            <a:off x="378354" y="1511988"/>
            <a:ext cx="8387292"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6</a:t>
            </a:fld>
            <a:endParaRPr lang="en-SG"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8000" y="-17270"/>
            <a:ext cx="9108000" cy="6892541"/>
          </a:xfrm>
          <a:prstGeom prst="rect">
            <a:avLst/>
          </a:prstGeom>
          <a:noFill/>
          <a:ln w="9525">
            <a:noFill/>
            <a:miter lim="800000"/>
            <a:headEnd/>
            <a:tailEnd/>
          </a:ln>
        </p:spPr>
      </p:pic>
      <p:sp>
        <p:nvSpPr>
          <p:cNvPr id="7" name="Footer Placeholder 6"/>
          <p:cNvSpPr>
            <a:spLocks noGrp="1"/>
          </p:cNvSpPr>
          <p:nvPr>
            <p:ph type="ftr" sz="quarter" idx="11"/>
          </p:nvPr>
        </p:nvSpPr>
        <p:spPr>
          <a:xfrm>
            <a:off x="2640596" y="6476999"/>
            <a:ext cx="5507719" cy="274320"/>
          </a:xfrm>
        </p:spPr>
        <p:txBody>
          <a:bodyPr/>
          <a:lstStyle/>
          <a:p>
            <a:r>
              <a:rPr lang="en-SG" smtClean="0"/>
              <a:t>Dr. B.Satyanarayana, TIFR, Mumbai                                          Good Shepherd School, Anakapalle                                          December 4, 2012</a:t>
            </a:r>
            <a:endParaRPr lang="en-SG"/>
          </a:p>
        </p:txBody>
      </p:sp>
      <p:sp>
        <p:nvSpPr>
          <p:cNvPr id="8" name="Rectangle 7"/>
          <p:cNvSpPr/>
          <p:nvPr/>
        </p:nvSpPr>
        <p:spPr>
          <a:xfrm>
            <a:off x="125760" y="6444044"/>
            <a:ext cx="8892480" cy="400110"/>
          </a:xfrm>
          <a:prstGeom prst="rect">
            <a:avLst/>
          </a:prstGeom>
          <a:solidFill>
            <a:srgbClr val="FFFF00"/>
          </a:solidFill>
        </p:spPr>
        <p:txBody>
          <a:bodyPr wrap="square">
            <a:spAutoFit/>
          </a:bodyPr>
          <a:lstStyle/>
          <a:p>
            <a:pPr algn="ctr"/>
            <a:r>
              <a:rPr lang="en-SG" sz="2000" dirty="0" smtClean="0">
                <a:latin typeface="Arial Rounded MT Bold" pitchFamily="34" charset="0"/>
              </a:rPr>
              <a:t>LHC Tier2 Grid computing centres for CMS and ALICE in India</a:t>
            </a:r>
          </a:p>
        </p:txBody>
      </p:sp>
      <p:sp>
        <p:nvSpPr>
          <p:cNvPr id="9" name="Slide Number Placeholder 8"/>
          <p:cNvSpPr>
            <a:spLocks noGrp="1"/>
          </p:cNvSpPr>
          <p:nvPr>
            <p:ph type="sldNum" sz="quarter" idx="12"/>
          </p:nvPr>
        </p:nvSpPr>
        <p:spPr/>
        <p:txBody>
          <a:bodyPr/>
          <a:lstStyle/>
          <a:p>
            <a:fld id="{87DA48A2-68BF-4CCB-B774-65C9A0FC6421}" type="slidenum">
              <a:rPr lang="en-SG" smtClean="0"/>
              <a:pPr/>
              <a:t>60</a:t>
            </a:fld>
            <a:endParaRPr lang="en-SG"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LHC machine parts by DAE</a:t>
            </a:r>
            <a:endParaRPr lang="en-SG" dirty="0"/>
          </a:p>
        </p:txBody>
      </p:sp>
      <p:sp>
        <p:nvSpPr>
          <p:cNvPr id="3" name="Footer Placeholder 2"/>
          <p:cNvSpPr>
            <a:spLocks noGrp="1"/>
          </p:cNvSpPr>
          <p:nvPr>
            <p:ph type="ftr" sz="quarter" idx="11"/>
          </p:nvPr>
        </p:nvSpPr>
        <p:spPr/>
        <p:txBody>
          <a:bodyPr/>
          <a:lstStyle/>
          <a:p>
            <a:r>
              <a:rPr lang="en-SG" smtClean="0"/>
              <a:t>Dr. B.Satyanarayana, TIFR, Mumbai                                          Good Shepherd School, Anakapalle                                          December 4, 2012</a:t>
            </a:r>
            <a:endParaRPr 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1210562" y="1511300"/>
            <a:ext cx="6722877"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61</a:t>
            </a:fld>
            <a:endParaRPr lang="en-SG"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 pre-shower by BARC-DU</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28674" name="Picture 2"/>
          <p:cNvPicPr>
            <a:picLocks noGrp="1" noChangeAspect="1" noChangeArrowheads="1"/>
          </p:cNvPicPr>
          <p:nvPr>
            <p:ph idx="1"/>
          </p:nvPr>
        </p:nvPicPr>
        <p:blipFill>
          <a:blip r:embed="rId2" cstate="print"/>
          <a:srcRect t="1660" b="6087"/>
          <a:stretch>
            <a:fillRect/>
          </a:stretch>
        </p:blipFill>
        <p:spPr bwMode="auto">
          <a:xfrm>
            <a:off x="624450" y="1512000"/>
            <a:ext cx="7895101"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62</a:t>
            </a:fld>
            <a:endParaRPr lang="en-SG"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HO detector by TIFR-PU</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27650"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63</a:t>
            </a:fld>
            <a:endParaRPr lang="en-SG"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Radioactive source scanner</a:t>
            </a:r>
            <a:endParaRPr lang="en-SG" dirty="0"/>
          </a:p>
        </p:txBody>
      </p:sp>
      <p:pic>
        <p:nvPicPr>
          <p:cNvPr id="8" name="Content Placeholder 7" descr="xyscanner-1.png"/>
          <p:cNvPicPr>
            <a:picLocks noGrp="1" noChangeAspect="1"/>
          </p:cNvPicPr>
          <p:nvPr>
            <p:ph idx="1"/>
          </p:nvPr>
        </p:nvPicPr>
        <p:blipFill>
          <a:blip r:embed="rId2" cstate="print"/>
          <a:stretch>
            <a:fillRect/>
          </a:stretch>
        </p:blipFill>
        <p:spPr>
          <a:xfrm>
            <a:off x="54704" y="2160000"/>
            <a:ext cx="4661312" cy="2772000"/>
          </a:xfrm>
        </p:spPr>
      </p:pic>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9" name="Picture 8" descr="xyscanner-2.png"/>
          <p:cNvPicPr>
            <a:picLocks noChangeAspect="1"/>
          </p:cNvPicPr>
          <p:nvPr/>
        </p:nvPicPr>
        <p:blipFill>
          <a:blip r:embed="rId3" cstate="print"/>
          <a:srcRect/>
          <a:stretch>
            <a:fillRect/>
          </a:stretch>
        </p:blipFill>
        <p:spPr>
          <a:xfrm>
            <a:off x="4763468" y="2160000"/>
            <a:ext cx="4343799" cy="2772000"/>
          </a:xfrm>
          <a:prstGeom prst="rect">
            <a:avLst/>
          </a:prstGeom>
        </p:spPr>
      </p:pic>
      <p:sp>
        <p:nvSpPr>
          <p:cNvPr id="7" name="Slide Number Placeholder 6"/>
          <p:cNvSpPr>
            <a:spLocks noGrp="1"/>
          </p:cNvSpPr>
          <p:nvPr>
            <p:ph type="sldNum" sz="quarter" idx="12"/>
          </p:nvPr>
        </p:nvSpPr>
        <p:spPr/>
        <p:txBody>
          <a:bodyPr/>
          <a:lstStyle/>
          <a:p>
            <a:fld id="{87DA48A2-68BF-4CCB-B774-65C9A0FC6421}" type="slidenum">
              <a:rPr lang="en-SG" smtClean="0"/>
              <a:pPr/>
              <a:t>64</a:t>
            </a:fld>
            <a:endParaRPr lang="en-SG"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Modern day experimental physics collaborations</a:t>
            </a:r>
            <a:endParaRPr lang="en-SG" dirty="0"/>
          </a:p>
        </p:txBody>
      </p:sp>
      <p:sp>
        <p:nvSpPr>
          <p:cNvPr id="3" name="Footer Placeholder 2"/>
          <p:cNvSpPr>
            <a:spLocks noGrp="1"/>
          </p:cNvSpPr>
          <p:nvPr>
            <p:ph type="ftr" sz="quarter" idx="11"/>
          </p:nvPr>
        </p:nvSpPr>
        <p:spPr>
          <a:xfrm>
            <a:off x="0" y="6500834"/>
            <a:ext cx="8640000" cy="274320"/>
          </a:xfrm>
        </p:spPr>
        <p:txBody>
          <a:bodyPr/>
          <a:lstStyle/>
          <a:p>
            <a:r>
              <a:rPr lang="en-SG" smtClean="0">
                <a:solidFill>
                  <a:srgbClr val="000000"/>
                </a:solidFill>
              </a:rPr>
              <a:t>Dr. B.Satyanarayana, TIFR, Mumbai                                          Good Shepherd School, Anakapalle                                          December 4, 2012</a:t>
            </a:r>
            <a:endParaRPr lang="en-US" dirty="0">
              <a:solidFill>
                <a:srgbClr val="000000"/>
              </a:solidFill>
            </a:endParaRPr>
          </a:p>
        </p:txBody>
      </p:sp>
      <p:pic>
        <p:nvPicPr>
          <p:cNvPr id="22530" name="Picture 2"/>
          <p:cNvPicPr>
            <a:picLocks noGrp="1" noChangeAspect="1" noChangeArrowheads="1"/>
          </p:cNvPicPr>
          <p:nvPr>
            <p:ph idx="1"/>
          </p:nvPr>
        </p:nvPicPr>
        <p:blipFill>
          <a:blip r:embed="rId2" cstate="print"/>
          <a:srcRect b="12728"/>
          <a:stretch>
            <a:fillRect/>
          </a:stretch>
        </p:blipFill>
        <p:spPr bwMode="auto">
          <a:xfrm>
            <a:off x="720503" y="1511300"/>
            <a:ext cx="7702994"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65</a:t>
            </a:fld>
            <a:endParaRPr lang="en-SG"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D-day</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23554" name="Picture 2"/>
          <p:cNvPicPr>
            <a:picLocks noGrp="1" noChangeAspect="1" noChangeArrowheads="1"/>
          </p:cNvPicPr>
          <p:nvPr>
            <p:ph idx="1"/>
          </p:nvPr>
        </p:nvPicPr>
        <p:blipFill>
          <a:blip r:embed="rId2" cstate="print"/>
          <a:srcRect/>
          <a:stretch>
            <a:fillRect/>
          </a:stretch>
        </p:blipFill>
        <p:spPr bwMode="auto">
          <a:xfrm>
            <a:off x="1013799" y="1511300"/>
            <a:ext cx="7116402"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66</a:t>
            </a:fld>
            <a:endParaRPr lang="en-SG"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prize catch</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30722" name="Picture 2"/>
          <p:cNvPicPr>
            <a:picLocks noGrp="1" noChangeAspect="1" noChangeArrowheads="1"/>
          </p:cNvPicPr>
          <p:nvPr>
            <p:ph idx="1"/>
          </p:nvPr>
        </p:nvPicPr>
        <p:blipFill>
          <a:blip r:embed="rId2" cstate="print"/>
          <a:srcRect/>
          <a:stretch>
            <a:fillRect/>
          </a:stretch>
        </p:blipFill>
        <p:spPr bwMode="auto">
          <a:xfrm>
            <a:off x="1210562" y="1511300"/>
            <a:ext cx="6722877"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67</a:t>
            </a:fld>
            <a:endParaRPr lang="en-SG"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CMS’s Higgs paper</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a:p>
        </p:txBody>
      </p:sp>
      <p:pic>
        <p:nvPicPr>
          <p:cNvPr id="31746" name="Picture 2"/>
          <p:cNvPicPr>
            <a:picLocks noGrp="1" noChangeAspect="1" noChangeArrowheads="1"/>
          </p:cNvPicPr>
          <p:nvPr>
            <p:ph idx="1"/>
          </p:nvPr>
        </p:nvPicPr>
        <p:blipFill>
          <a:blip r:embed="rId2" cstate="print"/>
          <a:srcRect t="2213" b="1660"/>
          <a:stretch>
            <a:fillRect/>
          </a:stretch>
        </p:blipFill>
        <p:spPr bwMode="auto">
          <a:xfrm>
            <a:off x="2606776" y="1500174"/>
            <a:ext cx="3930448" cy="5040000"/>
          </a:xfrm>
          <a:prstGeom prst="rect">
            <a:avLst/>
          </a:prstGeom>
          <a:noFill/>
          <a:ln w="9525">
            <a:noFill/>
            <a:miter lim="800000"/>
            <a:headEnd/>
            <a:tailEnd/>
          </a:ln>
        </p:spPr>
      </p:pic>
      <p:sp>
        <p:nvSpPr>
          <p:cNvPr id="7" name="TextBox 6"/>
          <p:cNvSpPr txBox="1"/>
          <p:nvPr/>
        </p:nvSpPr>
        <p:spPr>
          <a:xfrm rot="16200000">
            <a:off x="386173" y="3852000"/>
            <a:ext cx="3960000" cy="523220"/>
          </a:xfrm>
          <a:prstGeom prst="rect">
            <a:avLst/>
          </a:prstGeom>
          <a:noFill/>
        </p:spPr>
        <p:txBody>
          <a:bodyPr wrap="square" rtlCol="0">
            <a:spAutoFit/>
          </a:bodyPr>
          <a:lstStyle/>
          <a:p>
            <a:pPr algn="ctr"/>
            <a:r>
              <a:rPr lang="en-US" sz="2800" dirty="0" smtClean="0">
                <a:latin typeface="Arial Rounded MT Bold" pitchFamily="34" charset="0"/>
              </a:rPr>
              <a:t>32 pages of paper</a:t>
            </a:r>
            <a:endParaRPr lang="en-SG" sz="2800" dirty="0">
              <a:latin typeface="Arial Rounded MT Bold" pitchFamily="34" charset="0"/>
            </a:endParaRPr>
          </a:p>
        </p:txBody>
      </p:sp>
      <p:sp>
        <p:nvSpPr>
          <p:cNvPr id="8" name="TextBox 7"/>
          <p:cNvSpPr txBox="1"/>
          <p:nvPr/>
        </p:nvSpPr>
        <p:spPr>
          <a:xfrm rot="16200000">
            <a:off x="4710998" y="3851246"/>
            <a:ext cx="3960000" cy="523220"/>
          </a:xfrm>
          <a:prstGeom prst="rect">
            <a:avLst/>
          </a:prstGeom>
          <a:noFill/>
        </p:spPr>
        <p:txBody>
          <a:bodyPr wrap="square" rtlCol="0">
            <a:spAutoFit/>
          </a:bodyPr>
          <a:lstStyle/>
          <a:p>
            <a:pPr algn="ctr"/>
            <a:r>
              <a:rPr lang="en-US" sz="2800" dirty="0" smtClean="0">
                <a:latin typeface="Arial Rounded MT Bold" pitchFamily="34" charset="0"/>
              </a:rPr>
              <a:t>16 pages of authors!</a:t>
            </a:r>
            <a:endParaRPr lang="en-SG" sz="2800" dirty="0">
              <a:latin typeface="Arial Rounded MT Bold" pitchFamily="34" charset="0"/>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pPr/>
              <a:t>68</a:t>
            </a:fld>
            <a:endParaRPr lang="en-SG"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we achieve?</a:t>
            </a:r>
            <a:endParaRPr lang="en-SG" dirty="0"/>
          </a:p>
        </p:txBody>
      </p:sp>
      <p:sp>
        <p:nvSpPr>
          <p:cNvPr id="3" name="Content Placeholder 2"/>
          <p:cNvSpPr>
            <a:spLocks noGrp="1"/>
          </p:cNvSpPr>
          <p:nvPr>
            <p:ph idx="1"/>
          </p:nvPr>
        </p:nvSpPr>
        <p:spPr/>
        <p:txBody>
          <a:bodyPr>
            <a:normAutofit lnSpcReduction="10000"/>
          </a:bodyPr>
          <a:lstStyle/>
          <a:p>
            <a:pPr>
              <a:lnSpc>
                <a:spcPct val="120000"/>
              </a:lnSpc>
            </a:pPr>
            <a:r>
              <a:rPr lang="en-SG" sz="1800" dirty="0" smtClean="0"/>
              <a:t>The LHC project has been planned and prepared meticulously over long time</a:t>
            </a:r>
          </a:p>
          <a:p>
            <a:pPr lvl="1">
              <a:lnSpc>
                <a:spcPct val="120000"/>
              </a:lnSpc>
            </a:pPr>
            <a:r>
              <a:rPr lang="en-SG" sz="1800" dirty="0" smtClean="0"/>
              <a:t>The harvest is excellent and is very fast! </a:t>
            </a:r>
          </a:p>
          <a:p>
            <a:pPr>
              <a:lnSpc>
                <a:spcPct val="120000"/>
              </a:lnSpc>
            </a:pPr>
            <a:r>
              <a:rPr lang="en-SG" sz="1800" dirty="0" smtClean="0"/>
              <a:t>The Higgs boson particle has been discovered by the experiments at LHC fulfilling its raison de </a:t>
            </a:r>
            <a:r>
              <a:rPr lang="en-SG" sz="1800" dirty="0" err="1" smtClean="0"/>
              <a:t>etre</a:t>
            </a:r>
            <a:r>
              <a:rPr lang="en-SG" sz="1800" dirty="0" smtClean="0"/>
              <a:t>. </a:t>
            </a:r>
          </a:p>
          <a:p>
            <a:pPr>
              <a:lnSpc>
                <a:spcPct val="120000"/>
              </a:lnSpc>
            </a:pPr>
            <a:r>
              <a:rPr lang="en-SG" sz="1800" dirty="0" smtClean="0"/>
              <a:t>This is considered as the proof of the idea proposed almost 50 years ago why weak interaction is short-ranged and electromagnetic interaction is long-ranged. </a:t>
            </a:r>
          </a:p>
          <a:p>
            <a:pPr>
              <a:lnSpc>
                <a:spcPct val="120000"/>
              </a:lnSpc>
            </a:pPr>
            <a:r>
              <a:rPr lang="en-SG" sz="1800" dirty="0" smtClean="0"/>
              <a:t>This development is very significant for the whole human kind since it gives us the confidence about our way of understanding the evolution of the universe at the first moments. </a:t>
            </a:r>
          </a:p>
          <a:p>
            <a:pPr>
              <a:lnSpc>
                <a:spcPct val="120000"/>
              </a:lnSpc>
            </a:pPr>
            <a:r>
              <a:rPr lang="en-SG" sz="1800" dirty="0" smtClean="0"/>
              <a:t>However, we have miles to go before we sleep! </a:t>
            </a:r>
            <a:endParaRPr lang="en-SG" sz="1800" dirty="0" smtClean="0">
              <a:sym typeface="Symbol"/>
            </a:endParaRPr>
          </a:p>
          <a:p>
            <a:pPr lvl="1">
              <a:lnSpc>
                <a:spcPct val="120000"/>
              </a:lnSpc>
            </a:pPr>
            <a:r>
              <a:rPr lang="en-SG" sz="1800" dirty="0" smtClean="0"/>
              <a:t>We learnt Higgs boson exists</a:t>
            </a:r>
          </a:p>
          <a:p>
            <a:pPr lvl="1">
              <a:lnSpc>
                <a:spcPct val="120000"/>
              </a:lnSpc>
            </a:pPr>
            <a:r>
              <a:rPr lang="en-SG" sz="1800" dirty="0" smtClean="0"/>
              <a:t>We need to know its properties </a:t>
            </a:r>
          </a:p>
          <a:p>
            <a:pPr>
              <a:lnSpc>
                <a:spcPct val="120000"/>
              </a:lnSpc>
            </a:pPr>
            <a:r>
              <a:rPr lang="en-SG" sz="1800" dirty="0" smtClean="0"/>
              <a:t>LHC will also explore many more interesting physics in coming decades</a:t>
            </a:r>
          </a:p>
          <a:p>
            <a:pPr lvl="1">
              <a:lnSpc>
                <a:spcPct val="120000"/>
              </a:lnSpc>
            </a:pPr>
            <a:r>
              <a:rPr lang="en-SG" sz="1800" dirty="0" smtClean="0"/>
              <a:t>Stay tuned! </a:t>
            </a: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69</a:t>
            </a:fld>
            <a:endParaRPr lang="en-SG"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8000" y="35999"/>
            <a:ext cx="9108000" cy="1368000"/>
          </a:xfrm>
        </p:spPr>
        <p:txBody>
          <a:bodyPr>
            <a:spAutoFit/>
          </a:bodyPr>
          <a:lstStyle/>
          <a:p>
            <a:pPr eaLnBrk="1" hangingPunct="1">
              <a:defRPr/>
            </a:pPr>
            <a:r>
              <a:rPr lang="en-US" dirty="0" smtClean="0">
                <a:solidFill>
                  <a:srgbClr val="FFFF00"/>
                </a:solidFill>
              </a:rPr>
              <a:t>Speed of light; E=mc</a:t>
            </a:r>
            <a:r>
              <a:rPr lang="en-US" baseline="30000" dirty="0" smtClean="0">
                <a:solidFill>
                  <a:srgbClr val="FFFF00"/>
                </a:solidFill>
                <a:ea typeface="Arial Unicode MS" pitchFamily="34" charset="-128"/>
                <a:cs typeface="Arial Unicode MS" pitchFamily="34" charset="-128"/>
              </a:rPr>
              <a:t>2</a:t>
            </a:r>
            <a:endParaRPr lang="en-US" dirty="0" smtClean="0">
              <a:solidFill>
                <a:srgbClr val="FFFF00"/>
              </a:solidFill>
            </a:endParaRPr>
          </a:p>
        </p:txBody>
      </p:sp>
      <p:sp>
        <p:nvSpPr>
          <p:cNvPr id="8" name="Footer Placeholder 7"/>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7</a:t>
            </a:fld>
            <a:endParaRPr lang="en-SG" dirty="0"/>
          </a:p>
        </p:txBody>
      </p:sp>
      <p:pic>
        <p:nvPicPr>
          <p:cNvPr id="7173" name="Picture 3"/>
          <p:cNvPicPr>
            <a:picLocks noChangeArrowheads="1"/>
          </p:cNvPicPr>
          <p:nvPr/>
        </p:nvPicPr>
        <p:blipFill>
          <a:blip r:embed="rId3" cstate="print"/>
          <a:srcRect t="2931" b="2931"/>
          <a:stretch>
            <a:fillRect/>
          </a:stretch>
        </p:blipFill>
        <p:spPr bwMode="auto">
          <a:xfrm>
            <a:off x="756010" y="1548530"/>
            <a:ext cx="7631980" cy="2880602"/>
          </a:xfrm>
          <a:prstGeom prst="rect">
            <a:avLst/>
          </a:prstGeom>
          <a:noFill/>
          <a:ln w="9525">
            <a:noFill/>
            <a:miter lim="800000"/>
            <a:headEnd/>
            <a:tailEnd/>
          </a:ln>
        </p:spPr>
      </p:pic>
      <p:grpSp>
        <p:nvGrpSpPr>
          <p:cNvPr id="2" name="Group 7"/>
          <p:cNvGrpSpPr/>
          <p:nvPr/>
        </p:nvGrpSpPr>
        <p:grpSpPr>
          <a:xfrm>
            <a:off x="744888" y="4533102"/>
            <a:ext cx="7654224" cy="2039170"/>
            <a:chOff x="1115616" y="4199630"/>
            <a:chExt cx="7654224" cy="2039170"/>
          </a:xfrm>
        </p:grpSpPr>
        <p:pic>
          <p:nvPicPr>
            <p:cNvPr id="7174" name="Picture 5"/>
            <p:cNvPicPr>
              <a:picLocks noChangeAspect="1" noChangeArrowheads="1"/>
            </p:cNvPicPr>
            <p:nvPr/>
          </p:nvPicPr>
          <p:blipFill>
            <a:blip r:embed="rId4" cstate="print"/>
            <a:srcRect t="58308" r="3356" b="4683"/>
            <a:stretch>
              <a:fillRect/>
            </a:stretch>
          </p:blipFill>
          <p:spPr bwMode="auto">
            <a:xfrm>
              <a:off x="1115616" y="4199630"/>
              <a:ext cx="5567705" cy="2037682"/>
            </a:xfrm>
            <a:prstGeom prst="rect">
              <a:avLst/>
            </a:prstGeom>
            <a:noFill/>
            <a:ln w="9525">
              <a:noFill/>
              <a:miter lim="800000"/>
              <a:headEnd/>
              <a:tailEnd/>
            </a:ln>
          </p:spPr>
        </p:pic>
        <p:pic>
          <p:nvPicPr>
            <p:cNvPr id="7" name="Picture 5" descr="600px-Albert_Einstein_Head"/>
            <p:cNvPicPr>
              <a:picLocks noChangeAspect="1" noChangeArrowheads="1"/>
            </p:cNvPicPr>
            <p:nvPr/>
          </p:nvPicPr>
          <p:blipFill>
            <a:blip r:embed="rId5" cstate="print"/>
            <a:srcRect/>
            <a:stretch>
              <a:fillRect/>
            </a:stretch>
          </p:blipFill>
          <p:spPr bwMode="auto">
            <a:xfrm>
              <a:off x="6732240" y="4201200"/>
              <a:ext cx="2037600" cy="20376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Higgs discovery means to us?</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2162" name="Picture 2"/>
          <p:cNvPicPr>
            <a:picLocks noGrp="1" noChangeAspect="1" noChangeArrowheads="1"/>
          </p:cNvPicPr>
          <p:nvPr>
            <p:ph idx="1"/>
          </p:nvPr>
        </p:nvPicPr>
        <p:blipFill>
          <a:blip r:embed="rId2" cstate="print"/>
          <a:srcRect t="4427" b="5534"/>
          <a:stretch>
            <a:fillRect/>
          </a:stretch>
        </p:blipFill>
        <p:spPr bwMode="auto">
          <a:xfrm>
            <a:off x="527386" y="1512000"/>
            <a:ext cx="8089229"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70</a:t>
            </a:fld>
            <a:endParaRPr lang="en-SG"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SG" dirty="0"/>
          </a:p>
        </p:txBody>
      </p:sp>
      <p:sp>
        <p:nvSpPr>
          <p:cNvPr id="3" name="Content Placeholder 2"/>
          <p:cNvSpPr>
            <a:spLocks noGrp="1"/>
          </p:cNvSpPr>
          <p:nvPr>
            <p:ph idx="1"/>
          </p:nvPr>
        </p:nvSpPr>
        <p:spPr/>
        <p:txBody>
          <a:bodyPr>
            <a:normAutofit fontScale="62500" lnSpcReduction="20000"/>
          </a:bodyPr>
          <a:lstStyle/>
          <a:p>
            <a:pPr>
              <a:lnSpc>
                <a:spcPct val="120000"/>
              </a:lnSpc>
              <a:buSzPct val="50000"/>
              <a:buFont typeface="Monotype Sorts" pitchFamily="1" charset="2"/>
              <a:buChar char="l"/>
            </a:pPr>
            <a:r>
              <a:rPr lang="en-SG" dirty="0" smtClean="0"/>
              <a:t>The </a:t>
            </a:r>
            <a:r>
              <a:rPr lang="en-SG" dirty="0" smtClean="0"/>
              <a:t>LHC project (the accelerator and experiments) was conceived &amp; designed to attack these questions in the particle physics (and science).</a:t>
            </a:r>
          </a:p>
          <a:p>
            <a:pPr>
              <a:lnSpc>
                <a:spcPct val="120000"/>
              </a:lnSpc>
              <a:buSzPct val="50000"/>
              <a:buFont typeface="Monotype Sorts" pitchFamily="1" charset="2"/>
              <a:buChar char="l"/>
            </a:pPr>
            <a:r>
              <a:rPr lang="en-US" dirty="0" smtClean="0"/>
              <a:t>Everything </a:t>
            </a:r>
            <a:r>
              <a:rPr lang="en-US" dirty="0" smtClean="0"/>
              <a:t>from the accelerator (its cryogenic systems, superconducting magnets,…), and the experiments (their detectors, electronics, data handling, selection of a precious few events,..) operate at unprecedented scales and complexity in an unprecedented environment.</a:t>
            </a:r>
          </a:p>
          <a:p>
            <a:pPr>
              <a:lnSpc>
                <a:spcPct val="120000"/>
              </a:lnSpc>
              <a:buSzPct val="50000"/>
              <a:buFont typeface="Monotype Sorts" pitchFamily="1" charset="2"/>
              <a:buChar char="l"/>
            </a:pPr>
            <a:r>
              <a:rPr lang="en-US" dirty="0" smtClean="0"/>
              <a:t>Their construction has required a long and painstaking effort on a global scale. They are unparalleled scientific instruments.</a:t>
            </a:r>
          </a:p>
          <a:p>
            <a:pPr>
              <a:lnSpc>
                <a:spcPct val="120000"/>
              </a:lnSpc>
              <a:buSzPct val="50000"/>
              <a:buFont typeface="Monotype Sorts" pitchFamily="1" charset="2"/>
              <a:buChar char="l"/>
            </a:pPr>
            <a:r>
              <a:rPr lang="en-SG" dirty="0" smtClean="0"/>
              <a:t>The </a:t>
            </a:r>
            <a:r>
              <a:rPr lang="en-SG" dirty="0" smtClean="0"/>
              <a:t>LHC accelerator and the experiments are unprecedented in complexity and operate in an unprecedented &amp; hostile environment.</a:t>
            </a:r>
          </a:p>
          <a:p>
            <a:pPr>
              <a:lnSpc>
                <a:spcPct val="120000"/>
              </a:lnSpc>
              <a:buSzPct val="50000"/>
              <a:buFont typeface="Monotype Sorts" pitchFamily="1" charset="2"/>
              <a:buChar char="l"/>
            </a:pPr>
            <a:r>
              <a:rPr lang="en-SG" dirty="0" smtClean="0"/>
              <a:t> Driven by the science many technologies have been pushed to their limits. </a:t>
            </a:r>
          </a:p>
          <a:p>
            <a:pPr>
              <a:lnSpc>
                <a:spcPct val="120000"/>
              </a:lnSpc>
              <a:buSzPct val="50000"/>
              <a:buFont typeface="Monotype Sorts" pitchFamily="1" charset="2"/>
              <a:buChar char="l"/>
            </a:pPr>
            <a:r>
              <a:rPr lang="en-US" dirty="0" smtClean="0">
                <a:solidFill>
                  <a:srgbClr val="FF0000"/>
                </a:solidFill>
              </a:rPr>
              <a:t>Indeed</a:t>
            </a:r>
            <a:r>
              <a:rPr lang="en-US" dirty="0" smtClean="0">
                <a:solidFill>
                  <a:srgbClr val="FF0000"/>
                </a:solidFill>
              </a:rPr>
              <a:t>, CERN is the Mecca of interplay between science, engineering and technology.</a:t>
            </a:r>
            <a:endParaRPr lang="en-SG" dirty="0" smtClean="0">
              <a:solidFill>
                <a:srgbClr val="FF0000"/>
              </a:solidFill>
            </a:endParaRPr>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71</a:t>
            </a:fld>
            <a:endParaRPr lang="en-SG"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00" y="31372"/>
            <a:ext cx="9108000" cy="2520000"/>
          </a:xfrm>
        </p:spPr>
        <p:txBody>
          <a:bodyPr anchor="ctr" anchorCtr="1">
            <a:normAutofit/>
          </a:bodyPr>
          <a:lstStyle/>
          <a:p>
            <a:r>
              <a:rPr lang="en-US" sz="6000" dirty="0" smtClean="0">
                <a:latin typeface="Arial Rounded MT Bold" pitchFamily="34" charset="0"/>
              </a:rPr>
              <a:t>Backup slides</a:t>
            </a:r>
            <a:endParaRPr lang="en-SG" sz="6000" dirty="0">
              <a:latin typeface="Arial Rounded MT Bold" pitchFamily="34" charset="0"/>
            </a:endParaRPr>
          </a:p>
        </p:txBody>
      </p:sp>
      <p:sp>
        <p:nvSpPr>
          <p:cNvPr id="3" name="Slide Number Placeholder 2"/>
          <p:cNvSpPr>
            <a:spLocks noGrp="1"/>
          </p:cNvSpPr>
          <p:nvPr>
            <p:ph type="sldNum" sz="quarter" idx="12"/>
          </p:nvPr>
        </p:nvSpPr>
        <p:spPr/>
        <p:txBody>
          <a:bodyPr/>
          <a:lstStyle/>
          <a:p>
            <a:fld id="{87DA48A2-68BF-4CCB-B774-65C9A0FC6421}" type="slidenum">
              <a:rPr lang="en-SG" smtClean="0"/>
              <a:pPr/>
              <a:t>72</a:t>
            </a:fld>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4355976" y="1552462"/>
            <a:ext cx="4069483" cy="4860000"/>
            <a:chOff x="4268807" y="1552462"/>
            <a:chExt cx="4069483" cy="4844476"/>
          </a:xfrm>
        </p:grpSpPr>
        <p:pic>
          <p:nvPicPr>
            <p:cNvPr id="6" name="Picture 5" descr="p2-p2.bmp"/>
            <p:cNvPicPr>
              <a:picLocks noChangeAspect="1"/>
            </p:cNvPicPr>
            <p:nvPr/>
          </p:nvPicPr>
          <p:blipFill>
            <a:blip r:embed="rId2" cstate="print"/>
            <a:srcRect b="1868"/>
            <a:stretch>
              <a:fillRect/>
            </a:stretch>
          </p:blipFill>
          <p:spPr>
            <a:xfrm>
              <a:off x="4269547" y="1552462"/>
              <a:ext cx="4068743" cy="2948351"/>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print"/>
            <a:srcRect l="14939" t="6301" r="13445" b="37140"/>
            <a:stretch>
              <a:fillRect/>
            </a:stretch>
          </p:blipFill>
          <p:spPr bwMode="auto">
            <a:xfrm>
              <a:off x="4268807" y="4199614"/>
              <a:ext cx="4068724" cy="2197324"/>
            </a:xfrm>
            <a:prstGeom prst="rect">
              <a:avLst/>
            </a:prstGeom>
            <a:ln>
              <a:noFill/>
            </a:ln>
            <a:effectLst>
              <a:outerShdw blurRad="292100" dist="139700" dir="2700000" algn="tl" rotWithShape="0">
                <a:srgbClr val="333333">
                  <a:alpha val="65000"/>
                </a:srgbClr>
              </a:outerShdw>
            </a:effectLst>
          </p:spPr>
        </p:pic>
      </p:grpSp>
      <p:sp>
        <p:nvSpPr>
          <p:cNvPr id="5" name="Slide Number Placeholder 4"/>
          <p:cNvSpPr>
            <a:spLocks noGrp="1"/>
          </p:cNvSpPr>
          <p:nvPr>
            <p:ph type="sldNum" sz="quarter" idx="12"/>
          </p:nvPr>
        </p:nvSpPr>
        <p:spPr/>
        <p:txBody>
          <a:bodyPr/>
          <a:lstStyle/>
          <a:p>
            <a:fld id="{6B515099-5EE2-44CA-9DA9-9E7B1E624B5D}" type="slidenum">
              <a:rPr lang="en-SG" smtClean="0"/>
              <a:pPr/>
              <a:t>73</a:t>
            </a:fld>
            <a:endParaRPr lang="en-SG" dirty="0"/>
          </a:p>
        </p:txBody>
      </p:sp>
      <p:sp>
        <p:nvSpPr>
          <p:cNvPr id="2" name="Title 1"/>
          <p:cNvSpPr>
            <a:spLocks noGrp="1"/>
          </p:cNvSpPr>
          <p:nvPr>
            <p:ph type="title"/>
          </p:nvPr>
        </p:nvSpPr>
        <p:spPr>
          <a:xfrm>
            <a:off x="18000" y="60736"/>
            <a:ext cx="9108000" cy="1368000"/>
          </a:xfrm>
        </p:spPr>
        <p:txBody>
          <a:bodyPr>
            <a:normAutofit/>
          </a:bodyPr>
          <a:lstStyle/>
          <a:p>
            <a:r>
              <a:rPr lang="en-US" sz="4300" dirty="0" smtClean="0">
                <a:latin typeface="Arial Rounded MT Bold" pitchFamily="34" charset="0"/>
              </a:rPr>
              <a:t>Tradition of underground physics</a:t>
            </a:r>
            <a:endParaRPr lang="en-SG" sz="4300" dirty="0">
              <a:latin typeface="Arial Rounded MT Bold" pitchFamily="34" charset="0"/>
            </a:endParaRPr>
          </a:p>
        </p:txBody>
      </p:sp>
      <p:grpSp>
        <p:nvGrpSpPr>
          <p:cNvPr id="9" name="Group 12"/>
          <p:cNvGrpSpPr/>
          <p:nvPr/>
        </p:nvGrpSpPr>
        <p:grpSpPr>
          <a:xfrm>
            <a:off x="805711" y="1548000"/>
            <a:ext cx="3439588" cy="4860000"/>
            <a:chOff x="805711" y="1548000"/>
            <a:chExt cx="3439588" cy="4860000"/>
          </a:xfrm>
        </p:grpSpPr>
        <p:pic>
          <p:nvPicPr>
            <p:cNvPr id="7" name="Picture 4" descr="F:\KGF34.TIF"/>
            <p:cNvPicPr>
              <a:picLocks noChangeAspect="1" noChangeArrowheads="1"/>
            </p:cNvPicPr>
            <p:nvPr/>
          </p:nvPicPr>
          <p:blipFill>
            <a:blip r:embed="rId4" cstate="print"/>
            <a:srcRect l="960" t="1843"/>
            <a:stretch>
              <a:fillRect/>
            </a:stretch>
          </p:blipFill>
          <p:spPr bwMode="auto">
            <a:xfrm>
              <a:off x="805711" y="1548000"/>
              <a:ext cx="3433739" cy="3268414"/>
            </a:xfrm>
            <a:prstGeom prst="rect">
              <a:avLst/>
            </a:prstGeom>
            <a:ln>
              <a:noFill/>
            </a:ln>
            <a:effectLst>
              <a:outerShdw blurRad="292100" dist="139700" dir="2700000" algn="tl" rotWithShape="0">
                <a:srgbClr val="333333">
                  <a:alpha val="65000"/>
                </a:srgbClr>
              </a:outerShdw>
            </a:effectLst>
          </p:spPr>
        </p:pic>
        <p:pic>
          <p:nvPicPr>
            <p:cNvPr id="8" name="Picture 6" descr="kgf1"/>
            <p:cNvPicPr>
              <a:picLocks noChangeAspect="1" noChangeArrowheads="1"/>
            </p:cNvPicPr>
            <p:nvPr/>
          </p:nvPicPr>
          <p:blipFill>
            <a:blip r:embed="rId5" cstate="print"/>
            <a:srcRect/>
            <a:stretch>
              <a:fillRect/>
            </a:stretch>
          </p:blipFill>
          <p:spPr bwMode="auto">
            <a:xfrm>
              <a:off x="812109" y="4834454"/>
              <a:ext cx="3433190" cy="1573546"/>
            </a:xfrm>
            <a:prstGeom prst="rect">
              <a:avLst/>
            </a:prstGeom>
            <a:solidFill>
              <a:srgbClr val="FF3399"/>
            </a:solidFill>
          </p:spPr>
        </p:pic>
      </p:grpSp>
      <p:sp>
        <p:nvSpPr>
          <p:cNvPr id="10" name="TextBox 9"/>
          <p:cNvSpPr txBox="1"/>
          <p:nvPr/>
        </p:nvSpPr>
        <p:spPr>
          <a:xfrm rot="16200000" flipH="1">
            <a:off x="7367226" y="2661142"/>
            <a:ext cx="2555744" cy="369332"/>
          </a:xfrm>
          <a:prstGeom prst="rect">
            <a:avLst/>
          </a:prstGeom>
          <a:noFill/>
        </p:spPr>
        <p:txBody>
          <a:bodyPr wrap="square" rtlCol="0">
            <a:spAutoFit/>
          </a:bodyPr>
          <a:lstStyle/>
          <a:p>
            <a:pPr algn="r"/>
            <a:r>
              <a:rPr lang="en-US" dirty="0" smtClean="0">
                <a:solidFill>
                  <a:srgbClr val="FF0000"/>
                </a:solidFill>
                <a:latin typeface="Narkisim" pitchFamily="34" charset="-79"/>
                <a:cs typeface="Narkisim" pitchFamily="34" charset="-79"/>
              </a:rPr>
              <a:t>Proton decay experiments</a:t>
            </a:r>
            <a:endParaRPr lang="en-SG" dirty="0">
              <a:solidFill>
                <a:srgbClr val="FF00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1092305" y="2783214"/>
            <a:ext cx="3082430" cy="657410"/>
          </a:xfrm>
          <a:prstGeom prst="rect">
            <a:avLst/>
          </a:prstGeom>
          <a:noFill/>
          <a:ln w="9525">
            <a:noFill/>
            <a:miter lim="800000"/>
            <a:headEnd/>
            <a:tailEnd/>
          </a:ln>
          <a:effectLst/>
        </p:spPr>
        <p:txBody>
          <a:bodyPr wrap="square" lIns="102413" tIns="51206" rIns="102413" bIns="51206" anchor="ctr" anchorCtr="0">
            <a:spAutoFit/>
          </a:bodyPr>
          <a:lstStyle/>
          <a:p>
            <a:pPr algn="r" defTabSz="1023938"/>
            <a:r>
              <a:rPr lang="en-US" sz="1800" dirty="0">
                <a:solidFill>
                  <a:srgbClr val="FF0000"/>
                </a:solidFill>
                <a:latin typeface="Narkisim" pitchFamily="34" charset="-79"/>
                <a:cs typeface="Narkisim" pitchFamily="34" charset="-79"/>
              </a:rPr>
              <a:t>Atmospheric neutrino detector</a:t>
            </a:r>
          </a:p>
          <a:p>
            <a:pPr algn="r" defTabSz="1023938"/>
            <a:r>
              <a:rPr lang="en-US" sz="1800" dirty="0">
                <a:solidFill>
                  <a:srgbClr val="FF0000"/>
                </a:solidFill>
                <a:latin typeface="Narkisim" pitchFamily="34" charset="-79"/>
                <a:cs typeface="Narkisim" pitchFamily="34" charset="-79"/>
              </a:rPr>
              <a:t> at Kolar Gold </a:t>
            </a:r>
            <a:r>
              <a:rPr lang="en-US" sz="1800" dirty="0" smtClean="0">
                <a:solidFill>
                  <a:srgbClr val="FF0000"/>
                </a:solidFill>
                <a:latin typeface="Narkisim" pitchFamily="34" charset="-79"/>
                <a:cs typeface="Narkisim" pitchFamily="34" charset="-79"/>
              </a:rPr>
              <a:t>Fields –1965</a:t>
            </a:r>
            <a:endParaRPr lang="en-US" sz="1800" dirty="0">
              <a:solidFill>
                <a:srgbClr val="FF0000"/>
              </a:solidFill>
              <a:latin typeface="Narkisim" pitchFamily="34" charset="-79"/>
              <a:cs typeface="Narkisim" pitchFamily="34" charset="-79"/>
            </a:endParaRPr>
          </a:p>
        </p:txBody>
      </p:sp>
      <p:sp>
        <p:nvSpPr>
          <p:cNvPr id="13" name="Footer Placeholder 3"/>
          <p:cNvSpPr>
            <a:spLocks noGrp="1"/>
          </p:cNvSpPr>
          <p:nvPr>
            <p:ph type="ftr" sz="quarter" idx="11"/>
          </p:nvPr>
        </p:nvSpPr>
        <p:spPr>
          <a:xfrm>
            <a:off x="0" y="6552000"/>
            <a:ext cx="8640000" cy="274320"/>
          </a:xfrm>
        </p:spPr>
        <p:txBody>
          <a:bodyPr/>
          <a:lstStyle/>
          <a:p>
            <a:r>
              <a:rPr lang="en-SG" smtClean="0"/>
              <a:t>Dr. B.Satyanarayana, TIFR, Mumbai                                          Good Shepherd School, Anakapalle                                          December 4,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fontScale="92500" lnSpcReduction="20000"/>
          </a:bodyPr>
          <a:lstStyle/>
          <a:p>
            <a:pPr>
              <a:lnSpc>
                <a:spcPct val="110000"/>
              </a:lnSpc>
            </a:pPr>
            <a:r>
              <a:rPr lang="en-US" sz="1800" dirty="0" smtClean="0"/>
              <a:t>High Energy Physics research using underground detectors at Kolar Gold Fields during 1952-92.</a:t>
            </a:r>
          </a:p>
          <a:p>
            <a:pPr>
              <a:lnSpc>
                <a:spcPct val="110000"/>
              </a:lnSpc>
            </a:pPr>
            <a:r>
              <a:rPr lang="en-US" sz="1800" dirty="0" smtClean="0"/>
              <a:t>Muon intensities and angular distributions at various depths.</a:t>
            </a:r>
          </a:p>
          <a:p>
            <a:pPr>
              <a:lnSpc>
                <a:spcPct val="110000"/>
              </a:lnSpc>
            </a:pPr>
            <a:r>
              <a:rPr lang="en-US" sz="1800" dirty="0" smtClean="0"/>
              <a:t>Indian initiative in neutrino physics goes back to more than 35 years.</a:t>
            </a:r>
          </a:p>
          <a:p>
            <a:pPr>
              <a:lnSpc>
                <a:spcPct val="110000"/>
              </a:lnSpc>
            </a:pPr>
            <a:r>
              <a:rPr lang="en-US" sz="1800" dirty="0" smtClean="0"/>
              <a:t>Demonstrated for the first time the feasibility of doing neutrino experiment at KGF in south India.</a:t>
            </a:r>
          </a:p>
          <a:p>
            <a:pPr>
              <a:lnSpc>
                <a:spcPct val="110000"/>
              </a:lnSpc>
            </a:pPr>
            <a:r>
              <a:rPr lang="en-US" sz="1800" dirty="0" smtClean="0"/>
              <a:t>International collaboration experiment to detect atmospheric neutrinos started at KGF in 1964.</a:t>
            </a:r>
          </a:p>
          <a:p>
            <a:pPr>
              <a:lnSpc>
                <a:spcPct val="110000"/>
              </a:lnSpc>
            </a:pPr>
            <a:r>
              <a:rPr lang="en-US" sz="1800" dirty="0" smtClean="0"/>
              <a:t>Detection of atmospheric neutrino in 1965.</a:t>
            </a:r>
          </a:p>
          <a:p>
            <a:pPr>
              <a:lnSpc>
                <a:spcPct val="110000"/>
              </a:lnSpc>
            </a:pPr>
            <a:r>
              <a:rPr lang="en-US" sz="1800" dirty="0" smtClean="0"/>
              <a:t>KGF data during the proton decay era was used to look for ultra high energy neutrino sources in the sky.</a:t>
            </a:r>
          </a:p>
          <a:p>
            <a:pPr>
              <a:lnSpc>
                <a:spcPct val="110000"/>
              </a:lnSpc>
            </a:pPr>
            <a:r>
              <a:rPr lang="en-US" sz="1800" dirty="0" smtClean="0"/>
              <a:t>Bounds on neutrino masses using cosmological data.</a:t>
            </a:r>
          </a:p>
          <a:p>
            <a:pPr>
              <a:lnSpc>
                <a:spcPct val="110000"/>
              </a:lnSpc>
            </a:pPr>
            <a:r>
              <a:rPr lang="en-US" sz="1800" dirty="0" smtClean="0"/>
              <a:t>Estimation of atmospheric neutrino flux.</a:t>
            </a:r>
          </a:p>
          <a:p>
            <a:pPr>
              <a:lnSpc>
                <a:spcPct val="110000"/>
              </a:lnSpc>
            </a:pPr>
            <a:endParaRPr lang="en-SG" sz="1800" dirty="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74</a:t>
            </a:fld>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The pioneering proton decay experiment at 2km below ground</a:t>
            </a:r>
            <a:endParaRPr lang="en-IN" dirty="0"/>
          </a:p>
        </p:txBody>
      </p:sp>
      <p:pic>
        <p:nvPicPr>
          <p:cNvPr id="6" name="Content Placeholder 5" descr="IMG-20121204-WA0003.jpg"/>
          <p:cNvPicPr>
            <a:picLocks noGrp="1" noChangeAspect="1"/>
          </p:cNvPicPr>
          <p:nvPr>
            <p:ph idx="1"/>
          </p:nvPr>
        </p:nvPicPr>
        <p:blipFill>
          <a:blip r:embed="rId2"/>
          <a:stretch>
            <a:fillRect/>
          </a:stretch>
        </p:blipFill>
        <p:spPr>
          <a:xfrm>
            <a:off x="859062" y="1511300"/>
            <a:ext cx="7425876" cy="5040313"/>
          </a:xfrm>
        </p:spPr>
      </p:pic>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75</a:t>
            </a:fld>
            <a:endParaRPr lang="en-SG"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India-based Neutrino Observatory project</a:t>
            </a:r>
            <a:endParaRPr lang="en-SG" sz="4000"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a:t>
            </a:r>
            <a:r>
              <a:rPr lang="en-US" sz="2400" dirty="0" smtClean="0"/>
              <a:t>25 </a:t>
            </a:r>
            <a:r>
              <a:rPr lang="en-US" sz="2400" dirty="0" smtClean="0"/>
              <a:t>groups belonging to DAE institutions, IITs and Universities.</a:t>
            </a:r>
          </a:p>
          <a:p>
            <a:pPr>
              <a:lnSpc>
                <a:spcPct val="120000"/>
              </a:lnSpc>
            </a:pPr>
            <a:r>
              <a:rPr lang="en-US" sz="2400" dirty="0" smtClean="0"/>
              <a:t>The total cost of the project is expected to be about </a:t>
            </a:r>
            <a:r>
              <a:rPr lang="en-US" sz="2400" dirty="0" smtClean="0">
                <a:latin typeface="Rupee Foradian"/>
              </a:rPr>
              <a:t>`</a:t>
            </a:r>
            <a:r>
              <a:rPr lang="en-US" sz="2400" dirty="0" smtClean="0"/>
              <a:t>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a:t>
            </a:r>
            <a:endParaRPr lang="en-SG" sz="2400" dirty="0" smtClean="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76</a:t>
            </a:fld>
            <a:endParaRPr lang="en-SG"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77</a:t>
            </a:fld>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Schematic of the underground labs</a:t>
            </a:r>
            <a:endParaRPr lang="en-SG" dirty="0"/>
          </a:p>
        </p:txBody>
      </p:sp>
      <p:pic>
        <p:nvPicPr>
          <p:cNvPr id="8" name="Content Placeholder 7" descr="ug_layout_Bodi_Hills1.JPG"/>
          <p:cNvPicPr>
            <a:picLocks noGrp="1" noChangeAspect="1"/>
          </p:cNvPicPr>
          <p:nvPr>
            <p:ph idx="1"/>
          </p:nvPr>
        </p:nvPicPr>
        <p:blipFill>
          <a:blip r:embed="rId2" cstate="print"/>
          <a:srcRect b="6196"/>
          <a:stretch>
            <a:fillRect/>
          </a:stretch>
        </p:blipFill>
        <p:spPr>
          <a:xfrm>
            <a:off x="35996" y="1548000"/>
            <a:ext cx="8168169" cy="4860000"/>
          </a:xfrm>
          <a:prstGeom prst="rect">
            <a:avLst/>
          </a:prstGeom>
          <a:noFill/>
          <a:ln>
            <a:noFill/>
          </a:ln>
        </p:spPr>
      </p:pic>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78</a:t>
            </a:fld>
            <a:endParaRPr lang="en-SG" dirty="0"/>
          </a:p>
        </p:txBody>
      </p:sp>
      <p:sp>
        <p:nvSpPr>
          <p:cNvPr id="11" name="Rounded Rectangle 10"/>
          <p:cNvSpPr/>
          <p:nvPr/>
        </p:nvSpPr>
        <p:spPr>
          <a:xfrm>
            <a:off x="7560488" y="3990533"/>
            <a:ext cx="1404000" cy="374571"/>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solidFill>
                  <a:schemeClr val="tx1"/>
                </a:solidFill>
              </a:rPr>
              <a:t>Basic features</a:t>
            </a:r>
            <a:endParaRPr lang="en-SG" sz="1600" dirty="0">
              <a:solidFill>
                <a:schemeClr val="tx1"/>
              </a:solidFill>
            </a:endParaRPr>
          </a:p>
        </p:txBody>
      </p:sp>
      <p:graphicFrame>
        <p:nvGraphicFramePr>
          <p:cNvPr id="10" name="Table 9"/>
          <p:cNvGraphicFramePr>
            <a:graphicFrameLocks noGrp="1"/>
          </p:cNvGraphicFramePr>
          <p:nvPr/>
        </p:nvGraphicFramePr>
        <p:xfrm>
          <a:off x="4932040" y="4425528"/>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79</a:t>
            </a:fld>
            <a:endParaRPr lang="en-US" dirty="0"/>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What do we know about our universe</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0114" name="Picture 2"/>
          <p:cNvPicPr>
            <a:picLocks noGrp="1" noChangeAspect="1" noChangeArrowheads="1"/>
          </p:cNvPicPr>
          <p:nvPr>
            <p:ph idx="1"/>
          </p:nvPr>
        </p:nvPicPr>
        <p:blipFill>
          <a:blip r:embed="rId2" cstate="print"/>
          <a:srcRect/>
          <a:stretch>
            <a:fillRect/>
          </a:stretch>
        </p:blipFill>
        <p:spPr bwMode="auto">
          <a:xfrm>
            <a:off x="17463" y="1512000"/>
            <a:ext cx="9109075" cy="4442357"/>
          </a:xfrm>
          <a:prstGeom prst="rect">
            <a:avLst/>
          </a:prstGeom>
          <a:noFill/>
          <a:ln w="9525">
            <a:noFill/>
            <a:miter lim="800000"/>
            <a:headEnd/>
            <a:tailEnd/>
          </a:ln>
        </p:spPr>
      </p:pic>
      <p:sp>
        <p:nvSpPr>
          <p:cNvPr id="7" name="Rectangle 6"/>
          <p:cNvSpPr/>
          <p:nvPr/>
        </p:nvSpPr>
        <p:spPr>
          <a:xfrm>
            <a:off x="18000" y="5951021"/>
            <a:ext cx="9108000" cy="646331"/>
          </a:xfrm>
          <a:prstGeom prst="rect">
            <a:avLst/>
          </a:prstGeom>
          <a:solidFill>
            <a:srgbClr val="FFFF00"/>
          </a:solidFill>
        </p:spPr>
        <p:txBody>
          <a:bodyPr>
            <a:spAutoFit/>
          </a:bodyPr>
          <a:lstStyle/>
          <a:p>
            <a:r>
              <a:rPr lang="en-SG" b="1" dirty="0" smtClean="0"/>
              <a:t>Experimental High Energy Physics </a:t>
            </a:r>
            <a:r>
              <a:rPr lang="en-SG" b="1" dirty="0" smtClean="0"/>
              <a:t>at the energy frontier with highest collision energies ever is changing our view of the universe.</a:t>
            </a:r>
            <a:endParaRPr lang="en-SG" dirty="0"/>
          </a:p>
        </p:txBody>
      </p:sp>
      <p:sp>
        <p:nvSpPr>
          <p:cNvPr id="8" name="Slide Number Placeholder 7"/>
          <p:cNvSpPr>
            <a:spLocks noGrp="1"/>
          </p:cNvSpPr>
          <p:nvPr>
            <p:ph type="sldNum" sz="quarter" idx="12"/>
          </p:nvPr>
        </p:nvSpPr>
        <p:spPr/>
        <p:txBody>
          <a:bodyPr/>
          <a:lstStyle/>
          <a:p>
            <a:fld id="{87DA48A2-68BF-4CCB-B774-65C9A0FC6421}" type="slidenum">
              <a:rPr lang="en-SG" smtClean="0"/>
              <a:pPr/>
              <a:t>8</a:t>
            </a:fld>
            <a:endParaRPr lang="en-SG"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92500"/>
          </a:bodyPr>
          <a:lstStyle/>
          <a:p>
            <a:pPr>
              <a:lnSpc>
                <a:spcPct val="120000"/>
              </a:lnSpc>
            </a:pPr>
            <a:r>
              <a:rPr lang="en-US" sz="2000" dirty="0" smtClean="0"/>
              <a:t>Research Scholars</a:t>
            </a:r>
          </a:p>
          <a:p>
            <a:pPr lvl="1">
              <a:lnSpc>
                <a:spcPct val="120000"/>
              </a:lnSpc>
            </a:pPr>
            <a:r>
              <a:rPr lang="en-SG" sz="1600"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sz="1600"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sz="1600"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sz="1600" dirty="0" smtClean="0"/>
              <a:t>Successful candidates after the course work will be attached to Ph.D. guides at various collaborating institutions for a Ph. D. degree in Physics on the basis of their INO related work.</a:t>
            </a:r>
          </a:p>
          <a:p>
            <a:pPr>
              <a:lnSpc>
                <a:spcPct val="120000"/>
              </a:lnSpc>
            </a:pPr>
            <a:r>
              <a:rPr lang="en-US" sz="2000" dirty="0" smtClean="0"/>
              <a:t>Career opportunities for bright engineers in Electronics, Instrumentation, Computer Science, Information technology, Civil, Mechanical and Electrical engineers</a:t>
            </a:r>
            <a:endParaRPr lang="en-SG" sz="2000" dirty="0" smtClean="0"/>
          </a:p>
        </p:txBody>
      </p:sp>
      <p:sp>
        <p:nvSpPr>
          <p:cNvPr id="2" name="Footer Placeholder 1"/>
          <p:cNvSpPr>
            <a:spLocks noGrp="1"/>
          </p:cNvSpPr>
          <p:nvPr>
            <p:ph type="ftr" sz="quarter" idx="11"/>
          </p:nvPr>
        </p:nvSpPr>
        <p:spPr/>
        <p:txBody>
          <a:bodyPr/>
          <a:lstStyle/>
          <a:p>
            <a:r>
              <a:rPr lang="en-US" smtClean="0"/>
              <a:t>Dr. B.Satyanarayana, TIFR, Mumbai                                          Good Shepherd School, Anakapalle                                          December 4, 2012</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80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 in TIFR</a:t>
            </a:r>
            <a:endParaRPr lang="en-SG" dirty="0"/>
          </a:p>
        </p:txBody>
      </p:sp>
      <p:sp>
        <p:nvSpPr>
          <p:cNvPr id="3" name="Content Placeholder 2"/>
          <p:cNvSpPr>
            <a:spLocks noGrp="1"/>
          </p:cNvSpPr>
          <p:nvPr>
            <p:ph sz="half" idx="1"/>
          </p:nvPr>
        </p:nvSpPr>
        <p:spPr/>
        <p:txBody>
          <a:bodyPr>
            <a:normAutofit lnSpcReduction="10000"/>
          </a:bodyPr>
          <a:lstStyle/>
          <a:p>
            <a:pPr>
              <a:lnSpc>
                <a:spcPct val="120000"/>
              </a:lnSpc>
            </a:pPr>
            <a:r>
              <a:rPr lang="en-US" sz="1600" dirty="0" smtClean="0"/>
              <a:t>Visiting Students’ Research Programme (VSRP)</a:t>
            </a:r>
            <a:r>
              <a:rPr lang="en-SG" sz="1600" dirty="0" smtClean="0"/>
              <a:t>   </a:t>
            </a:r>
          </a:p>
          <a:p>
            <a:pPr lvl="1">
              <a:lnSpc>
                <a:spcPct val="120000"/>
              </a:lnSpc>
            </a:pPr>
            <a:r>
              <a:rPr lang="en-SG" sz="1400" dirty="0" smtClean="0"/>
              <a:t>Physics/Chemistry :</a:t>
            </a:r>
            <a:br>
              <a:rPr lang="en-SG" sz="1400" dirty="0" smtClean="0"/>
            </a:br>
            <a:r>
              <a:rPr lang="en-SG" sz="1400" dirty="0" smtClean="0"/>
              <a:t>Pre-final year students of M.Sc./B.E./B.Tech.</a:t>
            </a:r>
          </a:p>
          <a:p>
            <a:pPr lvl="1">
              <a:lnSpc>
                <a:spcPct val="120000"/>
              </a:lnSpc>
            </a:pPr>
            <a:r>
              <a:rPr lang="en-SG" sz="1400" dirty="0" smtClean="0"/>
              <a:t>Biology:</a:t>
            </a:r>
            <a:br>
              <a:rPr lang="en-SG" sz="1400" dirty="0" smtClean="0"/>
            </a:br>
            <a:r>
              <a:rPr lang="en-SG" sz="1400" dirty="0" smtClean="0"/>
              <a:t>Pre-final year students of M.Sc./B.E./B.Tech. Students doing </a:t>
            </a:r>
            <a:r>
              <a:rPr lang="en-SG" sz="1400" dirty="0" err="1" smtClean="0"/>
              <a:t>M.Pharm</a:t>
            </a:r>
            <a:r>
              <a:rPr lang="en-SG" sz="1400" dirty="0" smtClean="0"/>
              <a:t>., Medicine/Engineering will be also be considered.</a:t>
            </a:r>
          </a:p>
          <a:p>
            <a:pPr lvl="1">
              <a:lnSpc>
                <a:spcPct val="120000"/>
              </a:lnSpc>
            </a:pPr>
            <a:r>
              <a:rPr lang="en-SG" sz="1400" dirty="0" smtClean="0"/>
              <a:t>Mathematics:</a:t>
            </a:r>
            <a:br>
              <a:rPr lang="en-SG" sz="1400" dirty="0" smtClean="0"/>
            </a:br>
            <a:r>
              <a:rPr lang="en-SG" sz="1400" dirty="0" smtClean="0"/>
              <a:t>Pre-final and final year students of M.A./M.Sc./M-Stat./B.Tech.  Exceptionally bright pre-final and final year students of B.Sc./</a:t>
            </a:r>
            <a:r>
              <a:rPr lang="en-SG" sz="1400" dirty="0" err="1" smtClean="0"/>
              <a:t>B.Stat</a:t>
            </a:r>
            <a:r>
              <a:rPr lang="en-SG" sz="1400" dirty="0" smtClean="0"/>
              <a:t>./</a:t>
            </a:r>
            <a:r>
              <a:rPr lang="en-SG" sz="1400" dirty="0" err="1" smtClean="0"/>
              <a:t>B.Math</a:t>
            </a:r>
            <a:r>
              <a:rPr lang="en-SG" sz="1400" dirty="0" smtClean="0"/>
              <a:t>. will also be considered.</a:t>
            </a:r>
          </a:p>
          <a:p>
            <a:pPr lvl="1">
              <a:lnSpc>
                <a:spcPct val="120000"/>
              </a:lnSpc>
            </a:pPr>
            <a:r>
              <a:rPr lang="en-SG" sz="1400" dirty="0" smtClean="0"/>
              <a:t>Computer &amp; Systems Sciences:</a:t>
            </a:r>
            <a:br>
              <a:rPr lang="en-SG" sz="1400" dirty="0" smtClean="0"/>
            </a:br>
            <a:r>
              <a:rPr lang="en-SG" sz="1400" dirty="0" smtClean="0"/>
              <a:t>Pre-final year students of B.E./B.Tech./M.Sc./M.C.A./M.E./M.Tech. </a:t>
            </a:r>
          </a:p>
          <a:p>
            <a:pPr>
              <a:lnSpc>
                <a:spcPct val="120000"/>
              </a:lnSpc>
            </a:pPr>
            <a:r>
              <a:rPr lang="en-SG" sz="1600" dirty="0" smtClean="0"/>
              <a:t>Research opportunities for exceptionally talented and strongly motivated students</a:t>
            </a:r>
          </a:p>
          <a:p>
            <a:pPr lvl="1">
              <a:lnSpc>
                <a:spcPct val="120000"/>
              </a:lnSpc>
            </a:pPr>
            <a:r>
              <a:rPr lang="en-SG" sz="1400" dirty="0" smtClean="0"/>
              <a:t>TIFR is India's premier institution for advanced research in fundamental sciences. The Institute runs a graduate programme leading to the award of Ph.D. degree, as well as M.Sc. and Integrated Ph.D. in certain subjects. </a:t>
            </a:r>
          </a:p>
          <a:p>
            <a:pPr lvl="1">
              <a:lnSpc>
                <a:spcPct val="120000"/>
              </a:lnSpc>
            </a:pPr>
            <a:r>
              <a:rPr lang="en-SG" sz="1400" dirty="0" smtClean="0"/>
              <a:t>The Graduate Programme at TIFR is classified into the following Subjects - Mathematics, Physics, Chemistry, Biology, Computer &amp; Systems Sciences and Science Education.</a:t>
            </a:r>
          </a:p>
          <a:p>
            <a:pPr>
              <a:lnSpc>
                <a:spcPct val="120000"/>
              </a:lnSpc>
            </a:pPr>
            <a:r>
              <a:rPr lang="en-US" sz="1600" dirty="0" smtClean="0"/>
              <a:t>Career opportunities for bright engineers in Electronics, Instrumentation, Computer Science, Information technology, Civil, Mechanical and Electrical engineers</a:t>
            </a:r>
            <a:endParaRPr lang="en-SG" sz="1600" dirty="0" smtClean="0"/>
          </a:p>
          <a:p>
            <a:pPr>
              <a:lnSpc>
                <a:spcPct val="120000"/>
              </a:lnSpc>
            </a:pPr>
            <a:endParaRPr lang="en-SG" sz="1600" dirty="0"/>
          </a:p>
        </p:txBody>
      </p:sp>
      <p:sp>
        <p:nvSpPr>
          <p:cNvPr id="4" name="Footer Placeholder 3"/>
          <p:cNvSpPr>
            <a:spLocks noGrp="1"/>
          </p:cNvSpPr>
          <p:nvPr>
            <p:ph type="ftr" sz="quarter" idx="11"/>
          </p:nvPr>
        </p:nvSpPr>
        <p:spPr/>
        <p:txBody>
          <a:bodyPr/>
          <a:lstStyle/>
          <a:p>
            <a:r>
              <a:rPr lang="en-US" smtClean="0"/>
              <a:t>Dr. B.Satyanarayana, TIFR, Mumbai                                          Good Shepherd School, Anakapalle                                          December 4, 2012</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82</a:t>
            </a:fld>
            <a:endParaRPr lang="en-SG" dirty="0"/>
          </a:p>
        </p:txBody>
      </p:sp>
      <p:pic>
        <p:nvPicPr>
          <p:cNvPr id="1026" name="Picture 2"/>
          <p:cNvPicPr>
            <a:picLocks noChangeAspect="1" noChangeArrowheads="1"/>
          </p:cNvPicPr>
          <p:nvPr/>
        </p:nvPicPr>
        <p:blipFill>
          <a:blip r:embed="rId2"/>
          <a:srcRect/>
          <a:stretch>
            <a:fillRect/>
          </a:stretch>
        </p:blipFill>
        <p:spPr bwMode="auto">
          <a:xfrm>
            <a:off x="142844" y="216000"/>
            <a:ext cx="4392000" cy="4163928"/>
          </a:xfrm>
          <a:prstGeom prst="rect">
            <a:avLst/>
          </a:prstGeom>
          <a:noFill/>
          <a:ln w="9525">
            <a:noFill/>
            <a:miter lim="800000"/>
            <a:headEnd/>
            <a:tailEnd/>
          </a:ln>
          <a:effectLst/>
        </p:spPr>
      </p:pic>
      <p:pic>
        <p:nvPicPr>
          <p:cNvPr id="1028" name="Picture 4" descr="D:\Personal\bsn\LHC\20120706-saakshi-main.JPG"/>
          <p:cNvPicPr>
            <a:picLocks noChangeAspect="1" noChangeArrowheads="1"/>
          </p:cNvPicPr>
          <p:nvPr/>
        </p:nvPicPr>
        <p:blipFill>
          <a:blip r:embed="rId3"/>
          <a:srcRect t="991"/>
          <a:stretch>
            <a:fillRect/>
          </a:stretch>
        </p:blipFill>
        <p:spPr bwMode="auto">
          <a:xfrm>
            <a:off x="4608000" y="216000"/>
            <a:ext cx="4320000" cy="4132696"/>
          </a:xfrm>
          <a:prstGeom prst="rect">
            <a:avLst/>
          </a:prstGeom>
          <a:noFill/>
        </p:spPr>
      </p:pic>
      <p:pic>
        <p:nvPicPr>
          <p:cNvPr id="1030" name="Picture 6" descr="D:\Personal\bsn\LHC\20120706-saakshi-vizag2.JPG"/>
          <p:cNvPicPr>
            <a:picLocks noChangeAspect="1" noChangeArrowheads="1"/>
          </p:cNvPicPr>
          <p:nvPr/>
        </p:nvPicPr>
        <p:blipFill>
          <a:blip r:embed="rId4" cstate="print"/>
          <a:srcRect/>
          <a:stretch>
            <a:fillRect/>
          </a:stretch>
        </p:blipFill>
        <p:spPr bwMode="auto">
          <a:xfrm>
            <a:off x="4608000" y="3286124"/>
            <a:ext cx="4320000" cy="3260637"/>
          </a:xfrm>
          <a:prstGeom prst="rect">
            <a:avLst/>
          </a:prstGeom>
          <a:noFill/>
        </p:spPr>
      </p:pic>
      <p:pic>
        <p:nvPicPr>
          <p:cNvPr id="12" name="Picture 11" descr="IMG-20121204-WA0004.jpg"/>
          <p:cNvPicPr>
            <a:picLocks noChangeAspect="1"/>
          </p:cNvPicPr>
          <p:nvPr/>
        </p:nvPicPr>
        <p:blipFill>
          <a:blip r:embed="rId5"/>
          <a:stretch>
            <a:fillRect/>
          </a:stretch>
        </p:blipFill>
        <p:spPr>
          <a:xfrm>
            <a:off x="144000" y="4094088"/>
            <a:ext cx="4392000" cy="232776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3" name="Slide Number Placeholder 2"/>
          <p:cNvSpPr>
            <a:spLocks noGrp="1"/>
          </p:cNvSpPr>
          <p:nvPr>
            <p:ph type="sldNum" sz="quarter" idx="12"/>
          </p:nvPr>
        </p:nvSpPr>
        <p:spPr/>
        <p:txBody>
          <a:bodyPr/>
          <a:lstStyle/>
          <a:p>
            <a:fld id="{87DA48A2-68BF-4CCB-B774-65C9A0FC6421}" type="slidenum">
              <a:rPr lang="en-SG" smtClean="0"/>
              <a:pPr/>
              <a:t>83</a:t>
            </a:fld>
            <a:endParaRPr lang="en-SG" dirty="0"/>
          </a:p>
        </p:txBody>
      </p:sp>
      <p:pic>
        <p:nvPicPr>
          <p:cNvPr id="4" name="Picture 3" descr="D:\Personal\bsn\LHC\20120706-eenadu-vizag.jpg"/>
          <p:cNvPicPr>
            <a:picLocks noChangeAspect="1" noChangeArrowheads="1"/>
          </p:cNvPicPr>
          <p:nvPr/>
        </p:nvPicPr>
        <p:blipFill>
          <a:blip r:embed="rId2"/>
          <a:srcRect/>
          <a:stretch>
            <a:fillRect/>
          </a:stretch>
        </p:blipFill>
        <p:spPr bwMode="auto">
          <a:xfrm>
            <a:off x="428596" y="214289"/>
            <a:ext cx="3786214" cy="6211093"/>
          </a:xfrm>
          <a:prstGeom prst="rect">
            <a:avLst/>
          </a:prstGeom>
          <a:noFill/>
        </p:spPr>
      </p:pic>
      <p:pic>
        <p:nvPicPr>
          <p:cNvPr id="2050" name="Picture 2" descr="D:\Personal\bsn\LHC\D27924938.JPG"/>
          <p:cNvPicPr>
            <a:picLocks noChangeAspect="1" noChangeArrowheads="1"/>
          </p:cNvPicPr>
          <p:nvPr/>
        </p:nvPicPr>
        <p:blipFill>
          <a:blip r:embed="rId3"/>
          <a:srcRect t="3114"/>
          <a:stretch>
            <a:fillRect/>
          </a:stretch>
        </p:blipFill>
        <p:spPr bwMode="auto">
          <a:xfrm>
            <a:off x="4593338" y="142852"/>
            <a:ext cx="4122066" cy="3357586"/>
          </a:xfrm>
          <a:prstGeom prst="rect">
            <a:avLst/>
          </a:prstGeom>
          <a:noFill/>
        </p:spPr>
      </p:pic>
      <p:pic>
        <p:nvPicPr>
          <p:cNvPr id="2051" name="Picture 3"/>
          <p:cNvPicPr>
            <a:picLocks noChangeAspect="1" noChangeArrowheads="1"/>
          </p:cNvPicPr>
          <p:nvPr/>
        </p:nvPicPr>
        <p:blipFill>
          <a:blip r:embed="rId4"/>
          <a:srcRect/>
          <a:stretch>
            <a:fillRect/>
          </a:stretch>
        </p:blipFill>
        <p:spPr bwMode="auto">
          <a:xfrm>
            <a:off x="4593404" y="2500306"/>
            <a:ext cx="4122000" cy="4052245"/>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3" name="Slide Number Placeholder 2"/>
          <p:cNvSpPr>
            <a:spLocks noGrp="1"/>
          </p:cNvSpPr>
          <p:nvPr>
            <p:ph type="sldNum" sz="quarter" idx="12"/>
          </p:nvPr>
        </p:nvSpPr>
        <p:spPr/>
        <p:txBody>
          <a:bodyPr/>
          <a:lstStyle/>
          <a:p>
            <a:fld id="{87DA48A2-68BF-4CCB-B774-65C9A0FC6421}" type="slidenum">
              <a:rPr lang="en-SG" smtClean="0"/>
              <a:pPr/>
              <a:t>84</a:t>
            </a:fld>
            <a:endParaRPr lang="en-SG" dirty="0"/>
          </a:p>
        </p:txBody>
      </p:sp>
      <p:pic>
        <p:nvPicPr>
          <p:cNvPr id="7" name="Picture 7"/>
          <p:cNvPicPr>
            <a:picLocks noChangeAspect="1" noChangeArrowheads="1"/>
          </p:cNvPicPr>
          <p:nvPr/>
        </p:nvPicPr>
        <p:blipFill>
          <a:blip r:embed="rId2"/>
          <a:srcRect t="7067"/>
          <a:stretch>
            <a:fillRect/>
          </a:stretch>
        </p:blipFill>
        <p:spPr bwMode="auto">
          <a:xfrm>
            <a:off x="5715008" y="142851"/>
            <a:ext cx="3286148" cy="5656375"/>
          </a:xfrm>
          <a:prstGeom prst="rect">
            <a:avLst/>
          </a:prstGeom>
          <a:noFill/>
          <a:ln w="9525">
            <a:noFill/>
            <a:miter lim="800000"/>
            <a:headEnd/>
            <a:tailEnd/>
          </a:ln>
          <a:effectLst/>
        </p:spPr>
      </p:pic>
      <p:pic>
        <p:nvPicPr>
          <p:cNvPr id="8" name="Picture 7" descr="IMG-20121204-WA0002.jpg"/>
          <p:cNvPicPr>
            <a:picLocks noChangeAspect="1"/>
          </p:cNvPicPr>
          <p:nvPr/>
        </p:nvPicPr>
        <p:blipFill>
          <a:blip r:embed="rId3"/>
          <a:srcRect t="472" b="1890"/>
          <a:stretch>
            <a:fillRect/>
          </a:stretch>
        </p:blipFill>
        <p:spPr>
          <a:xfrm>
            <a:off x="142838" y="71414"/>
            <a:ext cx="5731068" cy="6516000"/>
          </a:xfrm>
          <a:prstGeom prst="rect">
            <a:avLst/>
          </a:prstGeom>
        </p:spPr>
      </p:pic>
      <p:pic>
        <p:nvPicPr>
          <p:cNvPr id="6" name="Picture 5" descr="D:\Personal\bsn\LHC\20120706-saakshi-vizag1.JPG"/>
          <p:cNvPicPr>
            <a:picLocks noChangeAspect="1" noChangeArrowheads="1"/>
          </p:cNvPicPr>
          <p:nvPr/>
        </p:nvPicPr>
        <p:blipFill>
          <a:blip r:embed="rId4"/>
          <a:srcRect/>
          <a:stretch>
            <a:fillRect/>
          </a:stretch>
        </p:blipFill>
        <p:spPr bwMode="auto">
          <a:xfrm>
            <a:off x="2214546" y="-24"/>
            <a:ext cx="3854403" cy="2028633"/>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3" name="Slide Number Placeholder 2"/>
          <p:cNvSpPr>
            <a:spLocks noGrp="1"/>
          </p:cNvSpPr>
          <p:nvPr>
            <p:ph type="sldNum" sz="quarter" idx="12"/>
          </p:nvPr>
        </p:nvSpPr>
        <p:spPr/>
        <p:txBody>
          <a:bodyPr/>
          <a:lstStyle/>
          <a:p>
            <a:fld id="{87DA48A2-68BF-4CCB-B774-65C9A0FC6421}" type="slidenum">
              <a:rPr lang="en-SG" smtClean="0"/>
              <a:pPr/>
              <a:t>85</a:t>
            </a:fld>
            <a:endParaRPr lang="en-SG" dirty="0"/>
          </a:p>
        </p:txBody>
      </p:sp>
      <p:pic>
        <p:nvPicPr>
          <p:cNvPr id="4098" name="Picture 2"/>
          <p:cNvPicPr>
            <a:picLocks noChangeAspect="1" noChangeArrowheads="1"/>
          </p:cNvPicPr>
          <p:nvPr/>
        </p:nvPicPr>
        <p:blipFill>
          <a:blip r:embed="rId2"/>
          <a:srcRect l="14086" r="14310"/>
          <a:stretch>
            <a:fillRect/>
          </a:stretch>
        </p:blipFill>
        <p:spPr bwMode="auto">
          <a:xfrm>
            <a:off x="214282" y="71414"/>
            <a:ext cx="4357718" cy="314324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l="15790" r="15789"/>
          <a:stretch>
            <a:fillRect/>
          </a:stretch>
        </p:blipFill>
        <p:spPr bwMode="auto">
          <a:xfrm>
            <a:off x="4714876" y="71414"/>
            <a:ext cx="4172950" cy="3167846"/>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752475" y="3319485"/>
            <a:ext cx="7639050" cy="33242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4814912" y="4724416"/>
            <a:ext cx="3257550" cy="9906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4210" name="Picture 2"/>
          <p:cNvPicPr>
            <a:picLocks noChangeAspect="1" noChangeArrowheads="1"/>
          </p:cNvPicPr>
          <p:nvPr/>
        </p:nvPicPr>
        <p:blipFill>
          <a:blip r:embed="rId2" cstate="print"/>
          <a:srcRect l="3844" t="4980" r="3844" b="4980"/>
          <a:stretch>
            <a:fillRect/>
          </a:stretch>
        </p:blipFill>
        <p:spPr bwMode="auto">
          <a:xfrm>
            <a:off x="267897" y="72000"/>
            <a:ext cx="8608206" cy="6480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86</a:t>
            </a:fld>
            <a:endParaRPr lang="en-SG"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5234" name="Picture 2"/>
          <p:cNvPicPr>
            <a:picLocks noChangeAspect="1" noChangeArrowheads="1"/>
          </p:cNvPicPr>
          <p:nvPr/>
        </p:nvPicPr>
        <p:blipFill>
          <a:blip r:embed="rId2" cstate="print"/>
          <a:srcRect l="6833" t="4980" r="7260" b="6640"/>
          <a:stretch>
            <a:fillRect/>
          </a:stretch>
        </p:blipFill>
        <p:spPr bwMode="auto">
          <a:xfrm>
            <a:off x="491200" y="72000"/>
            <a:ext cx="8161600"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87</a:t>
            </a:fld>
            <a:endParaRPr lang="en-SG"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6258" name="Picture 2"/>
          <p:cNvPicPr>
            <a:picLocks noChangeAspect="1" noChangeArrowheads="1"/>
          </p:cNvPicPr>
          <p:nvPr/>
        </p:nvPicPr>
        <p:blipFill>
          <a:blip r:embed="rId2" cstate="print"/>
          <a:srcRect l="6833" t="6640" r="5979" b="12174"/>
          <a:stretch>
            <a:fillRect/>
          </a:stretch>
        </p:blipFill>
        <p:spPr bwMode="auto">
          <a:xfrm>
            <a:off x="63238" y="72000"/>
            <a:ext cx="9017524"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88</a:t>
            </a:fld>
            <a:endParaRPr lang="en-SG"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7282" name="Picture 2"/>
          <p:cNvPicPr>
            <a:picLocks noChangeAspect="1" noChangeArrowheads="1"/>
          </p:cNvPicPr>
          <p:nvPr/>
        </p:nvPicPr>
        <p:blipFill>
          <a:blip r:embed="rId2" cstate="print"/>
          <a:srcRect l="6833" t="4980" r="7260" b="8301"/>
          <a:stretch>
            <a:fillRect/>
          </a:stretch>
        </p:blipFill>
        <p:spPr bwMode="auto">
          <a:xfrm>
            <a:off x="412935" y="72000"/>
            <a:ext cx="8318130"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89</a:t>
            </a:fld>
            <a:endParaRPr lang="en-S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Open questions we need to address</a:t>
            </a:r>
            <a:endParaRPr lang="en-SG" dirty="0"/>
          </a:p>
        </p:txBody>
      </p:sp>
      <p:sp>
        <p:nvSpPr>
          <p:cNvPr id="3" name="Content Placeholder 2"/>
          <p:cNvSpPr>
            <a:spLocks noGrp="1"/>
          </p:cNvSpPr>
          <p:nvPr>
            <p:ph idx="1"/>
          </p:nvPr>
        </p:nvSpPr>
        <p:spPr/>
        <p:txBody>
          <a:bodyPr>
            <a:normAutofit/>
          </a:bodyPr>
          <a:lstStyle/>
          <a:p>
            <a:r>
              <a:rPr lang="en-SG" dirty="0" smtClean="0"/>
              <a:t>Why </a:t>
            </a:r>
            <a:r>
              <a:rPr lang="en-SG" dirty="0" smtClean="0"/>
              <a:t>the main interactions </a:t>
            </a:r>
            <a:r>
              <a:rPr lang="en-SG" dirty="0" smtClean="0"/>
              <a:t>between the particles are </a:t>
            </a:r>
            <a:r>
              <a:rPr lang="en-SG" dirty="0" smtClean="0"/>
              <a:t>so different in strength </a:t>
            </a:r>
            <a:r>
              <a:rPr lang="en-SG" dirty="0" smtClean="0"/>
              <a:t>(1:10</a:t>
            </a:r>
            <a:r>
              <a:rPr lang="en-SG" baseline="30000" dirty="0" smtClean="0"/>
              <a:t>40</a:t>
            </a:r>
            <a:r>
              <a:rPr lang="en-SG" dirty="0" smtClean="0"/>
              <a:t>) and </a:t>
            </a:r>
            <a:r>
              <a:rPr lang="en-SG" dirty="0" smtClean="0"/>
              <a:t>how well they can be unified? </a:t>
            </a:r>
          </a:p>
          <a:p>
            <a:r>
              <a:rPr lang="en-SG" dirty="0" smtClean="0"/>
              <a:t>Why electron is so light and top quark so massive? (fermions) </a:t>
            </a:r>
          </a:p>
          <a:p>
            <a:r>
              <a:rPr lang="en-SG" dirty="0" smtClean="0"/>
              <a:t>Why photon is mass-less, why W &amp; Z are so massive? (bosons) </a:t>
            </a:r>
          </a:p>
          <a:p>
            <a:r>
              <a:rPr lang="en-SG" dirty="0" smtClean="0"/>
              <a:t>How </a:t>
            </a:r>
            <a:r>
              <a:rPr lang="en-SG" dirty="0" smtClean="0"/>
              <a:t>many are really the dimensions of our world ?</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9</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8306" name="Picture 2"/>
          <p:cNvPicPr>
            <a:picLocks noChangeAspect="1" noChangeArrowheads="1"/>
          </p:cNvPicPr>
          <p:nvPr/>
        </p:nvPicPr>
        <p:blipFill>
          <a:blip r:embed="rId2" cstate="print"/>
          <a:srcRect l="4271" t="4980" r="5552" b="6640"/>
          <a:stretch>
            <a:fillRect/>
          </a:stretch>
        </p:blipFill>
        <p:spPr bwMode="auto">
          <a:xfrm>
            <a:off x="288294" y="72000"/>
            <a:ext cx="8567413"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90</a:t>
            </a:fld>
            <a:endParaRPr lang="en-SG"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99330" name="Picture 2"/>
          <p:cNvPicPr>
            <a:picLocks noChangeAspect="1" noChangeArrowheads="1"/>
          </p:cNvPicPr>
          <p:nvPr/>
        </p:nvPicPr>
        <p:blipFill>
          <a:blip r:embed="rId2" cstate="print"/>
          <a:srcRect l="5552" t="4980" r="7687" b="14941"/>
          <a:stretch>
            <a:fillRect/>
          </a:stretch>
        </p:blipFill>
        <p:spPr bwMode="auto">
          <a:xfrm>
            <a:off x="23371" y="72000"/>
            <a:ext cx="9097258"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91</a:t>
            </a:fld>
            <a:endParaRPr lang="en-SG"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100354" name="Picture 2"/>
          <p:cNvPicPr>
            <a:picLocks noChangeAspect="1" noChangeArrowheads="1"/>
          </p:cNvPicPr>
          <p:nvPr/>
        </p:nvPicPr>
        <p:blipFill>
          <a:blip r:embed="rId2" cstate="print"/>
          <a:srcRect l="5979" t="4427" r="4271" b="5534"/>
          <a:stretch>
            <a:fillRect/>
          </a:stretch>
        </p:blipFill>
        <p:spPr bwMode="auto">
          <a:xfrm>
            <a:off x="387239" y="72000"/>
            <a:ext cx="8369522"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92</a:t>
            </a:fld>
            <a:endParaRPr lang="en-SG"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101378" name="Picture 2"/>
          <p:cNvPicPr>
            <a:picLocks noChangeAspect="1" noChangeArrowheads="1"/>
          </p:cNvPicPr>
          <p:nvPr/>
        </p:nvPicPr>
        <p:blipFill>
          <a:blip r:embed="rId2" cstate="print"/>
          <a:srcRect l="5552" t="4980" r="4271" b="4980"/>
          <a:stretch>
            <a:fillRect/>
          </a:stretch>
        </p:blipFill>
        <p:spPr bwMode="auto">
          <a:xfrm>
            <a:off x="367302" y="72000"/>
            <a:ext cx="8409396"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93</a:t>
            </a:fld>
            <a:endParaRPr lang="en-SG"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102402" name="Picture 2"/>
          <p:cNvPicPr>
            <a:picLocks noChangeAspect="1" noChangeArrowheads="1"/>
          </p:cNvPicPr>
          <p:nvPr/>
        </p:nvPicPr>
        <p:blipFill>
          <a:blip r:embed="rId2" cstate="print"/>
          <a:srcRect l="4698" t="5534" r="3844" b="6087"/>
          <a:stretch>
            <a:fillRect/>
          </a:stretch>
        </p:blipFill>
        <p:spPr bwMode="auto">
          <a:xfrm>
            <a:off x="227467" y="72000"/>
            <a:ext cx="8689066"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94</a:t>
            </a:fld>
            <a:endParaRPr lang="en-SG"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103426" name="Picture 2"/>
          <p:cNvPicPr>
            <a:picLocks noChangeAspect="1" noChangeArrowheads="1"/>
          </p:cNvPicPr>
          <p:nvPr/>
        </p:nvPicPr>
        <p:blipFill>
          <a:blip r:embed="rId2" cstate="print"/>
          <a:srcRect l="4698" t="4980" r="5552" b="5534"/>
          <a:stretch>
            <a:fillRect/>
          </a:stretch>
        </p:blipFill>
        <p:spPr bwMode="auto">
          <a:xfrm>
            <a:off x="361234" y="72000"/>
            <a:ext cx="8421532"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95</a:t>
            </a:fld>
            <a:endParaRPr lang="en-SG"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a result</a:t>
            </a:r>
            <a:endParaRPr lang="en-SG" dirty="0"/>
          </a:p>
        </p:txBody>
      </p:sp>
      <p:sp>
        <p:nvSpPr>
          <p:cNvPr id="4" name="Footer Placeholder 3"/>
          <p:cNvSpPr>
            <a:spLocks noGrp="1"/>
          </p:cNvSpPr>
          <p:nvPr>
            <p:ph type="ftr" sz="quarter" idx="11"/>
          </p:nvPr>
        </p:nvSpPr>
        <p:spPr/>
        <p:txBody>
          <a:bodyPr/>
          <a:lstStyle/>
          <a:p>
            <a:r>
              <a:rPr lang="en-SG" smtClean="0"/>
              <a:t>Dr. B.Satyanarayana, TIFR, Mumbai                                          Good Shepherd School, Anakapalle                                          December 4, 2012</a:t>
            </a:r>
            <a:endParaRPr lang="en-SG" dirty="0"/>
          </a:p>
        </p:txBody>
      </p:sp>
      <p:pic>
        <p:nvPicPr>
          <p:cNvPr id="89090" name="Picture 2"/>
          <p:cNvPicPr>
            <a:picLocks noGrp="1" noChangeAspect="1" noChangeArrowheads="1"/>
          </p:cNvPicPr>
          <p:nvPr>
            <p:ph idx="1"/>
          </p:nvPr>
        </p:nvPicPr>
        <p:blipFill>
          <a:blip r:embed="rId2" cstate="print"/>
          <a:srcRect t="14388" b="7194"/>
          <a:stretch>
            <a:fillRect/>
          </a:stretch>
        </p:blipFill>
        <p:spPr bwMode="auto">
          <a:xfrm>
            <a:off x="285566" y="1512000"/>
            <a:ext cx="8572868"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96</a:t>
            </a:fld>
            <a:endParaRPr lang="en-SG"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8838</TotalTime>
  <Words>4881</Words>
  <Application>Microsoft Office PowerPoint</Application>
  <PresentationFormat>On-screen Show (4:3)</PresentationFormat>
  <Paragraphs>552</Paragraphs>
  <Slides>96</Slides>
  <Notes>24</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Module</vt:lpstr>
      <vt:lpstr>Exciting world of  experimental high energy physics</vt:lpstr>
      <vt:lpstr>Definitions</vt:lpstr>
      <vt:lpstr>Eternal questions of mankind </vt:lpstr>
      <vt:lpstr>High Energy Physics</vt:lpstr>
      <vt:lpstr>Powers of ten: How small [big] is small [big]?</vt:lpstr>
      <vt:lpstr>Some dimensions in Physics</vt:lpstr>
      <vt:lpstr>Speed of light; E=mc2</vt:lpstr>
      <vt:lpstr>What do we know about our universe</vt:lpstr>
      <vt:lpstr>Open questions we need to address</vt:lpstr>
      <vt:lpstr>Newton's unfinished business...</vt:lpstr>
      <vt:lpstr>If the impossible was to be possible</vt:lpstr>
      <vt:lpstr>An invisible problem...</vt:lpstr>
      <vt:lpstr>Why is there no more antimatter?</vt:lpstr>
      <vt:lpstr>Secrets of the Big Bang</vt:lpstr>
      <vt:lpstr>Standard model of particle physics</vt:lpstr>
      <vt:lpstr>Masses of particles</vt:lpstr>
      <vt:lpstr>Why did the Higgs search become so important?</vt:lpstr>
      <vt:lpstr>Recipe for modern discoveries</vt:lpstr>
      <vt:lpstr>Particle accelerators</vt:lpstr>
      <vt:lpstr>Why the LHC?</vt:lpstr>
      <vt:lpstr>CERN: The world laboratory</vt:lpstr>
      <vt:lpstr>CERN Site</vt:lpstr>
      <vt:lpstr>The machine, the detectors and the detectives!</vt:lpstr>
      <vt:lpstr>The LHC Accelerator</vt:lpstr>
      <vt:lpstr>One of the fastest racetracks on the planet</vt:lpstr>
      <vt:lpstr>The emptiest space in the solar system…</vt:lpstr>
      <vt:lpstr>One of the coldest places in the Universe…</vt:lpstr>
      <vt:lpstr>Cryogenics (1908 to 2008)</vt:lpstr>
      <vt:lpstr>Superconducting Dipole Magnets</vt:lpstr>
      <vt:lpstr>One of the hottest places in the Galaxy…</vt:lpstr>
      <vt:lpstr>Some more fascinating facts about the LHC</vt:lpstr>
      <vt:lpstr>Timeline of LHC</vt:lpstr>
      <vt:lpstr>Challenges from experiments</vt:lpstr>
      <vt:lpstr>What happens in the LHC experiment?</vt:lpstr>
      <vt:lpstr>Essential components of a detector</vt:lpstr>
      <vt:lpstr>Compact Muon Solenoid (CMS) Detector</vt:lpstr>
      <vt:lpstr>A slice of CMS experiment</vt:lpstr>
      <vt:lpstr>CMS site in the year 2000</vt:lpstr>
      <vt:lpstr>Home for the CMS detector</vt:lpstr>
      <vt:lpstr>Support Structure</vt:lpstr>
      <vt:lpstr>CMS Superconducting cables</vt:lpstr>
      <vt:lpstr>Superconducting Solenoid</vt:lpstr>
      <vt:lpstr>Si modules and Electronics chain</vt:lpstr>
      <vt:lpstr>Fully assembled Si disk</vt:lpstr>
      <vt:lpstr>Assembly of EM calorimeter</vt:lpstr>
      <vt:lpstr>CMS endcaps’ assembly on surface</vt:lpstr>
      <vt:lpstr>Lowering very heavy elements</vt:lpstr>
      <vt:lpstr>Cables, Pipes and Optical Fibres!</vt:lpstr>
      <vt:lpstr>Cross-section of central barrel</vt:lpstr>
      <vt:lpstr>Final integration of Si tracker</vt:lpstr>
      <vt:lpstr>Joining the gigantic pieces</vt:lpstr>
      <vt:lpstr>Typical event in the detector</vt:lpstr>
      <vt:lpstr>Trigger rates and data sizes</vt:lpstr>
      <vt:lpstr>Data flow in CMS experiment</vt:lpstr>
      <vt:lpstr>A Toroidal LHC Apparatus</vt:lpstr>
      <vt:lpstr>Cross-sectional view of ATLAS</vt:lpstr>
      <vt:lpstr>ALICE Experiment</vt:lpstr>
      <vt:lpstr>Cross-sectional view of ALICE</vt:lpstr>
      <vt:lpstr>The LHC Computing Grid</vt:lpstr>
      <vt:lpstr>Slide 60</vt:lpstr>
      <vt:lpstr>LHC machine parts by DAE</vt:lpstr>
      <vt:lpstr>Si pre-shower by BARC-DU</vt:lpstr>
      <vt:lpstr>CMS HO detector by TIFR-PU</vt:lpstr>
      <vt:lpstr>Radioactive source scanner</vt:lpstr>
      <vt:lpstr>Modern day experimental physics collaborations</vt:lpstr>
      <vt:lpstr>The D-day</vt:lpstr>
      <vt:lpstr>The prize catch</vt:lpstr>
      <vt:lpstr>CMS’s Higgs paper</vt:lpstr>
      <vt:lpstr>What did we achieve?</vt:lpstr>
      <vt:lpstr>What does Higgs discovery means to us?</vt:lpstr>
      <vt:lpstr>Concluding remarks</vt:lpstr>
      <vt:lpstr>Backup slides</vt:lpstr>
      <vt:lpstr>Tradition of underground physics</vt:lpstr>
      <vt:lpstr>History of neutrino physics in India</vt:lpstr>
      <vt:lpstr>The pioneering proton decay experiment at 2km below ground</vt:lpstr>
      <vt:lpstr>India-based Neutrino Observatory project</vt:lpstr>
      <vt:lpstr>INO coming soon:  Inside a mountain near you!</vt:lpstr>
      <vt:lpstr>Schematic of the underground labs</vt:lpstr>
      <vt:lpstr>ICAL detector and construction</vt:lpstr>
      <vt:lpstr>Career opportunities in INO</vt:lpstr>
      <vt:lpstr>Career opportunities in TIFR</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Significance of a result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Engineering and Technology: Three surfaces of the same coin</dc:title>
  <dc:creator>Satyanarayana Bheesette</dc:creator>
  <cp:lastModifiedBy>admin</cp:lastModifiedBy>
  <cp:revision>201</cp:revision>
  <dcterms:created xsi:type="dcterms:W3CDTF">2012-09-10T15:33:41Z</dcterms:created>
  <dcterms:modified xsi:type="dcterms:W3CDTF">2012-12-04T10:29:56Z</dcterms:modified>
</cp:coreProperties>
</file>