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88"/>
  </p:notesMasterIdLst>
  <p:sldIdLst>
    <p:sldId id="256" r:id="rId2"/>
    <p:sldId id="257" r:id="rId3"/>
    <p:sldId id="273" r:id="rId4"/>
    <p:sldId id="357" r:id="rId5"/>
    <p:sldId id="365" r:id="rId6"/>
    <p:sldId id="334" r:id="rId7"/>
    <p:sldId id="359" r:id="rId8"/>
    <p:sldId id="342" r:id="rId9"/>
    <p:sldId id="341" r:id="rId10"/>
    <p:sldId id="366" r:id="rId11"/>
    <p:sldId id="343" r:id="rId12"/>
    <p:sldId id="367" r:id="rId13"/>
    <p:sldId id="368" r:id="rId14"/>
    <p:sldId id="369" r:id="rId15"/>
    <p:sldId id="331" r:id="rId16"/>
    <p:sldId id="332" r:id="rId17"/>
    <p:sldId id="333" r:id="rId18"/>
    <p:sldId id="316" r:id="rId19"/>
    <p:sldId id="358" r:id="rId20"/>
    <p:sldId id="360" r:id="rId21"/>
    <p:sldId id="335" r:id="rId22"/>
    <p:sldId id="288" r:id="rId23"/>
    <p:sldId id="283" r:id="rId24"/>
    <p:sldId id="272" r:id="rId25"/>
    <p:sldId id="322" r:id="rId26"/>
    <p:sldId id="323" r:id="rId27"/>
    <p:sldId id="324" r:id="rId28"/>
    <p:sldId id="325" r:id="rId29"/>
    <p:sldId id="284" r:id="rId30"/>
    <p:sldId id="309" r:id="rId31"/>
    <p:sldId id="286" r:id="rId32"/>
    <p:sldId id="318" r:id="rId33"/>
    <p:sldId id="311" r:id="rId34"/>
    <p:sldId id="260" r:id="rId35"/>
    <p:sldId id="261" r:id="rId36"/>
    <p:sldId id="337" r:id="rId37"/>
    <p:sldId id="338" r:id="rId38"/>
    <p:sldId id="262" r:id="rId39"/>
    <p:sldId id="274" r:id="rId40"/>
    <p:sldId id="263" r:id="rId41"/>
    <p:sldId id="310" r:id="rId42"/>
    <p:sldId id="320" r:id="rId43"/>
    <p:sldId id="268" r:id="rId44"/>
    <p:sldId id="319" r:id="rId45"/>
    <p:sldId id="321" r:id="rId46"/>
    <p:sldId id="269" r:id="rId47"/>
    <p:sldId id="270" r:id="rId48"/>
    <p:sldId id="271" r:id="rId49"/>
    <p:sldId id="264" r:id="rId50"/>
    <p:sldId id="265" r:id="rId51"/>
    <p:sldId id="280" r:id="rId52"/>
    <p:sldId id="282" r:id="rId53"/>
    <p:sldId id="279" r:id="rId54"/>
    <p:sldId id="267" r:id="rId55"/>
    <p:sldId id="306" r:id="rId56"/>
    <p:sldId id="275" r:id="rId57"/>
    <p:sldId id="276" r:id="rId58"/>
    <p:sldId id="336" r:id="rId59"/>
    <p:sldId id="281" r:id="rId60"/>
    <p:sldId id="328" r:id="rId61"/>
    <p:sldId id="329" r:id="rId62"/>
    <p:sldId id="277" r:id="rId63"/>
    <p:sldId id="317" r:id="rId64"/>
    <p:sldId id="305" r:id="rId65"/>
    <p:sldId id="308" r:id="rId66"/>
    <p:sldId id="307" r:id="rId67"/>
    <p:sldId id="315" r:id="rId68"/>
    <p:sldId id="291" r:id="rId69"/>
    <p:sldId id="292" r:id="rId70"/>
    <p:sldId id="313" r:id="rId71"/>
    <p:sldId id="314" r:id="rId72"/>
    <p:sldId id="340" r:id="rId73"/>
    <p:sldId id="344" r:id="rId74"/>
    <p:sldId id="266" r:id="rId75"/>
    <p:sldId id="370" r:id="rId76"/>
    <p:sldId id="346" r:id="rId77"/>
    <p:sldId id="347" r:id="rId78"/>
    <p:sldId id="348" r:id="rId79"/>
    <p:sldId id="349" r:id="rId80"/>
    <p:sldId id="350" r:id="rId81"/>
    <p:sldId id="351" r:id="rId82"/>
    <p:sldId id="352" r:id="rId83"/>
    <p:sldId id="353" r:id="rId84"/>
    <p:sldId id="354" r:id="rId85"/>
    <p:sldId id="355" r:id="rId86"/>
    <p:sldId id="339" r:id="rId8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7975" autoAdjust="0"/>
    <p:restoredTop sz="94660"/>
  </p:normalViewPr>
  <p:slideViewPr>
    <p:cSldViewPr>
      <p:cViewPr varScale="1">
        <p:scale>
          <a:sx n="68" d="100"/>
          <a:sy n="68" d="100"/>
        </p:scale>
        <p:origin x="-49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57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SG"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1373F4-894C-474B-8195-3338F0454B91}" type="datetimeFigureOut">
              <a:rPr lang="en-SG" smtClean="0"/>
              <a:pPr/>
              <a:t>23/11/2012</a:t>
            </a:fld>
            <a:endParaRPr lang="en-SG"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SG"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SG"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22DAAF-F8C3-4CF2-B247-3E61B0C68F76}" type="slidenum">
              <a:rPr lang="en-SG" smtClean="0"/>
              <a:pPr/>
              <a:t>‹#›</a:t>
            </a:fld>
            <a:endParaRPr lang="en-SG"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SG" dirty="0"/>
          </a:p>
        </p:txBody>
      </p:sp>
      <p:sp>
        <p:nvSpPr>
          <p:cNvPr id="4" name="Slide Number Placeholder 3"/>
          <p:cNvSpPr>
            <a:spLocks noGrp="1"/>
          </p:cNvSpPr>
          <p:nvPr>
            <p:ph type="sldNum" sz="quarter" idx="10"/>
          </p:nvPr>
        </p:nvSpPr>
        <p:spPr/>
        <p:txBody>
          <a:bodyPr/>
          <a:lstStyle/>
          <a:p>
            <a:fld id="{8E22DAAF-F8C3-4CF2-B247-3E61B0C68F76}" type="slidenum">
              <a:rPr lang="en-SG" smtClean="0"/>
              <a:pPr/>
              <a:t>2</a:t>
            </a:fld>
            <a:endParaRPr lang="en-SG"/>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19</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3DBAC772-56ED-459C-84CF-8E49002876C0}" type="slidenum">
              <a:rPr lang="en-US">
                <a:latin typeface="Arial" pitchFamily="34" charset="0"/>
                <a:cs typeface="Arial" pitchFamily="34" charset="0"/>
              </a:rPr>
              <a:pPr/>
              <a:t>20</a:t>
            </a:fld>
            <a:endParaRPr lang="en-US">
              <a:latin typeface="Arial" pitchFamily="34" charset="0"/>
              <a:cs typeface="Arial" pitchFamily="34"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4195FF60-2502-4284-B1D0-71EC7EA12824}" type="slidenum">
              <a:rPr lang="en-US"/>
              <a:pPr/>
              <a:t>23</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endParaRPr lang="en-US" smtClean="0">
              <a:latin typeface="Times" pitchFamily="1"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963296-3F04-4374-82EB-98F76F14BEB5}" type="slidenum">
              <a:rPr lang="en-US"/>
              <a:pPr/>
              <a:t>25</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3BF77F7C-2B3D-4556-89C2-6FE1576AC90C}" type="slidenum">
              <a:rPr lang="en-US"/>
              <a:pPr/>
              <a:t>29</a:t>
            </a:fld>
            <a:endParaRPr lang="en-US"/>
          </a:p>
        </p:txBody>
      </p:sp>
      <p:sp>
        <p:nvSpPr>
          <p:cNvPr id="40963" name="Rectangle 2"/>
          <p:cNvSpPr>
            <a:spLocks noGrp="1" noRot="1" noChangeAspect="1" noChangeArrowheads="1"/>
          </p:cNvSpPr>
          <p:nvPr>
            <p:ph type="sldImg"/>
          </p:nvPr>
        </p:nvSpPr>
        <p:spPr>
          <a:xfrm>
            <a:off x="1144588" y="685800"/>
            <a:ext cx="4570412" cy="3429000"/>
          </a:xfrm>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pitchFamily="1"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30</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50A22155-E317-4EB9-BBA4-8E4A311D8095}" type="slidenum">
              <a:rPr lang="en-US"/>
              <a:pPr/>
              <a:t>31</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endParaRPr lang="en-US" smtClean="0">
              <a:latin typeface="Times" pitchFamily="1"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33</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41</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E361EABB-96A7-4E6A-AE74-FB8809C8DE80}" type="datetime1">
              <a:rPr lang="en-US"/>
              <a:pPr/>
              <a:t>11/23/2012</a:t>
            </a:fld>
            <a:endParaRPr lang="en-US"/>
          </a:p>
        </p:txBody>
      </p:sp>
      <p:sp>
        <p:nvSpPr>
          <p:cNvPr id="7" name="Rectangle 13"/>
          <p:cNvSpPr>
            <a:spLocks noGrp="1" noChangeArrowheads="1"/>
          </p:cNvSpPr>
          <p:nvPr>
            <p:ph type="sldNum" sz="quarter" idx="5"/>
          </p:nvPr>
        </p:nvSpPr>
        <p:spPr>
          <a:ln/>
        </p:spPr>
        <p:txBody>
          <a:bodyPr/>
          <a:lstStyle/>
          <a:p>
            <a:fld id="{1926300F-F3FC-46F2-A797-EB1647C9F410}" type="slidenum">
              <a:rPr lang="en-US"/>
              <a:pPr/>
              <a:t>46</a:t>
            </a:fld>
            <a:endParaRPr lang="en-US"/>
          </a:p>
        </p:txBody>
      </p:sp>
      <p:sp>
        <p:nvSpPr>
          <p:cNvPr id="1553410" name="Rectangle 2"/>
          <p:cNvSpPr>
            <a:spLocks noGrp="1" noRot="1" noChangeAspect="1" noChangeArrowheads="1"/>
          </p:cNvSpPr>
          <p:nvPr>
            <p:ph type="sldImg"/>
          </p:nvPr>
        </p:nvSpPr>
        <p:spPr bwMode="auto">
          <a:xfrm>
            <a:off x="1143000" y="685800"/>
            <a:ext cx="4573588" cy="3429000"/>
          </a:xfrm>
          <a:prstGeom prst="rect">
            <a:avLst/>
          </a:prstGeom>
          <a:solidFill>
            <a:srgbClr val="FFFFFF"/>
          </a:solidFill>
          <a:ln>
            <a:solidFill>
              <a:srgbClr val="000000"/>
            </a:solidFill>
            <a:miter lim="800000"/>
            <a:headEnd/>
            <a:tailEnd/>
          </a:ln>
        </p:spPr>
      </p:sp>
      <p:sp>
        <p:nvSpPr>
          <p:cNvPr id="1553411" name="Rectangle 3"/>
          <p:cNvSpPr>
            <a:spLocks noGrp="1" noChangeArrowheads="1"/>
          </p:cNvSpPr>
          <p:nvPr>
            <p:ph type="body" idx="1"/>
          </p:nvPr>
        </p:nvSpPr>
        <p:spPr bwMode="auto">
          <a:xfrm>
            <a:off x="914507" y="4344134"/>
            <a:ext cx="5028988" cy="4113951"/>
          </a:xfrm>
          <a:prstGeom prst="rect">
            <a:avLst/>
          </a:prstGeom>
          <a:solidFill>
            <a:srgbClr val="FFFFFF"/>
          </a:solidFill>
          <a:ln>
            <a:solidFill>
              <a:srgbClr val="000000"/>
            </a:solidFill>
            <a:miter lim="800000"/>
            <a:headEnd/>
            <a:tailEnd/>
          </a:ln>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4</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D6293069-2A5A-44F7-A14A-CFAB4C8328B1}" type="datetime1">
              <a:rPr lang="en-US"/>
              <a:pPr/>
              <a:t>11/23/2012</a:t>
            </a:fld>
            <a:endParaRPr lang="en-US"/>
          </a:p>
        </p:txBody>
      </p:sp>
      <p:sp>
        <p:nvSpPr>
          <p:cNvPr id="7" name="Rectangle 13"/>
          <p:cNvSpPr>
            <a:spLocks noGrp="1" noChangeArrowheads="1"/>
          </p:cNvSpPr>
          <p:nvPr>
            <p:ph type="sldNum" sz="quarter" idx="5"/>
          </p:nvPr>
        </p:nvSpPr>
        <p:spPr>
          <a:ln/>
        </p:spPr>
        <p:txBody>
          <a:bodyPr/>
          <a:lstStyle/>
          <a:p>
            <a:fld id="{D8E3D39D-666A-42BC-B2DB-D909D1C3C5E7}" type="slidenum">
              <a:rPr lang="en-US"/>
              <a:pPr/>
              <a:t>48</a:t>
            </a:fld>
            <a:endParaRPr lang="en-US"/>
          </a:p>
        </p:txBody>
      </p:sp>
      <p:sp>
        <p:nvSpPr>
          <p:cNvPr id="1543170" name="Rectangle 2"/>
          <p:cNvSpPr>
            <a:spLocks noGrp="1" noRot="1" noChangeAspect="1" noChangeArrowheads="1"/>
          </p:cNvSpPr>
          <p:nvPr>
            <p:ph type="sldImg"/>
          </p:nvPr>
        </p:nvSpPr>
        <p:spPr bwMode="auto">
          <a:xfrm>
            <a:off x="1143000" y="685800"/>
            <a:ext cx="4573588" cy="3429000"/>
          </a:xfrm>
          <a:prstGeom prst="rect">
            <a:avLst/>
          </a:prstGeom>
          <a:solidFill>
            <a:srgbClr val="FFFFFF"/>
          </a:solidFill>
          <a:ln>
            <a:solidFill>
              <a:srgbClr val="000000"/>
            </a:solidFill>
            <a:miter lim="800000"/>
            <a:headEnd/>
            <a:tailEnd/>
          </a:ln>
        </p:spPr>
      </p:sp>
      <p:sp>
        <p:nvSpPr>
          <p:cNvPr id="1543171" name="Rectangle 3"/>
          <p:cNvSpPr>
            <a:spLocks noGrp="1" noChangeArrowheads="1"/>
          </p:cNvSpPr>
          <p:nvPr>
            <p:ph type="body" idx="1"/>
          </p:nvPr>
        </p:nvSpPr>
        <p:spPr bwMode="auto">
          <a:xfrm>
            <a:off x="914507" y="4344134"/>
            <a:ext cx="5028988" cy="4113951"/>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17C1F353-9A54-4138-9A9A-5418F4E2F463}" type="slidenum">
              <a:rPr lang="en-US"/>
              <a:pPr/>
              <a:t>51</a:t>
            </a:fld>
            <a:endParaRPr lang="en-US"/>
          </a:p>
        </p:txBody>
      </p:sp>
      <p:sp>
        <p:nvSpPr>
          <p:cNvPr id="106499" name="Rectangle 2"/>
          <p:cNvSpPr>
            <a:spLocks noGrp="1" noRot="1" noChangeAspect="1" noChangeArrowheads="1"/>
          </p:cNvSpPr>
          <p:nvPr>
            <p:ph type="sldImg"/>
          </p:nvPr>
        </p:nvSpPr>
        <p:spPr>
          <a:xfrm>
            <a:off x="1147763" y="687388"/>
            <a:ext cx="4567237" cy="3427412"/>
          </a:xfrm>
          <a:solidFill>
            <a:srgbClr val="FFFFFF"/>
          </a:solidFill>
          <a:ln/>
        </p:spPr>
      </p:sp>
      <p:sp>
        <p:nvSpPr>
          <p:cNvPr id="106500" name="Rectangle 3"/>
          <p:cNvSpPr>
            <a:spLocks noGrp="1" noChangeArrowheads="1"/>
          </p:cNvSpPr>
          <p:nvPr>
            <p:ph type="body" idx="1"/>
          </p:nvPr>
        </p:nvSpPr>
        <p:spPr>
          <a:xfrm>
            <a:off x="912019" y="4345518"/>
            <a:ext cx="5033963" cy="4110567"/>
          </a:xfrm>
          <a:solidFill>
            <a:srgbClr val="FFFFFF"/>
          </a:solidFill>
          <a:ln>
            <a:solidFill>
              <a:srgbClr val="000000"/>
            </a:solidFill>
          </a:ln>
        </p:spPr>
        <p:txBody>
          <a:bodyPr/>
          <a:lstStyle/>
          <a:p>
            <a:endParaRPr lang="en-US" smtClean="0">
              <a:latin typeface="Times" pitchFamily="1"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A802ACC0-DD11-4300-B1AC-D41AB7680E88}" type="slidenum">
              <a:rPr lang="en-US"/>
              <a:pPr/>
              <a:t>53</a:t>
            </a:fld>
            <a:endParaRPr lang="en-US"/>
          </a:p>
        </p:txBody>
      </p:sp>
      <p:sp>
        <p:nvSpPr>
          <p:cNvPr id="110595" name="Rectangle 2"/>
          <p:cNvSpPr>
            <a:spLocks noGrp="1" noRot="1" noChangeAspect="1" noChangeArrowheads="1"/>
          </p:cNvSpPr>
          <p:nvPr>
            <p:ph type="sldImg"/>
          </p:nvPr>
        </p:nvSpPr>
        <p:spPr>
          <a:xfrm>
            <a:off x="1147763" y="687388"/>
            <a:ext cx="4567237" cy="3427412"/>
          </a:xfrm>
          <a:solidFill>
            <a:srgbClr val="FFFFFF"/>
          </a:solidFill>
          <a:ln/>
        </p:spPr>
      </p:sp>
      <p:sp>
        <p:nvSpPr>
          <p:cNvPr id="110596" name="Rectangle 3"/>
          <p:cNvSpPr>
            <a:spLocks noGrp="1" noChangeArrowheads="1"/>
          </p:cNvSpPr>
          <p:nvPr>
            <p:ph type="body" idx="1"/>
          </p:nvPr>
        </p:nvSpPr>
        <p:spPr>
          <a:xfrm>
            <a:off x="912019" y="4345518"/>
            <a:ext cx="5033963" cy="4110567"/>
          </a:xfrm>
          <a:solidFill>
            <a:srgbClr val="FFFFFF"/>
          </a:solidFill>
          <a:ln>
            <a:solidFill>
              <a:srgbClr val="000000"/>
            </a:solidFill>
          </a:ln>
        </p:spPr>
        <p:txBody>
          <a:bodyPr/>
          <a:lstStyle/>
          <a:p>
            <a:endParaRPr lang="en-US" smtClean="0">
              <a:latin typeface="Times" pitchFamily="1"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AE34F698-9547-43CC-8266-4C3CA4EDCB6D}" type="slidenum">
              <a:rPr lang="en-US"/>
              <a:pPr/>
              <a:t>62</a:t>
            </a:fld>
            <a:endParaRPr lang="en-US"/>
          </a:p>
        </p:txBody>
      </p:sp>
      <p:sp>
        <p:nvSpPr>
          <p:cNvPr id="122883" name="Rectangle 2"/>
          <p:cNvSpPr>
            <a:spLocks noGrp="1" noRot="1" noChangeAspect="1" noChangeArrowheads="1"/>
          </p:cNvSpPr>
          <p:nvPr>
            <p:ph type="sldImg"/>
          </p:nvPr>
        </p:nvSpPr>
        <p:spPr>
          <a:solidFill>
            <a:srgbClr val="FFFFFF"/>
          </a:solidFill>
          <a:ln/>
        </p:spPr>
      </p:sp>
      <p:sp>
        <p:nvSpPr>
          <p:cNvPr id="122884"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pitchFamily="1"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479E1A4D-A21F-49A5-8255-BF7EFD58799F}" type="slidenum">
              <a:rPr lang="en-US">
                <a:latin typeface="Arial" pitchFamily="34" charset="0"/>
                <a:cs typeface="Arial" pitchFamily="34" charset="0"/>
              </a:rPr>
              <a:pPr/>
              <a:t>5</a:t>
            </a:fld>
            <a:endParaRPr lang="en-US">
              <a:latin typeface="Arial" pitchFamily="34" charset="0"/>
              <a:cs typeface="Arial"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95279266-C344-4BAD-B45B-82987256671C}" type="slidenum">
              <a:rPr lang="en-US">
                <a:latin typeface="Arial" pitchFamily="34" charset="0"/>
                <a:cs typeface="Arial" pitchFamily="34" charset="0"/>
              </a:rPr>
              <a:pPr/>
              <a:t>7</a:t>
            </a:fld>
            <a:endParaRPr lang="en-US">
              <a:latin typeface="Arial" pitchFamily="34" charset="0"/>
              <a:cs typeface="Arial" pitchFamily="34"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10</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12</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13</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14</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7D043BB2-7BE3-4F16-AAC6-7F30DDEFF11F}" type="slidenum">
              <a:rPr lang="en-US">
                <a:solidFill>
                  <a:prstClr val="black"/>
                </a:solidFill>
              </a:rPr>
              <a:pPr/>
              <a:t>18</a:t>
            </a:fld>
            <a:endParaRPr lang="en-US">
              <a:solidFill>
                <a:prstClr val="black"/>
              </a:solidFill>
            </a:endParaRPr>
          </a:p>
        </p:txBody>
      </p:sp>
      <p:sp>
        <p:nvSpPr>
          <p:cNvPr id="20483" name="Rectangle 1026"/>
          <p:cNvSpPr>
            <a:spLocks noGrp="1" noRot="1" noChangeAspect="1" noChangeArrowheads="1" noTextEdit="1"/>
          </p:cNvSpPr>
          <p:nvPr>
            <p:ph type="sldImg"/>
          </p:nvPr>
        </p:nvSpPr>
        <p:spPr>
          <a:xfrm>
            <a:off x="1144588" y="685800"/>
            <a:ext cx="4570412" cy="3429000"/>
          </a:xfrm>
          <a:ln/>
        </p:spPr>
      </p:sp>
      <p:sp>
        <p:nvSpPr>
          <p:cNvPr id="20484" name="Rectangle 1027"/>
          <p:cNvSpPr>
            <a:spLocks noGrp="1" noChangeArrowheads="1"/>
          </p:cNvSpPr>
          <p:nvPr>
            <p:ph type="body" idx="1"/>
          </p:nvPr>
        </p:nvSpPr>
        <p:spPr>
          <a:noFill/>
          <a:ln/>
        </p:spPr>
        <p:txBody>
          <a:bodyPr/>
          <a:lstStyle/>
          <a:p>
            <a:endParaRPr lang="en-US" smtClean="0">
              <a:latin typeface="Times" pitchFamily="1"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7125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ctrTitle"/>
          </p:nvPr>
        </p:nvSpPr>
        <p:spPr>
          <a:xfrm>
            <a:off x="18000" y="5140024"/>
            <a:ext cx="91080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atin typeface="Arial Rounded MT Bold" pitchFamily="34" charset="0"/>
              </a:defRPr>
            </a:lvl1pPr>
            <a:extLst/>
          </a:lstStyle>
          <a:p>
            <a:r>
              <a:rPr kumimoji="0" lang="en-US" dirty="0" smtClean="0"/>
              <a:t>Click to edit Master title style</a:t>
            </a:r>
            <a:endParaRPr kumimoji="0" lang="en-US" dirty="0"/>
          </a:p>
        </p:txBody>
      </p:sp>
      <p:sp>
        <p:nvSpPr>
          <p:cNvPr id="3" name="Subtitle 2"/>
          <p:cNvSpPr>
            <a:spLocks noGrp="1"/>
          </p:cNvSpPr>
          <p:nvPr>
            <p:ph type="subTitle" idx="1"/>
          </p:nvPr>
        </p:nvSpPr>
        <p:spPr>
          <a:xfrm>
            <a:off x="18000" y="3585568"/>
            <a:ext cx="9108000" cy="1499616"/>
          </a:xfrm>
        </p:spPr>
        <p:txBody>
          <a:bodyPr lIns="118872" tIns="0" rIns="45720" bIns="0" anchor="b"/>
          <a:lstStyle>
            <a:lvl1pPr marL="0" indent="0" algn="l">
              <a:buNone/>
              <a:defRPr sz="2000" baseline="0">
                <a:solidFill>
                  <a:srgbClr val="FFFFFF"/>
                </a:solidFill>
                <a:latin typeface="Arial Rounded MT Bold"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endParaRPr kumimoji="0" lang="en-US" dirty="0"/>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SG" dirty="0"/>
          </a:p>
        </p:txBody>
      </p:sp>
      <p:sp>
        <p:nvSpPr>
          <p:cNvPr id="5" name="Footer Placeholder 4"/>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sp>
        <p:nvSpPr>
          <p:cNvPr id="6" name="Slide Number Placeholder 5"/>
          <p:cNvSpPr>
            <a:spLocks noGrp="1"/>
          </p:cNvSpPr>
          <p:nvPr>
            <p:ph type="sldNum" sz="quarter" idx="12"/>
          </p:nvPr>
        </p:nvSpPr>
        <p:spPr/>
        <p:txBody>
          <a:bodyPr/>
          <a:lstStyle/>
          <a:p>
            <a:fld id="{87DA48A2-68BF-4CCB-B774-65C9A0FC6421}" type="slidenum">
              <a:rPr lang="en-SG" smtClean="0"/>
              <a:pPr/>
              <a:t>‹#›</a:t>
            </a:fld>
            <a:endParaRPr lang="en-SG"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SG" dirty="0"/>
          </a:p>
        </p:txBody>
      </p:sp>
      <p:sp>
        <p:nvSpPr>
          <p:cNvPr id="5" name="Footer Placeholder 4"/>
          <p:cNvSpPr>
            <a:spLocks noGrp="1"/>
          </p:cNvSpPr>
          <p:nvPr>
            <p:ph type="ftr" sz="quarter" idx="11"/>
          </p:nvPr>
        </p:nvSpPr>
        <p:spPr>
          <a:xfrm>
            <a:off x="2640597" y="6377459"/>
            <a:ext cx="3836404" cy="365125"/>
          </a:xfrm>
        </p:spPr>
        <p:txBody>
          <a:bodyPr/>
          <a:lstStyle/>
          <a:p>
            <a:r>
              <a:rPr lang="en-SG" smtClean="0"/>
              <a:t>Dr. B.Satyanarayana, TIFR, Mumbai                                Children's Academy Group of Schools, Mumbai                                  November 24, 2012</a:t>
            </a:r>
            <a:endParaRPr lang="en-SG" dirty="0"/>
          </a:p>
        </p:txBody>
      </p:sp>
      <p:sp>
        <p:nvSpPr>
          <p:cNvPr id="6" name="Slide Number Placeholder 5"/>
          <p:cNvSpPr>
            <a:spLocks noGrp="1"/>
          </p:cNvSpPr>
          <p:nvPr>
            <p:ph type="sldNum" sz="quarter" idx="12"/>
          </p:nvPr>
        </p:nvSpPr>
        <p:spPr/>
        <p:txBody>
          <a:bodyPr/>
          <a:lstStyle/>
          <a:p>
            <a:fld id="{87DA48A2-68BF-4CCB-B774-65C9A0FC6421}" type="slidenum">
              <a:rPr lang="en-SG" smtClean="0"/>
              <a:pPr/>
              <a:t>‹#›</a:t>
            </a:fld>
            <a:endParaRPr lang="en-SG"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000" y="36000"/>
            <a:ext cx="9108000" cy="1368000"/>
          </a:xfrm>
        </p:spPr>
        <p:txBody>
          <a:bodyPr>
            <a:normAutofit/>
          </a:bodyPr>
          <a:lstStyle>
            <a:lvl1pPr>
              <a:defRPr sz="4800">
                <a:latin typeface="Arial Rounded MT Bold" pitchFamily="34" charset="0"/>
              </a:defRPr>
            </a:lvl1pPr>
            <a:extLst/>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18000" y="1512000"/>
            <a:ext cx="9108000" cy="5040000"/>
          </a:xfrm>
        </p:spPr>
        <p:txBody>
          <a:bodyPr/>
          <a:lstStyle>
            <a:lvl1pPr>
              <a:buClrTx/>
              <a:defRPr>
                <a:latin typeface="Arial Rounded MT Bold" pitchFamily="34" charset="0"/>
              </a:defRPr>
            </a:lvl1pPr>
            <a:lvl2pPr>
              <a:buClr>
                <a:srgbClr val="FF0000"/>
              </a:buClr>
              <a:defRPr>
                <a:solidFill>
                  <a:srgbClr val="FF0000"/>
                </a:solidFill>
                <a:latin typeface="Arial Rounded MT Bold" pitchFamily="34" charset="0"/>
              </a:defRPr>
            </a:lvl2pPr>
            <a:lvl3pPr>
              <a:defRPr>
                <a:latin typeface="Arial Rounded MT Bold" pitchFamily="34" charset="0"/>
              </a:defRPr>
            </a:lvl3pPr>
            <a:lvl4pPr>
              <a:defRPr>
                <a:latin typeface="Arial Rounded MT Bold" pitchFamily="34" charset="0"/>
              </a:defRPr>
            </a:lvl4pPr>
            <a:lvl5pPr>
              <a:defRPr>
                <a:latin typeface="Arial Rounded MT Bold" pitchFamily="34" charset="0"/>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Footer Placeholder 4"/>
          <p:cNvSpPr>
            <a:spLocks noGrp="1"/>
          </p:cNvSpPr>
          <p:nvPr>
            <p:ph type="ftr" sz="quarter" idx="11"/>
          </p:nvPr>
        </p:nvSpPr>
        <p:spPr>
          <a:xfrm>
            <a:off x="0" y="6552000"/>
            <a:ext cx="8640000" cy="274320"/>
          </a:xfrm>
        </p:spPr>
        <p:txBody>
          <a:bodyPr/>
          <a:lstStyle>
            <a:lvl1pPr>
              <a:defRPr sz="1000">
                <a:latin typeface="Arial Rounded MT Bold" pitchFamily="34" charset="0"/>
              </a:defRPr>
            </a:lvl1pPr>
          </a:lstStyle>
          <a:p>
            <a:r>
              <a:rPr lang="en-SG" smtClean="0"/>
              <a:t>Dr. B.Satyanarayana, TIFR, Mumbai                                Children's Academy Group of Schools, Mumbai                                  November 24, 2012</a:t>
            </a:r>
            <a:endParaRPr lang="en-SG" dirty="0"/>
          </a:p>
        </p:txBody>
      </p:sp>
      <p:sp>
        <p:nvSpPr>
          <p:cNvPr id="6" name="Slide Number Placeholder 5"/>
          <p:cNvSpPr>
            <a:spLocks noGrp="1"/>
          </p:cNvSpPr>
          <p:nvPr>
            <p:ph type="sldNum" sz="quarter" idx="12"/>
          </p:nvPr>
        </p:nvSpPr>
        <p:spPr>
          <a:xfrm>
            <a:off x="8676000" y="6552000"/>
            <a:ext cx="432000" cy="274320"/>
          </a:xfrm>
        </p:spPr>
        <p:txBody>
          <a:bodyPr/>
          <a:lstStyle>
            <a:lvl1pPr>
              <a:defRPr sz="1000">
                <a:latin typeface="Arial Rounded MT Bold" pitchFamily="34" charset="0"/>
              </a:defRPr>
            </a:lvl1pPr>
          </a:lstStyle>
          <a:p>
            <a:fld id="{87DA48A2-68BF-4CCB-B774-65C9A0FC6421}" type="slidenum">
              <a:rPr lang="en-SG" smtClean="0"/>
              <a:pPr/>
              <a:t>‹#›</a:t>
            </a:fld>
            <a:endParaRPr lang="en-SG"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SG" dirty="0"/>
          </a:p>
        </p:txBody>
      </p:sp>
      <p:sp>
        <p:nvSpPr>
          <p:cNvPr id="5" name="Footer Placeholder 4"/>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sp>
        <p:nvSpPr>
          <p:cNvPr id="6" name="Slide Number Placeholder 5"/>
          <p:cNvSpPr>
            <a:spLocks noGrp="1"/>
          </p:cNvSpPr>
          <p:nvPr>
            <p:ph type="sldNum" sz="quarter" idx="12"/>
          </p:nvPr>
        </p:nvSpPr>
        <p:spPr/>
        <p:txBody>
          <a:bodyPr/>
          <a:lstStyle/>
          <a:p>
            <a:fld id="{87DA48A2-68BF-4CCB-B774-65C9A0FC6421}" type="slidenum">
              <a:rPr lang="en-SG" smtClean="0"/>
              <a:pPr/>
              <a:t>‹#›</a:t>
            </a:fld>
            <a:endParaRPr lang="en-SG"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p:nvPr>
        </p:nvSpPr>
        <p:spPr>
          <a:xfrm>
            <a:off x="18000" y="36000"/>
            <a:ext cx="9108000" cy="1368000"/>
          </a:xfrm>
        </p:spPr>
        <p:txBody>
          <a:bodyPr>
            <a:normAutofit/>
          </a:bodyPr>
          <a:lstStyle>
            <a:lvl1pPr>
              <a:defRPr sz="4800">
                <a:latin typeface="Arial Rounded MT Bold" pitchFamily="34" charset="0"/>
              </a:defRPr>
            </a:lvl1pPr>
            <a:extLst/>
          </a:lstStyle>
          <a:p>
            <a:r>
              <a:rPr kumimoji="0" lang="en-US" dirty="0" smtClean="0"/>
              <a:t>Click to edit Master title style</a:t>
            </a:r>
            <a:endParaRPr kumimoji="0" lang="en-US" dirty="0"/>
          </a:p>
        </p:txBody>
      </p:sp>
      <p:sp>
        <p:nvSpPr>
          <p:cNvPr id="9" name="Content Placeholder 2"/>
          <p:cNvSpPr>
            <a:spLocks noGrp="1"/>
          </p:cNvSpPr>
          <p:nvPr>
            <p:ph idx="1"/>
          </p:nvPr>
        </p:nvSpPr>
        <p:spPr>
          <a:xfrm>
            <a:off x="18000" y="1547999"/>
            <a:ext cx="4536000" cy="4968000"/>
          </a:xfrm>
        </p:spPr>
        <p:txBody>
          <a:bodyPr/>
          <a:lstStyle>
            <a:lvl1pPr>
              <a:buClrTx/>
              <a:defRPr>
                <a:latin typeface="Arial Rounded MT Bold" pitchFamily="34" charset="0"/>
              </a:defRPr>
            </a:lvl1pPr>
            <a:lvl2pPr>
              <a:buClr>
                <a:srgbClr val="FF0000"/>
              </a:buClr>
              <a:defRPr>
                <a:solidFill>
                  <a:srgbClr val="FF0000"/>
                </a:solidFill>
                <a:latin typeface="Arial Rounded MT Bold" pitchFamily="34" charset="0"/>
              </a:defRPr>
            </a:lvl2pPr>
            <a:lvl3pPr>
              <a:defRPr>
                <a:latin typeface="Arial Rounded MT Bold" pitchFamily="34" charset="0"/>
              </a:defRPr>
            </a:lvl3pPr>
            <a:lvl4pPr>
              <a:defRPr>
                <a:latin typeface="Arial Rounded MT Bold" pitchFamily="34" charset="0"/>
              </a:defRPr>
            </a:lvl4pPr>
            <a:lvl5pPr>
              <a:defRPr>
                <a:latin typeface="Arial Rounded MT Bold" pitchFamily="34" charset="0"/>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Footer Placeholder 4"/>
          <p:cNvSpPr>
            <a:spLocks noGrp="1"/>
          </p:cNvSpPr>
          <p:nvPr>
            <p:ph type="ftr" sz="quarter" idx="11"/>
          </p:nvPr>
        </p:nvSpPr>
        <p:spPr>
          <a:xfrm>
            <a:off x="0" y="6552000"/>
            <a:ext cx="8640000" cy="274320"/>
          </a:xfrm>
        </p:spPr>
        <p:txBody>
          <a:bodyPr/>
          <a:lstStyle>
            <a:lvl1pPr>
              <a:defRPr sz="1000">
                <a:latin typeface="Arial Rounded MT Bold" pitchFamily="34" charset="0"/>
              </a:defRPr>
            </a:lvl1pPr>
          </a:lstStyle>
          <a:p>
            <a:r>
              <a:rPr lang="en-SG" smtClean="0"/>
              <a:t>Dr. B.Satyanarayana, TIFR, Mumbai                                Children's Academy Group of Schools, Mumbai                                  November 24, 2012</a:t>
            </a:r>
            <a:endParaRPr lang="en-SG" dirty="0"/>
          </a:p>
        </p:txBody>
      </p:sp>
      <p:sp>
        <p:nvSpPr>
          <p:cNvPr id="11" name="Slide Number Placeholder 5"/>
          <p:cNvSpPr>
            <a:spLocks noGrp="1"/>
          </p:cNvSpPr>
          <p:nvPr>
            <p:ph type="sldNum" sz="quarter" idx="12"/>
          </p:nvPr>
        </p:nvSpPr>
        <p:spPr>
          <a:xfrm>
            <a:off x="8676000" y="6552000"/>
            <a:ext cx="432000" cy="274320"/>
          </a:xfrm>
        </p:spPr>
        <p:txBody>
          <a:bodyPr/>
          <a:lstStyle>
            <a:lvl1pPr>
              <a:defRPr sz="1000">
                <a:latin typeface="Arial Rounded MT Bold" pitchFamily="34" charset="0"/>
              </a:defRPr>
            </a:lvl1pPr>
          </a:lstStyle>
          <a:p>
            <a:fld id="{87DA48A2-68BF-4CCB-B774-65C9A0FC6421}" type="slidenum">
              <a:rPr lang="en-SG" smtClean="0"/>
              <a:pPr/>
              <a:t>‹#›</a:t>
            </a:fld>
            <a:endParaRPr lang="en-SG" dirty="0"/>
          </a:p>
        </p:txBody>
      </p:sp>
      <p:sp>
        <p:nvSpPr>
          <p:cNvPr id="12" name="Content Placeholder 2"/>
          <p:cNvSpPr>
            <a:spLocks noGrp="1"/>
          </p:cNvSpPr>
          <p:nvPr>
            <p:ph idx="13"/>
          </p:nvPr>
        </p:nvSpPr>
        <p:spPr>
          <a:xfrm>
            <a:off x="4572504" y="1548000"/>
            <a:ext cx="4536000" cy="4968000"/>
          </a:xfrm>
        </p:spPr>
        <p:txBody>
          <a:bodyPr/>
          <a:lstStyle>
            <a:lvl1pPr>
              <a:buClrTx/>
              <a:defRPr>
                <a:latin typeface="Arial Rounded MT Bold" pitchFamily="34" charset="0"/>
              </a:defRPr>
            </a:lvl1pPr>
            <a:lvl2pPr>
              <a:buClr>
                <a:srgbClr val="FF0000"/>
              </a:buClr>
              <a:defRPr>
                <a:solidFill>
                  <a:srgbClr val="FF0000"/>
                </a:solidFill>
                <a:latin typeface="Arial Rounded MT Bold" pitchFamily="34" charset="0"/>
              </a:defRPr>
            </a:lvl2pPr>
            <a:lvl3pPr>
              <a:defRPr>
                <a:latin typeface="Arial Rounded MT Bold" pitchFamily="34" charset="0"/>
              </a:defRPr>
            </a:lvl3pPr>
            <a:lvl4pPr>
              <a:defRPr>
                <a:latin typeface="Arial Rounded MT Bold" pitchFamily="34" charset="0"/>
              </a:defRPr>
            </a:lvl4pPr>
            <a:lvl5pPr>
              <a:defRPr>
                <a:latin typeface="Arial Rounded MT Bold" pitchFamily="34" charset="0"/>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en-SG" dirty="0"/>
          </a:p>
        </p:txBody>
      </p:sp>
      <p:sp>
        <p:nvSpPr>
          <p:cNvPr id="8" name="Footer Placeholder 7"/>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sp>
        <p:nvSpPr>
          <p:cNvPr id="9" name="Slide Number Placeholder 8"/>
          <p:cNvSpPr>
            <a:spLocks noGrp="1"/>
          </p:cNvSpPr>
          <p:nvPr>
            <p:ph type="sldNum" sz="quarter" idx="12"/>
          </p:nvPr>
        </p:nvSpPr>
        <p:spPr/>
        <p:txBody>
          <a:bodyPr/>
          <a:lstStyle/>
          <a:p>
            <a:fld id="{87DA48A2-68BF-4CCB-B774-65C9A0FC6421}" type="slidenum">
              <a:rPr lang="en-SG" smtClean="0"/>
              <a:pPr/>
              <a:t>‹#›</a:t>
            </a:fld>
            <a:endParaRPr lang="en-SG"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SG" dirty="0"/>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sp>
        <p:nvSpPr>
          <p:cNvPr id="5" name="Slide Number Placeholder 4"/>
          <p:cNvSpPr>
            <a:spLocks noGrp="1"/>
          </p:cNvSpPr>
          <p:nvPr>
            <p:ph type="sldNum" sz="quarter" idx="12"/>
          </p:nvPr>
        </p:nvSpPr>
        <p:spPr/>
        <p:txBody>
          <a:bodyPr/>
          <a:lstStyle/>
          <a:p>
            <a:fld id="{87DA48A2-68BF-4CCB-B774-65C9A0FC6421}" type="slidenum">
              <a:rPr lang="en-SG" smtClean="0"/>
              <a:pPr/>
              <a:t>‹#›</a:t>
            </a:fld>
            <a:endParaRPr lang="en-SG"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0" y="6552000"/>
            <a:ext cx="8640000" cy="274320"/>
          </a:xfrm>
        </p:spPr>
        <p:txBody>
          <a:bodyPr/>
          <a:lstStyle>
            <a:lvl1pPr>
              <a:defRPr sz="1000">
                <a:latin typeface="Arial Rounded MT Bold" pitchFamily="34" charset="0"/>
              </a:defRPr>
            </a:lvl1pPr>
          </a:lstStyle>
          <a:p>
            <a:r>
              <a:rPr lang="en-SG" smtClean="0"/>
              <a:t>Dr. B.Satyanarayana, TIFR, Mumbai                                Children's Academy Group of Schools, Mumbai                                  November 24, 2012</a:t>
            </a:r>
            <a:endParaRPr lang="en-SG" dirty="0"/>
          </a:p>
        </p:txBody>
      </p:sp>
      <p:sp>
        <p:nvSpPr>
          <p:cNvPr id="6" name="Slide Number Placeholder 5"/>
          <p:cNvSpPr>
            <a:spLocks noGrp="1"/>
          </p:cNvSpPr>
          <p:nvPr>
            <p:ph type="sldNum" sz="quarter" idx="12"/>
          </p:nvPr>
        </p:nvSpPr>
        <p:spPr>
          <a:xfrm>
            <a:off x="8676000" y="6552000"/>
            <a:ext cx="432000" cy="274320"/>
          </a:xfrm>
        </p:spPr>
        <p:txBody>
          <a:bodyPr/>
          <a:lstStyle>
            <a:lvl1pPr>
              <a:defRPr sz="1000">
                <a:latin typeface="Arial Rounded MT Bold" pitchFamily="34" charset="0"/>
              </a:defRPr>
            </a:lvl1pPr>
          </a:lstStyle>
          <a:p>
            <a:fld id="{87DA48A2-68BF-4CCB-B774-65C9A0FC6421}" type="slidenum">
              <a:rPr lang="en-SG" smtClean="0"/>
              <a:pPr/>
              <a:t>‹#›</a:t>
            </a:fld>
            <a:endParaRPr lang="en-SG"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SG" dirty="0"/>
          </a:p>
        </p:txBody>
      </p:sp>
      <p:sp>
        <p:nvSpPr>
          <p:cNvPr id="6" name="Footer Placeholder 5"/>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sp>
        <p:nvSpPr>
          <p:cNvPr id="7" name="Slide Number Placeholder 6"/>
          <p:cNvSpPr>
            <a:spLocks noGrp="1"/>
          </p:cNvSpPr>
          <p:nvPr>
            <p:ph type="sldNum" sz="quarter" idx="12"/>
          </p:nvPr>
        </p:nvSpPr>
        <p:spPr/>
        <p:txBody>
          <a:bodyPr/>
          <a:lstStyle/>
          <a:p>
            <a:fld id="{87DA48A2-68BF-4CCB-B774-65C9A0FC6421}" type="slidenum">
              <a:rPr lang="en-SG" smtClean="0"/>
              <a:pPr/>
              <a:t>‹#›</a:t>
            </a:fld>
            <a:endParaRPr lang="en-SG" dirty="0"/>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SG" dirty="0"/>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SG" smtClean="0"/>
              <a:t>Dr. B.Satyanarayana, TIFR, Mumbai                                Children's Academy Group of Schools, Mumbai                                  November 24, 2012</a:t>
            </a:r>
            <a:endParaRPr lang="en-SG" dirty="0"/>
          </a:p>
        </p:txBody>
      </p:sp>
      <p:sp>
        <p:nvSpPr>
          <p:cNvPr id="7" name="Slide Number Placeholder 6"/>
          <p:cNvSpPr>
            <a:spLocks noGrp="1"/>
          </p:cNvSpPr>
          <p:nvPr>
            <p:ph type="sldNum" sz="quarter" idx="12"/>
          </p:nvPr>
        </p:nvSpPr>
        <p:spPr>
          <a:xfrm>
            <a:off x="8339328" y="1170432"/>
            <a:ext cx="733864" cy="201168"/>
          </a:xfrm>
        </p:spPr>
        <p:txBody>
          <a:bodyPr/>
          <a:lstStyle/>
          <a:p>
            <a:fld id="{87DA48A2-68BF-4CCB-B774-65C9A0FC6421}" type="slidenum">
              <a:rPr lang="en-SG" smtClean="0"/>
              <a:pPr/>
              <a:t>‹#›</a:t>
            </a:fld>
            <a:endParaRPr lang="en-SG"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SG" dirty="0"/>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SG" smtClean="0"/>
              <a:t>Dr. B.Satyanarayana, TIFR, Mumbai                                Children's Academy Group of Schools, Mumbai                                  November 24, 2012</a:t>
            </a:r>
            <a:endParaRPr lang="en-SG" dirty="0"/>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87DA48A2-68BF-4CCB-B774-65C9A0FC6421}" type="slidenum">
              <a:rPr lang="en-SG" smtClean="0"/>
              <a:pPr/>
              <a:t>‹#›</a:t>
            </a:fld>
            <a:endParaRPr lang="en-SG"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3.wmf"/></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wmf"/></Relationships>
</file>

<file path=ppt/slides/_rels/slide7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chor="ctr" anchorCtr="0">
            <a:normAutofit/>
          </a:bodyPr>
          <a:lstStyle/>
          <a:p>
            <a:r>
              <a:rPr lang="en-SG" sz="4000" dirty="0" smtClean="0"/>
              <a:t>Why do we need the Higgs boson?</a:t>
            </a:r>
            <a:endParaRPr lang="en-SG" sz="4800" dirty="0"/>
          </a:p>
        </p:txBody>
      </p:sp>
      <p:sp>
        <p:nvSpPr>
          <p:cNvPr id="5" name="Subtitle 4"/>
          <p:cNvSpPr>
            <a:spLocks noGrp="1"/>
          </p:cNvSpPr>
          <p:nvPr>
            <p:ph type="subTitle" idx="1"/>
          </p:nvPr>
        </p:nvSpPr>
        <p:spPr/>
        <p:txBody>
          <a:bodyPr>
            <a:normAutofit/>
          </a:bodyPr>
          <a:lstStyle/>
          <a:p>
            <a:r>
              <a:rPr lang="en-US" sz="1800" dirty="0" smtClean="0"/>
              <a:t>Dr. B.Satyanarayana </a:t>
            </a:r>
            <a:r>
              <a:rPr lang="en-US" sz="1800" dirty="0" smtClean="0">
                <a:cs typeface="Arial"/>
              </a:rPr>
              <a:t>▪ </a:t>
            </a:r>
            <a:r>
              <a:rPr lang="en-US" sz="1800" dirty="0" smtClean="0"/>
              <a:t>Scientific Officer (G)</a:t>
            </a:r>
          </a:p>
          <a:p>
            <a:r>
              <a:rPr lang="en-US" sz="1800" dirty="0" smtClean="0"/>
              <a:t>Department of High Energy Physics </a:t>
            </a:r>
            <a:r>
              <a:rPr lang="en-US" sz="1800" dirty="0" smtClean="0">
                <a:cs typeface="Arial"/>
              </a:rPr>
              <a:t>▪ </a:t>
            </a:r>
            <a:r>
              <a:rPr lang="en-US" sz="1800" dirty="0" smtClean="0"/>
              <a:t>Tata Institute of Fundamental Research</a:t>
            </a:r>
          </a:p>
          <a:p>
            <a:r>
              <a:rPr lang="en-US" sz="1800" dirty="0" smtClean="0"/>
              <a:t>Homi Bhabha Road </a:t>
            </a:r>
            <a:r>
              <a:rPr lang="en-US" sz="1800" dirty="0" smtClean="0">
                <a:cs typeface="Arial"/>
              </a:rPr>
              <a:t>▪ </a:t>
            </a:r>
            <a:r>
              <a:rPr lang="en-US" sz="1800" dirty="0" smtClean="0"/>
              <a:t>Colaba </a:t>
            </a:r>
            <a:r>
              <a:rPr lang="en-US" sz="1800" dirty="0" smtClean="0">
                <a:cs typeface="Arial"/>
              </a:rPr>
              <a:t>▪ </a:t>
            </a:r>
            <a:r>
              <a:rPr lang="en-US" sz="1800" dirty="0" smtClean="0"/>
              <a:t>Mumbai </a:t>
            </a:r>
            <a:r>
              <a:rPr lang="en-US" sz="1800" dirty="0" smtClean="0">
                <a:cs typeface="Arial"/>
              </a:rPr>
              <a:t>▪ </a:t>
            </a:r>
            <a:r>
              <a:rPr lang="en-US" sz="1800" dirty="0" smtClean="0"/>
              <a:t>400005 </a:t>
            </a:r>
            <a:r>
              <a:rPr lang="en-US" sz="1800" dirty="0" smtClean="0">
                <a:cs typeface="Arial"/>
              </a:rPr>
              <a:t>▪ </a:t>
            </a:r>
            <a:r>
              <a:rPr lang="en-US" sz="1800" dirty="0" smtClean="0"/>
              <a:t>INDIA</a:t>
            </a:r>
          </a:p>
          <a:p>
            <a:r>
              <a:rPr lang="en-US" sz="1800" b="1" dirty="0" smtClean="0"/>
              <a:t>T</a:t>
            </a:r>
            <a:r>
              <a:rPr lang="en-US" sz="1800" dirty="0" smtClean="0"/>
              <a:t>: 09987537702 ▪ </a:t>
            </a:r>
            <a:r>
              <a:rPr lang="en-US" sz="1800" b="1" dirty="0" smtClean="0"/>
              <a:t>E</a:t>
            </a:r>
            <a:r>
              <a:rPr lang="en-US" sz="1800" dirty="0" smtClean="0"/>
              <a:t>: bsn@tifr.res.in </a:t>
            </a:r>
            <a:r>
              <a:rPr lang="en-US" sz="1800" dirty="0" smtClean="0">
                <a:cs typeface="Arial"/>
              </a:rPr>
              <a:t>▪ </a:t>
            </a:r>
            <a:r>
              <a:rPr lang="en-US" sz="1800" b="1" dirty="0" smtClean="0">
                <a:cs typeface="Arial"/>
              </a:rPr>
              <a:t>W</a:t>
            </a:r>
            <a:r>
              <a:rPr lang="en-US" sz="1800" dirty="0" smtClean="0">
                <a:cs typeface="Arial"/>
              </a:rPr>
              <a:t>: http://www.tifr.res.in/~bsn</a:t>
            </a:r>
            <a:endParaRPr lang="en-SG" sz="1800" dirty="0" smtClean="0"/>
          </a:p>
        </p:txBody>
      </p:sp>
      <p:pic>
        <p:nvPicPr>
          <p:cNvPr id="70657" name="Picture 1"/>
          <p:cNvPicPr>
            <a:picLocks noChangeAspect="1" noChangeArrowheads="1"/>
          </p:cNvPicPr>
          <p:nvPr/>
        </p:nvPicPr>
        <p:blipFill>
          <a:blip r:embed="rId2" cstate="print"/>
          <a:stretch>
            <a:fillRect/>
          </a:stretch>
        </p:blipFill>
        <p:spPr bwMode="auto">
          <a:xfrm>
            <a:off x="36000" y="116632"/>
            <a:ext cx="9072000" cy="195236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Newton's unfinished business...</a:t>
            </a:r>
            <a:endParaRPr lang="en-US" dirty="0"/>
          </a:p>
        </p:txBody>
      </p:sp>
      <p:sp>
        <p:nvSpPr>
          <p:cNvPr id="3" name="Content Placeholder 2"/>
          <p:cNvSpPr>
            <a:spLocks noGrp="1"/>
          </p:cNvSpPr>
          <p:nvPr>
            <p:ph idx="1"/>
          </p:nvPr>
        </p:nvSpPr>
        <p:spPr/>
        <p:txBody>
          <a:bodyPr>
            <a:normAutofit fontScale="85000" lnSpcReduction="10000"/>
          </a:bodyPr>
          <a:lstStyle/>
          <a:p>
            <a:pPr>
              <a:lnSpc>
                <a:spcPct val="120000"/>
              </a:lnSpc>
            </a:pPr>
            <a:r>
              <a:rPr lang="en-US" sz="3200" dirty="0" smtClean="0"/>
              <a:t>What is mass?</a:t>
            </a:r>
          </a:p>
          <a:p>
            <a:pPr>
              <a:lnSpc>
                <a:spcPct val="120000"/>
              </a:lnSpc>
            </a:pPr>
            <a:r>
              <a:rPr lang="en-US" sz="3200" dirty="0" smtClean="0"/>
              <a:t>What is the origin of mass? Why do tiny particles weigh the amount they do? Why do some particles have no mass at all?</a:t>
            </a:r>
          </a:p>
          <a:p>
            <a:pPr>
              <a:lnSpc>
                <a:spcPct val="120000"/>
              </a:lnSpc>
            </a:pPr>
            <a:r>
              <a:rPr lang="en-US" sz="3200" dirty="0" smtClean="0"/>
              <a:t>At present, there are no established answers to these questions. The most likely explanation may be found in the </a:t>
            </a:r>
            <a:r>
              <a:rPr lang="en-US" sz="3200" dirty="0" smtClean="0">
                <a:solidFill>
                  <a:srgbClr val="FF3300"/>
                </a:solidFill>
              </a:rPr>
              <a:t>Higgs boson</a:t>
            </a:r>
            <a:r>
              <a:rPr lang="en-US" sz="3200" dirty="0" smtClean="0"/>
              <a:t>, a key undiscovered particle that is essential for the Standard Model to work. First hypothesised in 1964, it has yet to be observed.</a:t>
            </a:r>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sp>
        <p:nvSpPr>
          <p:cNvPr id="5" name="Slide Number Placeholder 4"/>
          <p:cNvSpPr>
            <a:spLocks noGrp="1"/>
          </p:cNvSpPr>
          <p:nvPr>
            <p:ph type="sldNum" sz="quarter" idx="12"/>
          </p:nvPr>
        </p:nvSpPr>
        <p:spPr/>
        <p:txBody>
          <a:bodyPr/>
          <a:lstStyle/>
          <a:p>
            <a:fld id="{87DA48A2-68BF-4CCB-B774-65C9A0FC6421}" type="slidenum">
              <a:rPr lang="en-SG" smtClean="0"/>
              <a:pPr/>
              <a:t>10</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p:cBhvr override="childStyle">
                                        <p:cTn dur="1" fill="hold" display="0" masterRel="nextClick" afterEffect="1"/>
                                        <p:tgtEl>
                                          <p:spTgt spid="3">
                                            <p:txEl>
                                              <p:pRg st="1" end="1"/>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If the impossible was to be possible</a:t>
            </a:r>
            <a:endParaRPr lang="en-SG" dirty="0"/>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pic>
        <p:nvPicPr>
          <p:cNvPr id="91138" name="Picture 2"/>
          <p:cNvPicPr>
            <a:picLocks noGrp="1" noChangeAspect="1" noChangeArrowheads="1"/>
          </p:cNvPicPr>
          <p:nvPr>
            <p:ph idx="1"/>
          </p:nvPr>
        </p:nvPicPr>
        <p:blipFill>
          <a:blip r:embed="rId2" cstate="print"/>
          <a:srcRect/>
          <a:stretch>
            <a:fillRect/>
          </a:stretch>
        </p:blipFill>
        <p:spPr bwMode="auto">
          <a:xfrm>
            <a:off x="930134" y="1511300"/>
            <a:ext cx="7283732" cy="5040313"/>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87DA48A2-68BF-4CCB-B774-65C9A0FC6421}" type="slidenum">
              <a:rPr lang="en-SG" smtClean="0"/>
              <a:pPr/>
              <a:t>11</a:t>
            </a:fld>
            <a:endParaRPr lang="en-SG"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An invisible problem...</a:t>
            </a:r>
            <a:endParaRPr lang="en-US" dirty="0"/>
          </a:p>
        </p:txBody>
      </p:sp>
      <p:sp>
        <p:nvSpPr>
          <p:cNvPr id="8" name="Content Placeholder 7"/>
          <p:cNvSpPr>
            <a:spLocks noGrp="1"/>
          </p:cNvSpPr>
          <p:nvPr>
            <p:ph idx="1"/>
          </p:nvPr>
        </p:nvSpPr>
        <p:spPr>
          <a:xfrm>
            <a:off x="18000" y="1547999"/>
            <a:ext cx="5274080" cy="4968000"/>
          </a:xfrm>
        </p:spPr>
        <p:txBody>
          <a:bodyPr>
            <a:noAutofit/>
          </a:bodyPr>
          <a:lstStyle/>
          <a:p>
            <a:r>
              <a:rPr lang="en-US" sz="2000" dirty="0" smtClean="0"/>
              <a:t>What is 96% of the universe made of?</a:t>
            </a:r>
          </a:p>
          <a:p>
            <a:r>
              <a:rPr lang="en-US" sz="2000" dirty="0" smtClean="0"/>
              <a:t>Everything we see in the Universe, from an ant to a galaxy, is made up of ordinary particles. These are collectively referred to as matter, forming 4% of the Universe.</a:t>
            </a:r>
          </a:p>
          <a:p>
            <a:r>
              <a:rPr lang="en-US" sz="2000" dirty="0" smtClean="0"/>
              <a:t>Dark matter and dark energy are believed to make up the remaining proportion, but they are incredibly difficult to detect and study.</a:t>
            </a:r>
          </a:p>
          <a:p>
            <a:r>
              <a:rPr lang="en-US" sz="2000" dirty="0" smtClean="0"/>
              <a:t>Investigating the nature of dark matter and dark energy is one of the biggest challenges today in the fields of particle physics and cosmology.</a:t>
            </a:r>
          </a:p>
          <a:p>
            <a:endParaRPr lang="en-US" sz="2000" dirty="0"/>
          </a:p>
        </p:txBody>
      </p:sp>
      <p:sp>
        <p:nvSpPr>
          <p:cNvPr id="5" name="Footer Placeholder 4"/>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pic>
        <p:nvPicPr>
          <p:cNvPr id="11" name="Picture 4" descr="pie_chart"/>
          <p:cNvPicPr>
            <a:picLocks noGrp="1" noChangeAspect="1" noChangeArrowheads="1"/>
          </p:cNvPicPr>
          <p:nvPr>
            <p:ph idx="13"/>
          </p:nvPr>
        </p:nvPicPr>
        <p:blipFill>
          <a:blip r:embed="rId3" cstate="print"/>
          <a:srcRect l="12069" t="12933" r="11961" b="19146"/>
          <a:stretch>
            <a:fillRect/>
          </a:stretch>
        </p:blipFill>
        <p:spPr bwMode="auto">
          <a:xfrm>
            <a:off x="5364088" y="2060848"/>
            <a:ext cx="3672000" cy="3672000"/>
          </a:xfrm>
          <a:prstGeom prst="rect">
            <a:avLst/>
          </a:prstGeom>
          <a:noFill/>
        </p:spPr>
      </p:pic>
      <p:sp>
        <p:nvSpPr>
          <p:cNvPr id="12" name="Slide Number Placeholder 11"/>
          <p:cNvSpPr>
            <a:spLocks noGrp="1"/>
          </p:cNvSpPr>
          <p:nvPr>
            <p:ph type="sldNum" sz="quarter" idx="12"/>
          </p:nvPr>
        </p:nvSpPr>
        <p:spPr/>
        <p:txBody>
          <a:bodyPr/>
          <a:lstStyle/>
          <a:p>
            <a:fld id="{87DA48A2-68BF-4CCB-B774-65C9A0FC6421}" type="slidenum">
              <a:rPr lang="en-SG" smtClean="0"/>
              <a:pPr/>
              <a:t>12</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p:cBhvr override="childStyle">
                                        <p:cTn dur="1" fill="hold" display="0" masterRel="nextClick" afterEffect="1"/>
                                        <p:tgtEl>
                                          <p:spTgt spid="8">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subTnLst>
                                    <p:animClr>
                                      <p:cBhvr override="childStyle">
                                        <p:cTn dur="1" fill="hold" display="0" masterRel="nextClick" afterEffect="1"/>
                                        <p:tgtEl>
                                          <p:spTgt spid="8">
                                            <p:txEl>
                                              <p:pRg st="1" end="1"/>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subTnLst>
                                    <p:animClr>
                                      <p:cBhvr override="childStyle">
                                        <p:cTn dur="1" fill="hold" display="0" masterRel="nextClick" afterEffect="1"/>
                                        <p:tgtEl>
                                          <p:spTgt spid="8">
                                            <p:txEl>
                                              <p:pRg st="2" end="2"/>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is there no more antimatter?</a:t>
            </a:r>
            <a:endParaRPr lang="en-US" dirty="0"/>
          </a:p>
        </p:txBody>
      </p:sp>
      <p:sp>
        <p:nvSpPr>
          <p:cNvPr id="3" name="Content Placeholder 2"/>
          <p:cNvSpPr>
            <a:spLocks noGrp="1"/>
          </p:cNvSpPr>
          <p:nvPr>
            <p:ph idx="1"/>
          </p:nvPr>
        </p:nvSpPr>
        <p:spPr/>
        <p:txBody>
          <a:bodyPr>
            <a:noAutofit/>
          </a:bodyPr>
          <a:lstStyle/>
          <a:p>
            <a:r>
              <a:rPr lang="en-US" sz="2400" dirty="0" smtClean="0"/>
              <a:t>We live in a world of matter – everything in the Universe, including ourselves, is made of  matter.</a:t>
            </a:r>
          </a:p>
          <a:p>
            <a:r>
              <a:rPr lang="en-US" sz="2400" dirty="0" smtClean="0"/>
              <a:t>Antimatter is like a twin version of matter, but with opposite electric charge.</a:t>
            </a:r>
          </a:p>
          <a:p>
            <a:r>
              <a:rPr lang="en-US" sz="2400" dirty="0" smtClean="0"/>
              <a:t>At the birth of the Universe, equal amounts of matter and antimatter should have been produced in the Big Bang.</a:t>
            </a:r>
          </a:p>
          <a:p>
            <a:r>
              <a:rPr lang="en-US" sz="2400" dirty="0" smtClean="0"/>
              <a:t>But when matter and antimatter particles meet, they annihilate each other, transforming into energy.</a:t>
            </a:r>
          </a:p>
          <a:p>
            <a:r>
              <a:rPr lang="en-US" sz="2400" dirty="0" smtClean="0"/>
              <a:t>Somehow, a tiny fraction of matter must have survived to form the Universe we live in today, with hardly any antimatter left.</a:t>
            </a:r>
          </a:p>
          <a:p>
            <a:r>
              <a:rPr lang="en-US" sz="2400" dirty="0" smtClean="0"/>
              <a:t>Why does Nature appear to have this bias for matter over antimatter?</a:t>
            </a:r>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sp>
        <p:nvSpPr>
          <p:cNvPr id="5" name="Slide Number Placeholder 4"/>
          <p:cNvSpPr>
            <a:spLocks noGrp="1"/>
          </p:cNvSpPr>
          <p:nvPr>
            <p:ph type="sldNum" sz="quarter" idx="12"/>
          </p:nvPr>
        </p:nvSpPr>
        <p:spPr/>
        <p:txBody>
          <a:bodyPr/>
          <a:lstStyle/>
          <a:p>
            <a:fld id="{87DA48A2-68BF-4CCB-B774-65C9A0FC6421}" type="slidenum">
              <a:rPr lang="en-SG" smtClean="0"/>
              <a:pPr/>
              <a:t>13</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p:cBhvr override="childStyle">
                                        <p:cTn dur="1" fill="hold" display="0" masterRel="nextClick" afterEffect="1"/>
                                        <p:tgtEl>
                                          <p:spTgt spid="3">
                                            <p:txEl>
                                              <p:pRg st="1" end="1"/>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p:cBhvr override="childStyle">
                                        <p:cTn dur="1" fill="hold" display="0" masterRel="nextClick" afterEffect="1"/>
                                        <p:tgtEl>
                                          <p:spTgt spid="3">
                                            <p:txEl>
                                              <p:pRg st="2" end="2"/>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p:cBhvr override="childStyle">
                                        <p:cTn dur="1" fill="hold" display="0" masterRel="nextClick" afterEffect="1"/>
                                        <p:tgtEl>
                                          <p:spTgt spid="3">
                                            <p:txEl>
                                              <p:pRg st="3" end="3"/>
                                            </p:txEl>
                                          </p:spTgt>
                                        </p:tgtEl>
                                        <p:attrNameLst>
                                          <p:attrName>ppt_c</p:attrName>
                                        </p:attrNameLst>
                                      </p:cBhvr>
                                      <p:to>
                                        <a:schemeClr val="folHlink"/>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p:cBhvr override="childStyle">
                                        <p:cTn dur="1" fill="hold" display="0" masterRel="nextClick" afterEffect="1"/>
                                        <p:tgtEl>
                                          <p:spTgt spid="3">
                                            <p:txEl>
                                              <p:pRg st="4" end="4"/>
                                            </p:txEl>
                                          </p:spTgt>
                                        </p:tgtEl>
                                        <p:attrNameLst>
                                          <p:attrName>ppt_c</p:attrName>
                                        </p:attrNameLst>
                                      </p:cBhvr>
                                      <p:to>
                                        <a:schemeClr val="folHlink"/>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Secrets of the Big Bang</a:t>
            </a:r>
            <a:endParaRPr lang="en-US" dirty="0"/>
          </a:p>
        </p:txBody>
      </p:sp>
      <p:sp>
        <p:nvSpPr>
          <p:cNvPr id="3" name="Content Placeholder 2"/>
          <p:cNvSpPr>
            <a:spLocks noGrp="1"/>
          </p:cNvSpPr>
          <p:nvPr>
            <p:ph idx="1"/>
          </p:nvPr>
        </p:nvSpPr>
        <p:spPr/>
        <p:txBody>
          <a:bodyPr>
            <a:normAutofit fontScale="92500"/>
          </a:bodyPr>
          <a:lstStyle/>
          <a:p>
            <a:pPr>
              <a:lnSpc>
                <a:spcPct val="110000"/>
              </a:lnSpc>
            </a:pPr>
            <a:r>
              <a:rPr lang="en-US" sz="2200" dirty="0" smtClean="0"/>
              <a:t>What was matter like within the first second of the Universe’s life?</a:t>
            </a:r>
          </a:p>
          <a:p>
            <a:pPr>
              <a:lnSpc>
                <a:spcPct val="110000"/>
              </a:lnSpc>
            </a:pPr>
            <a:r>
              <a:rPr lang="en-US" sz="2200" dirty="0" smtClean="0"/>
              <a:t>Matter, from which everything in the Universe is made, is believed to have originated from a dense and hot cocktail of fundamental particles.</a:t>
            </a:r>
          </a:p>
          <a:p>
            <a:pPr>
              <a:lnSpc>
                <a:spcPct val="110000"/>
              </a:lnSpc>
            </a:pPr>
            <a:r>
              <a:rPr lang="en-US" sz="2200" dirty="0" smtClean="0"/>
              <a:t>Today, the ordinary matter of the Universe is made of atoms, which contain a nucleus composed of protons and neutrons, which in turn are made of quarks bound together by other particles called gluons.</a:t>
            </a:r>
          </a:p>
          <a:p>
            <a:pPr>
              <a:lnSpc>
                <a:spcPct val="110000"/>
              </a:lnSpc>
            </a:pPr>
            <a:r>
              <a:rPr lang="en-US" sz="2200" dirty="0" smtClean="0"/>
              <a:t>The bond is very strong, but in the very early Universe conditions would have been too hot and energetic for the gluons to hold the quarks together.</a:t>
            </a:r>
          </a:p>
          <a:p>
            <a:pPr>
              <a:lnSpc>
                <a:spcPct val="110000"/>
              </a:lnSpc>
            </a:pPr>
            <a:r>
              <a:rPr lang="en-US" sz="2200" dirty="0" smtClean="0"/>
              <a:t>Instead, it seems likely that during the first microseconds after the Big Bang the Universe would have contained a very hot and dense mixture of quarks and gluons called quark–gluon plasma.</a:t>
            </a:r>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sp>
        <p:nvSpPr>
          <p:cNvPr id="5" name="Slide Number Placeholder 4"/>
          <p:cNvSpPr>
            <a:spLocks noGrp="1"/>
          </p:cNvSpPr>
          <p:nvPr>
            <p:ph type="sldNum" sz="quarter" idx="12"/>
          </p:nvPr>
        </p:nvSpPr>
        <p:spPr/>
        <p:txBody>
          <a:bodyPr/>
          <a:lstStyle/>
          <a:p>
            <a:fld id="{87DA48A2-68BF-4CCB-B774-65C9A0FC6421}" type="slidenum">
              <a:rPr lang="en-SG" smtClean="0"/>
              <a:pPr/>
              <a:t>14</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p:cBhvr override="childStyle">
                                        <p:cTn dur="1" fill="hold" display="0" masterRel="nextClick" afterEffect="1"/>
                                        <p:tgtEl>
                                          <p:spTgt spid="3">
                                            <p:txEl>
                                              <p:pRg st="1" end="1"/>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p:cBhvr override="childStyle">
                                        <p:cTn dur="1" fill="hold" display="0" masterRel="nextClick" afterEffect="1"/>
                                        <p:tgtEl>
                                          <p:spTgt spid="3">
                                            <p:txEl>
                                              <p:pRg st="2" end="2"/>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p:cBhvr override="childStyle">
                                        <p:cTn dur="1" fill="hold" display="0" masterRel="nextClick" afterEffect="1"/>
                                        <p:tgtEl>
                                          <p:spTgt spid="3">
                                            <p:txEl>
                                              <p:pRg st="3" end="3"/>
                                            </p:txEl>
                                          </p:spTgt>
                                        </p:tgtEl>
                                        <p:attrNameLst>
                                          <p:attrName>ppt_c</p:attrName>
                                        </p:attrNameLst>
                                      </p:cBhvr>
                                      <p:to>
                                        <a:schemeClr val="folHlink"/>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Standard model of particle physics</a:t>
            </a:r>
            <a:endParaRPr lang="en-SG" dirty="0"/>
          </a:p>
        </p:txBody>
      </p:sp>
      <p:pic>
        <p:nvPicPr>
          <p:cNvPr id="6" name="Content Placeholder 6" descr="standardmodel-1.jpg"/>
          <p:cNvPicPr>
            <a:picLocks noGrp="1" noChangeAspect="1"/>
          </p:cNvPicPr>
          <p:nvPr>
            <p:ph idx="1"/>
          </p:nvPr>
        </p:nvPicPr>
        <p:blipFill>
          <a:blip r:embed="rId2" cstate="print"/>
          <a:stretch>
            <a:fillRect/>
          </a:stretch>
        </p:blipFill>
        <p:spPr>
          <a:xfrm>
            <a:off x="72000" y="1512000"/>
            <a:ext cx="4075472" cy="5040000"/>
          </a:xfrm>
          <a:prstGeom prst="rect">
            <a:avLst/>
          </a:prstGeom>
          <a:ln>
            <a:noFill/>
          </a:ln>
          <a:effectLst>
            <a:outerShdw blurRad="292100" dist="139700" dir="2700000" algn="tl" rotWithShape="0">
              <a:srgbClr val="333333">
                <a:alpha val="65000"/>
              </a:srgbClr>
            </a:outerShdw>
          </a:effectLst>
        </p:spPr>
      </p:pic>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sp>
        <p:nvSpPr>
          <p:cNvPr id="8" name="Content Placeholder 7"/>
          <p:cNvSpPr>
            <a:spLocks noGrp="1"/>
          </p:cNvSpPr>
          <p:nvPr>
            <p:ph idx="13"/>
          </p:nvPr>
        </p:nvSpPr>
        <p:spPr>
          <a:xfrm>
            <a:off x="4211960" y="1548000"/>
            <a:ext cx="4896544" cy="4968000"/>
          </a:xfrm>
        </p:spPr>
        <p:txBody>
          <a:bodyPr>
            <a:normAutofit fontScale="92500" lnSpcReduction="10000"/>
          </a:bodyPr>
          <a:lstStyle/>
          <a:p>
            <a:pPr>
              <a:lnSpc>
                <a:spcPct val="110000"/>
              </a:lnSpc>
            </a:pPr>
            <a:r>
              <a:rPr lang="en-SG" dirty="0" smtClean="0"/>
              <a:t>All interactions behaved as a single one when the universe was much younger and hotter </a:t>
            </a:r>
            <a:r>
              <a:rPr lang="en-SG" dirty="0" smtClean="0">
                <a:sym typeface="Symbol"/>
              </a:rPr>
              <a:t> </a:t>
            </a:r>
            <a:r>
              <a:rPr lang="en-SG" dirty="0" smtClean="0"/>
              <a:t>idea of unification!</a:t>
            </a:r>
          </a:p>
          <a:p>
            <a:pPr>
              <a:lnSpc>
                <a:spcPct val="110000"/>
              </a:lnSpc>
            </a:pPr>
            <a:r>
              <a:rPr lang="en-SG" dirty="0" smtClean="0"/>
              <a:t>Everyday matter is made up of only up and down type quarks, electron.</a:t>
            </a:r>
            <a:endParaRPr lang="en-SG" dirty="0"/>
          </a:p>
        </p:txBody>
      </p:sp>
      <p:sp>
        <p:nvSpPr>
          <p:cNvPr id="10" name="Slide Number Placeholder 9"/>
          <p:cNvSpPr>
            <a:spLocks noGrp="1"/>
          </p:cNvSpPr>
          <p:nvPr>
            <p:ph type="sldNum" sz="quarter" idx="12"/>
          </p:nvPr>
        </p:nvSpPr>
        <p:spPr/>
        <p:txBody>
          <a:bodyPr/>
          <a:lstStyle/>
          <a:p>
            <a:fld id="{87DA48A2-68BF-4CCB-B774-65C9A0FC6421}" type="slidenum">
              <a:rPr lang="en-SG" smtClean="0"/>
              <a:pPr/>
              <a:t>15</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Masses of particles</a:t>
            </a:r>
            <a:endParaRPr lang="en-SG" dirty="0"/>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sp>
        <p:nvSpPr>
          <p:cNvPr id="6" name="Content Placeholder 5"/>
          <p:cNvSpPr>
            <a:spLocks noGrp="1"/>
          </p:cNvSpPr>
          <p:nvPr>
            <p:ph idx="13"/>
          </p:nvPr>
        </p:nvSpPr>
        <p:spPr>
          <a:xfrm>
            <a:off x="3779912" y="1548000"/>
            <a:ext cx="5292088" cy="4473288"/>
          </a:xfrm>
        </p:spPr>
        <p:txBody>
          <a:bodyPr>
            <a:normAutofit fontScale="62500" lnSpcReduction="20000"/>
          </a:bodyPr>
          <a:lstStyle/>
          <a:p>
            <a:pPr>
              <a:lnSpc>
                <a:spcPct val="120000"/>
              </a:lnSpc>
            </a:pPr>
            <a:r>
              <a:rPr lang="en-SG" dirty="0" smtClean="0"/>
              <a:t>Mass is a fundamental property of a particle</a:t>
            </a:r>
          </a:p>
          <a:p>
            <a:pPr>
              <a:lnSpc>
                <a:spcPct val="120000"/>
              </a:lnSpc>
            </a:pPr>
            <a:r>
              <a:rPr lang="en-SG" dirty="0" smtClean="0"/>
              <a:t>Determines how a particle responds to a force.</a:t>
            </a:r>
          </a:p>
          <a:p>
            <a:pPr>
              <a:lnSpc>
                <a:spcPct val="120000"/>
              </a:lnSpc>
            </a:pPr>
            <a:r>
              <a:rPr lang="en-SG" dirty="0" smtClean="0"/>
              <a:t>Electron mass: 0.511MeV/c</a:t>
            </a:r>
            <a:r>
              <a:rPr lang="en-SG" baseline="30000" dirty="0" smtClean="0"/>
              <a:t>2</a:t>
            </a:r>
            <a:r>
              <a:rPr lang="en-SG" dirty="0" smtClean="0"/>
              <a:t> = 9.11 </a:t>
            </a:r>
            <a:r>
              <a:rPr lang="en-SG" dirty="0" smtClean="0">
                <a:latin typeface="Arial"/>
                <a:cs typeface="Arial"/>
              </a:rPr>
              <a:t>×</a:t>
            </a:r>
            <a:r>
              <a:rPr lang="en-SG" dirty="0" smtClean="0"/>
              <a:t> 10</a:t>
            </a:r>
            <a:r>
              <a:rPr lang="en-SG" baseline="30000" dirty="0" smtClean="0"/>
              <a:t>‐31</a:t>
            </a:r>
            <a:r>
              <a:rPr lang="en-SG" dirty="0" smtClean="0"/>
              <a:t> kg</a:t>
            </a:r>
          </a:p>
          <a:p>
            <a:pPr>
              <a:lnSpc>
                <a:spcPct val="120000"/>
              </a:lnSpc>
            </a:pPr>
            <a:r>
              <a:rPr lang="en-SG" dirty="0" smtClean="0"/>
              <a:t>Proton mass: 938.27 MeV/c</a:t>
            </a:r>
            <a:r>
              <a:rPr lang="en-SG" baseline="30000" dirty="0" smtClean="0"/>
              <a:t>2 </a:t>
            </a:r>
            <a:r>
              <a:rPr lang="en-SG" dirty="0" smtClean="0"/>
              <a:t>= 1.67 </a:t>
            </a:r>
            <a:r>
              <a:rPr lang="en-SG" dirty="0" smtClean="0">
                <a:latin typeface="Arial"/>
                <a:cs typeface="Arial"/>
              </a:rPr>
              <a:t>×</a:t>
            </a:r>
            <a:r>
              <a:rPr lang="en-SG" dirty="0" smtClean="0"/>
              <a:t> 10</a:t>
            </a:r>
            <a:r>
              <a:rPr lang="en-SG" baseline="30000" dirty="0" smtClean="0"/>
              <a:t>‐27</a:t>
            </a:r>
            <a:r>
              <a:rPr lang="en-SG" dirty="0" smtClean="0"/>
              <a:t> kg</a:t>
            </a:r>
          </a:p>
          <a:p>
            <a:pPr>
              <a:lnSpc>
                <a:spcPct val="120000"/>
              </a:lnSpc>
            </a:pPr>
            <a:r>
              <a:rPr lang="en-SG" dirty="0" smtClean="0"/>
              <a:t>Mass of top quark (heaviest known particle): 173 GeV/c</a:t>
            </a:r>
            <a:r>
              <a:rPr lang="en-SG" baseline="30000" dirty="0" smtClean="0"/>
              <a:t>2</a:t>
            </a:r>
            <a:endParaRPr lang="en-SG" dirty="0" smtClean="0"/>
          </a:p>
          <a:p>
            <a:pPr>
              <a:lnSpc>
                <a:spcPct val="120000"/>
              </a:lnSpc>
            </a:pPr>
            <a:r>
              <a:rPr lang="en-SG" dirty="0" smtClean="0"/>
              <a:t>Mass of photon: 0</a:t>
            </a:r>
            <a:r>
              <a:rPr lang="en-SG" dirty="0" smtClean="0">
                <a:sym typeface="Symbol"/>
              </a:rPr>
              <a:t> </a:t>
            </a:r>
            <a:r>
              <a:rPr lang="en-SG" dirty="0" smtClean="0"/>
              <a:t> infinite range of electromagnetic force</a:t>
            </a:r>
          </a:p>
          <a:p>
            <a:pPr>
              <a:lnSpc>
                <a:spcPct val="120000"/>
              </a:lnSpc>
            </a:pPr>
            <a:r>
              <a:rPr lang="en-SG" dirty="0" smtClean="0"/>
              <a:t>Mass of W, Z: 80-90 times that of proton </a:t>
            </a:r>
            <a:r>
              <a:rPr lang="en-SG" dirty="0" smtClean="0">
                <a:sym typeface="Symbol"/>
              </a:rPr>
              <a:t> </a:t>
            </a:r>
            <a:r>
              <a:rPr lang="en-SG" dirty="0" smtClean="0"/>
              <a:t>short range of weak force</a:t>
            </a:r>
          </a:p>
        </p:txBody>
      </p:sp>
      <p:pic>
        <p:nvPicPr>
          <p:cNvPr id="7" name="Content Placeholder 7" descr="reality_standard_model2.gif"/>
          <p:cNvPicPr>
            <a:picLocks noGrp="1" noChangeAspect="1"/>
          </p:cNvPicPr>
          <p:nvPr>
            <p:ph idx="1"/>
          </p:nvPr>
        </p:nvPicPr>
        <p:blipFill>
          <a:blip r:embed="rId2" cstate="print"/>
          <a:stretch>
            <a:fillRect/>
          </a:stretch>
        </p:blipFill>
        <p:spPr>
          <a:xfrm>
            <a:off x="72000" y="1547813"/>
            <a:ext cx="3640830" cy="4968875"/>
          </a:xfrm>
          <a:prstGeom prst="rect">
            <a:avLst/>
          </a:prstGeom>
          <a:ln>
            <a:noFill/>
          </a:ln>
          <a:effectLst>
            <a:outerShdw blurRad="292100" dist="139700" dir="2700000" algn="tl" rotWithShape="0">
              <a:srgbClr val="333333">
                <a:alpha val="65000"/>
              </a:srgbClr>
            </a:outerShdw>
          </a:effectLst>
        </p:spPr>
      </p:pic>
      <p:sp>
        <p:nvSpPr>
          <p:cNvPr id="8" name="Up Arrow 7"/>
          <p:cNvSpPr/>
          <p:nvPr/>
        </p:nvSpPr>
        <p:spPr>
          <a:xfrm>
            <a:off x="3275856" y="2564904"/>
            <a:ext cx="72008" cy="504056"/>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 name="Rectangle 8"/>
          <p:cNvSpPr/>
          <p:nvPr/>
        </p:nvSpPr>
        <p:spPr>
          <a:xfrm>
            <a:off x="3970178" y="6047046"/>
            <a:ext cx="4968552" cy="427296"/>
          </a:xfrm>
          <a:prstGeom prst="rect">
            <a:avLst/>
          </a:prstGeom>
          <a:solidFill>
            <a:srgbClr val="FFFF00"/>
          </a:solidFill>
        </p:spPr>
        <p:txBody>
          <a:bodyPr wrap="square">
            <a:spAutoFit/>
          </a:bodyPr>
          <a:lstStyle/>
          <a:p>
            <a:pPr>
              <a:lnSpc>
                <a:spcPct val="120000"/>
              </a:lnSpc>
            </a:pPr>
            <a:r>
              <a:rPr lang="en-SG" sz="2000" dirty="0" smtClean="0">
                <a:latin typeface="Arial Rounded MT Bold" pitchFamily="34" charset="0"/>
              </a:rPr>
              <a:t>1 electron Volt (eV) = 1.6 </a:t>
            </a:r>
            <a:r>
              <a:rPr lang="en-SG" sz="2000" dirty="0" smtClean="0">
                <a:latin typeface="Arial Rounded MT Bold" pitchFamily="34" charset="0"/>
                <a:cs typeface="Arial"/>
              </a:rPr>
              <a:t>×1</a:t>
            </a:r>
            <a:r>
              <a:rPr lang="en-SG" sz="2000" dirty="0" smtClean="0">
                <a:latin typeface="Arial Rounded MT Bold" pitchFamily="34" charset="0"/>
              </a:rPr>
              <a:t>0</a:t>
            </a:r>
            <a:r>
              <a:rPr lang="en-SG" sz="2000" baseline="30000" dirty="0" smtClean="0">
                <a:latin typeface="Arial Rounded MT Bold" pitchFamily="34" charset="0"/>
              </a:rPr>
              <a:t>-19</a:t>
            </a:r>
            <a:r>
              <a:rPr lang="en-SG" sz="2000" dirty="0" smtClean="0">
                <a:latin typeface="Arial Rounded MT Bold" pitchFamily="34" charset="0"/>
              </a:rPr>
              <a:t> Joules</a:t>
            </a:r>
            <a:endParaRPr lang="en-SG" sz="2000" dirty="0">
              <a:latin typeface="Arial Rounded MT Bold" pitchFamily="34" charset="0"/>
            </a:endParaRPr>
          </a:p>
        </p:txBody>
      </p:sp>
      <p:sp>
        <p:nvSpPr>
          <p:cNvPr id="10" name="Slide Number Placeholder 9"/>
          <p:cNvSpPr>
            <a:spLocks noGrp="1"/>
          </p:cNvSpPr>
          <p:nvPr>
            <p:ph type="sldNum" sz="quarter" idx="12"/>
          </p:nvPr>
        </p:nvSpPr>
        <p:spPr/>
        <p:txBody>
          <a:bodyPr/>
          <a:lstStyle/>
          <a:p>
            <a:fld id="{87DA48A2-68BF-4CCB-B774-65C9A0FC6421}" type="slidenum">
              <a:rPr lang="en-SG" smtClean="0"/>
              <a:pPr/>
              <a:t>16</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6">
                                            <p:txEl>
                                              <p:pRg st="1" end="1"/>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 calcmode="lin" valueType="num">
                                      <p:cBhvr additive="base">
                                        <p:cTn id="29" dur="50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6">
                                            <p:txEl>
                                              <p:pRg st="3" end="3"/>
                                            </p:txEl>
                                          </p:spTgt>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 calcmode="lin" valueType="num">
                                      <p:cBhvr additive="base">
                                        <p:cTn id="33" dur="5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6">
                                            <p:txEl>
                                              <p:pRg st="4" end="4"/>
                                            </p:txEl>
                                          </p:spTgt>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anim calcmode="lin" valueType="num">
                                      <p:cBhvr additive="base">
                                        <p:cTn id="41" dur="500" fill="hold"/>
                                        <p:tgtEl>
                                          <p:spTgt spid="6">
                                            <p:txEl>
                                              <p:pRg st="6" end="6"/>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6">
                                            <p:txEl>
                                              <p:pRg st="6" end="6"/>
                                            </p:txEl>
                                          </p:spTgt>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1+#ppt_w/2"/>
                                          </p:val>
                                        </p:tav>
                                        <p:tav tm="100000">
                                          <p:val>
                                            <p:strVal val="#ppt_x"/>
                                          </p:val>
                                        </p:tav>
                                      </p:tavLst>
                                    </p:anim>
                                    <p:anim calcmode="lin" valueType="num">
                                      <p:cBhvr additive="base">
                                        <p:cTn id="4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SG" dirty="0" smtClean="0"/>
              <a:t>Why did the Higgs search become so important?</a:t>
            </a:r>
            <a:endParaRPr lang="en-SG" dirty="0"/>
          </a:p>
        </p:txBody>
      </p:sp>
      <p:sp>
        <p:nvSpPr>
          <p:cNvPr id="8" name="Content Placeholder 7"/>
          <p:cNvSpPr>
            <a:spLocks noGrp="1"/>
          </p:cNvSpPr>
          <p:nvPr>
            <p:ph idx="1"/>
          </p:nvPr>
        </p:nvSpPr>
        <p:spPr/>
        <p:txBody>
          <a:bodyPr>
            <a:noAutofit/>
          </a:bodyPr>
          <a:lstStyle/>
          <a:p>
            <a:pPr>
              <a:lnSpc>
                <a:spcPct val="120000"/>
              </a:lnSpc>
            </a:pPr>
            <a:r>
              <a:rPr lang="en-SG" sz="2100" dirty="0" smtClean="0"/>
              <a:t>The standard model of particle physics has the ability to predict the results of various experiments.</a:t>
            </a:r>
          </a:p>
          <a:p>
            <a:pPr>
              <a:lnSpc>
                <a:spcPct val="120000"/>
              </a:lnSpc>
            </a:pPr>
            <a:r>
              <a:rPr lang="en-SG" sz="2100" dirty="0" smtClean="0"/>
              <a:t>Since all the past experiments match well to the theoretical description of standard model, it is certain that the corresponding theoretical description is correct.</a:t>
            </a:r>
          </a:p>
          <a:p>
            <a:pPr>
              <a:lnSpc>
                <a:spcPct val="120000"/>
              </a:lnSpc>
            </a:pPr>
            <a:r>
              <a:rPr lang="en-SG" sz="2100" dirty="0" smtClean="0"/>
              <a:t>However the Higgs particle has been elusive to the experiments.</a:t>
            </a:r>
          </a:p>
          <a:p>
            <a:pPr>
              <a:lnSpc>
                <a:spcPct val="120000"/>
              </a:lnSpc>
            </a:pPr>
            <a:r>
              <a:rPr lang="en-SG" sz="2100" dirty="0" smtClean="0"/>
              <a:t>But the issue of mass is one of the corner stones of the theory.</a:t>
            </a:r>
          </a:p>
          <a:p>
            <a:pPr>
              <a:lnSpc>
                <a:spcPct val="120000"/>
              </a:lnSpc>
            </a:pPr>
            <a:r>
              <a:rPr lang="en-SG" sz="2100" dirty="0" smtClean="0"/>
              <a:t>So success of standard model crucially depended on the confirmation of the way of explaining the generation of mass, the “Higgs mechanism” </a:t>
            </a:r>
            <a:r>
              <a:rPr lang="en-SG" sz="2100" dirty="0" smtClean="0">
                <a:sym typeface="Symbol"/>
              </a:rPr>
              <a:t></a:t>
            </a:r>
            <a:r>
              <a:rPr lang="en-SG" sz="2100" dirty="0" smtClean="0"/>
              <a:t> the Higgs boson has to be there.</a:t>
            </a:r>
          </a:p>
          <a:p>
            <a:pPr>
              <a:lnSpc>
                <a:spcPct val="120000"/>
              </a:lnSpc>
            </a:pPr>
            <a:r>
              <a:rPr lang="en-SG" sz="2100" dirty="0" smtClean="0"/>
              <a:t>Onus was on the experiments to really hunt out the Higgs particle.</a:t>
            </a:r>
          </a:p>
          <a:p>
            <a:pPr>
              <a:lnSpc>
                <a:spcPct val="120000"/>
              </a:lnSpc>
            </a:pPr>
            <a:r>
              <a:rPr lang="en-SG" sz="2100" dirty="0" smtClean="0"/>
              <a:t>Notably, the immensely complex detectors lived </a:t>
            </a:r>
            <a:r>
              <a:rPr lang="en-SG" sz="2100" dirty="0" err="1" smtClean="0"/>
              <a:t>upto</a:t>
            </a:r>
            <a:r>
              <a:rPr lang="en-SG" sz="2100" dirty="0" smtClean="0"/>
              <a:t> their expectations!!!</a:t>
            </a:r>
            <a:endParaRPr lang="en-SG" sz="2100" dirty="0"/>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sp>
        <p:nvSpPr>
          <p:cNvPr id="9" name="Slide Number Placeholder 8"/>
          <p:cNvSpPr>
            <a:spLocks noGrp="1"/>
          </p:cNvSpPr>
          <p:nvPr>
            <p:ph type="sldNum" sz="quarter" idx="12"/>
          </p:nvPr>
        </p:nvSpPr>
        <p:spPr/>
        <p:txBody>
          <a:bodyPr/>
          <a:lstStyle/>
          <a:p>
            <a:fld id="{87DA48A2-68BF-4CCB-B774-65C9A0FC6421}" type="slidenum">
              <a:rPr lang="en-SG" smtClean="0"/>
              <a:pPr/>
              <a:t>17</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subTnLst>
                                    <p:animClr>
                                      <p:cBhvr override="childStyle">
                                        <p:cTn dur="1" fill="hold" display="0" masterRel="nextClick" afterEffect="1"/>
                                        <p:tgtEl>
                                          <p:spTgt spid="8">
                                            <p:txEl>
                                              <p:pRg st="0" end="0"/>
                                            </p:txEl>
                                          </p:spTgt>
                                        </p:tgtEl>
                                        <p:attrNameLst>
                                          <p:attrName>ppt_c</p:attrName>
                                        </p:attrNameLst>
                                      </p:cBhvr>
                                      <p:to>
                                        <a:schemeClr val="tx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subTnLst>
                                    <p:animClr>
                                      <p:cBhvr override="childStyle">
                                        <p:cTn dur="1" fill="hold" display="0" masterRel="nextClick" afterEffect="1"/>
                                        <p:tgtEl>
                                          <p:spTgt spid="8">
                                            <p:txEl>
                                              <p:pRg st="1" end="1"/>
                                            </p:txEl>
                                          </p:spTgt>
                                        </p:tgtEl>
                                        <p:attrNameLst>
                                          <p:attrName>ppt_c</p:attrName>
                                        </p:attrNameLst>
                                      </p:cBhvr>
                                      <p:to>
                                        <a:schemeClr val="tx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subTnLst>
                                    <p:animClr>
                                      <p:cBhvr override="childStyle">
                                        <p:cTn dur="1" fill="hold" display="0" masterRel="nextClick" afterEffect="1"/>
                                        <p:tgtEl>
                                          <p:spTgt spid="8">
                                            <p:txEl>
                                              <p:pRg st="2" end="2"/>
                                            </p:txEl>
                                          </p:spTgt>
                                        </p:tgtEl>
                                        <p:attrNameLst>
                                          <p:attrName>ppt_c</p:attrName>
                                        </p:attrNameLst>
                                      </p:cBhvr>
                                      <p:to>
                                        <a:schemeClr val="tx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subTnLst>
                                    <p:animClr>
                                      <p:cBhvr override="childStyle">
                                        <p:cTn dur="1" fill="hold" display="0" masterRel="nextClick" afterEffect="1"/>
                                        <p:tgtEl>
                                          <p:spTgt spid="8">
                                            <p:txEl>
                                              <p:pRg st="3" end="3"/>
                                            </p:txEl>
                                          </p:spTgt>
                                        </p:tgtEl>
                                        <p:attrNameLst>
                                          <p:attrName>ppt_c</p:attrName>
                                        </p:attrNameLst>
                                      </p:cBhvr>
                                      <p:to>
                                        <a:schemeClr val="tx2"/>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subTnLst>
                                    <p:animClr>
                                      <p:cBhvr override="childStyle">
                                        <p:cTn dur="1" fill="hold" display="0" masterRel="nextClick" afterEffect="1"/>
                                        <p:tgtEl>
                                          <p:spTgt spid="8">
                                            <p:txEl>
                                              <p:pRg st="4" end="4"/>
                                            </p:txEl>
                                          </p:spTgt>
                                        </p:tgtEl>
                                        <p:attrNameLst>
                                          <p:attrName>ppt_c</p:attrName>
                                        </p:attrNameLst>
                                      </p:cBhvr>
                                      <p:to>
                                        <a:schemeClr val="tx2"/>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subTnLst>
                                    <p:animClr>
                                      <p:cBhvr override="childStyle">
                                        <p:cTn dur="1" fill="hold" display="0" masterRel="nextClick" afterEffect="1"/>
                                        <p:tgtEl>
                                          <p:spTgt spid="8">
                                            <p:txEl>
                                              <p:pRg st="5" end="5"/>
                                            </p:txEl>
                                          </p:spTgt>
                                        </p:tgtEl>
                                        <p:attrNameLst>
                                          <p:attrName>ppt_c</p:attrName>
                                        </p:attrNameLst>
                                      </p:cBhvr>
                                      <p:to>
                                        <a:schemeClr val="tx2"/>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p:txBody>
          <a:bodyPr>
            <a:normAutofit fontScale="90000"/>
          </a:bodyPr>
          <a:lstStyle/>
          <a:p>
            <a:r>
              <a:rPr lang="en-US" dirty="0" smtClean="0"/>
              <a:t>Recipe for modern discoveries</a:t>
            </a:r>
          </a:p>
        </p:txBody>
      </p:sp>
      <p:sp>
        <p:nvSpPr>
          <p:cNvPr id="20" name="Content Placeholder 19"/>
          <p:cNvSpPr>
            <a:spLocks noGrp="1"/>
          </p:cNvSpPr>
          <p:nvPr>
            <p:ph idx="1"/>
          </p:nvPr>
        </p:nvSpPr>
        <p:spPr>
          <a:xfrm>
            <a:off x="18000" y="1512000"/>
            <a:ext cx="3617896" cy="5040000"/>
          </a:xfrm>
        </p:spPr>
        <p:txBody>
          <a:bodyPr>
            <a:normAutofit fontScale="92500" lnSpcReduction="10000"/>
          </a:bodyPr>
          <a:lstStyle/>
          <a:p>
            <a:pPr marL="288000">
              <a:lnSpc>
                <a:spcPct val="120000"/>
              </a:lnSpc>
            </a:pPr>
            <a:r>
              <a:rPr lang="en-GB" sz="1600" b="1" dirty="0" smtClean="0">
                <a:solidFill>
                  <a:srgbClr val="FF0000"/>
                </a:solidFill>
                <a:ea typeface="MS PGothic" pitchFamily="34" charset="-128"/>
              </a:rPr>
              <a:t>Accelerators:</a:t>
            </a:r>
            <a:r>
              <a:rPr lang="en-GB" sz="1600" dirty="0" smtClean="0">
                <a:solidFill>
                  <a:srgbClr val="000000"/>
                </a:solidFill>
                <a:ea typeface="MS PGothic" pitchFamily="34" charset="-128"/>
              </a:rPr>
              <a:t> </a:t>
            </a:r>
            <a:r>
              <a:rPr lang="en-GB" sz="1600" dirty="0" smtClean="0">
                <a:solidFill>
                  <a:srgbClr val="3333CC"/>
                </a:solidFill>
                <a:ea typeface="MS PGothic" pitchFamily="34" charset="-128"/>
              </a:rPr>
              <a:t>Powerful machines capable of accelerating particles to extremely high energies and bring them into collision with other particles.</a:t>
            </a:r>
          </a:p>
          <a:p>
            <a:pPr marL="288000">
              <a:lnSpc>
                <a:spcPct val="120000"/>
              </a:lnSpc>
            </a:pPr>
            <a:r>
              <a:rPr lang="en-GB" sz="1600" b="1" dirty="0" smtClean="0">
                <a:solidFill>
                  <a:srgbClr val="FF0000"/>
                </a:solidFill>
                <a:ea typeface="MS PGothic" pitchFamily="34" charset="-128"/>
              </a:rPr>
              <a:t>Detectors:</a:t>
            </a:r>
            <a:r>
              <a:rPr lang="en-GB" sz="1600" dirty="0" smtClean="0">
                <a:solidFill>
                  <a:srgbClr val="000000"/>
                </a:solidFill>
                <a:ea typeface="MS PGothic" pitchFamily="34" charset="-128"/>
              </a:rPr>
              <a:t> </a:t>
            </a:r>
            <a:r>
              <a:rPr lang="en-GB" sz="1600" dirty="0" smtClean="0">
                <a:solidFill>
                  <a:srgbClr val="3333CC"/>
                </a:solidFill>
                <a:ea typeface="MS PGothic" pitchFamily="34" charset="-128"/>
              </a:rPr>
              <a:t>Gigantic instruments that record the particles as they “stream” out from the point of collision.</a:t>
            </a:r>
          </a:p>
          <a:p>
            <a:pPr marL="288000">
              <a:lnSpc>
                <a:spcPct val="120000"/>
              </a:lnSpc>
            </a:pPr>
            <a:r>
              <a:rPr lang="en-GB" sz="1600" b="1" dirty="0" smtClean="0">
                <a:solidFill>
                  <a:srgbClr val="FF0000"/>
                </a:solidFill>
                <a:ea typeface="MS PGothic" pitchFamily="34" charset="-128"/>
              </a:rPr>
              <a:t>Computers:</a:t>
            </a:r>
            <a:r>
              <a:rPr lang="en-GB" sz="1600" dirty="0" smtClean="0">
                <a:solidFill>
                  <a:srgbClr val="000000"/>
                </a:solidFill>
                <a:ea typeface="MS PGothic" pitchFamily="34" charset="-128"/>
              </a:rPr>
              <a:t> </a:t>
            </a:r>
            <a:r>
              <a:rPr lang="en-GB" sz="1600" dirty="0" smtClean="0">
                <a:solidFill>
                  <a:srgbClr val="3333CC"/>
                </a:solidFill>
                <a:ea typeface="MS PGothic" pitchFamily="34" charset="-128"/>
              </a:rPr>
              <a:t>To collect, store, distribute and analyse the vast amount of data produced by the detectors.</a:t>
            </a:r>
          </a:p>
          <a:p>
            <a:pPr marL="288000">
              <a:lnSpc>
                <a:spcPct val="120000"/>
              </a:lnSpc>
            </a:pPr>
            <a:r>
              <a:rPr lang="en-GB" sz="1600" b="1" dirty="0" smtClean="0">
                <a:solidFill>
                  <a:srgbClr val="FF0000"/>
                </a:solidFill>
                <a:ea typeface="MS PGothic" pitchFamily="34" charset="-128"/>
              </a:rPr>
              <a:t>People</a:t>
            </a:r>
            <a:r>
              <a:rPr lang="en-GB" sz="1600" dirty="0" smtClean="0">
                <a:solidFill>
                  <a:srgbClr val="000000"/>
                </a:solidFill>
                <a:ea typeface="MS PGothic" pitchFamily="34" charset="-128"/>
              </a:rPr>
              <a:t>: </a:t>
            </a:r>
            <a:r>
              <a:rPr lang="en-GB" sz="1600" dirty="0" smtClean="0">
                <a:solidFill>
                  <a:srgbClr val="3333CC"/>
                </a:solidFill>
                <a:ea typeface="MS PGothic" pitchFamily="34" charset="-128"/>
              </a:rPr>
              <a:t>Only a worldwide collaboration of thousands of scientists, engineers, technicians and support staff can design, build and soon operate such complex “machines”.</a:t>
            </a:r>
            <a:endParaRPr lang="en-US" sz="1600" dirty="0" smtClean="0">
              <a:solidFill>
                <a:srgbClr val="3333CC"/>
              </a:solidFill>
              <a:ea typeface="MS PGothic" pitchFamily="34" charset="-128"/>
            </a:endParaRPr>
          </a:p>
          <a:p>
            <a:pPr marL="288000">
              <a:lnSpc>
                <a:spcPct val="120000"/>
              </a:lnSpc>
            </a:pPr>
            <a:endParaRPr lang="en-US" sz="1600" dirty="0" smtClean="0">
              <a:solidFill>
                <a:srgbClr val="000000"/>
              </a:solidFill>
              <a:ea typeface="MS PGothic" pitchFamily="34" charset="-128"/>
            </a:endParaRPr>
          </a:p>
          <a:p>
            <a:pPr marL="288000">
              <a:lnSpc>
                <a:spcPct val="120000"/>
              </a:lnSpc>
            </a:pPr>
            <a:endParaRPr lang="fr-FR" sz="1600" dirty="0" smtClean="0">
              <a:solidFill>
                <a:srgbClr val="3333CC"/>
              </a:solidFill>
              <a:ea typeface="MS PGothic" pitchFamily="34" charset="-128"/>
            </a:endParaRPr>
          </a:p>
          <a:p>
            <a:pPr marL="288000">
              <a:lnSpc>
                <a:spcPct val="120000"/>
              </a:lnSpc>
            </a:pPr>
            <a:endParaRPr lang="en-SG" sz="1600" dirty="0"/>
          </a:p>
        </p:txBody>
      </p:sp>
      <p:sp>
        <p:nvSpPr>
          <p:cNvPr id="19458" name="Footer Placeholder 4"/>
          <p:cNvSpPr>
            <a:spLocks noGrp="1"/>
          </p:cNvSpPr>
          <p:nvPr>
            <p:ph type="ftr" sz="quarter" idx="11"/>
          </p:nvPr>
        </p:nvSpPr>
        <p:spPr>
          <a:noFill/>
        </p:spPr>
        <p:txBody>
          <a:bodyPr/>
          <a:lstStyle/>
          <a:p>
            <a:r>
              <a:rPr lang="en-SG" smtClean="0">
                <a:solidFill>
                  <a:srgbClr val="000000"/>
                </a:solidFill>
              </a:rPr>
              <a:t>Dr. B.Satyanarayana, TIFR, Mumbai                                Children's Academy Group of Schools, Mumbai                                  November 24, 2012</a:t>
            </a:r>
            <a:endParaRPr lang="en-US">
              <a:solidFill>
                <a:srgbClr val="000000"/>
              </a:solidFill>
            </a:endParaRPr>
          </a:p>
        </p:txBody>
      </p:sp>
      <p:pic>
        <p:nvPicPr>
          <p:cNvPr id="19" name="Picture 9"/>
          <p:cNvPicPr>
            <a:picLocks noChangeAspect="1" noChangeArrowheads="1"/>
          </p:cNvPicPr>
          <p:nvPr/>
        </p:nvPicPr>
        <p:blipFill>
          <a:blip r:embed="rId3" cstate="print"/>
          <a:srcRect/>
          <a:stretch>
            <a:fillRect/>
          </a:stretch>
        </p:blipFill>
        <p:spPr bwMode="auto">
          <a:xfrm>
            <a:off x="3635896" y="1728000"/>
            <a:ext cx="2927208" cy="1944000"/>
          </a:xfrm>
          <a:prstGeom prst="rect">
            <a:avLst/>
          </a:prstGeom>
          <a:noFill/>
          <a:ln w="9525">
            <a:noFill/>
            <a:miter lim="800000"/>
            <a:headEnd/>
            <a:tailEnd/>
          </a:ln>
        </p:spPr>
      </p:pic>
      <p:pic>
        <p:nvPicPr>
          <p:cNvPr id="21" name="Picture 10" descr="05_May_backup1"/>
          <p:cNvPicPr>
            <a:picLocks noChangeAspect="1" noChangeArrowheads="1"/>
          </p:cNvPicPr>
          <p:nvPr/>
        </p:nvPicPr>
        <p:blipFill>
          <a:blip r:embed="rId4" cstate="print"/>
          <a:srcRect/>
          <a:stretch>
            <a:fillRect/>
          </a:stretch>
        </p:blipFill>
        <p:spPr bwMode="auto">
          <a:xfrm>
            <a:off x="6660232" y="1728000"/>
            <a:ext cx="2392617" cy="1944000"/>
          </a:xfrm>
          <a:prstGeom prst="rect">
            <a:avLst/>
          </a:prstGeom>
          <a:noFill/>
          <a:ln w="9525">
            <a:noFill/>
            <a:miter lim="800000"/>
            <a:headEnd/>
            <a:tailEnd/>
          </a:ln>
        </p:spPr>
      </p:pic>
      <p:pic>
        <p:nvPicPr>
          <p:cNvPr id="22" name="Picture 14" descr="grid"/>
          <p:cNvPicPr>
            <a:picLocks noChangeAspect="1" noChangeArrowheads="1"/>
          </p:cNvPicPr>
          <p:nvPr/>
        </p:nvPicPr>
        <p:blipFill>
          <a:blip r:embed="rId5" cstate="print"/>
          <a:srcRect/>
          <a:stretch>
            <a:fillRect/>
          </a:stretch>
        </p:blipFill>
        <p:spPr bwMode="auto">
          <a:xfrm>
            <a:off x="3707904" y="3861048"/>
            <a:ext cx="2859193" cy="1944000"/>
          </a:xfrm>
          <a:prstGeom prst="rect">
            <a:avLst/>
          </a:prstGeom>
          <a:noFill/>
          <a:ln w="9525">
            <a:noFill/>
            <a:miter lim="800000"/>
            <a:headEnd/>
            <a:tailEnd/>
          </a:ln>
        </p:spPr>
      </p:pic>
      <p:pic>
        <p:nvPicPr>
          <p:cNvPr id="23" name="Picture 7" descr="col_gen_0106_002"/>
          <p:cNvPicPr>
            <a:picLocks noChangeAspect="1" noChangeArrowheads="1"/>
          </p:cNvPicPr>
          <p:nvPr/>
        </p:nvPicPr>
        <p:blipFill>
          <a:blip r:embed="rId6" cstate="print"/>
          <a:srcRect/>
          <a:stretch>
            <a:fillRect/>
          </a:stretch>
        </p:blipFill>
        <p:spPr bwMode="auto">
          <a:xfrm>
            <a:off x="6660232" y="3862800"/>
            <a:ext cx="2104781" cy="1944000"/>
          </a:xfrm>
          <a:prstGeom prst="rect">
            <a:avLst/>
          </a:prstGeom>
          <a:noFill/>
          <a:ln w="9525">
            <a:noFill/>
            <a:miter lim="800000"/>
            <a:headEnd/>
            <a:tailEnd/>
          </a:ln>
        </p:spPr>
      </p:pic>
      <p:sp>
        <p:nvSpPr>
          <p:cNvPr id="10" name="Slide Number Placeholder 9"/>
          <p:cNvSpPr>
            <a:spLocks noGrp="1"/>
          </p:cNvSpPr>
          <p:nvPr>
            <p:ph type="sldNum" sz="quarter" idx="12"/>
          </p:nvPr>
        </p:nvSpPr>
        <p:spPr/>
        <p:txBody>
          <a:bodyPr/>
          <a:lstStyle/>
          <a:p>
            <a:fld id="{87DA48A2-68BF-4CCB-B774-65C9A0FC6421}" type="slidenum">
              <a:rPr lang="en-SG" smtClean="0"/>
              <a:pPr/>
              <a:t>18</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par>
                                <p:cTn id="8" presetID="2" presetClass="entr" presetSubtype="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ppt_x"/>
                                          </p:val>
                                        </p:tav>
                                        <p:tav tm="100000">
                                          <p:val>
                                            <p:strVal val="#ppt_x"/>
                                          </p:val>
                                        </p:tav>
                                      </p:tavLst>
                                    </p:anim>
                                    <p:anim calcmode="lin" valueType="num">
                                      <p:cBhvr additive="base">
                                        <p:cTn id="11"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0">
                                            <p:txEl>
                                              <p:pRg st="1" end="1"/>
                                            </p:txEl>
                                          </p:spTgt>
                                        </p:tgtEl>
                                        <p:attrNameLst>
                                          <p:attrName>style.visibility</p:attrName>
                                        </p:attrNameLst>
                                      </p:cBhvr>
                                      <p:to>
                                        <p:strVal val="visible"/>
                                      </p:to>
                                    </p:set>
                                    <p:animEffect transition="in" filter="fade">
                                      <p:cBhvr>
                                        <p:cTn id="16" dur="500"/>
                                        <p:tgtEl>
                                          <p:spTgt spid="20">
                                            <p:txEl>
                                              <p:pRg st="1" end="1"/>
                                            </p:txEl>
                                          </p:spTgt>
                                        </p:tgtEl>
                                      </p:cBhvr>
                                    </p:animEffect>
                                  </p:childTnLst>
                                </p:cTn>
                              </p:par>
                              <p:par>
                                <p:cTn id="17" presetID="2" presetClass="entr" presetSubtype="2"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1+#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xEl>
                                              <p:pRg st="2" end="2"/>
                                            </p:txEl>
                                          </p:spTgt>
                                        </p:tgtEl>
                                        <p:attrNameLst>
                                          <p:attrName>style.visibility</p:attrName>
                                        </p:attrNameLst>
                                      </p:cBhvr>
                                      <p:to>
                                        <p:strVal val="visible"/>
                                      </p:to>
                                    </p:set>
                                    <p:animEffect transition="in" filter="fade">
                                      <p:cBhvr>
                                        <p:cTn id="25" dur="500"/>
                                        <p:tgtEl>
                                          <p:spTgt spid="20">
                                            <p:txEl>
                                              <p:pRg st="2" end="2"/>
                                            </p:txEl>
                                          </p:spTgt>
                                        </p:tgtEl>
                                      </p:cBhvr>
                                    </p:animEffect>
                                  </p:childTnLst>
                                </p:cTn>
                              </p:par>
                              <p:par>
                                <p:cTn id="26" presetID="2" presetClass="entr" presetSubtype="4"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0">
                                            <p:txEl>
                                              <p:pRg st="3" end="3"/>
                                            </p:txEl>
                                          </p:spTgt>
                                        </p:tgtEl>
                                        <p:attrNameLst>
                                          <p:attrName>style.visibility</p:attrName>
                                        </p:attrNameLst>
                                      </p:cBhvr>
                                      <p:to>
                                        <p:strVal val="visible"/>
                                      </p:to>
                                    </p:set>
                                    <p:animEffect transition="in" filter="fade">
                                      <p:cBhvr>
                                        <p:cTn id="34" dur="500"/>
                                        <p:tgtEl>
                                          <p:spTgt spid="20">
                                            <p:txEl>
                                              <p:pRg st="3" end="3"/>
                                            </p:txEl>
                                          </p:spTgt>
                                        </p:tgtEl>
                                      </p:cBhvr>
                                    </p:animEffect>
                                  </p:childTnLst>
                                </p:cTn>
                              </p:par>
                              <p:par>
                                <p:cTn id="35" presetID="2" presetClass="entr" presetSubtype="2"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1+#ppt_w/2"/>
                                          </p:val>
                                        </p:tav>
                                        <p:tav tm="100000">
                                          <p:val>
                                            <p:strVal val="#ppt_x"/>
                                          </p:val>
                                        </p:tav>
                                      </p:tavLst>
                                    </p:anim>
                                    <p:anim calcmode="lin" valueType="num">
                                      <p:cBhvr additive="base">
                                        <p:cTn id="3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Particle accelerators</a:t>
            </a:r>
            <a:endParaRPr lang="en-US" dirty="0"/>
          </a:p>
        </p:txBody>
      </p:sp>
      <p:sp>
        <p:nvSpPr>
          <p:cNvPr id="3" name="Content Placeholder 2"/>
          <p:cNvSpPr>
            <a:spLocks noGrp="1"/>
          </p:cNvSpPr>
          <p:nvPr>
            <p:ph idx="1"/>
          </p:nvPr>
        </p:nvSpPr>
        <p:spPr/>
        <p:txBody>
          <a:bodyPr>
            <a:normAutofit fontScale="77500" lnSpcReduction="20000"/>
          </a:bodyPr>
          <a:lstStyle/>
          <a:p>
            <a:pPr>
              <a:lnSpc>
                <a:spcPct val="120000"/>
              </a:lnSpc>
            </a:pPr>
            <a:r>
              <a:rPr lang="en-US" sz="3600" dirty="0" smtClean="0"/>
              <a:t>Accelerate particles to high energies.</a:t>
            </a:r>
          </a:p>
          <a:p>
            <a:pPr>
              <a:lnSpc>
                <a:spcPct val="120000"/>
              </a:lnSpc>
            </a:pPr>
            <a:r>
              <a:rPr lang="en-US" sz="3600" dirty="0" smtClean="0"/>
              <a:t>The higher energies allow us to:</a:t>
            </a:r>
          </a:p>
          <a:p>
            <a:pPr lvl="1">
              <a:lnSpc>
                <a:spcPct val="120000"/>
              </a:lnSpc>
            </a:pPr>
            <a:r>
              <a:rPr lang="en-US" sz="3100" dirty="0" smtClean="0"/>
              <a:t>look deeper into matter (E </a:t>
            </a:r>
            <a:r>
              <a:rPr lang="en-US" sz="3100" dirty="0" smtClean="0">
                <a:sym typeface="Symbol" pitchFamily="18" charset="2"/>
              </a:rPr>
              <a:t></a:t>
            </a:r>
            <a:r>
              <a:rPr lang="en-US" sz="3100" dirty="0" smtClean="0"/>
              <a:t> 1/size) (</a:t>
            </a:r>
            <a:r>
              <a:rPr lang="en-US" sz="3100" i="1" dirty="0" smtClean="0"/>
              <a:t>powerful microscopes</a:t>
            </a:r>
            <a:r>
              <a:rPr lang="en-US" sz="3100" dirty="0" smtClean="0"/>
              <a:t>) </a:t>
            </a:r>
          </a:p>
          <a:p>
            <a:pPr lvl="1">
              <a:lnSpc>
                <a:spcPct val="120000"/>
              </a:lnSpc>
            </a:pPr>
            <a:r>
              <a:rPr lang="en-US" sz="3100" dirty="0" smtClean="0"/>
              <a:t>discover new heavier particles (E = mc</a:t>
            </a:r>
            <a:r>
              <a:rPr lang="en-US" sz="3100" baseline="30000" dirty="0" smtClean="0"/>
              <a:t>2</a:t>
            </a:r>
            <a:r>
              <a:rPr lang="en-US" sz="3100" dirty="0" smtClean="0"/>
              <a:t>)</a:t>
            </a:r>
          </a:p>
          <a:p>
            <a:pPr lvl="1">
              <a:lnSpc>
                <a:spcPct val="120000"/>
              </a:lnSpc>
            </a:pPr>
            <a:r>
              <a:rPr lang="en-US" sz="3100" dirty="0" smtClean="0"/>
              <a:t>probe conditions of early universe (E = kT)</a:t>
            </a:r>
          </a:p>
          <a:p>
            <a:pPr lvl="1">
              <a:lnSpc>
                <a:spcPct val="120000"/>
              </a:lnSpc>
            </a:pPr>
            <a:r>
              <a:rPr lang="en-US" sz="3100" dirty="0" smtClean="0"/>
              <a:t>revisit the earlier moments of our ancestral universe (</a:t>
            </a:r>
            <a:r>
              <a:rPr lang="en-US" sz="3100" i="1" dirty="0" smtClean="0"/>
              <a:t>powerful telescopes</a:t>
            </a:r>
            <a:r>
              <a:rPr lang="en-US" sz="3100" dirty="0" smtClean="0"/>
              <a:t>)</a:t>
            </a:r>
          </a:p>
          <a:p>
            <a:pPr lvl="1">
              <a:lnSpc>
                <a:spcPct val="120000"/>
              </a:lnSpc>
            </a:pPr>
            <a:r>
              <a:rPr lang="en-US" sz="3100" dirty="0" smtClean="0"/>
              <a:t>observe phenomena and particles normally no longer visible or existing in our time</a:t>
            </a:r>
          </a:p>
          <a:p>
            <a:pPr>
              <a:lnSpc>
                <a:spcPct val="120000"/>
              </a:lnSpc>
            </a:pPr>
            <a:r>
              <a:rPr lang="en-US" sz="3600" dirty="0" smtClean="0">
                <a:solidFill>
                  <a:srgbClr val="002060"/>
                </a:solidFill>
              </a:rPr>
              <a:t>All in a controlled way in the laboratory</a:t>
            </a:r>
          </a:p>
          <a:p>
            <a:pPr lvl="1">
              <a:lnSpc>
                <a:spcPct val="120000"/>
              </a:lnSpc>
            </a:pPr>
            <a:endParaRPr lang="en-US" dirty="0" smtClean="0"/>
          </a:p>
          <a:p>
            <a:pPr lvl="1">
              <a:lnSpc>
                <a:spcPct val="120000"/>
              </a:lnSpc>
            </a:pPr>
            <a:endParaRPr lang="en-US" dirty="0" smtClean="0"/>
          </a:p>
          <a:p>
            <a:pPr>
              <a:lnSpc>
                <a:spcPct val="120000"/>
              </a:lnSpc>
            </a:pPr>
            <a:endParaRPr lang="en-US" dirty="0"/>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sp>
        <p:nvSpPr>
          <p:cNvPr id="5" name="Slide Number Placeholder 4"/>
          <p:cNvSpPr>
            <a:spLocks noGrp="1"/>
          </p:cNvSpPr>
          <p:nvPr>
            <p:ph type="sldNum" sz="quarter" idx="12"/>
          </p:nvPr>
        </p:nvSpPr>
        <p:spPr/>
        <p:txBody>
          <a:bodyPr/>
          <a:lstStyle/>
          <a:p>
            <a:fld id="{87DA48A2-68BF-4CCB-B774-65C9A0FC6421}" type="slidenum">
              <a:rPr lang="en-SG" smtClean="0"/>
              <a:pPr/>
              <a:t>19</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p:cBhvr override="childStyle">
                                        <p:cTn dur="1" fill="hold" display="0" masterRel="nextClick" afterEffect="1"/>
                                        <p:tgtEl>
                                          <p:spTgt spid="3">
                                            <p:txEl>
                                              <p:pRg st="2" end="2"/>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p:cBhvr override="childStyle">
                                        <p:cTn dur="1" fill="hold" display="0" masterRel="nextClick" afterEffect="1"/>
                                        <p:tgtEl>
                                          <p:spTgt spid="3">
                                            <p:txEl>
                                              <p:pRg st="3" end="3"/>
                                            </p:txEl>
                                          </p:spTgt>
                                        </p:tgtEl>
                                        <p:attrNameLst>
                                          <p:attrName>ppt_c</p:attrName>
                                        </p:attrNameLst>
                                      </p:cBhvr>
                                      <p:to>
                                        <a:schemeClr val="folHlink"/>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p:cBhvr override="childStyle">
                                        <p:cTn dur="1" fill="hold" display="0" masterRel="nextClick" afterEffect="1"/>
                                        <p:tgtEl>
                                          <p:spTgt spid="3">
                                            <p:txEl>
                                              <p:pRg st="4" end="4"/>
                                            </p:txEl>
                                          </p:spTgt>
                                        </p:tgtEl>
                                        <p:attrNameLst>
                                          <p:attrName>ppt_c</p:attrName>
                                        </p:attrNameLst>
                                      </p:cBhvr>
                                      <p:to>
                                        <a:schemeClr val="folHlink"/>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animClr>
                                      <p:cBhvr override="childStyle">
                                        <p:cTn dur="1" fill="hold" display="0" masterRel="nextClick" afterEffect="1"/>
                                        <p:tgtEl>
                                          <p:spTgt spid="3">
                                            <p:txEl>
                                              <p:pRg st="5" end="5"/>
                                            </p:txEl>
                                          </p:spTgt>
                                        </p:tgtEl>
                                        <p:attrNameLst>
                                          <p:attrName>ppt_c</p:attrName>
                                        </p:attrNameLst>
                                      </p:cBhvr>
                                      <p:to>
                                        <a:schemeClr val="folHlink"/>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subTnLst>
                                    <p:animClr>
                                      <p:cBhvr override="childStyle">
                                        <p:cTn dur="1" fill="hold" display="0" masterRel="nextClick" afterEffect="1"/>
                                        <p:tgtEl>
                                          <p:spTgt spid="3">
                                            <p:txEl>
                                              <p:pRg st="6" end="6"/>
                                            </p:txEl>
                                          </p:spTgt>
                                        </p:tgtEl>
                                        <p:attrNameLst>
                                          <p:attrName>ppt_c</p:attrName>
                                        </p:attrNameLst>
                                      </p:cBhvr>
                                      <p:to>
                                        <a:schemeClr val="folHlink"/>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Definitions</a:t>
            </a:r>
            <a:endParaRPr lang="en-SG" dirty="0"/>
          </a:p>
        </p:txBody>
      </p:sp>
      <p:sp>
        <p:nvSpPr>
          <p:cNvPr id="9" name="Content Placeholder 8"/>
          <p:cNvSpPr>
            <a:spLocks noGrp="1"/>
          </p:cNvSpPr>
          <p:nvPr>
            <p:ph idx="1"/>
          </p:nvPr>
        </p:nvSpPr>
        <p:spPr/>
        <p:txBody>
          <a:bodyPr>
            <a:noAutofit/>
          </a:bodyPr>
          <a:lstStyle/>
          <a:p>
            <a:pPr>
              <a:lnSpc>
                <a:spcPct val="120000"/>
              </a:lnSpc>
            </a:pPr>
            <a:r>
              <a:rPr lang="en-SG" sz="2200" dirty="0" smtClean="0"/>
              <a:t>Science is the reasoned investigation or study of natural phenomena with the objective of discovering new principles and knowledge of natural phenomena.</a:t>
            </a:r>
          </a:p>
          <a:p>
            <a:pPr>
              <a:lnSpc>
                <a:spcPct val="120000"/>
              </a:lnSpc>
            </a:pPr>
            <a:r>
              <a:rPr lang="en-SG" sz="2200" dirty="0" smtClean="0"/>
              <a:t>Technology is the practical application of science. Technology includes the skill, technique and knowledge of the manipulation of nature for human purposes, using scientific results and knowledge.</a:t>
            </a:r>
          </a:p>
          <a:p>
            <a:pPr>
              <a:lnSpc>
                <a:spcPct val="120000"/>
              </a:lnSpc>
            </a:pPr>
            <a:r>
              <a:rPr lang="en-SG" sz="2200" dirty="0" smtClean="0"/>
              <a:t>Engineering is the professional art of using technology for achieving the optimum conversion of the resources of nature for the benefit of humankind.</a:t>
            </a:r>
          </a:p>
          <a:p>
            <a:pPr>
              <a:lnSpc>
                <a:spcPct val="120000"/>
              </a:lnSpc>
            </a:pPr>
            <a:r>
              <a:rPr lang="en-SG" sz="2200" dirty="0" smtClean="0"/>
              <a:t>A Scientist studies nature, a Technologist manipulates nature and an Engineer exploits technology for human purposes.</a:t>
            </a:r>
            <a:endParaRPr lang="en-SG" sz="2200" dirty="0"/>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sp>
        <p:nvSpPr>
          <p:cNvPr id="6" name="Slide Number Placeholder 5"/>
          <p:cNvSpPr>
            <a:spLocks noGrp="1"/>
          </p:cNvSpPr>
          <p:nvPr>
            <p:ph type="sldNum" sz="quarter" idx="12"/>
          </p:nvPr>
        </p:nvSpPr>
        <p:spPr/>
        <p:txBody>
          <a:bodyPr/>
          <a:lstStyle/>
          <a:p>
            <a:fld id="{87DA48A2-68BF-4CCB-B774-65C9A0FC6421}" type="slidenum">
              <a:rPr lang="en-SG" smtClean="0"/>
              <a:pPr/>
              <a:t>2</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subTnLst>
                                    <p:animClr>
                                      <p:cBhvr override="childStyle">
                                        <p:cTn dur="1" fill="hold" display="0" masterRel="nextClick" afterEffect="1"/>
                                        <p:tgtEl>
                                          <p:spTgt spid="9">
                                            <p:txEl>
                                              <p:pRg st="0" end="0"/>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childTnLst>
                                  <p:subTnLst>
                                    <p:animClr>
                                      <p:cBhvr override="childStyle">
                                        <p:cTn dur="1" fill="hold" display="0" masterRel="nextClick" afterEffect="1"/>
                                        <p:tgtEl>
                                          <p:spTgt spid="9">
                                            <p:txEl>
                                              <p:pRg st="1" end="1"/>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1000"/>
                                        <p:tgtEl>
                                          <p:spTgt spid="9">
                                            <p:txEl>
                                              <p:pRg st="2" end="2"/>
                                            </p:txEl>
                                          </p:spTgt>
                                        </p:tgtEl>
                                      </p:cBhvr>
                                    </p:animEffect>
                                  </p:childTnLst>
                                  <p:subTnLst>
                                    <p:animClr>
                                      <p:cBhvr override="childStyle">
                                        <p:cTn dur="1" fill="hold" display="0" masterRel="nextClick" afterEffect="1"/>
                                        <p:tgtEl>
                                          <p:spTgt spid="9">
                                            <p:txEl>
                                              <p:pRg st="2" end="2"/>
                                            </p:txEl>
                                          </p:spTgt>
                                        </p:tgtEl>
                                        <p:attrNameLst>
                                          <p:attrName>ppt_c</p:attrName>
                                        </p:attrNameLst>
                                      </p:cBhvr>
                                      <p:to>
                                        <a:schemeClr val="bg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10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smtClean="0">
                <a:effectLst/>
              </a:rPr>
              <a:t>Why the LHC?</a:t>
            </a:r>
            <a:endParaRPr lang="en-US" dirty="0" smtClean="0">
              <a:effectLst/>
            </a:endParaRPr>
          </a:p>
        </p:txBody>
      </p:sp>
      <p:sp>
        <p:nvSpPr>
          <p:cNvPr id="131075" name="Rectangle 3"/>
          <p:cNvSpPr>
            <a:spLocks noGrp="1" noChangeArrowheads="1"/>
          </p:cNvSpPr>
          <p:nvPr>
            <p:ph idx="1"/>
          </p:nvPr>
        </p:nvSpPr>
        <p:spPr/>
        <p:txBody>
          <a:bodyPr>
            <a:noAutofit/>
          </a:bodyPr>
          <a:lstStyle/>
          <a:p>
            <a:pPr eaLnBrk="1" hangingPunct="1">
              <a:lnSpc>
                <a:spcPct val="120000"/>
              </a:lnSpc>
            </a:pPr>
            <a:r>
              <a:rPr lang="en-US" sz="2250" dirty="0" smtClean="0"/>
              <a:t>The LHC (Large Hadron Collider) was built to help scientists to answer key unresolved questions in particle physics. The unprecedented energy it achieves may even reveal some unexpected results that no one has ever thought of!</a:t>
            </a:r>
          </a:p>
          <a:p>
            <a:pPr eaLnBrk="1" hangingPunct="1">
              <a:lnSpc>
                <a:spcPct val="120000"/>
              </a:lnSpc>
            </a:pPr>
            <a:r>
              <a:rPr lang="en-US" sz="2250" dirty="0" smtClean="0"/>
              <a:t>For the past few decades, physicists have been able to describe with increasing detail the fundamental particles that make up the Universe and the interactions between them. </a:t>
            </a:r>
          </a:p>
          <a:p>
            <a:pPr eaLnBrk="1" hangingPunct="1">
              <a:lnSpc>
                <a:spcPct val="120000"/>
              </a:lnSpc>
            </a:pPr>
            <a:r>
              <a:rPr lang="en-US" sz="2250" dirty="0" smtClean="0"/>
              <a:t>This understanding is encapsulated in the Standard Model of particle physics, but it contains gaps and cannot tell us the whole story. To fill in the missing knowledge requires experimental data, and the next big step to achieving this is with LHC.</a:t>
            </a:r>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sp>
        <p:nvSpPr>
          <p:cNvPr id="5" name="Slide Number Placeholder 4"/>
          <p:cNvSpPr>
            <a:spLocks noGrp="1"/>
          </p:cNvSpPr>
          <p:nvPr>
            <p:ph type="sldNum" sz="quarter" idx="12"/>
          </p:nvPr>
        </p:nvSpPr>
        <p:spPr/>
        <p:txBody>
          <a:bodyPr/>
          <a:lstStyle/>
          <a:p>
            <a:fld id="{87DA48A2-68BF-4CCB-B774-65C9A0FC6421}" type="slidenum">
              <a:rPr lang="en-SG" smtClean="0"/>
              <a:pPr/>
              <a:t>20</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1075">
                                            <p:txEl>
                                              <p:pRg st="0" end="0"/>
                                            </p:txEl>
                                          </p:spTgt>
                                        </p:tgtEl>
                                        <p:attrNameLst>
                                          <p:attrName>style.visibility</p:attrName>
                                        </p:attrNameLst>
                                      </p:cBhvr>
                                      <p:to>
                                        <p:strVal val="visible"/>
                                      </p:to>
                                    </p:set>
                                    <p:animEffect transition="in" filter="wipe(down)">
                                      <p:cBhvr>
                                        <p:cTn id="7" dur="500"/>
                                        <p:tgtEl>
                                          <p:spTgt spid="131075">
                                            <p:txEl>
                                              <p:pRg st="0" end="0"/>
                                            </p:txEl>
                                          </p:spTgt>
                                        </p:tgtEl>
                                      </p:cBhvr>
                                    </p:animEffect>
                                  </p:childTnLst>
                                  <p:subTnLst>
                                    <p:animClr>
                                      <p:cBhvr override="childStyle">
                                        <p:cTn dur="1" fill="hold" display="0" masterRel="nextClick" afterEffect="1"/>
                                        <p:tgtEl>
                                          <p:spTgt spid="131075">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1075">
                                            <p:txEl>
                                              <p:pRg st="1" end="1"/>
                                            </p:txEl>
                                          </p:spTgt>
                                        </p:tgtEl>
                                        <p:attrNameLst>
                                          <p:attrName>style.visibility</p:attrName>
                                        </p:attrNameLst>
                                      </p:cBhvr>
                                      <p:to>
                                        <p:strVal val="visible"/>
                                      </p:to>
                                    </p:set>
                                    <p:animEffect transition="in" filter="wipe(down)">
                                      <p:cBhvr>
                                        <p:cTn id="12" dur="500"/>
                                        <p:tgtEl>
                                          <p:spTgt spid="131075">
                                            <p:txEl>
                                              <p:pRg st="1" end="1"/>
                                            </p:txEl>
                                          </p:spTgt>
                                        </p:tgtEl>
                                      </p:cBhvr>
                                    </p:animEffect>
                                  </p:childTnLst>
                                  <p:subTnLst>
                                    <p:animClr>
                                      <p:cBhvr override="childStyle">
                                        <p:cTn dur="1" fill="hold" display="0" masterRel="nextClick" afterEffect="1"/>
                                        <p:tgtEl>
                                          <p:spTgt spid="131075">
                                            <p:txEl>
                                              <p:pRg st="1" end="1"/>
                                            </p:txEl>
                                          </p:spTgt>
                                        </p:tgtEl>
                                        <p:attrNameLst>
                                          <p:attrName>ppt_c</p:attrName>
                                        </p:attrNameLst>
                                      </p:cBhvr>
                                      <p:to>
                                        <a:schemeClr val="accent1"/>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1075">
                                            <p:txEl>
                                              <p:pRg st="2" end="2"/>
                                            </p:txEl>
                                          </p:spTgt>
                                        </p:tgtEl>
                                        <p:attrNameLst>
                                          <p:attrName>style.visibility</p:attrName>
                                        </p:attrNameLst>
                                      </p:cBhvr>
                                      <p:to>
                                        <p:strVal val="visible"/>
                                      </p:to>
                                    </p:set>
                                    <p:animEffect transition="in" filter="wipe(down)">
                                      <p:cBhvr>
                                        <p:cTn id="17" dur="500"/>
                                        <p:tgtEl>
                                          <p:spTgt spid="1310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Probing shorter than ever length scales</a:t>
            </a:r>
            <a:endParaRPr lang="en-SG" dirty="0"/>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pic>
        <p:nvPicPr>
          <p:cNvPr id="86018" name="Picture 2"/>
          <p:cNvPicPr>
            <a:picLocks noGrp="1" noChangeAspect="1" noChangeArrowheads="1"/>
          </p:cNvPicPr>
          <p:nvPr>
            <p:ph idx="1"/>
          </p:nvPr>
        </p:nvPicPr>
        <p:blipFill>
          <a:blip r:embed="rId2" cstate="print"/>
          <a:srcRect t="13834" b="6640"/>
          <a:stretch>
            <a:fillRect/>
          </a:stretch>
        </p:blipFill>
        <p:spPr bwMode="auto">
          <a:xfrm>
            <a:off x="465802" y="1512000"/>
            <a:ext cx="8212396" cy="50400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7DA48A2-68BF-4CCB-B774-65C9A0FC6421}" type="slidenum">
              <a:rPr lang="en-SG" smtClean="0"/>
              <a:pPr/>
              <a:t>21</a:t>
            </a:fld>
            <a:endParaRPr lang="en-SG"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CERN: The world laboratory</a:t>
            </a:r>
            <a:endParaRPr lang="en-SG" dirty="0"/>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a:p>
        </p:txBody>
      </p:sp>
      <p:pic>
        <p:nvPicPr>
          <p:cNvPr id="6" name="Picture 2053" descr="CERN_UsersFeb08"/>
          <p:cNvPicPr>
            <a:picLocks noGrp="1" noChangeAspect="1" noChangeArrowheads="1"/>
          </p:cNvPicPr>
          <p:nvPr>
            <p:ph idx="1"/>
          </p:nvPr>
        </p:nvPicPr>
        <p:blipFill>
          <a:blip r:embed="rId2" cstate="print"/>
          <a:srcRect/>
          <a:stretch>
            <a:fillRect/>
          </a:stretch>
        </p:blipFill>
        <p:spPr bwMode="auto">
          <a:xfrm>
            <a:off x="1211792" y="1511300"/>
            <a:ext cx="6720417" cy="5040313"/>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7DA48A2-68BF-4CCB-B774-65C9A0FC6421}" type="slidenum">
              <a:rPr lang="en-SG" smtClean="0"/>
              <a:pPr/>
              <a:t>22</a:t>
            </a:fld>
            <a:endParaRPr lang="en-SG"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oter Placeholder 4"/>
          <p:cNvSpPr>
            <a:spLocks noGrp="1"/>
          </p:cNvSpPr>
          <p:nvPr>
            <p:ph type="ftr" sz="quarter" idx="11"/>
          </p:nvPr>
        </p:nvSpPr>
        <p:spPr>
          <a:noFill/>
        </p:spPr>
        <p:txBody>
          <a:bodyPr/>
          <a:lstStyle/>
          <a:p>
            <a:r>
              <a:rPr lang="en-SG" smtClean="0"/>
              <a:t>Dr. B.Satyanarayana, TIFR, Mumbai                                Children's Academy Group of Schools, Mumbai                                  November 24, 2012</a:t>
            </a:r>
            <a:endParaRPr lang="en-US"/>
          </a:p>
        </p:txBody>
      </p:sp>
      <p:sp>
        <p:nvSpPr>
          <p:cNvPr id="37892" name="Rectangle 2"/>
          <p:cNvSpPr>
            <a:spLocks noGrp="1" noChangeArrowheads="1"/>
          </p:cNvSpPr>
          <p:nvPr>
            <p:ph type="title"/>
          </p:nvPr>
        </p:nvSpPr>
        <p:spPr/>
        <p:txBody>
          <a:bodyPr/>
          <a:lstStyle/>
          <a:p>
            <a:r>
              <a:rPr lang="en-US" smtClean="0"/>
              <a:t>CERN Site</a:t>
            </a:r>
          </a:p>
        </p:txBody>
      </p:sp>
      <p:pic>
        <p:nvPicPr>
          <p:cNvPr id="32770" name="Picture 2"/>
          <p:cNvPicPr>
            <a:picLocks noChangeAspect="1" noChangeArrowheads="1"/>
          </p:cNvPicPr>
          <p:nvPr/>
        </p:nvPicPr>
        <p:blipFill>
          <a:blip r:embed="rId3" cstate="print"/>
          <a:srcRect/>
          <a:stretch>
            <a:fillRect/>
          </a:stretch>
        </p:blipFill>
        <p:spPr bwMode="auto">
          <a:xfrm>
            <a:off x="545021" y="1512000"/>
            <a:ext cx="8053958" cy="50400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7DA48A2-68BF-4CCB-B774-65C9A0FC6421}" type="slidenum">
              <a:rPr lang="en-SG" smtClean="0"/>
              <a:pPr/>
              <a:t>23</a:t>
            </a:fld>
            <a:endParaRPr lang="en-SG"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The machine, the detectors and the detectives!</a:t>
            </a:r>
            <a:endParaRPr lang="en-SG" dirty="0"/>
          </a:p>
        </p:txBody>
      </p:sp>
      <p:sp>
        <p:nvSpPr>
          <p:cNvPr id="3" name="Footer Placeholder 2"/>
          <p:cNvSpPr>
            <a:spLocks noGrp="1"/>
          </p:cNvSpPr>
          <p:nvPr>
            <p:ph type="ftr" sz="quarter" idx="11"/>
          </p:nvPr>
        </p:nvSpPr>
        <p:spPr/>
        <p:txBody>
          <a:bodyPr/>
          <a:lstStyle/>
          <a:p>
            <a:r>
              <a:rPr lang="en-SG" smtClean="0"/>
              <a:t>Dr. B.Satyanarayana, TIFR, Mumbai                                Children's Academy Group of Schools, Mumbai                                  November 24, 2012</a:t>
            </a:r>
            <a:endParaRPr lang="en-SG"/>
          </a:p>
        </p:txBody>
      </p:sp>
      <p:grpSp>
        <p:nvGrpSpPr>
          <p:cNvPr id="10" name="Group 9"/>
          <p:cNvGrpSpPr/>
          <p:nvPr/>
        </p:nvGrpSpPr>
        <p:grpSpPr>
          <a:xfrm>
            <a:off x="18000" y="1620000"/>
            <a:ext cx="9108000" cy="3600000"/>
            <a:chOff x="13" y="1453480"/>
            <a:chExt cx="9337503" cy="3600000"/>
          </a:xfrm>
        </p:grpSpPr>
        <p:pic>
          <p:nvPicPr>
            <p:cNvPr id="7" name="Picture 31" descr="TunnelMar07"/>
            <p:cNvPicPr>
              <a:picLocks noChangeAspect="1" noChangeArrowheads="1"/>
            </p:cNvPicPr>
            <p:nvPr/>
          </p:nvPicPr>
          <p:blipFill>
            <a:blip r:embed="rId2" cstate="print"/>
            <a:srcRect/>
            <a:stretch>
              <a:fillRect/>
            </a:stretch>
          </p:blipFill>
          <p:spPr bwMode="auto">
            <a:xfrm>
              <a:off x="1905000" y="1453480"/>
              <a:ext cx="5337760" cy="3600000"/>
            </a:xfrm>
            <a:prstGeom prst="rect">
              <a:avLst/>
            </a:prstGeom>
            <a:noFill/>
            <a:ln w="9525">
              <a:noFill/>
              <a:miter lim="800000"/>
              <a:headEnd/>
              <a:tailEnd/>
            </a:ln>
          </p:spPr>
        </p:pic>
        <p:pic>
          <p:nvPicPr>
            <p:cNvPr id="8" name="Picture 32" descr="_DSC9540bs"/>
            <p:cNvPicPr>
              <a:picLocks noChangeAspect="1" noChangeArrowheads="1"/>
            </p:cNvPicPr>
            <p:nvPr/>
          </p:nvPicPr>
          <p:blipFill>
            <a:blip r:embed="rId3" cstate="print"/>
            <a:srcRect/>
            <a:stretch>
              <a:fillRect/>
            </a:stretch>
          </p:blipFill>
          <p:spPr bwMode="auto">
            <a:xfrm>
              <a:off x="13" y="1453480"/>
              <a:ext cx="2394919" cy="3600000"/>
            </a:xfrm>
            <a:prstGeom prst="rect">
              <a:avLst/>
            </a:prstGeom>
            <a:solidFill>
              <a:srgbClr val="FFFF99"/>
            </a:solidFill>
            <a:ln w="38100">
              <a:solidFill>
                <a:srgbClr val="FFFF00"/>
              </a:solidFill>
              <a:miter lim="800000"/>
              <a:headEnd/>
              <a:tailEnd/>
            </a:ln>
          </p:spPr>
        </p:pic>
        <p:pic>
          <p:nvPicPr>
            <p:cNvPr id="9" name="Picture 34" descr="BigWheels"/>
            <p:cNvPicPr>
              <a:picLocks noChangeAspect="1" noChangeArrowheads="1"/>
            </p:cNvPicPr>
            <p:nvPr/>
          </p:nvPicPr>
          <p:blipFill>
            <a:blip r:embed="rId4" cstate="print"/>
            <a:srcRect/>
            <a:stretch>
              <a:fillRect/>
            </a:stretch>
          </p:blipFill>
          <p:spPr bwMode="auto">
            <a:xfrm>
              <a:off x="6840538" y="1453480"/>
              <a:ext cx="2496978" cy="3600000"/>
            </a:xfrm>
            <a:prstGeom prst="rect">
              <a:avLst/>
            </a:prstGeom>
            <a:noFill/>
            <a:ln w="28575">
              <a:solidFill>
                <a:srgbClr val="E7D817"/>
              </a:solidFill>
              <a:miter lim="800000"/>
              <a:headEnd/>
              <a:tailEnd/>
            </a:ln>
          </p:spPr>
        </p:pic>
      </p:grpSp>
      <p:sp>
        <p:nvSpPr>
          <p:cNvPr id="12" name="TextBox 11"/>
          <p:cNvSpPr txBox="1"/>
          <p:nvPr/>
        </p:nvSpPr>
        <p:spPr>
          <a:xfrm>
            <a:off x="18000" y="5301208"/>
            <a:ext cx="9108000" cy="369332"/>
          </a:xfrm>
          <a:prstGeom prst="rect">
            <a:avLst/>
          </a:prstGeom>
          <a:noFill/>
        </p:spPr>
        <p:txBody>
          <a:bodyPr wrap="square" rtlCol="0">
            <a:spAutoFit/>
          </a:bodyPr>
          <a:lstStyle/>
          <a:p>
            <a:pPr algn="ctr"/>
            <a:r>
              <a:rPr lang="en-US" dirty="0" smtClean="0">
                <a:solidFill>
                  <a:srgbClr val="002060"/>
                </a:solidFill>
                <a:latin typeface="Arial Rounded MT Bold" pitchFamily="34" charset="0"/>
              </a:rPr>
              <a:t>CMS Experiment                            LHC beam pipe                            ATLAS experiment</a:t>
            </a:r>
            <a:endParaRPr lang="en-SG" dirty="0">
              <a:solidFill>
                <a:srgbClr val="002060"/>
              </a:solidFill>
              <a:latin typeface="Arial Rounded MT Bold" pitchFamily="34" charset="0"/>
            </a:endParaRPr>
          </a:p>
        </p:txBody>
      </p:sp>
      <p:sp>
        <p:nvSpPr>
          <p:cNvPr id="11" name="Slide Number Placeholder 10"/>
          <p:cNvSpPr>
            <a:spLocks noGrp="1"/>
          </p:cNvSpPr>
          <p:nvPr>
            <p:ph type="sldNum" sz="quarter" idx="12"/>
          </p:nvPr>
        </p:nvSpPr>
        <p:spPr/>
        <p:txBody>
          <a:bodyPr/>
          <a:lstStyle/>
          <a:p>
            <a:fld id="{87DA48A2-68BF-4CCB-B774-65C9A0FC6421}" type="slidenum">
              <a:rPr lang="en-SG" smtClean="0"/>
              <a:pPr/>
              <a:t>24</a:t>
            </a:fld>
            <a:endParaRPr lang="en-SG"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7" name="Rectangle 17"/>
          <p:cNvSpPr>
            <a:spLocks noGrp="1" noChangeArrowheads="1"/>
          </p:cNvSpPr>
          <p:nvPr>
            <p:ph type="title"/>
          </p:nvPr>
        </p:nvSpPr>
        <p:spPr bwMode="auto">
          <a:prstGeom prst="rect">
            <a:avLst/>
          </a:prstGeom>
          <a:noFill/>
          <a:ln>
            <a:miter lim="800000"/>
            <a:headEnd/>
            <a:tailEnd/>
          </a:ln>
        </p:spPr>
        <p:txBody>
          <a:bodyPr>
            <a:normAutofit/>
          </a:bodyPr>
          <a:lstStyle/>
          <a:p>
            <a:r>
              <a:rPr lang="en-US" sz="4000" dirty="0">
                <a:solidFill>
                  <a:srgbClr val="FFC000"/>
                </a:solidFill>
              </a:rPr>
              <a:t>One of the fastest racetracks on the planet</a:t>
            </a:r>
          </a:p>
        </p:txBody>
      </p:sp>
      <p:pic>
        <p:nvPicPr>
          <p:cNvPr id="87055" name="Picture 15" descr="aerial2"/>
          <p:cNvPicPr>
            <a:picLocks noChangeAspect="1" noChangeArrowheads="1"/>
          </p:cNvPicPr>
          <p:nvPr/>
        </p:nvPicPr>
        <p:blipFill>
          <a:blip r:embed="rId3" cstate="print"/>
          <a:srcRect/>
          <a:stretch>
            <a:fillRect/>
          </a:stretch>
        </p:blipFill>
        <p:spPr bwMode="auto">
          <a:xfrm>
            <a:off x="179512" y="2880000"/>
            <a:ext cx="4248869" cy="2880000"/>
          </a:xfrm>
          <a:prstGeom prst="rect">
            <a:avLst/>
          </a:prstGeom>
          <a:noFill/>
        </p:spPr>
      </p:pic>
      <p:pic>
        <p:nvPicPr>
          <p:cNvPr id="87056" name="Picture 16" descr="tunnel"/>
          <p:cNvPicPr>
            <a:picLocks noChangeAspect="1" noChangeArrowheads="1"/>
          </p:cNvPicPr>
          <p:nvPr/>
        </p:nvPicPr>
        <p:blipFill>
          <a:blip r:embed="rId4" cstate="print"/>
          <a:srcRect/>
          <a:stretch>
            <a:fillRect/>
          </a:stretch>
        </p:blipFill>
        <p:spPr bwMode="auto">
          <a:xfrm>
            <a:off x="4499992" y="2880000"/>
            <a:ext cx="4420898" cy="2880000"/>
          </a:xfrm>
          <a:prstGeom prst="rect">
            <a:avLst/>
          </a:prstGeom>
          <a:noFill/>
        </p:spPr>
      </p:pic>
      <p:sp>
        <p:nvSpPr>
          <p:cNvPr id="10" name="Content Placeholder 9"/>
          <p:cNvSpPr>
            <a:spLocks noGrp="1"/>
          </p:cNvSpPr>
          <p:nvPr>
            <p:ph idx="1"/>
          </p:nvPr>
        </p:nvSpPr>
        <p:spPr/>
        <p:txBody>
          <a:bodyPr>
            <a:normAutofit/>
          </a:bodyPr>
          <a:lstStyle/>
          <a:p>
            <a:r>
              <a:rPr lang="en-US" sz="2400" dirty="0" smtClean="0"/>
              <a:t>Several thousand billion protons traveling at 99.9999991% of the speed of light will travel round the 27km ring over 11000 times a second</a:t>
            </a:r>
            <a:endParaRPr lang="en-GB" sz="2400" dirty="0" smtClean="0"/>
          </a:p>
        </p:txBody>
      </p:sp>
      <p:sp>
        <p:nvSpPr>
          <p:cNvPr id="9" name="Footer Placeholder 8"/>
          <p:cNvSpPr>
            <a:spLocks noGrp="1"/>
          </p:cNvSpPr>
          <p:nvPr>
            <p:ph type="ftr" sz="quarter" idx="11"/>
          </p:nvPr>
        </p:nvSpPr>
        <p:spPr/>
        <p:txBody>
          <a:bodyPr/>
          <a:lstStyle/>
          <a:p>
            <a:r>
              <a:rPr lang="en-SG" smtClean="0"/>
              <a:t>Dr. B.Satyanarayana, TIFR, Mumbai                                Children's Academy Group of Schools, Mumbai                                  November 24, 2012</a:t>
            </a:r>
            <a:endParaRPr lang="en-US"/>
          </a:p>
        </p:txBody>
      </p:sp>
      <p:sp>
        <p:nvSpPr>
          <p:cNvPr id="11" name="Slide Number Placeholder 10"/>
          <p:cNvSpPr>
            <a:spLocks noGrp="1"/>
          </p:cNvSpPr>
          <p:nvPr>
            <p:ph type="sldNum" sz="quarter" idx="12"/>
          </p:nvPr>
        </p:nvSpPr>
        <p:spPr/>
        <p:txBody>
          <a:bodyPr/>
          <a:lstStyle/>
          <a:p>
            <a:fld id="{87DA48A2-68BF-4CCB-B774-65C9A0FC6421}" type="slidenum">
              <a:rPr lang="en-SG" smtClean="0"/>
              <a:pPr/>
              <a:t>25</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87055"/>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nodeType="afterEffect">
                                  <p:stCondLst>
                                    <p:cond delay="2000"/>
                                  </p:stCondLst>
                                  <p:childTnLst>
                                    <p:set>
                                      <p:cBhvr>
                                        <p:cTn id="9" dur="1" fill="hold">
                                          <p:stCondLst>
                                            <p:cond delay="0"/>
                                          </p:stCondLst>
                                        </p:cTn>
                                        <p:tgtEl>
                                          <p:spTgt spid="87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GB" sz="4400" dirty="0" smtClean="0">
                <a:solidFill>
                  <a:srgbClr val="FFC000"/>
                </a:solidFill>
              </a:rPr>
              <a:t>The emptiest space in the solar system</a:t>
            </a:r>
            <a:r>
              <a:rPr lang="fr-FR" sz="4400" dirty="0" smtClean="0">
                <a:solidFill>
                  <a:srgbClr val="FFC000"/>
                </a:solidFill>
              </a:rPr>
              <a:t>…</a:t>
            </a:r>
            <a:endParaRPr lang="en-SG" sz="4400" dirty="0">
              <a:solidFill>
                <a:srgbClr val="FFC000"/>
              </a:solidFill>
            </a:endParaRPr>
          </a:p>
        </p:txBody>
      </p:sp>
      <p:sp>
        <p:nvSpPr>
          <p:cNvPr id="3" name="Footer Placeholder 2"/>
          <p:cNvSpPr>
            <a:spLocks noGrp="1"/>
          </p:cNvSpPr>
          <p:nvPr>
            <p:ph type="ftr" sz="quarter" idx="11"/>
          </p:nvPr>
        </p:nvSpPr>
        <p:spPr/>
        <p:txBody>
          <a:bodyPr/>
          <a:lstStyle/>
          <a:p>
            <a:r>
              <a:rPr lang="en-SG" smtClean="0"/>
              <a:t>Dr. B.Satyanarayana, TIFR, Mumbai                                Children's Academy Group of Schools, Mumbai                                  November 24, 2012</a:t>
            </a:r>
            <a:endParaRPr lang="en-US"/>
          </a:p>
        </p:txBody>
      </p:sp>
      <p:pic>
        <p:nvPicPr>
          <p:cNvPr id="8" name="Picture 5" descr="interconnect"/>
          <p:cNvPicPr>
            <a:picLocks noGrp="1" noChangeAspect="1" noChangeArrowheads="1"/>
          </p:cNvPicPr>
          <p:nvPr>
            <p:ph idx="1"/>
          </p:nvPr>
        </p:nvPicPr>
        <p:blipFill>
          <a:blip r:embed="rId2" cstate="print"/>
          <a:srcRect/>
          <a:stretch>
            <a:fillRect/>
          </a:stretch>
        </p:blipFill>
        <p:spPr bwMode="auto">
          <a:xfrm>
            <a:off x="141087" y="2348880"/>
            <a:ext cx="4537075" cy="2959782"/>
          </a:xfrm>
          <a:prstGeom prst="rect">
            <a:avLst/>
          </a:prstGeom>
          <a:noFill/>
        </p:spPr>
      </p:pic>
      <p:pic>
        <p:nvPicPr>
          <p:cNvPr id="9" name="Picture 6" descr="beampipe"/>
          <p:cNvPicPr>
            <a:picLocks noGrp="1" noChangeAspect="1" noChangeArrowheads="1"/>
          </p:cNvPicPr>
          <p:nvPr>
            <p:ph idx="13"/>
          </p:nvPr>
        </p:nvPicPr>
        <p:blipFill>
          <a:blip r:embed="rId3" cstate="print"/>
          <a:srcRect/>
          <a:stretch>
            <a:fillRect/>
          </a:stretch>
        </p:blipFill>
        <p:spPr bwMode="auto">
          <a:xfrm>
            <a:off x="4695624" y="2342008"/>
            <a:ext cx="4327993" cy="2959200"/>
          </a:xfrm>
          <a:prstGeom prst="rect">
            <a:avLst/>
          </a:prstGeom>
          <a:noFill/>
        </p:spPr>
      </p:pic>
      <p:sp>
        <p:nvSpPr>
          <p:cNvPr id="10" name="Text Box 4"/>
          <p:cNvSpPr txBox="1">
            <a:spLocks noChangeArrowheads="1"/>
          </p:cNvSpPr>
          <p:nvPr/>
        </p:nvSpPr>
        <p:spPr bwMode="auto">
          <a:xfrm>
            <a:off x="179512" y="5373216"/>
            <a:ext cx="8659688" cy="923330"/>
          </a:xfrm>
          <a:prstGeom prst="rect">
            <a:avLst/>
          </a:prstGeom>
          <a:noFill/>
          <a:ln w="9525">
            <a:noFill/>
            <a:miter lim="800000"/>
            <a:headEnd/>
            <a:tailEnd/>
          </a:ln>
        </p:spPr>
        <p:txBody>
          <a:bodyPr wrap="square">
            <a:spAutoFit/>
          </a:bodyPr>
          <a:lstStyle/>
          <a:p>
            <a:r>
              <a:rPr lang="en-GB" dirty="0">
                <a:latin typeface="Arial Rounded MT Bold" pitchFamily="34" charset="0"/>
              </a:rPr>
              <a:t>To accelerate protons to almost the speed of light, we need a vacuum similar to interplanetary space.  The pressure in the beam-pipes of the LHC will be about ten times lower than on the moon.</a:t>
            </a:r>
            <a:endParaRPr lang="en-US" dirty="0">
              <a:latin typeface="Arial Rounded MT Bold" pitchFamily="34" charset="0"/>
            </a:endParaRPr>
          </a:p>
        </p:txBody>
      </p:sp>
      <p:sp>
        <p:nvSpPr>
          <p:cNvPr id="11" name="Slide Number Placeholder 10"/>
          <p:cNvSpPr>
            <a:spLocks noGrp="1"/>
          </p:cNvSpPr>
          <p:nvPr>
            <p:ph type="sldNum" sz="quarter" idx="12"/>
          </p:nvPr>
        </p:nvSpPr>
        <p:spPr/>
        <p:txBody>
          <a:bodyPr/>
          <a:lstStyle/>
          <a:p>
            <a:fld id="{87DA48A2-68BF-4CCB-B774-65C9A0FC6421}" type="slidenum">
              <a:rPr lang="en-SG" smtClean="0"/>
              <a:pPr/>
              <a:t>26</a:t>
            </a:fld>
            <a:endParaRPr lang="en-SG"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GB" sz="4400" dirty="0" smtClean="0">
                <a:solidFill>
                  <a:srgbClr val="FFC000"/>
                </a:solidFill>
                <a:latin typeface="Helvetica" pitchFamily="1" charset="0"/>
              </a:rPr>
              <a:t>One of the coldest places in the Universe</a:t>
            </a:r>
            <a:r>
              <a:rPr lang="fr-FR" sz="4400" dirty="0" smtClean="0">
                <a:solidFill>
                  <a:srgbClr val="FFC000"/>
                </a:solidFill>
              </a:rPr>
              <a:t>…</a:t>
            </a:r>
            <a:endParaRPr lang="en-SG" sz="4400" dirty="0">
              <a:solidFill>
                <a:srgbClr val="FFC000"/>
              </a:solidFill>
            </a:endParaRPr>
          </a:p>
        </p:txBody>
      </p:sp>
      <p:sp>
        <p:nvSpPr>
          <p:cNvPr id="3" name="Footer Placeholder 2"/>
          <p:cNvSpPr>
            <a:spLocks noGrp="1"/>
          </p:cNvSpPr>
          <p:nvPr>
            <p:ph type="ftr" sz="quarter" idx="11"/>
          </p:nvPr>
        </p:nvSpPr>
        <p:spPr/>
        <p:txBody>
          <a:bodyPr/>
          <a:lstStyle/>
          <a:p>
            <a:r>
              <a:rPr lang="en-SG" smtClean="0"/>
              <a:t>Dr. B.Satyanarayana, TIFR, Mumbai                                Children's Academy Group of Schools, Mumbai                                  November 24, 2012</a:t>
            </a:r>
            <a:endParaRPr lang="en-US"/>
          </a:p>
        </p:txBody>
      </p:sp>
      <p:pic>
        <p:nvPicPr>
          <p:cNvPr id="9" name="Picture 5" descr="lhc-pho-2001-034"/>
          <p:cNvPicPr>
            <a:picLocks noGrp="1" noChangeAspect="1" noChangeArrowheads="1"/>
          </p:cNvPicPr>
          <p:nvPr>
            <p:ph idx="1"/>
          </p:nvPr>
        </p:nvPicPr>
        <p:blipFill>
          <a:blip r:embed="rId2" cstate="print"/>
          <a:srcRect/>
          <a:stretch>
            <a:fillRect/>
          </a:stretch>
        </p:blipFill>
        <p:spPr bwMode="auto">
          <a:xfrm>
            <a:off x="17463" y="2060848"/>
            <a:ext cx="4537075" cy="3402806"/>
          </a:xfrm>
          <a:prstGeom prst="rect">
            <a:avLst/>
          </a:prstGeom>
          <a:noFill/>
        </p:spPr>
      </p:pic>
      <p:pic>
        <p:nvPicPr>
          <p:cNvPr id="10" name="Picture 6" descr="lhc-pho-2000-117"/>
          <p:cNvPicPr>
            <a:picLocks noGrp="1" noChangeAspect="1" noChangeArrowheads="1"/>
          </p:cNvPicPr>
          <p:nvPr>
            <p:ph idx="13"/>
          </p:nvPr>
        </p:nvPicPr>
        <p:blipFill>
          <a:blip r:embed="rId3" cstate="print"/>
          <a:srcRect/>
          <a:stretch>
            <a:fillRect/>
          </a:stretch>
        </p:blipFill>
        <p:spPr bwMode="auto">
          <a:xfrm>
            <a:off x="4572000" y="2060848"/>
            <a:ext cx="4537075" cy="3402806"/>
          </a:xfrm>
          <a:prstGeom prst="rect">
            <a:avLst/>
          </a:prstGeom>
          <a:noFill/>
        </p:spPr>
      </p:pic>
      <p:sp>
        <p:nvSpPr>
          <p:cNvPr id="11" name="Text Box 4"/>
          <p:cNvSpPr txBox="1">
            <a:spLocks noChangeArrowheads="1"/>
          </p:cNvSpPr>
          <p:nvPr/>
        </p:nvSpPr>
        <p:spPr bwMode="auto">
          <a:xfrm>
            <a:off x="251520" y="5562600"/>
            <a:ext cx="8587680" cy="707886"/>
          </a:xfrm>
          <a:prstGeom prst="rect">
            <a:avLst/>
          </a:prstGeom>
          <a:noFill/>
          <a:ln w="9525">
            <a:noFill/>
            <a:miter lim="800000"/>
            <a:headEnd/>
            <a:tailEnd/>
          </a:ln>
        </p:spPr>
        <p:txBody>
          <a:bodyPr wrap="square">
            <a:spAutoFit/>
          </a:bodyPr>
          <a:lstStyle/>
          <a:p>
            <a:pPr>
              <a:spcBef>
                <a:spcPct val="50000"/>
              </a:spcBef>
            </a:pPr>
            <a:r>
              <a:rPr lang="en-GB" sz="2000" dirty="0">
                <a:latin typeface="Arial Rounded MT Bold" pitchFamily="34" charset="0"/>
              </a:rPr>
              <a:t>With a temperature of around -271 degrees Celsius, or 1.9 degrees above absolute zero, the LHC is colder than interstellar space.</a:t>
            </a:r>
            <a:endParaRPr lang="en-US" sz="2000" dirty="0">
              <a:latin typeface="Arial Rounded MT Bold" pitchFamily="34" charset="0"/>
            </a:endParaRPr>
          </a:p>
        </p:txBody>
      </p:sp>
      <p:sp>
        <p:nvSpPr>
          <p:cNvPr id="8" name="Slide Number Placeholder 7"/>
          <p:cNvSpPr>
            <a:spLocks noGrp="1"/>
          </p:cNvSpPr>
          <p:nvPr>
            <p:ph type="sldNum" sz="quarter" idx="12"/>
          </p:nvPr>
        </p:nvSpPr>
        <p:spPr/>
        <p:txBody>
          <a:bodyPr/>
          <a:lstStyle/>
          <a:p>
            <a:fld id="{87DA48A2-68BF-4CCB-B774-65C9A0FC6421}" type="slidenum">
              <a:rPr lang="en-SG" smtClean="0"/>
              <a:pPr/>
              <a:t>27</a:t>
            </a:fld>
            <a:endParaRPr lang="en-SG"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SG" dirty="0" smtClean="0"/>
              <a:t>One of the hottest places in the Galaxy…</a:t>
            </a:r>
            <a:endParaRPr lang="en-SG" dirty="0"/>
          </a:p>
        </p:txBody>
      </p:sp>
      <p:sp>
        <p:nvSpPr>
          <p:cNvPr id="3" name="Footer Placeholder 2"/>
          <p:cNvSpPr>
            <a:spLocks noGrp="1"/>
          </p:cNvSpPr>
          <p:nvPr>
            <p:ph type="ftr" sz="quarter" idx="11"/>
          </p:nvPr>
        </p:nvSpPr>
        <p:spPr/>
        <p:txBody>
          <a:bodyPr/>
          <a:lstStyle/>
          <a:p>
            <a:r>
              <a:rPr lang="en-SG" smtClean="0"/>
              <a:t>Dr. B.Satyanarayana, TIFR, Mumbai                                Children's Academy Group of Schools, Mumbai                                  November 24, 2012</a:t>
            </a:r>
            <a:endParaRPr lang="en-US"/>
          </a:p>
        </p:txBody>
      </p:sp>
      <p:pic>
        <p:nvPicPr>
          <p:cNvPr id="10" name="Picture 1032"/>
          <p:cNvPicPr>
            <a:picLocks noGrp="1" noChangeAspect="1" noChangeArrowheads="1"/>
          </p:cNvPicPr>
          <p:nvPr>
            <p:ph idx="1"/>
          </p:nvPr>
        </p:nvPicPr>
        <p:blipFill>
          <a:blip r:embed="rId2" cstate="print"/>
          <a:srcRect/>
          <a:stretch>
            <a:fillRect/>
          </a:stretch>
        </p:blipFill>
        <p:spPr bwMode="auto">
          <a:xfrm>
            <a:off x="136134" y="1800000"/>
            <a:ext cx="4795906" cy="2880000"/>
          </a:xfrm>
          <a:prstGeom prst="rect">
            <a:avLst/>
          </a:prstGeom>
          <a:noFill/>
          <a:ln w="9525">
            <a:noFill/>
            <a:miter lim="800000"/>
            <a:headEnd/>
            <a:tailEnd/>
          </a:ln>
          <a:effectLst/>
        </p:spPr>
      </p:pic>
      <p:pic>
        <p:nvPicPr>
          <p:cNvPr id="11" name="Picture 1033"/>
          <p:cNvPicPr>
            <a:picLocks noGrp="1" noChangeAspect="1" noChangeArrowheads="1"/>
          </p:cNvPicPr>
          <p:nvPr>
            <p:ph idx="13"/>
          </p:nvPr>
        </p:nvPicPr>
        <p:blipFill>
          <a:blip r:embed="rId3" cstate="print"/>
          <a:srcRect/>
          <a:stretch>
            <a:fillRect/>
          </a:stretch>
        </p:blipFill>
        <p:spPr bwMode="auto">
          <a:xfrm>
            <a:off x="5004048" y="1800000"/>
            <a:ext cx="4002958" cy="2880000"/>
          </a:xfrm>
          <a:prstGeom prst="rect">
            <a:avLst/>
          </a:prstGeom>
          <a:noFill/>
          <a:ln w="9525">
            <a:noFill/>
            <a:miter lim="800000"/>
            <a:headEnd/>
            <a:tailEnd/>
          </a:ln>
          <a:effectLst/>
        </p:spPr>
      </p:pic>
      <p:sp>
        <p:nvSpPr>
          <p:cNvPr id="12" name="Rectangle 11"/>
          <p:cNvSpPr/>
          <p:nvPr/>
        </p:nvSpPr>
        <p:spPr>
          <a:xfrm>
            <a:off x="179512" y="5077633"/>
            <a:ext cx="8784976" cy="1015663"/>
          </a:xfrm>
          <a:prstGeom prst="rect">
            <a:avLst/>
          </a:prstGeom>
        </p:spPr>
        <p:txBody>
          <a:bodyPr wrap="square">
            <a:spAutoFit/>
          </a:bodyPr>
          <a:lstStyle/>
          <a:p>
            <a:r>
              <a:rPr lang="en-GB" sz="2000" dirty="0" smtClean="0">
                <a:latin typeface="Arial Rounded MT Bold" pitchFamily="34" charset="0"/>
              </a:rPr>
              <a:t>When two beams of protons collide, they generate within a tiny volume, temperatures more than a billion times those in the very heart of the Sun.</a:t>
            </a:r>
            <a:endParaRPr lang="en-GB" sz="2000" dirty="0">
              <a:latin typeface="Arial Rounded MT Bold" pitchFamily="34" charset="0"/>
            </a:endParaRPr>
          </a:p>
        </p:txBody>
      </p:sp>
      <p:sp>
        <p:nvSpPr>
          <p:cNvPr id="8" name="TextBox 7"/>
          <p:cNvSpPr txBox="1"/>
          <p:nvPr/>
        </p:nvSpPr>
        <p:spPr>
          <a:xfrm>
            <a:off x="3851920" y="4221088"/>
            <a:ext cx="1008112" cy="369332"/>
          </a:xfrm>
          <a:prstGeom prst="rect">
            <a:avLst/>
          </a:prstGeom>
          <a:solidFill>
            <a:srgbClr val="FFFF00"/>
          </a:solidFill>
        </p:spPr>
        <p:txBody>
          <a:bodyPr wrap="square" rtlCol="0">
            <a:spAutoFit/>
          </a:bodyPr>
          <a:lstStyle/>
          <a:p>
            <a:pPr algn="ctr"/>
            <a:r>
              <a:rPr lang="en-US" dirty="0" smtClean="0">
                <a:solidFill>
                  <a:srgbClr val="FF0000"/>
                </a:solidFill>
                <a:latin typeface="Arial Rounded MT Bold" pitchFamily="34" charset="0"/>
              </a:rPr>
              <a:t>CMS</a:t>
            </a:r>
            <a:endParaRPr lang="en-SG" dirty="0">
              <a:solidFill>
                <a:srgbClr val="FF0000"/>
              </a:solidFill>
              <a:latin typeface="Arial Rounded MT Bold" pitchFamily="34" charset="0"/>
            </a:endParaRPr>
          </a:p>
        </p:txBody>
      </p:sp>
      <p:sp>
        <p:nvSpPr>
          <p:cNvPr id="9" name="TextBox 8"/>
          <p:cNvSpPr txBox="1"/>
          <p:nvPr/>
        </p:nvSpPr>
        <p:spPr>
          <a:xfrm>
            <a:off x="7812360" y="4221088"/>
            <a:ext cx="1080120" cy="369332"/>
          </a:xfrm>
          <a:prstGeom prst="rect">
            <a:avLst/>
          </a:prstGeom>
          <a:solidFill>
            <a:srgbClr val="FFFF00"/>
          </a:solidFill>
        </p:spPr>
        <p:txBody>
          <a:bodyPr wrap="square" rtlCol="0">
            <a:spAutoFit/>
          </a:bodyPr>
          <a:lstStyle/>
          <a:p>
            <a:pPr algn="ctr"/>
            <a:r>
              <a:rPr lang="en-US" dirty="0" smtClean="0">
                <a:solidFill>
                  <a:srgbClr val="FF0000"/>
                </a:solidFill>
                <a:latin typeface="Arial Rounded MT Bold" pitchFamily="34" charset="0"/>
              </a:rPr>
              <a:t>ALICE</a:t>
            </a:r>
            <a:endParaRPr lang="en-SG" dirty="0">
              <a:solidFill>
                <a:srgbClr val="FF0000"/>
              </a:solidFill>
              <a:latin typeface="Arial Rounded MT Bold" pitchFamily="34" charset="0"/>
            </a:endParaRPr>
          </a:p>
        </p:txBody>
      </p:sp>
      <p:sp>
        <p:nvSpPr>
          <p:cNvPr id="13" name="Slide Number Placeholder 12"/>
          <p:cNvSpPr>
            <a:spLocks noGrp="1"/>
          </p:cNvSpPr>
          <p:nvPr>
            <p:ph type="sldNum" sz="quarter" idx="12"/>
          </p:nvPr>
        </p:nvSpPr>
        <p:spPr/>
        <p:txBody>
          <a:bodyPr/>
          <a:lstStyle/>
          <a:p>
            <a:fld id="{87DA48A2-68BF-4CCB-B774-65C9A0FC6421}" type="slidenum">
              <a:rPr lang="en-SG" smtClean="0"/>
              <a:pPr/>
              <a:t>28</a:t>
            </a:fld>
            <a:endParaRPr lang="en-SG"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Rectangle 2"/>
          <p:cNvSpPr>
            <a:spLocks noGrp="1" noChangeArrowheads="1"/>
          </p:cNvSpPr>
          <p:nvPr>
            <p:ph type="title"/>
          </p:nvPr>
        </p:nvSpPr>
        <p:spPr/>
        <p:txBody>
          <a:bodyPr>
            <a:normAutofit/>
          </a:bodyPr>
          <a:lstStyle/>
          <a:p>
            <a:r>
              <a:rPr lang="en-US" dirty="0" smtClean="0"/>
              <a:t>The LHC Accelerator</a:t>
            </a:r>
            <a:endParaRPr lang="en-US" sz="7200" dirty="0" smtClean="0"/>
          </a:p>
        </p:txBody>
      </p:sp>
      <p:sp>
        <p:nvSpPr>
          <p:cNvPr id="39938" name="Footer Placeholder 3"/>
          <p:cNvSpPr>
            <a:spLocks noGrp="1"/>
          </p:cNvSpPr>
          <p:nvPr>
            <p:ph type="ftr" sz="quarter" idx="11"/>
          </p:nvPr>
        </p:nvSpPr>
        <p:spPr>
          <a:noFill/>
        </p:spPr>
        <p:txBody>
          <a:bodyPr/>
          <a:lstStyle/>
          <a:p>
            <a:r>
              <a:rPr lang="en-SG" smtClean="0"/>
              <a:t>Dr. B.Satyanarayana, TIFR, Mumbai                                Children's Academy Group of Schools, Mumbai                                  November 24, 2012</a:t>
            </a:r>
            <a:endParaRPr lang="en-US" dirty="0"/>
          </a:p>
        </p:txBody>
      </p:sp>
      <p:sp>
        <p:nvSpPr>
          <p:cNvPr id="12" name="Content Placeholder 11"/>
          <p:cNvSpPr>
            <a:spLocks noGrp="1"/>
          </p:cNvSpPr>
          <p:nvPr>
            <p:ph idx="13"/>
          </p:nvPr>
        </p:nvSpPr>
        <p:spPr>
          <a:xfrm>
            <a:off x="3707904" y="1548000"/>
            <a:ext cx="5400600" cy="4968000"/>
          </a:xfrm>
        </p:spPr>
        <p:txBody>
          <a:bodyPr>
            <a:normAutofit fontScale="85000" lnSpcReduction="10000"/>
          </a:bodyPr>
          <a:lstStyle/>
          <a:p>
            <a:pPr>
              <a:lnSpc>
                <a:spcPct val="120000"/>
              </a:lnSpc>
              <a:spcBef>
                <a:spcPct val="50000"/>
              </a:spcBef>
            </a:pPr>
            <a:r>
              <a:rPr lang="en-US" sz="2400" dirty="0" smtClean="0"/>
              <a:t>Protons are accelerated by powerful electric fields. And are guided around their circular orbits by powerful superconducting dipole magnets.</a:t>
            </a:r>
          </a:p>
          <a:p>
            <a:pPr>
              <a:lnSpc>
                <a:spcPct val="120000"/>
              </a:lnSpc>
              <a:spcBef>
                <a:spcPct val="50000"/>
              </a:spcBef>
            </a:pPr>
            <a:r>
              <a:rPr lang="en-US" sz="2400" dirty="0" smtClean="0"/>
              <a:t>To reach the required energy in the existing tunnel, the superconducting dipoles operate at 8.3T (</a:t>
            </a:r>
            <a:r>
              <a:rPr lang="en-US" sz="2400" dirty="0" smtClean="0"/>
              <a:t>200000 </a:t>
            </a:r>
            <a:r>
              <a:rPr lang="en-US" sz="2400" dirty="0" smtClean="0"/>
              <a:t>x Earth’s magnetic field) and 1.9K (-271°C) in super-fluid helium.</a:t>
            </a:r>
          </a:p>
          <a:p>
            <a:pPr>
              <a:lnSpc>
                <a:spcPct val="120000"/>
              </a:lnSpc>
              <a:spcBef>
                <a:spcPct val="50000"/>
              </a:spcBef>
            </a:pPr>
            <a:r>
              <a:rPr lang="en-US" sz="2400" dirty="0" smtClean="0"/>
              <a:t>Protons travel in a tube with better vacuum and colder than inter-planetary  space.</a:t>
            </a:r>
          </a:p>
          <a:p>
            <a:pPr>
              <a:lnSpc>
                <a:spcPct val="120000"/>
              </a:lnSpc>
            </a:pPr>
            <a:endParaRPr lang="en-SG" sz="2400" dirty="0"/>
          </a:p>
        </p:txBody>
      </p:sp>
      <p:pic>
        <p:nvPicPr>
          <p:cNvPr id="39944" name="Picture 11" descr="0710027_01-A4-at-144-dpi"/>
          <p:cNvPicPr>
            <a:picLocks noChangeAspect="1" noChangeArrowheads="1"/>
          </p:cNvPicPr>
          <p:nvPr/>
        </p:nvPicPr>
        <p:blipFill>
          <a:blip r:embed="rId3" cstate="print"/>
          <a:srcRect/>
          <a:stretch>
            <a:fillRect/>
          </a:stretch>
        </p:blipFill>
        <p:spPr bwMode="auto">
          <a:xfrm>
            <a:off x="68885" y="1512000"/>
            <a:ext cx="3491750" cy="50400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7DA48A2-68BF-4CCB-B774-65C9A0FC6421}" type="slidenum">
              <a:rPr lang="en-SG" smtClean="0"/>
              <a:pPr/>
              <a:t>29</a:t>
            </a:fld>
            <a:endParaRPr lang="en-SG"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SG" dirty="0" smtClean="0"/>
              <a:t>Eternal questions of mankind </a:t>
            </a:r>
            <a:endParaRPr lang="en-SG" dirty="0"/>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a:p>
        </p:txBody>
      </p:sp>
      <p:pic>
        <p:nvPicPr>
          <p:cNvPr id="21506" name="Picture 2"/>
          <p:cNvPicPr>
            <a:picLocks noChangeAspect="1" noChangeArrowheads="1"/>
          </p:cNvPicPr>
          <p:nvPr/>
        </p:nvPicPr>
        <p:blipFill>
          <a:blip r:embed="rId2" cstate="print"/>
          <a:srcRect/>
          <a:stretch>
            <a:fillRect/>
          </a:stretch>
        </p:blipFill>
        <p:spPr bwMode="auto">
          <a:xfrm>
            <a:off x="35496" y="1512000"/>
            <a:ext cx="3085712" cy="4320000"/>
          </a:xfrm>
          <a:prstGeom prst="rect">
            <a:avLst/>
          </a:prstGeom>
          <a:ln>
            <a:noFill/>
          </a:ln>
          <a:effectLst>
            <a:outerShdw blurRad="292100" dist="139700" dir="2700000" algn="tl" rotWithShape="0">
              <a:srgbClr val="333333">
                <a:alpha val="65000"/>
              </a:srgbClr>
            </a:outerShdw>
          </a:effectLst>
        </p:spPr>
      </p:pic>
      <p:pic>
        <p:nvPicPr>
          <p:cNvPr id="6" name="Picture 8"/>
          <p:cNvPicPr>
            <a:picLocks noGrp="1" noChangeAspect="1" noChangeArrowheads="1"/>
          </p:cNvPicPr>
          <p:nvPr>
            <p:ph idx="1"/>
          </p:nvPr>
        </p:nvPicPr>
        <p:blipFill>
          <a:blip r:embed="rId3" cstate="print"/>
          <a:srcRect l="6188" t="21354" r="11861" b="5177"/>
          <a:stretch>
            <a:fillRect/>
          </a:stretch>
        </p:blipFill>
        <p:spPr>
          <a:xfrm>
            <a:off x="3059832" y="1512000"/>
            <a:ext cx="6046474" cy="432000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36000" y="5877272"/>
            <a:ext cx="9072000" cy="707886"/>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a:spAutoFit/>
          </a:bodyPr>
          <a:lstStyle/>
          <a:p>
            <a:pPr algn="ctr"/>
            <a:r>
              <a:rPr lang="en-SG" sz="2000" dirty="0" smtClean="0">
                <a:solidFill>
                  <a:srgbClr val="FF0000"/>
                </a:solidFill>
                <a:latin typeface="Arial Rounded MT Bold" pitchFamily="34" charset="0"/>
              </a:rPr>
              <a:t>What principles govern the energy, matter, space and time </a:t>
            </a:r>
          </a:p>
          <a:p>
            <a:pPr algn="ctr"/>
            <a:r>
              <a:rPr lang="en-SG" sz="2000" dirty="0" smtClean="0">
                <a:solidFill>
                  <a:srgbClr val="FF0000"/>
                </a:solidFill>
                <a:latin typeface="Arial Rounded MT Bold" pitchFamily="34" charset="0"/>
              </a:rPr>
              <a:t>at the most elementary level? </a:t>
            </a:r>
            <a:endParaRPr lang="en-SG" sz="2000" dirty="0">
              <a:solidFill>
                <a:srgbClr val="FF0000"/>
              </a:solidFill>
              <a:latin typeface="Arial Rounded MT Bold" pitchFamily="34" charset="0"/>
            </a:endParaRPr>
          </a:p>
        </p:txBody>
      </p:sp>
      <p:sp>
        <p:nvSpPr>
          <p:cNvPr id="11" name="Slide Number Placeholder 10"/>
          <p:cNvSpPr>
            <a:spLocks noGrp="1"/>
          </p:cNvSpPr>
          <p:nvPr>
            <p:ph type="sldNum" sz="quarter" idx="12"/>
          </p:nvPr>
        </p:nvSpPr>
        <p:spPr/>
        <p:txBody>
          <a:bodyPr/>
          <a:lstStyle/>
          <a:p>
            <a:fld id="{87DA48A2-68BF-4CCB-B774-65C9A0FC6421}" type="slidenum">
              <a:rPr lang="en-SG" smtClean="0"/>
              <a:pPr/>
              <a:t>3</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p:cTn id="7" dur="500" fill="hold"/>
                                        <p:tgtEl>
                                          <p:spTgt spid="21506"/>
                                        </p:tgtEl>
                                        <p:attrNameLst>
                                          <p:attrName>ppt_x</p:attrName>
                                        </p:attrNameLst>
                                      </p:cBhvr>
                                      <p:tavLst>
                                        <p:tav tm="0">
                                          <p:val>
                                            <p:strVal val="#ppt_x-.2"/>
                                          </p:val>
                                        </p:tav>
                                        <p:tav tm="100000">
                                          <p:val>
                                            <p:strVal val="#ppt_x"/>
                                          </p:val>
                                        </p:tav>
                                      </p:tavLst>
                                    </p:anim>
                                    <p:anim calcmode="lin" valueType="num">
                                      <p:cBhvr>
                                        <p:cTn id="8" dur="500" fill="hold"/>
                                        <p:tgtEl>
                                          <p:spTgt spid="21506"/>
                                        </p:tgtEl>
                                        <p:attrNameLst>
                                          <p:attrName>ppt_y</p:attrName>
                                        </p:attrNameLst>
                                      </p:cBhvr>
                                      <p:tavLst>
                                        <p:tav tm="0">
                                          <p:val>
                                            <p:strVal val="#ppt_y"/>
                                          </p:val>
                                        </p:tav>
                                        <p:tav tm="100000">
                                          <p:val>
                                            <p:strVal val="#ppt_y"/>
                                          </p:val>
                                        </p:tav>
                                      </p:tavLst>
                                    </p:anim>
                                    <p:animEffect transition="in" filter="wipe(right)" prLst="gradientSize: 0.1">
                                      <p:cBhvr>
                                        <p:cTn id="9" dur="500"/>
                                        <p:tgtEl>
                                          <p:spTgt spid="21506"/>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ppt_x</p:attrName>
                                        </p:attrNameLst>
                                      </p:cBhvr>
                                      <p:tavLst>
                                        <p:tav tm="0">
                                          <p:val>
                                            <p:strVal val="#ppt_x-.2"/>
                                          </p:val>
                                        </p:tav>
                                        <p:tav tm="100000">
                                          <p:val>
                                            <p:strVal val="#ppt_x"/>
                                          </p:val>
                                        </p:tav>
                                      </p:tavLst>
                                    </p:anim>
                                    <p:anim calcmode="lin" valueType="num">
                                      <p:cBhvr>
                                        <p:cTn id="15" dur="5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ppt_x</p:attrName>
                                        </p:attrNameLst>
                                      </p:cBhvr>
                                      <p:tavLst>
                                        <p:tav tm="0">
                                          <p:val>
                                            <p:strVal val="#ppt_x-.2"/>
                                          </p:val>
                                        </p:tav>
                                        <p:tav tm="100000">
                                          <p:val>
                                            <p:strVal val="#ppt_x"/>
                                          </p:val>
                                        </p:tav>
                                      </p:tavLst>
                                    </p:anim>
                                    <p:anim calcmode="lin" valueType="num">
                                      <p:cBhvr>
                                        <p:cTn id="22"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4400" dirty="0" smtClean="0"/>
              <a:t>Cryogenics (1908 to 2008)</a:t>
            </a:r>
            <a:endParaRPr lang="en-US" dirty="0"/>
          </a:p>
        </p:txBody>
      </p:sp>
      <p:pic>
        <p:nvPicPr>
          <p:cNvPr id="13" name="Picture 4"/>
          <p:cNvPicPr>
            <a:picLocks noGrp="1" noChangeAspect="1" noChangeArrowheads="1"/>
          </p:cNvPicPr>
          <p:nvPr>
            <p:ph idx="1"/>
          </p:nvPr>
        </p:nvPicPr>
        <p:blipFill>
          <a:blip r:embed="rId3" cstate="print"/>
          <a:srcRect l="8054" t="5475" r="9665" b="5475"/>
          <a:stretch>
            <a:fillRect/>
          </a:stretch>
        </p:blipFill>
        <p:spPr bwMode="auto">
          <a:xfrm>
            <a:off x="251520" y="1512000"/>
            <a:ext cx="3567933" cy="5112000"/>
          </a:xfrm>
          <a:prstGeom prst="rect">
            <a:avLst/>
          </a:prstGeom>
          <a:noFill/>
          <a:ln>
            <a:noFill/>
          </a:ln>
        </p:spPr>
      </p:pic>
      <p:sp>
        <p:nvSpPr>
          <p:cNvPr id="5" name="Footer Placeholder 4"/>
          <p:cNvSpPr>
            <a:spLocks noGrp="1"/>
          </p:cNvSpPr>
          <p:nvPr>
            <p:ph type="ftr" sz="quarter" idx="11"/>
          </p:nvPr>
        </p:nvSpPr>
        <p:spPr/>
        <p:txBody>
          <a:bodyPr/>
          <a:lstStyle/>
          <a:p>
            <a:r>
              <a:rPr kumimoji="0" lang="en-SG" smtClean="0"/>
              <a:t>Dr. B.Satyanarayana, TIFR, Mumbai                                Children's Academy Group of Schools, Mumbai                                  November 24, 2012</a:t>
            </a:r>
            <a:endParaRPr kumimoji="0" lang="en-US" dirty="0"/>
          </a:p>
        </p:txBody>
      </p:sp>
      <p:pic>
        <p:nvPicPr>
          <p:cNvPr id="12" name="Picture 2"/>
          <p:cNvPicPr>
            <a:picLocks noGrp="1" noChangeAspect="1" noChangeArrowheads="1"/>
          </p:cNvPicPr>
          <p:nvPr>
            <p:ph idx="13"/>
          </p:nvPr>
        </p:nvPicPr>
        <p:blipFill>
          <a:blip r:embed="rId4" cstate="print"/>
          <a:stretch>
            <a:fillRect/>
          </a:stretch>
        </p:blipFill>
        <p:spPr bwMode="auto">
          <a:xfrm>
            <a:off x="3995936" y="1511998"/>
            <a:ext cx="5040000" cy="3717648"/>
          </a:xfrm>
          <a:prstGeom prst="rect">
            <a:avLst/>
          </a:prstGeom>
          <a:noFill/>
          <a:ln>
            <a:noFill/>
          </a:ln>
        </p:spPr>
      </p:pic>
      <p:sp>
        <p:nvSpPr>
          <p:cNvPr id="8" name="Text Placeholder 7"/>
          <p:cNvSpPr>
            <a:spLocks noGrp="1"/>
          </p:cNvSpPr>
          <p:nvPr>
            <p:ph type="body" idx="4294967295"/>
          </p:nvPr>
        </p:nvSpPr>
        <p:spPr>
          <a:xfrm>
            <a:off x="3995936" y="5301208"/>
            <a:ext cx="5040000" cy="1123384"/>
          </a:xfrm>
          <a:solidFill>
            <a:schemeClr val="bg1">
              <a:lumMod val="95000"/>
            </a:schemeClr>
          </a:solidFill>
        </p:spPr>
        <p:txBody>
          <a:bodyPr>
            <a:spAutoFit/>
          </a:bodyPr>
          <a:lstStyle/>
          <a:p>
            <a:pPr marL="252000" indent="-252000">
              <a:buClrTx/>
            </a:pPr>
            <a:r>
              <a:rPr lang="en-US" sz="1600" dirty="0" smtClean="0">
                <a:latin typeface="Arial Rounded MT Bold" pitchFamily="34" charset="0"/>
              </a:rPr>
              <a:t>100 years ago: in July 1908 Kamerlingh Onnes first liquefied Helium in Leiden (60 ml</a:t>
            </a:r>
            <a:r>
              <a:rPr lang="en-US" sz="1600" baseline="30000" dirty="0" smtClean="0">
                <a:latin typeface="Arial Rounded MT Bold" pitchFamily="34" charset="0"/>
              </a:rPr>
              <a:t> </a:t>
            </a:r>
            <a:r>
              <a:rPr lang="en-US" sz="1600" dirty="0" smtClean="0">
                <a:latin typeface="Arial Rounded MT Bold" pitchFamily="34" charset="0"/>
              </a:rPr>
              <a:t>in 1 hour)</a:t>
            </a:r>
          </a:p>
          <a:p>
            <a:pPr marL="252000" indent="-252000">
              <a:buClrTx/>
            </a:pPr>
            <a:r>
              <a:rPr lang="en-US" sz="1600" dirty="0" smtClean="0">
                <a:latin typeface="Arial Rounded MT Bold" pitchFamily="34" charset="0"/>
              </a:rPr>
              <a:t>LHC today: 32000 liters of  He liquefied per hour by eight big cryogenic plants</a:t>
            </a:r>
          </a:p>
        </p:txBody>
      </p:sp>
      <p:sp>
        <p:nvSpPr>
          <p:cNvPr id="9" name="Slide Number Placeholder 8"/>
          <p:cNvSpPr>
            <a:spLocks noGrp="1"/>
          </p:cNvSpPr>
          <p:nvPr>
            <p:ph type="sldNum" sz="quarter" idx="12"/>
          </p:nvPr>
        </p:nvSpPr>
        <p:spPr/>
        <p:txBody>
          <a:bodyPr/>
          <a:lstStyle/>
          <a:p>
            <a:fld id="{87DA48A2-68BF-4CCB-B774-65C9A0FC6421}" type="slidenum">
              <a:rPr lang="en-SG" smtClean="0"/>
              <a:pPr/>
              <a:t>30</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bg/>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500"/>
                                        <p:tgtEl>
                                          <p:spTgt spid="8">
                                            <p:txEl>
                                              <p:pRg st="1" end="1"/>
                                            </p:txEl>
                                          </p:spTgt>
                                        </p:tgtEl>
                                      </p:cBhvr>
                                    </p:animEffect>
                                  </p:childTnLst>
                                </p:cTn>
                              </p:par>
                              <p:par>
                                <p:cTn id="21" presetID="2" presetClass="entr" presetSubtype="2"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Rectangle 2"/>
          <p:cNvSpPr>
            <a:spLocks noGrp="1" noChangeArrowheads="1"/>
          </p:cNvSpPr>
          <p:nvPr>
            <p:ph type="title"/>
          </p:nvPr>
        </p:nvSpPr>
        <p:spPr/>
        <p:txBody>
          <a:bodyPr>
            <a:normAutofit fontScale="90000"/>
          </a:bodyPr>
          <a:lstStyle/>
          <a:p>
            <a:r>
              <a:rPr lang="en-US" dirty="0" smtClean="0"/>
              <a:t>Superconducting Dipole Magnets</a:t>
            </a:r>
          </a:p>
        </p:txBody>
      </p:sp>
      <p:sp>
        <p:nvSpPr>
          <p:cNvPr id="44034" name="Footer Placeholder 3"/>
          <p:cNvSpPr>
            <a:spLocks noGrp="1"/>
          </p:cNvSpPr>
          <p:nvPr>
            <p:ph type="ftr" sz="quarter" idx="11"/>
          </p:nvPr>
        </p:nvSpPr>
        <p:spPr>
          <a:noFill/>
        </p:spPr>
        <p:txBody>
          <a:bodyPr/>
          <a:lstStyle/>
          <a:p>
            <a:r>
              <a:rPr lang="en-SG" smtClean="0"/>
              <a:t>Dr. B.Satyanarayana, TIFR, Mumbai                                Children's Academy Group of Schools, Mumbai                                  November 24, 2012</a:t>
            </a:r>
            <a:endParaRPr lang="en-US"/>
          </a:p>
        </p:txBody>
      </p:sp>
      <p:pic>
        <p:nvPicPr>
          <p:cNvPr id="44036" name="Picture 3" descr="0704009_02-A5-at-72-dpi"/>
          <p:cNvPicPr>
            <a:picLocks noChangeAspect="1" noChangeArrowheads="1"/>
          </p:cNvPicPr>
          <p:nvPr/>
        </p:nvPicPr>
        <p:blipFill>
          <a:blip r:embed="rId3" cstate="print"/>
          <a:srcRect/>
          <a:stretch>
            <a:fillRect/>
          </a:stretch>
        </p:blipFill>
        <p:spPr bwMode="auto">
          <a:xfrm>
            <a:off x="229583" y="1512000"/>
            <a:ext cx="3118281" cy="5040000"/>
          </a:xfrm>
          <a:prstGeom prst="rect">
            <a:avLst/>
          </a:prstGeom>
          <a:noFill/>
          <a:ln w="9525">
            <a:noFill/>
            <a:miter lim="800000"/>
            <a:headEnd/>
            <a:tailEnd/>
          </a:ln>
        </p:spPr>
      </p:pic>
      <p:sp>
        <p:nvSpPr>
          <p:cNvPr id="44037" name="Text Box 12"/>
          <p:cNvSpPr txBox="1">
            <a:spLocks noChangeArrowheads="1"/>
          </p:cNvSpPr>
          <p:nvPr/>
        </p:nvSpPr>
        <p:spPr bwMode="auto">
          <a:xfrm>
            <a:off x="3491880" y="1512000"/>
            <a:ext cx="5472608" cy="969496"/>
          </a:xfrm>
          <a:prstGeom prst="rect">
            <a:avLst/>
          </a:prstGeom>
          <a:solidFill>
            <a:srgbClr val="F8EDD3"/>
          </a:solidFill>
          <a:ln w="9525">
            <a:solidFill>
              <a:schemeClr val="tx1"/>
            </a:solidFill>
            <a:miter lim="800000"/>
            <a:headEnd/>
            <a:tailEnd/>
          </a:ln>
        </p:spPr>
        <p:txBody>
          <a:bodyPr wrap="square">
            <a:spAutoFit/>
          </a:bodyPr>
          <a:lstStyle/>
          <a:p>
            <a:r>
              <a:rPr lang="en-US" sz="1900" dirty="0">
                <a:latin typeface="Arial Rounded MT Bold" pitchFamily="34" charset="0"/>
              </a:rPr>
              <a:t>Superconducting magnets are cooled down in a bath of </a:t>
            </a:r>
            <a:r>
              <a:rPr lang="en-US" sz="1900" dirty="0" smtClean="0">
                <a:latin typeface="Arial Rounded MT Bold" pitchFamily="34" charset="0"/>
              </a:rPr>
              <a:t>120 </a:t>
            </a:r>
            <a:r>
              <a:rPr lang="en-US" sz="1900" dirty="0">
                <a:latin typeface="Arial Rounded MT Bold" pitchFamily="34" charset="0"/>
              </a:rPr>
              <a:t>tons of </a:t>
            </a:r>
            <a:r>
              <a:rPr lang="en-US" sz="1900" dirty="0" smtClean="0">
                <a:latin typeface="Arial Rounded MT Bold" pitchFamily="34" charset="0"/>
              </a:rPr>
              <a:t>super-fluid </a:t>
            </a:r>
            <a:r>
              <a:rPr lang="en-US" sz="1900" dirty="0">
                <a:latin typeface="Arial Rounded MT Bold" pitchFamily="34" charset="0"/>
              </a:rPr>
              <a:t>helium:</a:t>
            </a:r>
            <a:br>
              <a:rPr lang="en-US" sz="1900" dirty="0">
                <a:latin typeface="Arial Rounded MT Bold" pitchFamily="34" charset="0"/>
              </a:rPr>
            </a:br>
            <a:r>
              <a:rPr lang="en-US" sz="1900" dirty="0">
                <a:latin typeface="Arial Rounded MT Bold" pitchFamily="34" charset="0"/>
              </a:rPr>
              <a:t>a very interesting engineering material!</a:t>
            </a:r>
          </a:p>
        </p:txBody>
      </p:sp>
      <p:pic>
        <p:nvPicPr>
          <p:cNvPr id="44039" name="Picture 14" descr="0505004_01-A4-at-144-dpi"/>
          <p:cNvPicPr>
            <a:picLocks noChangeAspect="1" noChangeArrowheads="1"/>
          </p:cNvPicPr>
          <p:nvPr/>
        </p:nvPicPr>
        <p:blipFill>
          <a:blip r:embed="rId4" cstate="print"/>
          <a:srcRect/>
          <a:stretch>
            <a:fillRect/>
          </a:stretch>
        </p:blipFill>
        <p:spPr bwMode="auto">
          <a:xfrm>
            <a:off x="3456108" y="2639144"/>
            <a:ext cx="5508380" cy="388620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87DA48A2-68BF-4CCB-B774-65C9A0FC6421}" type="slidenum">
              <a:rPr lang="en-SG" smtClean="0"/>
              <a:pPr/>
              <a:t>31</a:t>
            </a:fld>
            <a:endParaRPr lang="en-SG"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4000" dirty="0" smtClean="0">
                <a:solidFill>
                  <a:srgbClr val="FFC000"/>
                </a:solidFill>
                <a:sym typeface="Monotype Sorts" pitchFamily="2" charset="2"/>
              </a:rPr>
              <a:t>What is special with LHC machine ?</a:t>
            </a:r>
            <a:endParaRPr lang="en-SG" sz="4000" dirty="0">
              <a:solidFill>
                <a:srgbClr val="FFC000"/>
              </a:solidFill>
            </a:endParaRPr>
          </a:p>
        </p:txBody>
      </p:sp>
      <p:sp>
        <p:nvSpPr>
          <p:cNvPr id="5" name="Content Placeholder 4"/>
          <p:cNvSpPr>
            <a:spLocks noGrp="1"/>
          </p:cNvSpPr>
          <p:nvPr>
            <p:ph idx="1"/>
          </p:nvPr>
        </p:nvSpPr>
        <p:spPr>
          <a:xfrm>
            <a:off x="18000" y="1547999"/>
            <a:ext cx="3761912" cy="5161413"/>
          </a:xfrm>
        </p:spPr>
        <p:txBody>
          <a:bodyPr>
            <a:spAutoFit/>
          </a:bodyPr>
          <a:lstStyle/>
          <a:p>
            <a:pPr>
              <a:lnSpc>
                <a:spcPct val="120000"/>
              </a:lnSpc>
            </a:pPr>
            <a:r>
              <a:rPr lang="en-SG" sz="1600" dirty="0" smtClean="0"/>
              <a:t>The highest field accelerator magnets: 8.3T (ultimate: 9T)</a:t>
            </a:r>
          </a:p>
          <a:p>
            <a:pPr>
              <a:lnSpc>
                <a:spcPct val="120000"/>
              </a:lnSpc>
            </a:pPr>
            <a:r>
              <a:rPr lang="en-SG" sz="1600" dirty="0" smtClean="0"/>
              <a:t>Proton-Proton machine : Twin-aperture main magnets</a:t>
            </a:r>
          </a:p>
          <a:p>
            <a:pPr>
              <a:lnSpc>
                <a:spcPct val="120000"/>
              </a:lnSpc>
            </a:pPr>
            <a:r>
              <a:rPr lang="en-SG" sz="1600" dirty="0" smtClean="0"/>
              <a:t>The largest superconducting magnet system (~8000 magnets)</a:t>
            </a:r>
          </a:p>
          <a:p>
            <a:pPr>
              <a:lnSpc>
                <a:spcPct val="120000"/>
              </a:lnSpc>
            </a:pPr>
            <a:r>
              <a:rPr lang="en-SG" sz="1600" dirty="0" smtClean="0"/>
              <a:t>The largest 1.9 K cryogenics installation (super-fluid helium)</a:t>
            </a:r>
          </a:p>
          <a:p>
            <a:pPr>
              <a:lnSpc>
                <a:spcPct val="120000"/>
              </a:lnSpc>
            </a:pPr>
            <a:r>
              <a:rPr lang="en-SG" sz="1600" dirty="0" smtClean="0"/>
              <a:t>The highest currents controlled with high precision (up to 13 kA)</a:t>
            </a:r>
          </a:p>
          <a:p>
            <a:pPr>
              <a:lnSpc>
                <a:spcPct val="120000"/>
              </a:lnSpc>
            </a:pPr>
            <a:r>
              <a:rPr lang="en-SG" sz="1600" dirty="0" smtClean="0"/>
              <a:t>The highest precision ever demanded from the power converters, a few ppm</a:t>
            </a:r>
          </a:p>
          <a:p>
            <a:pPr>
              <a:lnSpc>
                <a:spcPct val="120000"/>
              </a:lnSpc>
            </a:pPr>
            <a:r>
              <a:rPr lang="en-SG" sz="1600" dirty="0" smtClean="0"/>
              <a:t>A sophisticated and ultra-reliable magnet quench protection system</a:t>
            </a:r>
          </a:p>
        </p:txBody>
      </p:sp>
      <p:sp>
        <p:nvSpPr>
          <p:cNvPr id="2" name="Footer Placeholder 1"/>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pic>
        <p:nvPicPr>
          <p:cNvPr id="7" name="Content Placeholder 6" descr="LHC-tunnel-withbike.jpg"/>
          <p:cNvPicPr>
            <a:picLocks noGrp="1" noChangeAspect="1"/>
          </p:cNvPicPr>
          <p:nvPr>
            <p:ph idx="13"/>
          </p:nvPr>
        </p:nvPicPr>
        <p:blipFill>
          <a:blip r:embed="rId2" cstate="email"/>
          <a:srcRect/>
          <a:stretch>
            <a:fillRect/>
          </a:stretch>
        </p:blipFill>
        <p:spPr>
          <a:xfrm>
            <a:off x="3851920" y="2245565"/>
            <a:ext cx="5184576" cy="3775723"/>
          </a:xfrm>
          <a:prstGeom prst="rect">
            <a:avLst/>
          </a:prstGeom>
          <a:ln>
            <a:noFill/>
          </a:ln>
          <a:effectLst>
            <a:outerShdw blurRad="190500" algn="tl" rotWithShape="0">
              <a:srgbClr val="000000">
                <a:alpha val="70000"/>
              </a:srgbClr>
            </a:outerShdw>
          </a:effectLst>
        </p:spPr>
      </p:pic>
      <p:sp>
        <p:nvSpPr>
          <p:cNvPr id="8" name="Slide Number Placeholder 7"/>
          <p:cNvSpPr>
            <a:spLocks noGrp="1"/>
          </p:cNvSpPr>
          <p:nvPr>
            <p:ph type="sldNum" sz="quarter" idx="12"/>
          </p:nvPr>
        </p:nvSpPr>
        <p:spPr/>
        <p:txBody>
          <a:bodyPr/>
          <a:lstStyle/>
          <a:p>
            <a:fld id="{87DA48A2-68BF-4CCB-B774-65C9A0FC6421}" type="slidenum">
              <a:rPr lang="en-SG" smtClean="0"/>
              <a:pPr/>
              <a:t>32</a:t>
            </a:fld>
            <a:endParaRPr lang="en-SG"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Fascinating facts about LHC</a:t>
            </a:r>
            <a:endParaRPr lang="en-US" dirty="0"/>
          </a:p>
        </p:txBody>
      </p:sp>
      <p:sp>
        <p:nvSpPr>
          <p:cNvPr id="3" name="Content Placeholder 2"/>
          <p:cNvSpPr>
            <a:spLocks noGrp="1"/>
          </p:cNvSpPr>
          <p:nvPr>
            <p:ph idx="1"/>
          </p:nvPr>
        </p:nvSpPr>
        <p:spPr/>
        <p:txBody>
          <a:bodyPr>
            <a:normAutofit fontScale="92500" lnSpcReduction="20000"/>
          </a:bodyPr>
          <a:lstStyle/>
          <a:p>
            <a:pPr>
              <a:lnSpc>
                <a:spcPct val="120000"/>
              </a:lnSpc>
            </a:pPr>
            <a:r>
              <a:rPr lang="en-US" sz="1650" dirty="0" smtClean="0"/>
              <a:t>When the 27-km long circular tunnel was excavated, between Lake Geneva and the Jura mountain range, the two ends met up to within 1 cm.</a:t>
            </a:r>
          </a:p>
          <a:p>
            <a:pPr>
              <a:lnSpc>
                <a:spcPct val="120000"/>
              </a:lnSpc>
            </a:pPr>
            <a:r>
              <a:rPr lang="en-US" sz="1650" dirty="0" smtClean="0"/>
              <a:t>Each of the 6400 superconducting filaments of niobium–titanium in the cable produced for the LHC is about 0.007 mm thick, about 10 times thinner than a normal human hair. If you added all the filaments together they would stretch to the Sun and back five times with enough left over for a few trips to the Moon.</a:t>
            </a:r>
          </a:p>
          <a:p>
            <a:pPr>
              <a:lnSpc>
                <a:spcPct val="120000"/>
              </a:lnSpc>
            </a:pPr>
            <a:r>
              <a:rPr lang="en-US" sz="1650" dirty="0" smtClean="0"/>
              <a:t>All protons accelerated at CERN are obtained from standard hydrogen. Although proton beams at the LHC are very intense, only 2 nano grams of hydrogen are accelerated each day. Therefore, it would take the LHC about 1 million years to accelerate 1 gram of hydrogen.</a:t>
            </a:r>
          </a:p>
          <a:p>
            <a:pPr>
              <a:lnSpc>
                <a:spcPct val="120000"/>
              </a:lnSpc>
            </a:pPr>
            <a:r>
              <a:rPr lang="en-US" sz="1650" dirty="0" smtClean="0"/>
              <a:t>The central part of the LHC will be the world’s largest fridge. At a temperature colder than deep outer space, it will contain iron, steel and the all important superconducting coils.</a:t>
            </a:r>
          </a:p>
          <a:p>
            <a:pPr>
              <a:lnSpc>
                <a:spcPct val="120000"/>
              </a:lnSpc>
            </a:pPr>
            <a:r>
              <a:rPr lang="en-US" sz="1650" dirty="0" smtClean="0"/>
              <a:t>The pressure in the beam pipes of the LHC will be about ten times lower than on the Moon. This is an ultrahigh vacuum.</a:t>
            </a:r>
          </a:p>
          <a:p>
            <a:pPr>
              <a:lnSpc>
                <a:spcPct val="120000"/>
              </a:lnSpc>
            </a:pPr>
            <a:r>
              <a:rPr lang="en-US" sz="1650" dirty="0" smtClean="0"/>
              <a:t>At </a:t>
            </a:r>
            <a:r>
              <a:rPr lang="en-US" sz="1650" dirty="0" smtClean="0"/>
              <a:t>full energy, each of the two proton beams in the LHC will have a total energy equivalent to a 400t train (like the French TGV) travelling at 150 km/h. This is enough energy to melt 500 kg of copper.</a:t>
            </a:r>
          </a:p>
          <a:p>
            <a:pPr>
              <a:lnSpc>
                <a:spcPct val="120000"/>
              </a:lnSpc>
            </a:pPr>
            <a:r>
              <a:rPr lang="en-US" sz="1650" dirty="0" smtClean="0"/>
              <a:t>The CMS experiment magnet system contains about 10,000t of iron, which is more iron than in the Eiffel Tower.</a:t>
            </a:r>
          </a:p>
          <a:p>
            <a:pPr>
              <a:lnSpc>
                <a:spcPct val="120000"/>
              </a:lnSpc>
            </a:pPr>
            <a:r>
              <a:rPr lang="en-US" sz="1650" dirty="0" smtClean="0"/>
              <a:t>The data recorded by each of the big experiments at the LHC will be enough to fill around 5,000,000 DVDs every year</a:t>
            </a:r>
          </a:p>
        </p:txBody>
      </p:sp>
      <p:sp>
        <p:nvSpPr>
          <p:cNvPr id="4" name="Footer Placeholder 3"/>
          <p:cNvSpPr>
            <a:spLocks noGrp="1"/>
          </p:cNvSpPr>
          <p:nvPr>
            <p:ph type="ftr" sz="quarter" idx="11"/>
          </p:nvPr>
        </p:nvSpPr>
        <p:spPr/>
        <p:txBody>
          <a:bodyPr/>
          <a:lstStyle/>
          <a:p>
            <a:r>
              <a:rPr kumimoji="0" lang="en-SG" smtClean="0"/>
              <a:t>Dr. B.Satyanarayana, TIFR, Mumbai                                Children's Academy Group of Schools, Mumbai                                  November 24, 2012</a:t>
            </a:r>
            <a:endParaRPr kumimoji="0" lang="en-US" dirty="0"/>
          </a:p>
        </p:txBody>
      </p:sp>
      <p:sp>
        <p:nvSpPr>
          <p:cNvPr id="6" name="Slide Number Placeholder 5"/>
          <p:cNvSpPr>
            <a:spLocks noGrp="1"/>
          </p:cNvSpPr>
          <p:nvPr>
            <p:ph type="sldNum" sz="quarter" idx="12"/>
          </p:nvPr>
        </p:nvSpPr>
        <p:spPr/>
        <p:txBody>
          <a:bodyPr/>
          <a:lstStyle/>
          <a:p>
            <a:fld id="{87DA48A2-68BF-4CCB-B774-65C9A0FC6421}" type="slidenum">
              <a:rPr lang="en-SG" smtClean="0"/>
              <a:pPr/>
              <a:t>33</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p:cBhvr override="childStyle">
                                        <p:cTn dur="1" fill="hold" display="0" masterRel="nextClick" afterEffect="1"/>
                                        <p:tgtEl>
                                          <p:spTgt spid="3">
                                            <p:txEl>
                                              <p:pRg st="1" end="1"/>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p:cBhvr override="childStyle">
                                        <p:cTn dur="1" fill="hold" display="0" masterRel="nextClick" afterEffect="1"/>
                                        <p:tgtEl>
                                          <p:spTgt spid="3">
                                            <p:txEl>
                                              <p:pRg st="2" end="2"/>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p:cBhvr override="childStyle">
                                        <p:cTn dur="1" fill="hold" display="0" masterRel="nextClick" afterEffect="1"/>
                                        <p:tgtEl>
                                          <p:spTgt spid="3">
                                            <p:txEl>
                                              <p:pRg st="3" end="3"/>
                                            </p:txEl>
                                          </p:spTgt>
                                        </p:tgtEl>
                                        <p:attrNameLst>
                                          <p:attrName>ppt_c</p:attrName>
                                        </p:attrNameLst>
                                      </p:cBhvr>
                                      <p:to>
                                        <a:schemeClr val="folHlink"/>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p:cBhvr override="childStyle">
                                        <p:cTn dur="1" fill="hold" display="0" masterRel="nextClick" afterEffect="1"/>
                                        <p:tgtEl>
                                          <p:spTgt spid="3">
                                            <p:txEl>
                                              <p:pRg st="4" end="4"/>
                                            </p:txEl>
                                          </p:spTgt>
                                        </p:tgtEl>
                                        <p:attrNameLst>
                                          <p:attrName>ppt_c</p:attrName>
                                        </p:attrNameLst>
                                      </p:cBhvr>
                                      <p:to>
                                        <a:schemeClr val="folHlink"/>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animClr>
                                      <p:cBhvr override="childStyle">
                                        <p:cTn dur="1" fill="hold" display="0" masterRel="nextClick" afterEffect="1"/>
                                        <p:tgtEl>
                                          <p:spTgt spid="3">
                                            <p:txEl>
                                              <p:pRg st="5" end="5"/>
                                            </p:txEl>
                                          </p:spTgt>
                                        </p:tgtEl>
                                        <p:attrNameLst>
                                          <p:attrName>ppt_c</p:attrName>
                                        </p:attrNameLst>
                                      </p:cBhvr>
                                      <p:to>
                                        <a:schemeClr val="folHlink"/>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subTnLst>
                                    <p:animClr>
                                      <p:cBhvr override="childStyle">
                                        <p:cTn dur="1" fill="hold" display="0" masterRel="nextClick" afterEffect="1"/>
                                        <p:tgtEl>
                                          <p:spTgt spid="3">
                                            <p:txEl>
                                              <p:pRg st="6" end="6"/>
                                            </p:txEl>
                                          </p:spTgt>
                                        </p:tgtEl>
                                        <p:attrNameLst>
                                          <p:attrName>ppt_c</p:attrName>
                                        </p:attrNameLst>
                                      </p:cBhvr>
                                      <p:to>
                                        <a:schemeClr val="folHlink"/>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 of LHC</a:t>
            </a:r>
            <a:endParaRPr lang="en-SG" dirty="0"/>
          </a:p>
        </p:txBody>
      </p:sp>
      <p:graphicFrame>
        <p:nvGraphicFramePr>
          <p:cNvPr id="7" name="Content Placeholder 6"/>
          <p:cNvGraphicFramePr>
            <a:graphicFrameLocks noGrp="1"/>
          </p:cNvGraphicFramePr>
          <p:nvPr>
            <p:ph idx="1"/>
          </p:nvPr>
        </p:nvGraphicFramePr>
        <p:xfrm>
          <a:off x="17463" y="1512000"/>
          <a:ext cx="9109076" cy="5029200"/>
        </p:xfrm>
        <a:graphic>
          <a:graphicData uri="http://schemas.openxmlformats.org/drawingml/2006/table">
            <a:tbl>
              <a:tblPr bandRow="1">
                <a:tableStyleId>{5C22544A-7EE6-4342-B048-85BDC9FD1C3A}</a:tableStyleId>
              </a:tblPr>
              <a:tblGrid>
                <a:gridCol w="810121"/>
                <a:gridCol w="8298955"/>
              </a:tblGrid>
              <a:tr h="295947">
                <a:tc>
                  <a:txBody>
                    <a:bodyPr/>
                    <a:lstStyle/>
                    <a:p>
                      <a:pPr algn="l"/>
                      <a:r>
                        <a:rPr lang="en-US" sz="1500" b="0" dirty="0" smtClean="0">
                          <a:solidFill>
                            <a:schemeClr val="tx1"/>
                          </a:solidFill>
                          <a:latin typeface="Arial Rounded MT Bold" pitchFamily="34" charset="0"/>
                        </a:rPr>
                        <a:t>1984</a:t>
                      </a:r>
                      <a:endParaRPr lang="en-SG" sz="1500" b="0" dirty="0">
                        <a:solidFill>
                          <a:schemeClr val="tx1"/>
                        </a:solidFill>
                        <a:latin typeface="Arial Rounded MT Bold" pitchFamily="34" charset="0"/>
                      </a:endParaRPr>
                    </a:p>
                  </a:txBody>
                  <a:tcPr/>
                </a:tc>
                <a:tc>
                  <a:txBody>
                    <a:bodyPr/>
                    <a:lstStyle/>
                    <a:p>
                      <a:pPr algn="l"/>
                      <a:r>
                        <a:rPr lang="en-US" sz="1500" b="0" dirty="0" smtClean="0">
                          <a:solidFill>
                            <a:schemeClr val="tx1"/>
                          </a:solidFill>
                          <a:latin typeface="Arial Rounded MT Bold" pitchFamily="34" charset="0"/>
                        </a:rPr>
                        <a:t>Workshop on a Large Hadron Collider in the LEP tunnel, Lausanne</a:t>
                      </a:r>
                      <a:endParaRPr lang="en-SG" sz="1500" b="0" dirty="0">
                        <a:solidFill>
                          <a:schemeClr val="tx1"/>
                        </a:solidFill>
                        <a:latin typeface="Arial Rounded MT Bold" pitchFamily="34" charset="0"/>
                      </a:endParaRPr>
                    </a:p>
                  </a:txBody>
                  <a:tcPr/>
                </a:tc>
              </a:tr>
              <a:tr h="295947">
                <a:tc>
                  <a:txBody>
                    <a:bodyPr/>
                    <a:lstStyle/>
                    <a:p>
                      <a:pPr algn="l"/>
                      <a:r>
                        <a:rPr lang="en-US" sz="1500" b="0" dirty="0" smtClean="0">
                          <a:solidFill>
                            <a:schemeClr val="tx1"/>
                          </a:solidFill>
                          <a:latin typeface="Arial Rounded MT Bold" pitchFamily="34" charset="0"/>
                        </a:rPr>
                        <a:t>1987</a:t>
                      </a:r>
                      <a:endParaRPr lang="en-SG" sz="1500" b="0" dirty="0">
                        <a:solidFill>
                          <a:schemeClr val="tx1"/>
                        </a:solidFill>
                        <a:latin typeface="Arial Rounded MT Bold" pitchFamily="34" charset="0"/>
                      </a:endParaRPr>
                    </a:p>
                  </a:txBody>
                  <a:tcPr/>
                </a:tc>
                <a:tc>
                  <a:txBody>
                    <a:bodyPr/>
                    <a:lstStyle/>
                    <a:p>
                      <a:pPr algn="l"/>
                      <a:r>
                        <a:rPr lang="en-US" sz="1500" b="0" dirty="0" smtClean="0">
                          <a:solidFill>
                            <a:schemeClr val="tx1"/>
                          </a:solidFill>
                          <a:latin typeface="Arial Rounded MT Bold" pitchFamily="34" charset="0"/>
                        </a:rPr>
                        <a:t>Rubbia “Long-Range Planning Committee” recommends Large Hadron Collider as the right choice for CERN’s future</a:t>
                      </a:r>
                      <a:endParaRPr lang="en-SG" sz="1500" b="0" dirty="0">
                        <a:solidFill>
                          <a:schemeClr val="tx1"/>
                        </a:solidFill>
                        <a:latin typeface="Arial Rounded MT Bold" pitchFamily="34" charset="0"/>
                      </a:endParaRPr>
                    </a:p>
                  </a:txBody>
                  <a:tcPr/>
                </a:tc>
              </a:tr>
              <a:tr h="295947">
                <a:tc>
                  <a:txBody>
                    <a:bodyPr/>
                    <a:lstStyle/>
                    <a:p>
                      <a:pPr algn="l"/>
                      <a:r>
                        <a:rPr lang="en-US" sz="1500" b="0" dirty="0" smtClean="0">
                          <a:solidFill>
                            <a:schemeClr val="tx1"/>
                          </a:solidFill>
                          <a:latin typeface="Arial Rounded MT Bold" pitchFamily="34" charset="0"/>
                        </a:rPr>
                        <a:t>1990</a:t>
                      </a:r>
                      <a:endParaRPr lang="en-SG" sz="1500" b="0" dirty="0">
                        <a:solidFill>
                          <a:schemeClr val="tx1"/>
                        </a:solidFill>
                        <a:latin typeface="Arial Rounded MT Bold" pitchFamily="34" charset="0"/>
                      </a:endParaRPr>
                    </a:p>
                  </a:txBody>
                  <a:tcPr/>
                </a:tc>
                <a:tc>
                  <a:txBody>
                    <a:bodyPr/>
                    <a:lstStyle/>
                    <a:p>
                      <a:pPr algn="l"/>
                      <a:r>
                        <a:rPr lang="en-US" sz="1500" b="0" dirty="0" smtClean="0">
                          <a:solidFill>
                            <a:schemeClr val="tx1"/>
                          </a:solidFill>
                          <a:latin typeface="Arial Rounded MT Bold" pitchFamily="34" charset="0"/>
                        </a:rPr>
                        <a:t>ECFA LHC Workshop, Aachen</a:t>
                      </a:r>
                      <a:endParaRPr lang="en-SG" sz="1500" b="0" dirty="0">
                        <a:solidFill>
                          <a:schemeClr val="tx1"/>
                        </a:solidFill>
                        <a:latin typeface="Arial Rounded MT Bold" pitchFamily="34" charset="0"/>
                      </a:endParaRPr>
                    </a:p>
                  </a:txBody>
                  <a:tcPr/>
                </a:tc>
              </a:tr>
              <a:tr h="295947">
                <a:tc>
                  <a:txBody>
                    <a:bodyPr/>
                    <a:lstStyle/>
                    <a:p>
                      <a:pPr algn="l"/>
                      <a:r>
                        <a:rPr lang="en-US" sz="1500" b="0" dirty="0" smtClean="0">
                          <a:solidFill>
                            <a:schemeClr val="tx1"/>
                          </a:solidFill>
                          <a:latin typeface="Arial Rounded MT Bold" pitchFamily="34" charset="0"/>
                        </a:rPr>
                        <a:t>1992</a:t>
                      </a:r>
                      <a:endParaRPr lang="en-SG" sz="1500" b="0" dirty="0">
                        <a:solidFill>
                          <a:schemeClr val="tx1"/>
                        </a:solidFill>
                        <a:latin typeface="Arial Rounded MT Bold" pitchFamily="34" charset="0"/>
                      </a:endParaRPr>
                    </a:p>
                  </a:txBody>
                  <a:tcPr/>
                </a:tc>
                <a:tc>
                  <a:txBody>
                    <a:bodyPr/>
                    <a:lstStyle/>
                    <a:p>
                      <a:pPr algn="l"/>
                      <a:r>
                        <a:rPr lang="en-US" sz="1500" b="0" dirty="0" smtClean="0">
                          <a:solidFill>
                            <a:schemeClr val="tx1"/>
                          </a:solidFill>
                          <a:latin typeface="Arial Rounded MT Bold" pitchFamily="34" charset="0"/>
                        </a:rPr>
                        <a:t>General Meeting on LHC Physics and Detectors, Evian les </a:t>
                      </a:r>
                      <a:r>
                        <a:rPr lang="en-US" sz="1500" b="0" dirty="0" err="1" smtClean="0">
                          <a:solidFill>
                            <a:schemeClr val="tx1"/>
                          </a:solidFill>
                          <a:latin typeface="Arial Rounded MT Bold" pitchFamily="34" charset="0"/>
                        </a:rPr>
                        <a:t>Bains</a:t>
                      </a:r>
                      <a:endParaRPr lang="en-SG" sz="1500" b="0" dirty="0">
                        <a:solidFill>
                          <a:schemeClr val="tx1"/>
                        </a:solidFill>
                        <a:latin typeface="Arial Rounded MT Bold" pitchFamily="34" charset="0"/>
                      </a:endParaRPr>
                    </a:p>
                  </a:txBody>
                  <a:tcPr/>
                </a:tc>
              </a:tr>
              <a:tr h="295947">
                <a:tc>
                  <a:txBody>
                    <a:bodyPr/>
                    <a:lstStyle/>
                    <a:p>
                      <a:pPr algn="l"/>
                      <a:r>
                        <a:rPr lang="en-US" sz="1500" b="0" dirty="0" smtClean="0">
                          <a:solidFill>
                            <a:schemeClr val="tx1"/>
                          </a:solidFill>
                          <a:latin typeface="Arial Rounded MT Bold" pitchFamily="34" charset="0"/>
                        </a:rPr>
                        <a:t>1993</a:t>
                      </a:r>
                      <a:endParaRPr lang="en-SG" sz="1500" b="0" dirty="0">
                        <a:solidFill>
                          <a:schemeClr val="tx1"/>
                        </a:solidFill>
                        <a:latin typeface="Arial Rounded MT Bold" pitchFamily="34" charset="0"/>
                      </a:endParaRPr>
                    </a:p>
                  </a:txBody>
                  <a:tcPr/>
                </a:tc>
                <a:tc>
                  <a:txBody>
                    <a:bodyPr/>
                    <a:lstStyle/>
                    <a:p>
                      <a:pPr algn="l"/>
                      <a:r>
                        <a:rPr lang="en-US" sz="1500" b="0" dirty="0" smtClean="0">
                          <a:solidFill>
                            <a:schemeClr val="tx1"/>
                          </a:solidFill>
                          <a:latin typeface="Arial Rounded MT Bold" pitchFamily="34" charset="0"/>
                        </a:rPr>
                        <a:t>Letters of Intent s (ATLAS and CMS selected by LHCC)</a:t>
                      </a:r>
                      <a:endParaRPr lang="en-SG" sz="1500" b="0" dirty="0">
                        <a:solidFill>
                          <a:schemeClr val="tx1"/>
                        </a:solidFill>
                        <a:latin typeface="Arial Rounded MT Bold" pitchFamily="34" charset="0"/>
                      </a:endParaRPr>
                    </a:p>
                  </a:txBody>
                  <a:tcPr/>
                </a:tc>
              </a:tr>
              <a:tr h="295947">
                <a:tc>
                  <a:txBody>
                    <a:bodyPr/>
                    <a:lstStyle/>
                    <a:p>
                      <a:pPr algn="l"/>
                      <a:r>
                        <a:rPr lang="en-US" sz="1500" b="0" dirty="0" smtClean="0">
                          <a:solidFill>
                            <a:schemeClr val="tx1"/>
                          </a:solidFill>
                          <a:latin typeface="Arial Rounded MT Bold" pitchFamily="34" charset="0"/>
                        </a:rPr>
                        <a:t>1994</a:t>
                      </a:r>
                      <a:endParaRPr lang="en-SG" sz="1500" b="0" dirty="0">
                        <a:solidFill>
                          <a:schemeClr val="tx1"/>
                        </a:solidFill>
                        <a:latin typeface="Arial Rounded MT Bold" pitchFamily="34" charset="0"/>
                      </a:endParaRPr>
                    </a:p>
                  </a:txBody>
                  <a:tcPr/>
                </a:tc>
                <a:tc>
                  <a:txBody>
                    <a:bodyPr/>
                    <a:lstStyle/>
                    <a:p>
                      <a:pPr algn="l"/>
                      <a:r>
                        <a:rPr lang="en-US" sz="1500" b="0" dirty="0" smtClean="0">
                          <a:solidFill>
                            <a:schemeClr val="tx1"/>
                          </a:solidFill>
                          <a:latin typeface="Arial Rounded MT Bold" pitchFamily="34" charset="0"/>
                        </a:rPr>
                        <a:t>Technical Proposals Approved</a:t>
                      </a:r>
                      <a:endParaRPr lang="en-SG" sz="1500" b="0" dirty="0">
                        <a:solidFill>
                          <a:schemeClr val="tx1"/>
                        </a:solidFill>
                        <a:latin typeface="Arial Rounded MT Bold" pitchFamily="34" charset="0"/>
                      </a:endParaRPr>
                    </a:p>
                  </a:txBody>
                  <a:tcPr/>
                </a:tc>
              </a:tr>
              <a:tr h="295947">
                <a:tc>
                  <a:txBody>
                    <a:bodyPr/>
                    <a:lstStyle/>
                    <a:p>
                      <a:pPr algn="l"/>
                      <a:r>
                        <a:rPr lang="en-US" sz="1500" b="0" dirty="0" smtClean="0">
                          <a:solidFill>
                            <a:schemeClr val="tx1"/>
                          </a:solidFill>
                          <a:latin typeface="Arial Rounded MT Bold" pitchFamily="34" charset="0"/>
                        </a:rPr>
                        <a:t>1996</a:t>
                      </a:r>
                      <a:endParaRPr lang="en-SG" sz="1500" b="0" dirty="0">
                        <a:solidFill>
                          <a:schemeClr val="tx1"/>
                        </a:solidFill>
                        <a:latin typeface="Arial Rounded MT Bold" pitchFamily="34" charset="0"/>
                      </a:endParaRPr>
                    </a:p>
                  </a:txBody>
                  <a:tcPr/>
                </a:tc>
                <a:tc>
                  <a:txBody>
                    <a:bodyPr/>
                    <a:lstStyle/>
                    <a:p>
                      <a:pPr algn="l"/>
                      <a:r>
                        <a:rPr lang="en-US" sz="1500" b="0" dirty="0" smtClean="0">
                          <a:solidFill>
                            <a:schemeClr val="tx1"/>
                          </a:solidFill>
                          <a:latin typeface="Arial Rounded MT Bold" pitchFamily="34" charset="0"/>
                        </a:rPr>
                        <a:t>Approval to move to Construction (ceiling of 475 MCHF)</a:t>
                      </a:r>
                      <a:endParaRPr lang="en-SG" sz="1500" b="0" dirty="0">
                        <a:solidFill>
                          <a:schemeClr val="tx1"/>
                        </a:solidFill>
                        <a:latin typeface="Arial Rounded MT Bold" pitchFamily="34" charset="0"/>
                      </a:endParaRPr>
                    </a:p>
                  </a:txBody>
                  <a:tcPr/>
                </a:tc>
              </a:tr>
              <a:tr h="295947">
                <a:tc>
                  <a:txBody>
                    <a:bodyPr/>
                    <a:lstStyle/>
                    <a:p>
                      <a:pPr algn="l"/>
                      <a:r>
                        <a:rPr lang="en-US" sz="1500" b="0" dirty="0" smtClean="0">
                          <a:solidFill>
                            <a:schemeClr val="tx1"/>
                          </a:solidFill>
                          <a:latin typeface="Arial Rounded MT Bold" pitchFamily="34" charset="0"/>
                        </a:rPr>
                        <a:t>1998</a:t>
                      </a:r>
                      <a:endParaRPr lang="en-SG" sz="1500" b="0" dirty="0">
                        <a:solidFill>
                          <a:schemeClr val="tx1"/>
                        </a:solidFill>
                        <a:latin typeface="Arial Rounded MT Bold" pitchFamily="34" charset="0"/>
                      </a:endParaRPr>
                    </a:p>
                  </a:txBody>
                  <a:tcPr/>
                </a:tc>
                <a:tc>
                  <a:txBody>
                    <a:bodyPr/>
                    <a:lstStyle/>
                    <a:p>
                      <a:pPr algn="l"/>
                      <a:r>
                        <a:rPr lang="en-US" sz="1500" b="0" dirty="0" smtClean="0">
                          <a:solidFill>
                            <a:schemeClr val="tx1"/>
                          </a:solidFill>
                          <a:latin typeface="Arial Rounded MT Bold" pitchFamily="34" charset="0"/>
                        </a:rPr>
                        <a:t>Memorandum of Understanding for Construction Signed</a:t>
                      </a:r>
                      <a:endParaRPr lang="en-SG" sz="1500" b="0" dirty="0">
                        <a:solidFill>
                          <a:schemeClr val="tx1"/>
                        </a:solidFill>
                        <a:latin typeface="Arial Rounded MT Bold" pitchFamily="34" charset="0"/>
                      </a:endParaRPr>
                    </a:p>
                  </a:txBody>
                  <a:tcPr/>
                </a:tc>
              </a:tr>
              <a:tr h="295947">
                <a:tc>
                  <a:txBody>
                    <a:bodyPr/>
                    <a:lstStyle/>
                    <a:p>
                      <a:pPr algn="l"/>
                      <a:r>
                        <a:rPr lang="en-US" sz="1500" b="0" dirty="0" smtClean="0">
                          <a:solidFill>
                            <a:schemeClr val="tx1"/>
                          </a:solidFill>
                          <a:latin typeface="Arial Rounded MT Bold" pitchFamily="34" charset="0"/>
                        </a:rPr>
                        <a:t>1998</a:t>
                      </a:r>
                      <a:endParaRPr lang="en-SG" sz="1500" b="0" dirty="0">
                        <a:solidFill>
                          <a:schemeClr val="tx1"/>
                        </a:solidFill>
                        <a:latin typeface="Arial Rounded MT Bold" pitchFamily="34" charset="0"/>
                      </a:endParaRPr>
                    </a:p>
                  </a:txBody>
                  <a:tcPr/>
                </a:tc>
                <a:tc>
                  <a:txBody>
                    <a:bodyPr/>
                    <a:lstStyle/>
                    <a:p>
                      <a:pPr algn="l"/>
                      <a:r>
                        <a:rPr lang="en-US" sz="1500" b="0" dirty="0" smtClean="0">
                          <a:solidFill>
                            <a:schemeClr val="tx1"/>
                          </a:solidFill>
                          <a:latin typeface="Arial Rounded MT Bold" pitchFamily="34" charset="0"/>
                        </a:rPr>
                        <a:t>Construction Begins (after approval of Technical Design Reports)</a:t>
                      </a:r>
                      <a:endParaRPr lang="en-SG" sz="1500" b="0" dirty="0">
                        <a:solidFill>
                          <a:schemeClr val="tx1"/>
                        </a:solidFill>
                        <a:latin typeface="Arial Rounded MT Bold" pitchFamily="34" charset="0"/>
                      </a:endParaRPr>
                    </a:p>
                  </a:txBody>
                  <a:tcPr/>
                </a:tc>
              </a:tr>
              <a:tr h="295947">
                <a:tc>
                  <a:txBody>
                    <a:bodyPr/>
                    <a:lstStyle/>
                    <a:p>
                      <a:pPr algn="l"/>
                      <a:r>
                        <a:rPr lang="en-US" sz="1500" b="0" dirty="0" smtClean="0">
                          <a:solidFill>
                            <a:schemeClr val="tx1"/>
                          </a:solidFill>
                          <a:latin typeface="Arial Rounded MT Bold" pitchFamily="34" charset="0"/>
                        </a:rPr>
                        <a:t>2000</a:t>
                      </a:r>
                      <a:endParaRPr lang="en-SG" sz="1500" b="0" dirty="0">
                        <a:solidFill>
                          <a:schemeClr val="tx1"/>
                        </a:solidFill>
                        <a:latin typeface="Arial Rounded MT Bold" pitchFamily="34" charset="0"/>
                      </a:endParaRPr>
                    </a:p>
                  </a:txBody>
                  <a:tcPr/>
                </a:tc>
                <a:tc>
                  <a:txBody>
                    <a:bodyPr/>
                    <a:lstStyle/>
                    <a:p>
                      <a:pPr algn="l"/>
                      <a:r>
                        <a:rPr lang="en-US" sz="1500" b="0" dirty="0" smtClean="0">
                          <a:solidFill>
                            <a:schemeClr val="tx1"/>
                          </a:solidFill>
                          <a:latin typeface="Arial Rounded MT Bold" pitchFamily="34" charset="0"/>
                        </a:rPr>
                        <a:t>CMS assembly begins above ground. LEP closes</a:t>
                      </a:r>
                      <a:endParaRPr lang="en-SG" sz="1500" b="0" dirty="0">
                        <a:solidFill>
                          <a:schemeClr val="tx1"/>
                        </a:solidFill>
                        <a:latin typeface="Arial Rounded MT Bold" pitchFamily="34" charset="0"/>
                      </a:endParaRPr>
                    </a:p>
                  </a:txBody>
                  <a:tcPr/>
                </a:tc>
              </a:tr>
              <a:tr h="295947">
                <a:tc>
                  <a:txBody>
                    <a:bodyPr/>
                    <a:lstStyle/>
                    <a:p>
                      <a:pPr algn="l"/>
                      <a:r>
                        <a:rPr lang="en-US" sz="1500" b="0" dirty="0" smtClean="0">
                          <a:solidFill>
                            <a:schemeClr val="tx1"/>
                          </a:solidFill>
                          <a:latin typeface="Arial Rounded MT Bold" pitchFamily="34" charset="0"/>
                        </a:rPr>
                        <a:t>2004</a:t>
                      </a:r>
                      <a:endParaRPr lang="en-SG" sz="1500" b="0" dirty="0">
                        <a:solidFill>
                          <a:schemeClr val="tx1"/>
                        </a:solidFill>
                        <a:latin typeface="Arial Rounded MT Bold" pitchFamily="34" charset="0"/>
                      </a:endParaRPr>
                    </a:p>
                  </a:txBody>
                  <a:tcPr/>
                </a:tc>
                <a:tc>
                  <a:txBody>
                    <a:bodyPr/>
                    <a:lstStyle/>
                    <a:p>
                      <a:pPr algn="l"/>
                      <a:r>
                        <a:rPr lang="en-US" sz="1500" b="0" dirty="0" smtClean="0">
                          <a:solidFill>
                            <a:schemeClr val="tx1"/>
                          </a:solidFill>
                          <a:latin typeface="Arial Rounded MT Bold" pitchFamily="34" charset="0"/>
                        </a:rPr>
                        <a:t>CMS Underground Caverns completed</a:t>
                      </a:r>
                      <a:endParaRPr lang="en-SG" sz="1500" b="0" dirty="0">
                        <a:solidFill>
                          <a:schemeClr val="tx1"/>
                        </a:solidFill>
                        <a:latin typeface="Arial Rounded MT Bold" pitchFamily="34" charset="0"/>
                      </a:endParaRPr>
                    </a:p>
                  </a:txBody>
                  <a:tcPr/>
                </a:tc>
              </a:tr>
              <a:tr h="295947">
                <a:tc>
                  <a:txBody>
                    <a:bodyPr/>
                    <a:lstStyle/>
                    <a:p>
                      <a:pPr algn="l"/>
                      <a:r>
                        <a:rPr lang="en-US" sz="1500" b="0" dirty="0" smtClean="0">
                          <a:solidFill>
                            <a:schemeClr val="tx1"/>
                          </a:solidFill>
                          <a:latin typeface="Arial Rounded MT Bold" pitchFamily="34" charset="0"/>
                        </a:rPr>
                        <a:t>2008</a:t>
                      </a:r>
                      <a:endParaRPr lang="en-SG" sz="1500" b="0" dirty="0">
                        <a:solidFill>
                          <a:schemeClr val="tx1"/>
                        </a:solidFill>
                        <a:latin typeface="Arial Rounded MT Bold" pitchFamily="34" charset="0"/>
                      </a:endParaRPr>
                    </a:p>
                  </a:txBody>
                  <a:tcPr/>
                </a:tc>
                <a:tc>
                  <a:txBody>
                    <a:bodyPr/>
                    <a:lstStyle/>
                    <a:p>
                      <a:pPr algn="l"/>
                      <a:r>
                        <a:rPr lang="en-US" sz="1500" b="0" dirty="0" smtClean="0">
                          <a:solidFill>
                            <a:schemeClr val="tx1"/>
                          </a:solidFill>
                          <a:latin typeface="Arial Rounded MT Bold" pitchFamily="34" charset="0"/>
                        </a:rPr>
                        <a:t>CMS ready for First proton-proton Collisions</a:t>
                      </a:r>
                      <a:endParaRPr lang="en-SG" sz="1500" b="0" dirty="0">
                        <a:solidFill>
                          <a:schemeClr val="tx1"/>
                        </a:solidFill>
                        <a:latin typeface="Arial Rounded MT Bold" pitchFamily="34" charset="0"/>
                      </a:endParaRPr>
                    </a:p>
                  </a:txBody>
                  <a:tcPr/>
                </a:tc>
              </a:tr>
              <a:tr h="295947">
                <a:tc>
                  <a:txBody>
                    <a:bodyPr/>
                    <a:lstStyle/>
                    <a:p>
                      <a:pPr algn="l"/>
                      <a:r>
                        <a:rPr lang="en-US" sz="1500" b="0" dirty="0" smtClean="0">
                          <a:solidFill>
                            <a:schemeClr val="tx1"/>
                          </a:solidFill>
                          <a:latin typeface="Arial Rounded MT Bold" pitchFamily="34" charset="0"/>
                        </a:rPr>
                        <a:t>2011</a:t>
                      </a:r>
                      <a:endParaRPr lang="en-SG" sz="1500" b="0" dirty="0">
                        <a:solidFill>
                          <a:schemeClr val="tx1"/>
                        </a:solidFill>
                        <a:latin typeface="Arial Rounded MT Bold" pitchFamily="34" charset="0"/>
                      </a:endParaRPr>
                    </a:p>
                  </a:txBody>
                  <a:tcPr/>
                </a:tc>
                <a:tc>
                  <a:txBody>
                    <a:bodyPr/>
                    <a:lstStyle/>
                    <a:p>
                      <a:pPr algn="l"/>
                      <a:r>
                        <a:rPr lang="en-SG" sz="1500" b="0" dirty="0" smtClean="0">
                          <a:solidFill>
                            <a:schemeClr val="tx1"/>
                          </a:solidFill>
                          <a:latin typeface="Arial Rounded MT Bold" pitchFamily="34" charset="0"/>
                        </a:rPr>
                        <a:t>Reach design luminosity ( 1 billion pairs of protons interacting per second)</a:t>
                      </a:r>
                    </a:p>
                  </a:txBody>
                  <a:tcPr/>
                </a:tc>
              </a:tr>
              <a:tr h="295947">
                <a:tc>
                  <a:txBody>
                    <a:bodyPr/>
                    <a:lstStyle/>
                    <a:p>
                      <a:pPr algn="l"/>
                      <a:r>
                        <a:rPr lang="en-US" sz="1500" b="0" dirty="0" smtClean="0">
                          <a:solidFill>
                            <a:schemeClr val="tx1"/>
                          </a:solidFill>
                          <a:latin typeface="Arial Rounded MT Bold" pitchFamily="34" charset="0"/>
                        </a:rPr>
                        <a:t>&gt;2013</a:t>
                      </a:r>
                      <a:endParaRPr lang="en-SG" sz="1500" b="0" dirty="0">
                        <a:solidFill>
                          <a:schemeClr val="tx1"/>
                        </a:solidFill>
                        <a:latin typeface="Arial Rounded MT Bold"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sz="1500" b="0" dirty="0" smtClean="0">
                          <a:solidFill>
                            <a:schemeClr val="tx1"/>
                          </a:solidFill>
                          <a:latin typeface="Arial Rounded MT Bold" pitchFamily="34" charset="0"/>
                        </a:rPr>
                        <a:t>Upgrade LHC Phase 1: increase pp interaction rate by factor of 2-4</a:t>
                      </a:r>
                    </a:p>
                  </a:txBody>
                  <a:tcPr/>
                </a:tc>
              </a:tr>
              <a:tr h="295947">
                <a:tc>
                  <a:txBody>
                    <a:bodyPr/>
                    <a:lstStyle/>
                    <a:p>
                      <a:pPr algn="l"/>
                      <a:r>
                        <a:rPr lang="en-US" sz="1500" b="0" dirty="0" smtClean="0">
                          <a:solidFill>
                            <a:schemeClr val="tx1"/>
                          </a:solidFill>
                          <a:latin typeface="Arial Rounded MT Bold" pitchFamily="34" charset="0"/>
                        </a:rPr>
                        <a:t>&gt;2017</a:t>
                      </a:r>
                      <a:endParaRPr lang="en-SG" sz="1500" b="0" dirty="0">
                        <a:solidFill>
                          <a:schemeClr val="tx1"/>
                        </a:solidFill>
                        <a:latin typeface="Arial Rounded MT Bold"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sz="1500" b="0" dirty="0" smtClean="0">
                          <a:solidFill>
                            <a:schemeClr val="tx1"/>
                          </a:solidFill>
                          <a:latin typeface="Arial Rounded MT Bold" pitchFamily="34" charset="0"/>
                        </a:rPr>
                        <a:t>Upgrade LHC phase 2: increase pp interaction rate to about 10 billion/second</a:t>
                      </a:r>
                      <a:endParaRPr lang="en-SG" sz="1500" b="0" dirty="0">
                        <a:solidFill>
                          <a:schemeClr val="tx1"/>
                        </a:solidFill>
                        <a:latin typeface="Arial Rounded MT Bold" pitchFamily="34" charset="0"/>
                      </a:endParaRPr>
                    </a:p>
                  </a:txBody>
                  <a:tcPr/>
                </a:tc>
              </a:tr>
            </a:tbl>
          </a:graphicData>
        </a:graphic>
      </p:graphicFrame>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a:p>
        </p:txBody>
      </p:sp>
      <p:sp>
        <p:nvSpPr>
          <p:cNvPr id="6" name="Slide Number Placeholder 5"/>
          <p:cNvSpPr>
            <a:spLocks noGrp="1"/>
          </p:cNvSpPr>
          <p:nvPr>
            <p:ph type="sldNum" sz="quarter" idx="12"/>
          </p:nvPr>
        </p:nvSpPr>
        <p:spPr/>
        <p:txBody>
          <a:bodyPr/>
          <a:lstStyle/>
          <a:p>
            <a:fld id="{87DA48A2-68BF-4CCB-B774-65C9A0FC6421}" type="slidenum">
              <a:rPr lang="en-SG" smtClean="0"/>
              <a:pPr/>
              <a:t>34</a:t>
            </a:fld>
            <a:endParaRPr lang="en-SG"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from experiments</a:t>
            </a:r>
            <a:endParaRPr lang="en-SG" dirty="0"/>
          </a:p>
        </p:txBody>
      </p:sp>
      <p:sp>
        <p:nvSpPr>
          <p:cNvPr id="3" name="Content Placeholder 2"/>
          <p:cNvSpPr>
            <a:spLocks noGrp="1"/>
          </p:cNvSpPr>
          <p:nvPr>
            <p:ph idx="1"/>
          </p:nvPr>
        </p:nvSpPr>
        <p:spPr/>
        <p:txBody>
          <a:bodyPr>
            <a:normAutofit lnSpcReduction="10000"/>
          </a:bodyPr>
          <a:lstStyle/>
          <a:p>
            <a:pPr>
              <a:lnSpc>
                <a:spcPct val="120000"/>
              </a:lnSpc>
            </a:pPr>
            <a:r>
              <a:rPr lang="en-US" sz="2000" dirty="0" smtClean="0"/>
              <a:t>LHC Detectors (especially ATLAS, CMS) are radically different from the ones from the previous generations</a:t>
            </a:r>
          </a:p>
          <a:p>
            <a:pPr>
              <a:lnSpc>
                <a:spcPct val="120000"/>
              </a:lnSpc>
              <a:tabLst>
                <a:tab pos="279400" algn="l"/>
                <a:tab pos="3660775" algn="l"/>
              </a:tabLst>
            </a:pPr>
            <a:r>
              <a:rPr lang="en-US" sz="2000" dirty="0" smtClean="0"/>
              <a:t>High Interaction Rate</a:t>
            </a:r>
          </a:p>
          <a:p>
            <a:pPr lvl="1">
              <a:lnSpc>
                <a:spcPct val="120000"/>
              </a:lnSpc>
              <a:spcBef>
                <a:spcPts val="0"/>
              </a:spcBef>
              <a:tabLst>
                <a:tab pos="279400" algn="l"/>
                <a:tab pos="3660775" algn="l"/>
              </a:tabLst>
            </a:pPr>
            <a:r>
              <a:rPr lang="en-US" sz="1800" dirty="0" smtClean="0"/>
              <a:t>Proton-proton interaction rate:  1 billion </a:t>
            </a:r>
            <a:r>
              <a:rPr lang="en-US" sz="1800" dirty="0" smtClean="0"/>
              <a:t>interactions/sec</a:t>
            </a:r>
            <a:endParaRPr lang="en-US" sz="1800" dirty="0" smtClean="0"/>
          </a:p>
          <a:p>
            <a:pPr lvl="1">
              <a:lnSpc>
                <a:spcPct val="120000"/>
              </a:lnSpc>
              <a:spcBef>
                <a:spcPts val="0"/>
              </a:spcBef>
              <a:tabLst>
                <a:tab pos="279400" algn="l"/>
                <a:tab pos="3660775" algn="l"/>
              </a:tabLst>
            </a:pPr>
            <a:r>
              <a:rPr lang="en-US" sz="1800" dirty="0" smtClean="0"/>
              <a:t>Data can be recorded for only </a:t>
            </a:r>
            <a:r>
              <a:rPr lang="en-US" sz="1800" dirty="0" smtClean="0"/>
              <a:t>about 10</a:t>
            </a:r>
            <a:r>
              <a:rPr lang="en-US" sz="1800" dirty="0" smtClean="0"/>
              <a:t> </a:t>
            </a:r>
            <a:r>
              <a:rPr lang="en-US" sz="1800" dirty="0" smtClean="0"/>
              <a:t>out of 40 million </a:t>
            </a:r>
            <a:r>
              <a:rPr lang="en-US" sz="1800" dirty="0" smtClean="0"/>
              <a:t>crossings/sec</a:t>
            </a:r>
            <a:endParaRPr lang="en-US" sz="1800" dirty="0" smtClean="0"/>
          </a:p>
          <a:p>
            <a:pPr lvl="1">
              <a:lnSpc>
                <a:spcPct val="120000"/>
              </a:lnSpc>
              <a:spcBef>
                <a:spcPts val="0"/>
              </a:spcBef>
              <a:tabLst>
                <a:tab pos="279400" algn="l"/>
                <a:tab pos="3660775" algn="l"/>
              </a:tabLst>
            </a:pPr>
            <a:r>
              <a:rPr lang="en-US" sz="1800" dirty="0" smtClean="0"/>
              <a:t>Level-1 trigger decision takes </a:t>
            </a:r>
            <a:r>
              <a:rPr lang="en-US" sz="1800" dirty="0" smtClean="0"/>
              <a:t>about 2-3</a:t>
            </a:r>
            <a:r>
              <a:rPr lang="en-US" sz="1800" dirty="0" smtClean="0">
                <a:sym typeface="Symbol" pitchFamily="18" charset="2"/>
              </a:rPr>
              <a:t></a:t>
            </a:r>
            <a:r>
              <a:rPr lang="en-US" sz="1800" dirty="0" smtClean="0"/>
              <a:t>s</a:t>
            </a:r>
          </a:p>
          <a:p>
            <a:pPr lvl="1">
              <a:lnSpc>
                <a:spcPct val="120000"/>
              </a:lnSpc>
              <a:spcBef>
                <a:spcPts val="0"/>
              </a:spcBef>
              <a:tabLst>
                <a:tab pos="279400" algn="l"/>
                <a:tab pos="3660775" algn="l"/>
              </a:tabLst>
            </a:pPr>
            <a:r>
              <a:rPr lang="en-US" sz="1800" b="1" dirty="0" smtClean="0">
                <a:latin typeface="Wingdings 3" pitchFamily="18" charset="2"/>
              </a:rPr>
              <a:t>a</a:t>
            </a:r>
            <a:r>
              <a:rPr lang="en-US" sz="1800" dirty="0" smtClean="0">
                <a:sym typeface="Symbol"/>
              </a:rPr>
              <a:t> E</a:t>
            </a:r>
            <a:r>
              <a:rPr lang="en-US" sz="1800" dirty="0" smtClean="0"/>
              <a:t>lectronics need to store data locally (pipelining)</a:t>
            </a:r>
          </a:p>
          <a:p>
            <a:pPr>
              <a:lnSpc>
                <a:spcPct val="120000"/>
              </a:lnSpc>
              <a:tabLst>
                <a:tab pos="279400" algn="l"/>
                <a:tab pos="3660775" algn="l"/>
              </a:tabLst>
            </a:pPr>
            <a:r>
              <a:rPr lang="en-US" sz="2000" dirty="0" smtClean="0"/>
              <a:t>Large Particle Multiplicity</a:t>
            </a:r>
          </a:p>
          <a:p>
            <a:pPr lvl="1">
              <a:lnSpc>
                <a:spcPct val="120000"/>
              </a:lnSpc>
              <a:spcBef>
                <a:spcPts val="0"/>
              </a:spcBef>
              <a:tabLst>
                <a:tab pos="279400" algn="l"/>
                <a:tab pos="3660775" algn="l"/>
              </a:tabLst>
            </a:pPr>
            <a:r>
              <a:rPr lang="en-US" sz="1800" dirty="0" smtClean="0"/>
              <a:t>About 20 </a:t>
            </a:r>
            <a:r>
              <a:rPr lang="en-US" sz="1800" dirty="0" smtClean="0"/>
              <a:t>superposed events in each crossing</a:t>
            </a:r>
          </a:p>
          <a:p>
            <a:pPr lvl="1">
              <a:lnSpc>
                <a:spcPct val="120000"/>
              </a:lnSpc>
              <a:spcBef>
                <a:spcPts val="0"/>
              </a:spcBef>
              <a:tabLst>
                <a:tab pos="279400" algn="l"/>
                <a:tab pos="3660775" algn="l"/>
              </a:tabLst>
            </a:pPr>
            <a:r>
              <a:rPr lang="en-US" sz="1800" dirty="0" smtClean="0"/>
              <a:t>About </a:t>
            </a:r>
            <a:r>
              <a:rPr lang="en-US" sz="1800" dirty="0" smtClean="0"/>
              <a:t>1000 </a:t>
            </a:r>
            <a:r>
              <a:rPr lang="en-US" sz="1800" dirty="0" smtClean="0"/>
              <a:t>tracks stream into the detector every 25ns</a:t>
            </a:r>
          </a:p>
          <a:p>
            <a:pPr lvl="1">
              <a:lnSpc>
                <a:spcPct val="120000"/>
              </a:lnSpc>
              <a:spcBef>
                <a:spcPts val="0"/>
              </a:spcBef>
              <a:tabLst>
                <a:tab pos="279400" algn="l"/>
                <a:tab pos="3660775" algn="l"/>
              </a:tabLst>
            </a:pPr>
            <a:r>
              <a:rPr lang="en-US" sz="1800" dirty="0" smtClean="0"/>
              <a:t>Need highly granular detectors with good time resolution for low occupancy</a:t>
            </a:r>
          </a:p>
          <a:p>
            <a:pPr lvl="1">
              <a:lnSpc>
                <a:spcPct val="120000"/>
              </a:lnSpc>
              <a:spcBef>
                <a:spcPts val="0"/>
              </a:spcBef>
              <a:tabLst>
                <a:tab pos="279400" algn="l"/>
                <a:tab pos="3660775" algn="l"/>
              </a:tabLst>
            </a:pPr>
            <a:r>
              <a:rPr lang="en-US" sz="1800" b="1" dirty="0" smtClean="0">
                <a:latin typeface="Wingdings 3" pitchFamily="18" charset="2"/>
              </a:rPr>
              <a:t>a</a:t>
            </a:r>
            <a:r>
              <a:rPr lang="en-US" sz="1800" dirty="0" smtClean="0">
                <a:sym typeface="Symbol"/>
              </a:rPr>
              <a:t> L</a:t>
            </a:r>
            <a:r>
              <a:rPr lang="en-US" sz="1800" dirty="0" smtClean="0"/>
              <a:t>arge number of channels </a:t>
            </a:r>
            <a:r>
              <a:rPr lang="en-US" sz="1800" dirty="0" smtClean="0"/>
              <a:t>( about 100 </a:t>
            </a:r>
            <a:r>
              <a:rPr lang="en-US" sz="1800" dirty="0" smtClean="0"/>
              <a:t>million channels)</a:t>
            </a:r>
          </a:p>
          <a:p>
            <a:pPr>
              <a:lnSpc>
                <a:spcPct val="120000"/>
              </a:lnSpc>
              <a:tabLst>
                <a:tab pos="279400" algn="l"/>
                <a:tab pos="3660775" algn="l"/>
              </a:tabLst>
            </a:pPr>
            <a:r>
              <a:rPr lang="en-US" sz="2000" dirty="0" smtClean="0"/>
              <a:t> High Radiation Levels</a:t>
            </a:r>
          </a:p>
          <a:p>
            <a:pPr lvl="1">
              <a:lnSpc>
                <a:spcPct val="120000"/>
              </a:lnSpc>
              <a:spcBef>
                <a:spcPts val="0"/>
              </a:spcBef>
              <a:tabLst>
                <a:tab pos="279400" algn="l"/>
                <a:tab pos="3660775" algn="l"/>
              </a:tabLst>
            </a:pPr>
            <a:r>
              <a:rPr lang="en-US" sz="1800" b="1" dirty="0" smtClean="0">
                <a:latin typeface="Wingdings 3" pitchFamily="18" charset="2"/>
              </a:rPr>
              <a:t>a</a:t>
            </a:r>
            <a:r>
              <a:rPr lang="en-US" sz="1800" dirty="0" smtClean="0">
                <a:sym typeface="Symbol"/>
              </a:rPr>
              <a:t> R</a:t>
            </a:r>
            <a:r>
              <a:rPr lang="en-US" sz="1800" dirty="0" smtClean="0"/>
              <a:t>adiation hard (tolerant) detectors and electronics</a:t>
            </a:r>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a:p>
        </p:txBody>
      </p:sp>
      <p:sp>
        <p:nvSpPr>
          <p:cNvPr id="6" name="Slide Number Placeholder 5"/>
          <p:cNvSpPr>
            <a:spLocks noGrp="1"/>
          </p:cNvSpPr>
          <p:nvPr>
            <p:ph type="sldNum" sz="quarter" idx="12"/>
          </p:nvPr>
        </p:nvSpPr>
        <p:spPr/>
        <p:txBody>
          <a:bodyPr/>
          <a:lstStyle/>
          <a:p>
            <a:fld id="{87DA48A2-68BF-4CCB-B774-65C9A0FC6421}" type="slidenum">
              <a:rPr lang="en-SG" smtClean="0"/>
              <a:pPr/>
              <a:t>35</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subTnLst>
                                    <p:animClr>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subTnLst>
                                    <p:animClr>
                                      <p:cBhvr override="childStyle">
                                        <p:cTn dur="1" fill="hold" display="0" masterRel="nextClick" afterEffect="1"/>
                                        <p:tgtEl>
                                          <p:spTgt spid="3">
                                            <p:txEl>
                                              <p:pRg st="1" end="1"/>
                                            </p:txEl>
                                          </p:spTgt>
                                        </p:tgtEl>
                                        <p:attrNameLst>
                                          <p:attrName>ppt_c</p:attrName>
                                        </p:attrNameLst>
                                      </p:cBhvr>
                                      <p:to>
                                        <a:schemeClr val="bg2"/>
                                      </p:to>
                                    </p:animClr>
                                  </p:sub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subTnLst>
                                    <p:animClr>
                                      <p:cBhvr override="childStyle">
                                        <p:cTn dur="1" fill="hold" display="0" masterRel="nextClick" afterEffect="1"/>
                                        <p:tgtEl>
                                          <p:spTgt spid="3">
                                            <p:txEl>
                                              <p:pRg st="2" end="2"/>
                                            </p:txEl>
                                          </p:spTgt>
                                        </p:tgtEl>
                                        <p:attrNameLst>
                                          <p:attrName>ppt_c</p:attrName>
                                        </p:attrNameLst>
                                      </p:cBhvr>
                                      <p:to>
                                        <a:schemeClr val="bg2"/>
                                      </p:to>
                                    </p:animClr>
                                  </p:sub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00"/>
                                        <p:tgtEl>
                                          <p:spTgt spid="3">
                                            <p:txEl>
                                              <p:pRg st="3" end="3"/>
                                            </p:txEl>
                                          </p:spTgt>
                                        </p:tgtEl>
                                      </p:cBhvr>
                                    </p:animEffect>
                                  </p:childTnLst>
                                  <p:subTnLst>
                                    <p:animClr>
                                      <p:cBhvr override="childStyle">
                                        <p:cTn dur="1" fill="hold" display="0" masterRel="nextClick" afterEffect="1"/>
                                        <p:tgtEl>
                                          <p:spTgt spid="3">
                                            <p:txEl>
                                              <p:pRg st="3" end="3"/>
                                            </p:txEl>
                                          </p:spTgt>
                                        </p:tgtEl>
                                        <p:attrNameLst>
                                          <p:attrName>ppt_c</p:attrName>
                                        </p:attrNameLst>
                                      </p:cBhvr>
                                      <p:to>
                                        <a:schemeClr val="bg2"/>
                                      </p:to>
                                    </p:animClr>
                                  </p:sub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childTnLst>
                                  <p:subTnLst>
                                    <p:animClr>
                                      <p:cBhvr override="childStyle">
                                        <p:cTn dur="1" fill="hold" display="0" masterRel="nextClick" afterEffect="1"/>
                                        <p:tgtEl>
                                          <p:spTgt spid="3">
                                            <p:txEl>
                                              <p:pRg st="4" end="4"/>
                                            </p:txEl>
                                          </p:spTgt>
                                        </p:tgtEl>
                                        <p:attrNameLst>
                                          <p:attrName>ppt_c</p:attrName>
                                        </p:attrNameLst>
                                      </p:cBhvr>
                                      <p:to>
                                        <a:schemeClr val="bg2"/>
                                      </p:to>
                                    </p:animClr>
                                  </p:sub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childTnLst>
                                  <p:subTnLst>
                                    <p:animClr>
                                      <p:cBhvr override="childStyle">
                                        <p:cTn dur="1" fill="hold" display="0" masterRel="nextClick" afterEffect="1"/>
                                        <p:tgtEl>
                                          <p:spTgt spid="3">
                                            <p:txEl>
                                              <p:pRg st="5" end="5"/>
                                            </p:txEl>
                                          </p:spTgt>
                                        </p:tgtEl>
                                        <p:attrNameLst>
                                          <p:attrName>ppt_c</p:attrName>
                                        </p:attrNameLst>
                                      </p:cBhvr>
                                      <p:to>
                                        <a:schemeClr val="bg2"/>
                                      </p:to>
                                    </p:animClr>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1000"/>
                                        <p:tgtEl>
                                          <p:spTgt spid="3">
                                            <p:txEl>
                                              <p:pRg st="6" end="6"/>
                                            </p:txEl>
                                          </p:spTgt>
                                        </p:tgtEl>
                                      </p:cBhvr>
                                    </p:animEffect>
                                  </p:childTnLst>
                                  <p:subTnLst>
                                    <p:animClr>
                                      <p:cBhvr override="childStyle">
                                        <p:cTn dur="1" fill="hold" display="0" masterRel="nextClick" afterEffect="1"/>
                                        <p:tgtEl>
                                          <p:spTgt spid="3">
                                            <p:txEl>
                                              <p:pRg st="6" end="6"/>
                                            </p:txEl>
                                          </p:spTgt>
                                        </p:tgtEl>
                                        <p:attrNameLst>
                                          <p:attrName>ppt_c</p:attrName>
                                        </p:attrNameLst>
                                      </p:cBhvr>
                                      <p:to>
                                        <a:schemeClr val="bg2"/>
                                      </p:to>
                                    </p:animClr>
                                  </p:sub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1000"/>
                                        <p:tgtEl>
                                          <p:spTgt spid="3">
                                            <p:txEl>
                                              <p:pRg st="7" end="7"/>
                                            </p:txEl>
                                          </p:spTgt>
                                        </p:tgtEl>
                                      </p:cBhvr>
                                    </p:animEffect>
                                  </p:childTnLst>
                                  <p:subTnLst>
                                    <p:animClr>
                                      <p:cBhvr override="childStyle">
                                        <p:cTn dur="1" fill="hold" display="0" masterRel="nextClick" afterEffect="1"/>
                                        <p:tgtEl>
                                          <p:spTgt spid="3">
                                            <p:txEl>
                                              <p:pRg st="7" end="7"/>
                                            </p:txEl>
                                          </p:spTgt>
                                        </p:tgtEl>
                                        <p:attrNameLst>
                                          <p:attrName>ppt_c</p:attrName>
                                        </p:attrNameLst>
                                      </p:cBhvr>
                                      <p:to>
                                        <a:schemeClr val="bg2"/>
                                      </p:to>
                                    </p:animClr>
                                  </p:sub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childTnLst>
                                  <p:subTnLst>
                                    <p:animClr>
                                      <p:cBhvr override="childStyle">
                                        <p:cTn dur="1" fill="hold" display="0" masterRel="nextClick" afterEffect="1"/>
                                        <p:tgtEl>
                                          <p:spTgt spid="3">
                                            <p:txEl>
                                              <p:pRg st="8" end="8"/>
                                            </p:txEl>
                                          </p:spTgt>
                                        </p:tgtEl>
                                        <p:attrNameLst>
                                          <p:attrName>ppt_c</p:attrName>
                                        </p:attrNameLst>
                                      </p:cBhvr>
                                      <p:to>
                                        <a:schemeClr val="bg2"/>
                                      </p:to>
                                    </p:animClr>
                                  </p:subTnLst>
                                </p:cTn>
                              </p:par>
                              <p:par>
                                <p:cTn id="36" presetID="10" presetClass="entr" presetSubtype="0"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1000"/>
                                        <p:tgtEl>
                                          <p:spTgt spid="3">
                                            <p:txEl>
                                              <p:pRg st="9" end="9"/>
                                            </p:txEl>
                                          </p:spTgt>
                                        </p:tgtEl>
                                      </p:cBhvr>
                                    </p:animEffect>
                                  </p:childTnLst>
                                  <p:subTnLst>
                                    <p:animClr>
                                      <p:cBhvr override="childStyle">
                                        <p:cTn dur="1" fill="hold" display="0" masterRel="nextClick" afterEffect="1"/>
                                        <p:tgtEl>
                                          <p:spTgt spid="3">
                                            <p:txEl>
                                              <p:pRg st="9" end="9"/>
                                            </p:txEl>
                                          </p:spTgt>
                                        </p:tgtEl>
                                        <p:attrNameLst>
                                          <p:attrName>ppt_c</p:attrName>
                                        </p:attrNameLst>
                                      </p:cBhvr>
                                      <p:to>
                                        <a:schemeClr val="bg2"/>
                                      </p:to>
                                    </p:animClr>
                                  </p:subTnLst>
                                </p:cTn>
                              </p:par>
                              <p:par>
                                <p:cTn id="39" presetID="10" presetClass="entr" presetSubtype="0"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1000"/>
                                        <p:tgtEl>
                                          <p:spTgt spid="3">
                                            <p:txEl>
                                              <p:pRg st="10" end="10"/>
                                            </p:txEl>
                                          </p:spTgt>
                                        </p:tgtEl>
                                      </p:cBhvr>
                                    </p:animEffect>
                                  </p:childTnLst>
                                  <p:subTnLst>
                                    <p:animClr>
                                      <p:cBhvr override="childStyle">
                                        <p:cTn dur="1" fill="hold" display="0" masterRel="nextClick" afterEffect="1"/>
                                        <p:tgtEl>
                                          <p:spTgt spid="3">
                                            <p:txEl>
                                              <p:pRg st="10" end="10"/>
                                            </p:txEl>
                                          </p:spTgt>
                                        </p:tgtEl>
                                        <p:attrNameLst>
                                          <p:attrName>ppt_c</p:attrName>
                                        </p:attrNameLst>
                                      </p:cBhvr>
                                      <p:to>
                                        <a:schemeClr val="bg2"/>
                                      </p:to>
                                    </p:animClr>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fade">
                                      <p:cBhvr>
                                        <p:cTn id="46" dur="1000"/>
                                        <p:tgtEl>
                                          <p:spTgt spid="3">
                                            <p:txEl>
                                              <p:pRg st="11" end="11"/>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Effect transition="in" filter="fade">
                                      <p:cBhvr>
                                        <p:cTn id="49" dur="1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happens in the LHC experiment?</a:t>
            </a:r>
            <a:endParaRPr lang="en-SG" dirty="0"/>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pic>
        <p:nvPicPr>
          <p:cNvPr id="9" name="Content Placeholder 8" descr="Untitled.jpg"/>
          <p:cNvPicPr>
            <a:picLocks noGrp="1" noChangeAspect="1"/>
          </p:cNvPicPr>
          <p:nvPr>
            <p:ph idx="1"/>
          </p:nvPr>
        </p:nvPicPr>
        <p:blipFill>
          <a:blip r:embed="rId2" cstate="print"/>
          <a:srcRect t="9253"/>
          <a:stretch>
            <a:fillRect/>
          </a:stretch>
        </p:blipFill>
        <p:spPr>
          <a:xfrm>
            <a:off x="869390" y="1512000"/>
            <a:ext cx="7405221" cy="5040000"/>
          </a:xfrm>
        </p:spPr>
      </p:pic>
      <p:sp>
        <p:nvSpPr>
          <p:cNvPr id="11" name="Slide Number Placeholder 10"/>
          <p:cNvSpPr>
            <a:spLocks noGrp="1"/>
          </p:cNvSpPr>
          <p:nvPr>
            <p:ph type="sldNum" sz="quarter" idx="12"/>
          </p:nvPr>
        </p:nvSpPr>
        <p:spPr/>
        <p:txBody>
          <a:bodyPr/>
          <a:lstStyle/>
          <a:p>
            <a:fld id="{87DA48A2-68BF-4CCB-B774-65C9A0FC6421}" type="slidenum">
              <a:rPr lang="en-SG" smtClean="0"/>
              <a:pPr/>
              <a:t>36</a:t>
            </a:fld>
            <a:endParaRPr lang="en-SG"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Essential components of a detector</a:t>
            </a:r>
            <a:endParaRPr lang="en-SG" dirty="0"/>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pic>
        <p:nvPicPr>
          <p:cNvPr id="88066" name="Picture 2"/>
          <p:cNvPicPr>
            <a:picLocks noGrp="1" noChangeAspect="1" noChangeArrowheads="1"/>
          </p:cNvPicPr>
          <p:nvPr>
            <p:ph idx="1"/>
          </p:nvPr>
        </p:nvPicPr>
        <p:blipFill>
          <a:blip r:embed="rId2" cstate="print"/>
          <a:srcRect t="10514" b="2213"/>
          <a:stretch>
            <a:fillRect/>
          </a:stretch>
        </p:blipFill>
        <p:spPr bwMode="auto">
          <a:xfrm>
            <a:off x="720439" y="1512000"/>
            <a:ext cx="7703122" cy="50400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7DA48A2-68BF-4CCB-B774-65C9A0FC6421}" type="slidenum">
              <a:rPr lang="en-SG" smtClean="0"/>
              <a:pPr/>
              <a:t>37</a:t>
            </a:fld>
            <a:endParaRPr lang="en-SG"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sz="3600" dirty="0" smtClean="0"/>
              <a:t>Compact Muon Solenoid (CMS) Detector</a:t>
            </a:r>
            <a:endParaRPr lang="en-SG" sz="3600" dirty="0"/>
          </a:p>
        </p:txBody>
      </p:sp>
      <p:pic>
        <p:nvPicPr>
          <p:cNvPr id="9" name="Picture 4"/>
          <p:cNvPicPr>
            <a:picLocks noGrp="1" noChangeAspect="1" noChangeArrowheads="1"/>
          </p:cNvPicPr>
          <p:nvPr>
            <p:ph idx="1"/>
          </p:nvPr>
        </p:nvPicPr>
        <p:blipFill>
          <a:blip r:embed="rId2"/>
          <a:stretch>
            <a:fillRect/>
          </a:stretch>
        </p:blipFill>
        <p:spPr bwMode="auto">
          <a:xfrm>
            <a:off x="4571997" y="4032248"/>
            <a:ext cx="7" cy="5"/>
          </a:xfrm>
          <a:prstGeom prst="rect">
            <a:avLst/>
          </a:prstGeom>
          <a:noFill/>
          <a:ln w="9525">
            <a:noFill/>
            <a:miter lim="800000"/>
            <a:headEnd/>
            <a:tailEnd/>
          </a:ln>
          <a:effectLst/>
        </p:spPr>
      </p:pic>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a:p>
        </p:txBody>
      </p:sp>
      <p:pic>
        <p:nvPicPr>
          <p:cNvPr id="23" name="Picture 4" descr="cms"/>
          <p:cNvPicPr>
            <a:picLocks noChangeAspect="1" noChangeArrowheads="1"/>
          </p:cNvPicPr>
          <p:nvPr/>
        </p:nvPicPr>
        <p:blipFill>
          <a:blip r:embed="rId3" cstate="print"/>
          <a:srcRect l="6734" t="18421" r="6734" b="8258"/>
          <a:stretch>
            <a:fillRect/>
          </a:stretch>
        </p:blipFill>
        <p:spPr>
          <a:xfrm>
            <a:off x="364828" y="1511999"/>
            <a:ext cx="8414345" cy="5040000"/>
          </a:xfrm>
          <a:prstGeom prst="rect">
            <a:avLst/>
          </a:prstGeom>
          <a:noFill/>
          <a:ln/>
        </p:spPr>
      </p:pic>
      <p:sp>
        <p:nvSpPr>
          <p:cNvPr id="7" name="Slide Number Placeholder 6"/>
          <p:cNvSpPr>
            <a:spLocks noGrp="1"/>
          </p:cNvSpPr>
          <p:nvPr>
            <p:ph type="sldNum" sz="quarter" idx="12"/>
          </p:nvPr>
        </p:nvSpPr>
        <p:spPr/>
        <p:txBody>
          <a:bodyPr/>
          <a:lstStyle/>
          <a:p>
            <a:fld id="{87DA48A2-68BF-4CCB-B774-65C9A0FC6421}" type="slidenum">
              <a:rPr lang="en-SG" smtClean="0"/>
              <a:pPr/>
              <a:t>38</a:t>
            </a:fld>
            <a:endParaRPr lang="en-SG"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slice of CMS experiment</a:t>
            </a:r>
            <a:endParaRPr lang="en-SG" dirty="0"/>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a:p>
        </p:txBody>
      </p:sp>
      <p:pic>
        <p:nvPicPr>
          <p:cNvPr id="6" name="Content Placeholder 5" descr="CMS_Slice"/>
          <p:cNvPicPr>
            <a:picLocks noGrp="1" noChangeAspect="1" noChangeArrowheads="1"/>
          </p:cNvPicPr>
          <p:nvPr>
            <p:ph idx="1"/>
          </p:nvPr>
        </p:nvPicPr>
        <p:blipFill>
          <a:blip r:embed="rId2" cstate="print"/>
          <a:srcRect/>
          <a:stretch>
            <a:fillRect/>
          </a:stretch>
        </p:blipFill>
        <p:spPr>
          <a:xfrm>
            <a:off x="17463" y="1689910"/>
            <a:ext cx="9109075" cy="4683093"/>
          </a:xfrm>
          <a:noFill/>
          <a:ln/>
        </p:spPr>
      </p:pic>
      <p:sp>
        <p:nvSpPr>
          <p:cNvPr id="7" name="Slide Number Placeholder 6"/>
          <p:cNvSpPr>
            <a:spLocks noGrp="1"/>
          </p:cNvSpPr>
          <p:nvPr>
            <p:ph type="sldNum" sz="quarter" idx="12"/>
          </p:nvPr>
        </p:nvSpPr>
        <p:spPr/>
        <p:txBody>
          <a:bodyPr/>
          <a:lstStyle/>
          <a:p>
            <a:fld id="{87DA48A2-68BF-4CCB-B774-65C9A0FC6421}" type="slidenum">
              <a:rPr lang="en-SG" smtClean="0"/>
              <a:pPr/>
              <a:t>39</a:t>
            </a:fld>
            <a:endParaRPr lang="en-SG"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Particle Physics</a:t>
            </a:r>
            <a:endParaRPr lang="en-US" dirty="0"/>
          </a:p>
        </p:txBody>
      </p:sp>
      <p:sp>
        <p:nvSpPr>
          <p:cNvPr id="3" name="Content Placeholder 2"/>
          <p:cNvSpPr>
            <a:spLocks noGrp="1"/>
          </p:cNvSpPr>
          <p:nvPr>
            <p:ph idx="1"/>
          </p:nvPr>
        </p:nvSpPr>
        <p:spPr/>
        <p:txBody>
          <a:bodyPr>
            <a:normAutofit fontScale="85000" lnSpcReduction="10000"/>
          </a:bodyPr>
          <a:lstStyle/>
          <a:p>
            <a:pPr>
              <a:lnSpc>
                <a:spcPct val="110000"/>
              </a:lnSpc>
            </a:pPr>
            <a:r>
              <a:rPr lang="en-US" sz="3200" dirty="0" smtClean="0"/>
              <a:t>Particle physics is a modern name for centuries old effort to understand the laws of nature.</a:t>
            </a:r>
          </a:p>
          <a:p>
            <a:pPr>
              <a:lnSpc>
                <a:spcPct val="110000"/>
              </a:lnSpc>
            </a:pPr>
            <a:r>
              <a:rPr lang="en-US" sz="3200" dirty="0" smtClean="0"/>
              <a:t>Aims to answer the two following questions:</a:t>
            </a:r>
          </a:p>
          <a:p>
            <a:pPr lvl="1">
              <a:lnSpc>
                <a:spcPct val="110000"/>
              </a:lnSpc>
            </a:pPr>
            <a:r>
              <a:rPr lang="en-US" sz="2800" dirty="0" smtClean="0"/>
              <a:t>What are the elementary constituents of matter ?</a:t>
            </a:r>
          </a:p>
          <a:p>
            <a:pPr lvl="1">
              <a:lnSpc>
                <a:spcPct val="110000"/>
              </a:lnSpc>
            </a:pPr>
            <a:r>
              <a:rPr lang="en-US" sz="2800" dirty="0" smtClean="0"/>
              <a:t>What are the forces that control their behaviour at the most basic level?</a:t>
            </a:r>
          </a:p>
          <a:p>
            <a:pPr>
              <a:lnSpc>
                <a:spcPct val="110000"/>
              </a:lnSpc>
            </a:pPr>
            <a:r>
              <a:rPr lang="en-US" sz="3200" dirty="0" smtClean="0"/>
              <a:t>Get particles to interact and study the resulting products and features.</a:t>
            </a:r>
          </a:p>
          <a:p>
            <a:pPr>
              <a:lnSpc>
                <a:spcPct val="110000"/>
              </a:lnSpc>
            </a:pPr>
            <a:r>
              <a:rPr lang="en-US" sz="3200" dirty="0" smtClean="0"/>
              <a:t>Aim to measure the energy, the direction and the identity of these products as precisely as possible.</a:t>
            </a:r>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sp>
        <p:nvSpPr>
          <p:cNvPr id="5" name="Slide Number Placeholder 4"/>
          <p:cNvSpPr>
            <a:spLocks noGrp="1"/>
          </p:cNvSpPr>
          <p:nvPr>
            <p:ph type="sldNum" sz="quarter" idx="12"/>
          </p:nvPr>
        </p:nvSpPr>
        <p:spPr/>
        <p:txBody>
          <a:bodyPr/>
          <a:lstStyle/>
          <a:p>
            <a:fld id="{87DA48A2-68BF-4CCB-B774-65C9A0FC6421}" type="slidenum">
              <a:rPr lang="en-SG" smtClean="0"/>
              <a:pPr/>
              <a:t>4</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p:cBhvr override="childStyle">
                                        <p:cTn dur="1" fill="hold" display="0" masterRel="nextClick" afterEffect="1"/>
                                        <p:tgtEl>
                                          <p:spTgt spid="3">
                                            <p:txEl>
                                              <p:pRg st="1" end="1"/>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p:cBhvr override="childStyle">
                                        <p:cTn dur="1" fill="hold" display="0" masterRel="nextClick" afterEffect="1"/>
                                        <p:tgtEl>
                                          <p:spTgt spid="3">
                                            <p:txEl>
                                              <p:pRg st="2" end="2"/>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p:cBhvr override="childStyle">
                                        <p:cTn dur="1" fill="hold" display="0" masterRel="nextClick" afterEffect="1"/>
                                        <p:tgtEl>
                                          <p:spTgt spid="3">
                                            <p:txEl>
                                              <p:pRg st="3" end="3"/>
                                            </p:txEl>
                                          </p:spTgt>
                                        </p:tgtEl>
                                        <p:attrNameLst>
                                          <p:attrName>ppt_c</p:attrName>
                                        </p:attrNameLst>
                                      </p:cBhvr>
                                      <p:to>
                                        <a:schemeClr val="folHlink"/>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p:cBhvr override="childStyle">
                                        <p:cTn dur="1" fill="hold" display="0" masterRel="nextClick" afterEffect="1"/>
                                        <p:tgtEl>
                                          <p:spTgt spid="3">
                                            <p:txEl>
                                              <p:pRg st="4" end="4"/>
                                            </p:txEl>
                                          </p:spTgt>
                                        </p:tgtEl>
                                        <p:attrNameLst>
                                          <p:attrName>ppt_c</p:attrName>
                                        </p:attrNameLst>
                                      </p:cBhvr>
                                      <p:to>
                                        <a:schemeClr val="folHlink"/>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CMS site in the year 2000</a:t>
            </a:r>
            <a:endParaRPr lang="en-SG" dirty="0"/>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a:p>
        </p:txBody>
      </p:sp>
      <p:pic>
        <p:nvPicPr>
          <p:cNvPr id="6" name="Picture 3" descr="Oct00"/>
          <p:cNvPicPr>
            <a:picLocks noGrp="1" noChangeAspect="1" noChangeArrowheads="1"/>
          </p:cNvPicPr>
          <p:nvPr>
            <p:ph idx="1"/>
          </p:nvPr>
        </p:nvPicPr>
        <p:blipFill>
          <a:blip r:embed="rId2" cstate="print"/>
          <a:srcRect/>
          <a:stretch>
            <a:fillRect/>
          </a:stretch>
        </p:blipFill>
        <p:spPr bwMode="auto">
          <a:xfrm>
            <a:off x="589778" y="1512000"/>
            <a:ext cx="7964444" cy="5040000"/>
          </a:xfrm>
          <a:prstGeom prst="rect">
            <a:avLst/>
          </a:prstGeom>
          <a:noFill/>
        </p:spPr>
      </p:pic>
      <p:sp>
        <p:nvSpPr>
          <p:cNvPr id="7" name="Slide Number Placeholder 6"/>
          <p:cNvSpPr>
            <a:spLocks noGrp="1"/>
          </p:cNvSpPr>
          <p:nvPr>
            <p:ph type="sldNum" sz="quarter" idx="12"/>
          </p:nvPr>
        </p:nvSpPr>
        <p:spPr/>
        <p:txBody>
          <a:bodyPr/>
          <a:lstStyle/>
          <a:p>
            <a:fld id="{87DA48A2-68BF-4CCB-B774-65C9A0FC6421}" type="slidenum">
              <a:rPr lang="en-SG" smtClean="0"/>
              <a:pPr/>
              <a:t>40</a:t>
            </a:fld>
            <a:endParaRPr lang="en-SG"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Home for the CMS detector</a:t>
            </a:r>
            <a:endParaRPr lang="en-US" dirty="0"/>
          </a:p>
        </p:txBody>
      </p:sp>
      <p:sp>
        <p:nvSpPr>
          <p:cNvPr id="5" name="Footer Placeholder 4"/>
          <p:cNvSpPr>
            <a:spLocks noGrp="1"/>
          </p:cNvSpPr>
          <p:nvPr>
            <p:ph type="ftr" sz="quarter" idx="11"/>
          </p:nvPr>
        </p:nvSpPr>
        <p:spPr/>
        <p:txBody>
          <a:bodyPr/>
          <a:lstStyle/>
          <a:p>
            <a:r>
              <a:rPr kumimoji="0" lang="en-SG" smtClean="0"/>
              <a:t>Dr. B.Satyanarayana, TIFR, Mumbai                                Children's Academy Group of Schools, Mumbai                                  November 24, 2012</a:t>
            </a:r>
            <a:endParaRPr kumimoji="0" lang="en-US" dirty="0"/>
          </a:p>
        </p:txBody>
      </p:sp>
      <p:pic>
        <p:nvPicPr>
          <p:cNvPr id="9" name="Picture 5"/>
          <p:cNvPicPr>
            <a:picLocks noGrp="1" noChangeAspect="1" noChangeArrowheads="1"/>
          </p:cNvPicPr>
          <p:nvPr>
            <p:ph idx="1"/>
          </p:nvPr>
        </p:nvPicPr>
        <p:blipFill>
          <a:blip r:embed="rId3" cstate="print"/>
          <a:srcRect/>
          <a:stretch>
            <a:fillRect/>
          </a:stretch>
        </p:blipFill>
        <p:spPr bwMode="auto">
          <a:xfrm>
            <a:off x="428251" y="1512000"/>
            <a:ext cx="7734999" cy="504000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87DA48A2-68BF-4CCB-B774-65C9A0FC6421}" type="slidenum">
              <a:rPr lang="en-SG" smtClean="0"/>
              <a:pPr/>
              <a:t>41</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Support Structure</a:t>
            </a:r>
            <a:endParaRPr lang="en-SG" dirty="0"/>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a:p>
        </p:txBody>
      </p:sp>
      <p:sp>
        <p:nvSpPr>
          <p:cNvPr id="6" name="Content Placeholder 5"/>
          <p:cNvSpPr>
            <a:spLocks noGrp="1"/>
          </p:cNvSpPr>
          <p:nvPr>
            <p:ph idx="13"/>
          </p:nvPr>
        </p:nvSpPr>
        <p:spPr>
          <a:xfrm>
            <a:off x="6012160" y="1548000"/>
            <a:ext cx="3096344" cy="4968000"/>
          </a:xfrm>
        </p:spPr>
        <p:txBody>
          <a:bodyPr>
            <a:normAutofit fontScale="92500"/>
          </a:bodyPr>
          <a:lstStyle/>
          <a:p>
            <a:pPr>
              <a:lnSpc>
                <a:spcPct val="110000"/>
              </a:lnSpc>
            </a:pPr>
            <a:r>
              <a:rPr lang="en-GB" sz="2400" dirty="0" smtClean="0"/>
              <a:t>CMS uses more than 10000 tonnes of solid steel – by comparison the Eiffel tower only uses 7000 tonnes!</a:t>
            </a:r>
          </a:p>
          <a:p>
            <a:pPr>
              <a:lnSpc>
                <a:spcPct val="110000"/>
              </a:lnSpc>
            </a:pPr>
            <a:r>
              <a:rPr lang="en-GB" sz="2400" dirty="0" smtClean="0"/>
              <a:t>This “support foot” was made in Pakistan and</a:t>
            </a:r>
            <a:br>
              <a:rPr lang="en-GB" sz="2400" dirty="0" smtClean="0"/>
            </a:br>
            <a:r>
              <a:rPr lang="en-GB" sz="2400" dirty="0" smtClean="0"/>
              <a:t>travelled to CERN via train, ship and truck!</a:t>
            </a:r>
            <a:endParaRPr lang="en-US" sz="2400" baseline="30000" dirty="0" smtClean="0"/>
          </a:p>
          <a:p>
            <a:pPr>
              <a:lnSpc>
                <a:spcPct val="110000"/>
              </a:lnSpc>
            </a:pPr>
            <a:endParaRPr lang="en-SG" sz="2400" dirty="0"/>
          </a:p>
        </p:txBody>
      </p:sp>
      <p:pic>
        <p:nvPicPr>
          <p:cNvPr id="7" name="Picture 4" descr="feet2"/>
          <p:cNvPicPr>
            <a:picLocks noGrp="1" noChangeAspect="1" noChangeArrowheads="1"/>
          </p:cNvPicPr>
          <p:nvPr>
            <p:ph idx="1"/>
          </p:nvPr>
        </p:nvPicPr>
        <p:blipFill>
          <a:blip r:embed="rId2" cstate="print"/>
          <a:srcRect/>
          <a:stretch>
            <a:fillRect/>
          </a:stretch>
        </p:blipFill>
        <p:spPr bwMode="auto">
          <a:xfrm>
            <a:off x="106933" y="2184975"/>
            <a:ext cx="5905227" cy="3620289"/>
          </a:xfrm>
          <a:prstGeom prst="rect">
            <a:avLst/>
          </a:prstGeom>
          <a:noFill/>
        </p:spPr>
      </p:pic>
      <p:sp>
        <p:nvSpPr>
          <p:cNvPr id="8" name="Slide Number Placeholder 7"/>
          <p:cNvSpPr>
            <a:spLocks noGrp="1"/>
          </p:cNvSpPr>
          <p:nvPr>
            <p:ph type="sldNum" sz="quarter" idx="12"/>
          </p:nvPr>
        </p:nvSpPr>
        <p:spPr/>
        <p:txBody>
          <a:bodyPr/>
          <a:lstStyle/>
          <a:p>
            <a:fld id="{87DA48A2-68BF-4CCB-B774-65C9A0FC6421}" type="slidenum">
              <a:rPr lang="en-SG" smtClean="0"/>
              <a:pPr/>
              <a:t>42</a:t>
            </a:fld>
            <a:endParaRPr lang="en-SG"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SG" dirty="0" smtClean="0"/>
              <a:t>CMS Superconducting cables</a:t>
            </a:r>
            <a:endParaRPr lang="en-SG" dirty="0"/>
          </a:p>
        </p:txBody>
      </p:sp>
      <p:sp>
        <p:nvSpPr>
          <p:cNvPr id="3" name="Content Placeholder 2"/>
          <p:cNvSpPr>
            <a:spLocks noGrp="1"/>
          </p:cNvSpPr>
          <p:nvPr>
            <p:ph idx="1"/>
          </p:nvPr>
        </p:nvSpPr>
        <p:spPr/>
        <p:txBody>
          <a:bodyPr>
            <a:normAutofit/>
          </a:bodyPr>
          <a:lstStyle/>
          <a:p>
            <a:pPr>
              <a:spcBef>
                <a:spcPct val="20000"/>
              </a:spcBef>
            </a:pPr>
            <a:r>
              <a:rPr lang="en-US" sz="1600" dirty="0" smtClean="0"/>
              <a:t>Al stabilized </a:t>
            </a:r>
            <a:r>
              <a:rPr lang="en-US" sz="1600" dirty="0" err="1" smtClean="0"/>
              <a:t>NbTi</a:t>
            </a:r>
            <a:r>
              <a:rPr lang="en-US" sz="1600" dirty="0" smtClean="0"/>
              <a:t> conductor </a:t>
            </a:r>
          </a:p>
          <a:p>
            <a:pPr>
              <a:spcBef>
                <a:spcPct val="20000"/>
              </a:spcBef>
            </a:pPr>
            <a:r>
              <a:rPr lang="en-US" sz="1600" dirty="0" smtClean="0"/>
              <a:t>Indirectly cooled at 4.5K by thermo siphon circuits</a:t>
            </a:r>
          </a:p>
          <a:p>
            <a:pPr>
              <a:spcBef>
                <a:spcPct val="20000"/>
              </a:spcBef>
            </a:pPr>
            <a:r>
              <a:rPr lang="en-US" sz="1600" dirty="0" smtClean="0"/>
              <a:t>Inner winding vacuum impregnated with epoxy resin</a:t>
            </a:r>
          </a:p>
          <a:p>
            <a:pPr>
              <a:spcBef>
                <a:spcPct val="20000"/>
              </a:spcBef>
            </a:pPr>
            <a:r>
              <a:rPr lang="en-US" sz="1600" dirty="0" smtClean="0"/>
              <a:t>Mechanically reinforced conductor (to contain magnetic forces)</a:t>
            </a:r>
          </a:p>
          <a:p>
            <a:r>
              <a:rPr lang="en-US" sz="1600" dirty="0" smtClean="0"/>
              <a:t>4 Layers (because of needed Ampere-turns)</a:t>
            </a:r>
          </a:p>
          <a:p>
            <a:pPr>
              <a:spcBef>
                <a:spcPct val="20000"/>
              </a:spcBef>
            </a:pPr>
            <a:r>
              <a:rPr lang="en-US" sz="1600" dirty="0" smtClean="0"/>
              <a:t>5 modules (to limit unit length of conductor)</a:t>
            </a:r>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grpSp>
        <p:nvGrpSpPr>
          <p:cNvPr id="15" name="Group 4"/>
          <p:cNvGrpSpPr>
            <a:grpSpLocks noChangeAspect="1"/>
          </p:cNvGrpSpPr>
          <p:nvPr/>
        </p:nvGrpSpPr>
        <p:grpSpPr bwMode="auto">
          <a:xfrm>
            <a:off x="483493" y="3780000"/>
            <a:ext cx="4581888" cy="2790720"/>
            <a:chOff x="1327" y="2822"/>
            <a:chExt cx="2512" cy="1530"/>
          </a:xfrm>
        </p:grpSpPr>
        <p:pic>
          <p:nvPicPr>
            <p:cNvPr id="16" name="Picture 5" descr="Conducteur"/>
            <p:cNvPicPr>
              <a:picLocks noChangeAspect="1" noChangeArrowheads="1"/>
            </p:cNvPicPr>
            <p:nvPr/>
          </p:nvPicPr>
          <p:blipFill>
            <a:blip r:embed="rId2" cstate="print"/>
            <a:srcRect/>
            <a:stretch>
              <a:fillRect/>
            </a:stretch>
          </p:blipFill>
          <p:spPr bwMode="auto">
            <a:xfrm>
              <a:off x="1375" y="2822"/>
              <a:ext cx="2355" cy="1495"/>
            </a:xfrm>
            <a:prstGeom prst="rect">
              <a:avLst/>
            </a:prstGeom>
            <a:noFill/>
            <a:ln w="9525">
              <a:noFill/>
              <a:miter lim="800000"/>
              <a:headEnd/>
              <a:tailEnd/>
            </a:ln>
            <a:effectLst/>
          </p:spPr>
        </p:pic>
        <p:sp>
          <p:nvSpPr>
            <p:cNvPr id="17" name="Text Box 6"/>
            <p:cNvSpPr txBox="1">
              <a:spLocks noChangeArrowheads="1"/>
            </p:cNvSpPr>
            <p:nvPr/>
          </p:nvSpPr>
          <p:spPr bwMode="auto">
            <a:xfrm>
              <a:off x="1996" y="3606"/>
              <a:ext cx="1190" cy="252"/>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33CC"/>
                  </a:solidFill>
                  <a:effectLst/>
                  <a:uLnTx/>
                  <a:uFillTx/>
                  <a:latin typeface="Arial Rounded MT Bold" pitchFamily="34" charset="0"/>
                  <a:ea typeface="MS PGothic" pitchFamily="34" charset="-128"/>
                </a:rPr>
                <a:t>Insert Pure Al</a:t>
              </a:r>
            </a:p>
          </p:txBody>
        </p:sp>
        <p:sp>
          <p:nvSpPr>
            <p:cNvPr id="18" name="Text Box 7"/>
            <p:cNvSpPr txBox="1">
              <a:spLocks noChangeArrowheads="1"/>
            </p:cNvSpPr>
            <p:nvPr/>
          </p:nvSpPr>
          <p:spPr bwMode="auto">
            <a:xfrm>
              <a:off x="2136" y="4100"/>
              <a:ext cx="840" cy="252"/>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33CC"/>
                  </a:solidFill>
                  <a:effectLst/>
                  <a:uLnTx/>
                  <a:uFillTx/>
                  <a:latin typeface="Arial Rounded MT Bold" pitchFamily="34" charset="0"/>
                  <a:ea typeface="MS PGothic" pitchFamily="34" charset="-128"/>
                </a:rPr>
                <a:t>EB welds</a:t>
              </a:r>
            </a:p>
          </p:txBody>
        </p:sp>
        <p:sp>
          <p:nvSpPr>
            <p:cNvPr id="19" name="Line 8"/>
            <p:cNvSpPr>
              <a:spLocks noChangeShapeType="1"/>
            </p:cNvSpPr>
            <p:nvPr/>
          </p:nvSpPr>
          <p:spPr bwMode="auto">
            <a:xfrm flipH="1" flipV="1">
              <a:off x="1985" y="3822"/>
              <a:ext cx="246" cy="320"/>
            </a:xfrm>
            <a:prstGeom prst="line">
              <a:avLst/>
            </a:prstGeom>
            <a:noFill/>
            <a:ln w="9525">
              <a:solidFill>
                <a:srgbClr val="000000"/>
              </a:solidFill>
              <a:round/>
              <a:headEnd/>
              <a:tailEnd type="triangle" w="med"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20" name="Line 9"/>
            <p:cNvSpPr>
              <a:spLocks noChangeShapeType="1"/>
            </p:cNvSpPr>
            <p:nvPr/>
          </p:nvSpPr>
          <p:spPr bwMode="auto">
            <a:xfrm flipV="1">
              <a:off x="2757" y="3815"/>
              <a:ext cx="296" cy="341"/>
            </a:xfrm>
            <a:prstGeom prst="line">
              <a:avLst/>
            </a:prstGeom>
            <a:noFill/>
            <a:ln w="9525">
              <a:solidFill>
                <a:srgbClr val="000000"/>
              </a:solidFill>
              <a:round/>
              <a:headEnd/>
              <a:tailEnd type="triangle" w="med"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21" name="Text Box 10"/>
            <p:cNvSpPr txBox="1">
              <a:spLocks noChangeArrowheads="1"/>
            </p:cNvSpPr>
            <p:nvPr/>
          </p:nvSpPr>
          <p:spPr bwMode="auto">
            <a:xfrm>
              <a:off x="2176" y="3293"/>
              <a:ext cx="816" cy="252"/>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33CC"/>
                  </a:solidFill>
                  <a:effectLst/>
                  <a:uLnTx/>
                  <a:uFillTx/>
                  <a:latin typeface="Arial Rounded MT Bold" pitchFamily="34" charset="0"/>
                  <a:ea typeface="MS PGothic" pitchFamily="34" charset="-128"/>
                </a:rPr>
                <a:t>SC cable</a:t>
              </a:r>
            </a:p>
          </p:txBody>
        </p:sp>
        <p:sp>
          <p:nvSpPr>
            <p:cNvPr id="22" name="Text Box 11"/>
            <p:cNvSpPr txBox="1">
              <a:spLocks noChangeArrowheads="1"/>
            </p:cNvSpPr>
            <p:nvPr/>
          </p:nvSpPr>
          <p:spPr bwMode="auto">
            <a:xfrm>
              <a:off x="1327" y="3447"/>
              <a:ext cx="685" cy="252"/>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33CC"/>
                  </a:solidFill>
                  <a:effectLst/>
                  <a:uLnTx/>
                  <a:uFillTx/>
                  <a:latin typeface="Arial Rounded MT Bold" pitchFamily="34" charset="0"/>
                  <a:ea typeface="MS PGothic" pitchFamily="34" charset="-128"/>
                </a:rPr>
                <a:t>Al alloy</a:t>
              </a:r>
            </a:p>
          </p:txBody>
        </p:sp>
        <p:sp>
          <p:nvSpPr>
            <p:cNvPr id="23" name="Text Box 12"/>
            <p:cNvSpPr txBox="1">
              <a:spLocks noChangeArrowheads="1"/>
            </p:cNvSpPr>
            <p:nvPr/>
          </p:nvSpPr>
          <p:spPr bwMode="auto">
            <a:xfrm>
              <a:off x="3154" y="3447"/>
              <a:ext cx="685" cy="252"/>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33CC"/>
                  </a:solidFill>
                  <a:effectLst/>
                  <a:uLnTx/>
                  <a:uFillTx/>
                  <a:latin typeface="Arial Rounded MT Bold" pitchFamily="34" charset="0"/>
                  <a:ea typeface="MS PGothic" pitchFamily="34" charset="-128"/>
                </a:rPr>
                <a:t>Al alloy</a:t>
              </a:r>
            </a:p>
          </p:txBody>
        </p:sp>
      </p:grpSp>
      <p:pic>
        <p:nvPicPr>
          <p:cNvPr id="24" name="Picture 13" descr="magnet-2001-008_EBW"/>
          <p:cNvPicPr>
            <a:picLocks noChangeAspect="1" noChangeArrowheads="1"/>
          </p:cNvPicPr>
          <p:nvPr/>
        </p:nvPicPr>
        <p:blipFill>
          <a:blip r:embed="rId3" cstate="print"/>
          <a:srcRect/>
          <a:stretch>
            <a:fillRect/>
          </a:stretch>
        </p:blipFill>
        <p:spPr bwMode="auto">
          <a:xfrm>
            <a:off x="4957961" y="3780000"/>
            <a:ext cx="3646487" cy="2735262"/>
          </a:xfrm>
          <a:prstGeom prst="rect">
            <a:avLst/>
          </a:prstGeom>
          <a:noFill/>
        </p:spPr>
      </p:pic>
      <p:pic>
        <p:nvPicPr>
          <p:cNvPr id="20482" name="Picture 2"/>
          <p:cNvPicPr>
            <a:picLocks noChangeAspect="1" noChangeArrowheads="1"/>
          </p:cNvPicPr>
          <p:nvPr/>
        </p:nvPicPr>
        <p:blipFill>
          <a:blip r:embed="rId4" cstate="print"/>
          <a:srcRect/>
          <a:stretch>
            <a:fillRect/>
          </a:stretch>
        </p:blipFill>
        <p:spPr bwMode="auto">
          <a:xfrm>
            <a:off x="6876256" y="1512000"/>
            <a:ext cx="1677169" cy="2233784"/>
          </a:xfrm>
          <a:prstGeom prst="rect">
            <a:avLst/>
          </a:prstGeom>
          <a:noFill/>
          <a:ln w="9525">
            <a:noFill/>
            <a:miter lim="800000"/>
            <a:headEnd/>
            <a:tailEnd/>
          </a:ln>
        </p:spPr>
      </p:pic>
      <p:sp>
        <p:nvSpPr>
          <p:cNvPr id="25" name="Slide Number Placeholder 24"/>
          <p:cNvSpPr>
            <a:spLocks noGrp="1"/>
          </p:cNvSpPr>
          <p:nvPr>
            <p:ph type="sldNum" sz="quarter" idx="12"/>
          </p:nvPr>
        </p:nvSpPr>
        <p:spPr/>
        <p:txBody>
          <a:bodyPr/>
          <a:lstStyle/>
          <a:p>
            <a:fld id="{87DA48A2-68BF-4CCB-B774-65C9A0FC6421}" type="slidenum">
              <a:rPr lang="en-SG" smtClean="0"/>
              <a:pPr/>
              <a:t>43</a:t>
            </a:fld>
            <a:endParaRPr lang="en-SG"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Superconducting Solenoid</a:t>
            </a:r>
            <a:endParaRPr lang="en-SG" dirty="0"/>
          </a:p>
        </p:txBody>
      </p:sp>
      <p:sp>
        <p:nvSpPr>
          <p:cNvPr id="2" name="Footer Placeholder 1"/>
          <p:cNvSpPr>
            <a:spLocks noGrp="1"/>
          </p:cNvSpPr>
          <p:nvPr>
            <p:ph type="ftr" sz="quarter" idx="11"/>
          </p:nvPr>
        </p:nvSpPr>
        <p:spPr/>
        <p:txBody>
          <a:bodyPr/>
          <a:lstStyle/>
          <a:p>
            <a:r>
              <a:rPr lang="en-SG" smtClean="0"/>
              <a:t>Dr. B.Satyanarayana, TIFR, Mumbai                                Children's Academy Group of Schools, Mumbai                                  November 24, 2012</a:t>
            </a:r>
            <a:endParaRPr lang="en-SG"/>
          </a:p>
        </p:txBody>
      </p:sp>
      <p:sp>
        <p:nvSpPr>
          <p:cNvPr id="6" name="Content Placeholder 5"/>
          <p:cNvSpPr>
            <a:spLocks noGrp="1"/>
          </p:cNvSpPr>
          <p:nvPr>
            <p:ph idx="13"/>
          </p:nvPr>
        </p:nvSpPr>
        <p:spPr>
          <a:xfrm>
            <a:off x="5868144" y="1548000"/>
            <a:ext cx="3240360" cy="4968000"/>
          </a:xfrm>
        </p:spPr>
        <p:txBody>
          <a:bodyPr>
            <a:normAutofit fontScale="62500" lnSpcReduction="20000"/>
          </a:bodyPr>
          <a:lstStyle/>
          <a:p>
            <a:pPr>
              <a:lnSpc>
                <a:spcPct val="120000"/>
              </a:lnSpc>
            </a:pPr>
            <a:r>
              <a:rPr lang="en-GB" dirty="0" smtClean="0"/>
              <a:t>13m long, 6m inner diameter; largest superconducting</a:t>
            </a:r>
            <a:br>
              <a:rPr lang="en-GB" dirty="0" smtClean="0"/>
            </a:br>
            <a:r>
              <a:rPr lang="en-GB" dirty="0" smtClean="0"/>
              <a:t>solenoid ever made.</a:t>
            </a:r>
          </a:p>
          <a:p>
            <a:pPr>
              <a:lnSpc>
                <a:spcPct val="120000"/>
              </a:lnSpc>
            </a:pPr>
            <a:r>
              <a:rPr lang="en-GB" dirty="0" smtClean="0"/>
              <a:t>Niobium-Titanium wires </a:t>
            </a:r>
          </a:p>
          <a:p>
            <a:pPr>
              <a:lnSpc>
                <a:spcPct val="120000"/>
              </a:lnSpc>
            </a:pPr>
            <a:r>
              <a:rPr lang="en-GB" dirty="0" smtClean="0"/>
              <a:t>Cooled to -271</a:t>
            </a:r>
            <a:r>
              <a:rPr lang="en-GB" baseline="30000" dirty="0" smtClean="0"/>
              <a:t>o</a:t>
            </a:r>
            <a:r>
              <a:rPr lang="en-GB" dirty="0" smtClean="0"/>
              <a:t>C carry 20000 Amps to provide a 4 Tesla</a:t>
            </a:r>
            <a:br>
              <a:rPr lang="en-GB" dirty="0" smtClean="0"/>
            </a:br>
            <a:r>
              <a:rPr lang="en-GB" dirty="0" smtClean="0"/>
              <a:t>magnetic field – about </a:t>
            </a:r>
            <a:br>
              <a:rPr lang="en-GB" dirty="0" smtClean="0"/>
            </a:br>
            <a:r>
              <a:rPr lang="en-GB" dirty="0" smtClean="0"/>
              <a:t>100000 times stronger than</a:t>
            </a:r>
            <a:br>
              <a:rPr lang="en-GB" dirty="0" smtClean="0"/>
            </a:br>
            <a:r>
              <a:rPr lang="en-GB" dirty="0" smtClean="0"/>
              <a:t>that of the earth</a:t>
            </a:r>
            <a:endParaRPr lang="en-US" baseline="30000" dirty="0" smtClean="0"/>
          </a:p>
        </p:txBody>
      </p:sp>
      <p:pic>
        <p:nvPicPr>
          <p:cNvPr id="7" name="Picture 7" descr="0510024_10"/>
          <p:cNvPicPr>
            <a:picLocks noGrp="1" noChangeAspect="1" noChangeArrowheads="1"/>
          </p:cNvPicPr>
          <p:nvPr>
            <p:ph idx="1"/>
          </p:nvPr>
        </p:nvPicPr>
        <p:blipFill>
          <a:blip r:embed="rId2" cstate="print">
            <a:lum bright="-4000" contrast="6000"/>
          </a:blip>
          <a:srcRect/>
          <a:stretch>
            <a:fillRect/>
          </a:stretch>
        </p:blipFill>
        <p:spPr bwMode="auto">
          <a:xfrm>
            <a:off x="178941" y="2099100"/>
            <a:ext cx="5689203" cy="3706164"/>
          </a:xfrm>
          <a:prstGeom prst="rect">
            <a:avLst/>
          </a:prstGeom>
          <a:noFill/>
          <a:ln w="9525">
            <a:noFill/>
            <a:miter lim="800000"/>
            <a:headEnd/>
            <a:tailEnd/>
          </a:ln>
          <a:effectLst>
            <a:outerShdw dist="35921" dir="2700000" algn="ctr" rotWithShape="0">
              <a:srgbClr val="808080"/>
            </a:outerShdw>
          </a:effectLst>
        </p:spPr>
      </p:pic>
      <p:sp>
        <p:nvSpPr>
          <p:cNvPr id="8" name="Slide Number Placeholder 7"/>
          <p:cNvSpPr>
            <a:spLocks noGrp="1"/>
          </p:cNvSpPr>
          <p:nvPr>
            <p:ph type="sldNum" sz="quarter" idx="12"/>
          </p:nvPr>
        </p:nvSpPr>
        <p:spPr/>
        <p:txBody>
          <a:bodyPr/>
          <a:lstStyle/>
          <a:p>
            <a:fld id="{87DA48A2-68BF-4CCB-B774-65C9A0FC6421}" type="slidenum">
              <a:rPr lang="en-SG" smtClean="0"/>
              <a:pPr/>
              <a:t>44</a:t>
            </a:fld>
            <a:endParaRPr lang="en-SG"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Integration of the solenoid</a:t>
            </a:r>
            <a:endParaRPr lang="en-SG" dirty="0"/>
          </a:p>
        </p:txBody>
      </p:sp>
      <p:sp>
        <p:nvSpPr>
          <p:cNvPr id="3" name="Content Placeholder 2"/>
          <p:cNvSpPr>
            <a:spLocks noGrp="1"/>
          </p:cNvSpPr>
          <p:nvPr>
            <p:ph idx="1"/>
          </p:nvPr>
        </p:nvSpPr>
        <p:spPr/>
        <p:txBody>
          <a:bodyPr>
            <a:normAutofit fontScale="92500"/>
          </a:bodyPr>
          <a:lstStyle/>
          <a:p>
            <a:pPr>
              <a:lnSpc>
                <a:spcPct val="110000"/>
              </a:lnSpc>
            </a:pPr>
            <a:r>
              <a:rPr lang="en-US" sz="2800" dirty="0" smtClean="0"/>
              <a:t>7 main parts</a:t>
            </a:r>
          </a:p>
          <a:p>
            <a:pPr lvl="1">
              <a:lnSpc>
                <a:spcPct val="110000"/>
              </a:lnSpc>
            </a:pPr>
            <a:r>
              <a:rPr lang="en-US" sz="2400" dirty="0" smtClean="0"/>
              <a:t>Outer vacuum tank: made in 3 pieces, assembled at CERN</a:t>
            </a:r>
          </a:p>
          <a:p>
            <a:pPr lvl="1">
              <a:lnSpc>
                <a:spcPct val="110000"/>
              </a:lnSpc>
            </a:pPr>
            <a:r>
              <a:rPr lang="en-US" sz="2400" dirty="0" smtClean="0"/>
              <a:t>Inner vacuum tank: single piece transported to CERN from </a:t>
            </a:r>
            <a:r>
              <a:rPr lang="en-US" sz="2400" dirty="0" smtClean="0"/>
              <a:t>about 120km </a:t>
            </a:r>
            <a:r>
              <a:rPr lang="en-US" sz="2400" dirty="0" smtClean="0"/>
              <a:t>away in the Jura</a:t>
            </a:r>
          </a:p>
          <a:p>
            <a:pPr lvl="1">
              <a:lnSpc>
                <a:spcPct val="110000"/>
              </a:lnSpc>
            </a:pPr>
            <a:r>
              <a:rPr lang="en-US" sz="2400" dirty="0" smtClean="0"/>
              <a:t>Solenoid itself: 5 coils, welded to each other</a:t>
            </a:r>
          </a:p>
          <a:p>
            <a:pPr>
              <a:lnSpc>
                <a:spcPct val="110000"/>
              </a:lnSpc>
            </a:pPr>
            <a:r>
              <a:rPr lang="en-US" sz="2800" dirty="0" smtClean="0"/>
              <a:t>Also a huge “return yoke”</a:t>
            </a:r>
          </a:p>
          <a:p>
            <a:pPr lvl="1">
              <a:lnSpc>
                <a:spcPct val="110000"/>
              </a:lnSpc>
            </a:pPr>
            <a:r>
              <a:rPr lang="en-US" sz="2400" dirty="0" smtClean="0"/>
              <a:t>About </a:t>
            </a:r>
            <a:r>
              <a:rPr lang="en-US" sz="2400" dirty="0" smtClean="0"/>
              <a:t>10,500 </a:t>
            </a:r>
            <a:r>
              <a:rPr lang="en-US" sz="2400" dirty="0" smtClean="0"/>
              <a:t>tons of solid steel pieces surround the solenoid to control the magnetic field</a:t>
            </a:r>
          </a:p>
          <a:p>
            <a:pPr lvl="1">
              <a:lnSpc>
                <a:spcPct val="110000"/>
              </a:lnSpc>
            </a:pPr>
            <a:r>
              <a:rPr lang="en-US" sz="2400" dirty="0" smtClean="0"/>
              <a:t>Also act as the “skeleton” of CMS</a:t>
            </a:r>
          </a:p>
          <a:p>
            <a:pPr lvl="1">
              <a:lnSpc>
                <a:spcPct val="110000"/>
              </a:lnSpc>
            </a:pPr>
            <a:r>
              <a:rPr lang="en-US" sz="2400" dirty="0" smtClean="0"/>
              <a:t>Yoke is divided into 5 barrel rings and 6 end-cap disks (3 on each side)</a:t>
            </a:r>
          </a:p>
          <a:p>
            <a:pPr>
              <a:lnSpc>
                <a:spcPct val="110000"/>
              </a:lnSpc>
            </a:pPr>
            <a:endParaRPr lang="en-SG" sz="2800" dirty="0"/>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a:p>
        </p:txBody>
      </p:sp>
      <p:sp>
        <p:nvSpPr>
          <p:cNvPr id="6" name="Slide Number Placeholder 5"/>
          <p:cNvSpPr>
            <a:spLocks noGrp="1"/>
          </p:cNvSpPr>
          <p:nvPr>
            <p:ph type="sldNum" sz="quarter" idx="12"/>
          </p:nvPr>
        </p:nvSpPr>
        <p:spPr/>
        <p:txBody>
          <a:bodyPr/>
          <a:lstStyle/>
          <a:p>
            <a:fld id="{87DA48A2-68BF-4CCB-B774-65C9A0FC6421}" type="slidenum">
              <a:rPr lang="en-SG" smtClean="0"/>
              <a:pPr/>
              <a:t>45</a:t>
            </a:fld>
            <a:endParaRPr lang="en-SG"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p:cNvSpPr>
            <a:spLocks noGrp="1"/>
          </p:cNvSpPr>
          <p:nvPr>
            <p:ph idx="1"/>
          </p:nvPr>
        </p:nvSpPr>
        <p:spPr/>
        <p:txBody>
          <a:bodyPr/>
          <a:lstStyle/>
          <a:p>
            <a:endParaRPr lang="en-SG" dirty="0"/>
          </a:p>
        </p:txBody>
      </p:sp>
      <p:sp>
        <p:nvSpPr>
          <p:cNvPr id="1552393" name="Rectangle 9"/>
          <p:cNvSpPr>
            <a:spLocks noChangeArrowheads="1"/>
          </p:cNvSpPr>
          <p:nvPr/>
        </p:nvSpPr>
        <p:spPr bwMode="auto">
          <a:xfrm>
            <a:off x="6084168" y="1673513"/>
            <a:ext cx="2808312" cy="1323439"/>
          </a:xfrm>
          <a:prstGeom prst="rect">
            <a:avLst/>
          </a:prstGeom>
          <a:solidFill>
            <a:schemeClr val="accent1">
              <a:lumMod val="20000"/>
              <a:lumOff val="80000"/>
            </a:schemeClr>
          </a:solidFill>
          <a:ln w="9525">
            <a:noFill/>
            <a:miter lim="800000"/>
            <a:headEnd/>
            <a:tailEnd/>
          </a:ln>
          <a:effectLst/>
        </p:spPr>
        <p:txBody>
          <a:bodyPr wrap="square">
            <a:spAutoFit/>
          </a:bodyPr>
          <a:lstStyle/>
          <a:p>
            <a:pPr algn="ctr"/>
            <a:r>
              <a:rPr kumimoji="0" lang="en-US" sz="2000" dirty="0" smtClean="0">
                <a:latin typeface="Arial Rounded MT Bold" pitchFamily="34" charset="0"/>
              </a:rPr>
              <a:t>Riding on the technology </a:t>
            </a:r>
            <a:r>
              <a:rPr kumimoji="0" lang="en-US" sz="2000" dirty="0" smtClean="0">
                <a:latin typeface="Arial Rounded MT Bold" pitchFamily="34" charset="0"/>
              </a:rPr>
              <a:t>wave;</a:t>
            </a:r>
            <a:endParaRPr kumimoji="0" lang="en-US" sz="2000" dirty="0" smtClean="0">
              <a:latin typeface="Arial Rounded MT Bold" pitchFamily="34" charset="0"/>
            </a:endParaRPr>
          </a:p>
          <a:p>
            <a:pPr algn="ctr"/>
            <a:r>
              <a:rPr lang="en-US" sz="2000" dirty="0" smtClean="0">
                <a:latin typeface="Arial Rounded MT Bold" pitchFamily="34" charset="0"/>
              </a:rPr>
              <a:t>75,000 </a:t>
            </a:r>
            <a:r>
              <a:rPr lang="en-US" sz="2000" dirty="0" smtClean="0">
                <a:latin typeface="Arial Rounded MT Bold" pitchFamily="34" charset="0"/>
              </a:rPr>
              <a:t>chips using </a:t>
            </a:r>
          </a:p>
          <a:p>
            <a:pPr algn="ctr"/>
            <a:r>
              <a:rPr lang="en-US" sz="2000" dirty="0" smtClean="0">
                <a:latin typeface="Arial Rounded MT Bold" pitchFamily="34" charset="0"/>
              </a:rPr>
              <a:t>0.25</a:t>
            </a:r>
            <a:r>
              <a:rPr lang="en-US" sz="2000" dirty="0" smtClean="0">
                <a:latin typeface="Arial Rounded MT Bold" pitchFamily="34" charset="0"/>
                <a:sym typeface="Symbol" pitchFamily="18" charset="2"/>
              </a:rPr>
              <a:t></a:t>
            </a:r>
            <a:r>
              <a:rPr lang="en-US" sz="2000" dirty="0" smtClean="0">
                <a:latin typeface="Arial Rounded MT Bold" pitchFamily="34" charset="0"/>
              </a:rPr>
              <a:t>m technology</a:t>
            </a:r>
          </a:p>
        </p:txBody>
      </p:sp>
      <p:sp>
        <p:nvSpPr>
          <p:cNvPr id="1552386" name="Rectangle 2"/>
          <p:cNvSpPr>
            <a:spLocks noGrp="1" noChangeArrowheads="1"/>
          </p:cNvSpPr>
          <p:nvPr>
            <p:ph type="title"/>
          </p:nvPr>
        </p:nvSpPr>
        <p:spPr/>
        <p:txBody>
          <a:bodyPr>
            <a:noAutofit/>
          </a:bodyPr>
          <a:lstStyle/>
          <a:p>
            <a:r>
              <a:rPr lang="en-US" sz="4000" dirty="0"/>
              <a:t>Si </a:t>
            </a:r>
            <a:r>
              <a:rPr lang="en-US" sz="4000" dirty="0" smtClean="0"/>
              <a:t>modules </a:t>
            </a:r>
            <a:r>
              <a:rPr lang="en-US" sz="4000" dirty="0"/>
              <a:t>and Electronics </a:t>
            </a:r>
            <a:r>
              <a:rPr lang="en-US" sz="4000" dirty="0" smtClean="0"/>
              <a:t>chain</a:t>
            </a:r>
            <a:endParaRPr lang="en-US" sz="4000" dirty="0"/>
          </a:p>
        </p:txBody>
      </p:sp>
      <p:sp>
        <p:nvSpPr>
          <p:cNvPr id="14" name="Footer Placeholder 13"/>
          <p:cNvSpPr>
            <a:spLocks noGrp="1"/>
          </p:cNvSpPr>
          <p:nvPr>
            <p:ph type="ftr" sz="quarter" idx="11"/>
          </p:nvPr>
        </p:nvSpPr>
        <p:spPr/>
        <p:txBody>
          <a:bodyPr/>
          <a:lstStyle/>
          <a:p>
            <a:r>
              <a:rPr lang="en-SG" smtClean="0"/>
              <a:t>Dr. B.Satyanarayana, TIFR, Mumbai                                Children's Academy Group of Schools, Mumbai                                  November 24, 2012</a:t>
            </a:r>
            <a:endParaRPr lang="en-SG"/>
          </a:p>
        </p:txBody>
      </p:sp>
      <p:pic>
        <p:nvPicPr>
          <p:cNvPr id="1552387" name="Picture 3" descr="g_modbare"/>
          <p:cNvPicPr>
            <a:picLocks noChangeAspect="1" noChangeArrowheads="1"/>
          </p:cNvPicPr>
          <p:nvPr/>
        </p:nvPicPr>
        <p:blipFill>
          <a:blip r:embed="rId3" cstate="print"/>
          <a:srcRect/>
          <a:stretch>
            <a:fillRect/>
          </a:stretch>
        </p:blipFill>
        <p:spPr bwMode="auto">
          <a:xfrm>
            <a:off x="103485" y="1510542"/>
            <a:ext cx="5908675" cy="3355975"/>
          </a:xfrm>
          <a:prstGeom prst="rect">
            <a:avLst/>
          </a:prstGeom>
          <a:noFill/>
        </p:spPr>
      </p:pic>
      <p:pic>
        <p:nvPicPr>
          <p:cNvPr id="1552388" name="Picture 4"/>
          <p:cNvPicPr>
            <a:picLocks noChangeAspect="1" noChangeArrowheads="1"/>
          </p:cNvPicPr>
          <p:nvPr/>
        </p:nvPicPr>
        <p:blipFill>
          <a:blip r:embed="rId4" cstate="print"/>
          <a:srcRect/>
          <a:stretch>
            <a:fillRect/>
          </a:stretch>
        </p:blipFill>
        <p:spPr bwMode="auto">
          <a:xfrm>
            <a:off x="5436096" y="3175595"/>
            <a:ext cx="3446463" cy="3133725"/>
          </a:xfrm>
          <a:prstGeom prst="rect">
            <a:avLst/>
          </a:prstGeom>
          <a:solidFill>
            <a:srgbClr val="FFFFCC"/>
          </a:solidFill>
          <a:effectLst>
            <a:outerShdw dist="107763" dir="2700000" algn="ctr" rotWithShape="0">
              <a:srgbClr val="808080"/>
            </a:outerShdw>
          </a:effectLst>
        </p:spPr>
      </p:pic>
      <p:sp>
        <p:nvSpPr>
          <p:cNvPr id="1552389" name="Text Box 5"/>
          <p:cNvSpPr txBox="1">
            <a:spLocks noChangeArrowheads="1"/>
          </p:cNvSpPr>
          <p:nvPr/>
        </p:nvSpPr>
        <p:spPr bwMode="auto">
          <a:xfrm>
            <a:off x="1758950" y="1905000"/>
            <a:ext cx="1497013" cy="396875"/>
          </a:xfrm>
          <a:prstGeom prst="rect">
            <a:avLst/>
          </a:prstGeom>
          <a:noFill/>
          <a:ln w="9525">
            <a:noFill/>
            <a:miter lim="800000"/>
            <a:headEnd/>
            <a:tailEnd/>
          </a:ln>
          <a:effectLst/>
        </p:spPr>
        <p:txBody>
          <a:bodyPr wrap="none">
            <a:spAutoFit/>
          </a:bodyPr>
          <a:lstStyle/>
          <a:p>
            <a:r>
              <a:rPr kumimoji="0" lang="en-US" sz="2000" b="1" dirty="0">
                <a:solidFill>
                  <a:schemeClr val="bg1"/>
                </a:solidFill>
                <a:latin typeface="Helvetica" pitchFamily="1" charset="0"/>
              </a:rPr>
              <a:t>Si Sensors</a:t>
            </a:r>
          </a:p>
        </p:txBody>
      </p:sp>
      <p:sp>
        <p:nvSpPr>
          <p:cNvPr id="1552390" name="Line 6"/>
          <p:cNvSpPr>
            <a:spLocks noChangeShapeType="1"/>
          </p:cNvSpPr>
          <p:nvPr/>
        </p:nvSpPr>
        <p:spPr bwMode="auto">
          <a:xfrm flipH="1" flipV="1">
            <a:off x="4713288" y="3048000"/>
            <a:ext cx="1828800" cy="685800"/>
          </a:xfrm>
          <a:prstGeom prst="line">
            <a:avLst/>
          </a:prstGeom>
          <a:noFill/>
          <a:ln w="28575">
            <a:solidFill>
              <a:srgbClr val="FF0000"/>
            </a:solidFill>
            <a:round/>
            <a:headEnd/>
            <a:tailEnd type="triangle" w="med" len="med"/>
          </a:ln>
          <a:effectLst/>
        </p:spPr>
        <p:txBody>
          <a:bodyPr/>
          <a:lstStyle/>
          <a:p>
            <a:endParaRPr lang="en-SG"/>
          </a:p>
        </p:txBody>
      </p:sp>
      <p:sp>
        <p:nvSpPr>
          <p:cNvPr id="13" name="Text Box 4"/>
          <p:cNvSpPr txBox="1">
            <a:spLocks noChangeArrowheads="1"/>
          </p:cNvSpPr>
          <p:nvPr/>
        </p:nvSpPr>
        <p:spPr bwMode="auto">
          <a:xfrm>
            <a:off x="179512" y="5096074"/>
            <a:ext cx="5184000" cy="1261884"/>
          </a:xfrm>
          <a:prstGeom prst="rect">
            <a:avLst/>
          </a:prstGeom>
          <a:solidFill>
            <a:schemeClr val="tx2">
              <a:lumMod val="20000"/>
              <a:lumOff val="80000"/>
            </a:schemeClr>
          </a:solidFill>
          <a:ln w="9525">
            <a:noFill/>
            <a:miter lim="800000"/>
            <a:headEnd/>
            <a:tailEnd/>
          </a:ln>
          <a:effectLst/>
        </p:spPr>
        <p:txBody>
          <a:bodyPr wrap="square">
            <a:spAutoFit/>
          </a:bodyPr>
          <a:lstStyle/>
          <a:p>
            <a:r>
              <a:rPr kumimoji="0" lang="en-US" sz="1900" dirty="0">
                <a:latin typeface="Arial Rounded MT Bold" pitchFamily="34" charset="0"/>
              </a:rPr>
              <a:t>Pixels: </a:t>
            </a:r>
            <a:r>
              <a:rPr lang="en-US" sz="1900" dirty="0" smtClean="0">
                <a:latin typeface="Arial Rounded MT Bold" pitchFamily="34" charset="0"/>
              </a:rPr>
              <a:t>About </a:t>
            </a:r>
            <a:r>
              <a:rPr kumimoji="0" lang="en-US" sz="1900" dirty="0" smtClean="0">
                <a:latin typeface="Arial Rounded MT Bold" pitchFamily="34" charset="0"/>
              </a:rPr>
              <a:t>1 </a:t>
            </a:r>
            <a:r>
              <a:rPr kumimoji="0" lang="en-US" sz="1900" dirty="0">
                <a:latin typeface="Arial Rounded MT Bold" pitchFamily="34" charset="0"/>
              </a:rPr>
              <a:t>m</a:t>
            </a:r>
            <a:r>
              <a:rPr kumimoji="0" lang="en-US" sz="1900" baseline="30000" dirty="0">
                <a:latin typeface="Arial Rounded MT Bold" pitchFamily="34" charset="0"/>
              </a:rPr>
              <a:t>2</a:t>
            </a:r>
            <a:r>
              <a:rPr kumimoji="0" lang="en-US" sz="1900" dirty="0">
                <a:latin typeface="Arial Rounded MT Bold" pitchFamily="34" charset="0"/>
              </a:rPr>
              <a:t> of silicon sensors</a:t>
            </a:r>
            <a:r>
              <a:rPr kumimoji="0" lang="en-GB" sz="1900" dirty="0">
                <a:latin typeface="Arial Rounded MT Bold" pitchFamily="34" charset="0"/>
              </a:rPr>
              <a:t>, </a:t>
            </a:r>
            <a:endParaRPr kumimoji="0" lang="en-GB" sz="1900" dirty="0" smtClean="0">
              <a:latin typeface="Arial Rounded MT Bold" pitchFamily="34" charset="0"/>
            </a:endParaRPr>
          </a:p>
          <a:p>
            <a:r>
              <a:rPr kumimoji="0" lang="en-US" sz="1900" dirty="0" smtClean="0">
                <a:latin typeface="Arial Rounded MT Bold" pitchFamily="34" charset="0"/>
              </a:rPr>
              <a:t>65 </a:t>
            </a:r>
            <a:r>
              <a:rPr lang="en-US" sz="1900" dirty="0" smtClean="0">
                <a:latin typeface="Arial Rounded MT Bold" pitchFamily="34" charset="0"/>
              </a:rPr>
              <a:t>million</a:t>
            </a:r>
            <a:r>
              <a:rPr kumimoji="0" lang="en-US" sz="1900" dirty="0" smtClean="0">
                <a:latin typeface="Arial Rounded MT Bold" pitchFamily="34" charset="0"/>
              </a:rPr>
              <a:t> </a:t>
            </a:r>
            <a:r>
              <a:rPr kumimoji="0" lang="en-US" sz="1900" dirty="0">
                <a:latin typeface="Arial Rounded MT Bold" pitchFamily="34" charset="0"/>
              </a:rPr>
              <a:t>pixels, </a:t>
            </a:r>
            <a:r>
              <a:rPr kumimoji="0" lang="en-US" sz="1900" dirty="0" smtClean="0">
                <a:latin typeface="Arial Rounded MT Bold" pitchFamily="34" charset="0"/>
              </a:rPr>
              <a:t>100x150</a:t>
            </a:r>
            <a:r>
              <a:rPr kumimoji="0" lang="en-US" sz="1900" dirty="0" smtClean="0">
                <a:latin typeface="Arial Rounded MT Bold" pitchFamily="34" charset="0"/>
                <a:sym typeface="Symbol" pitchFamily="18" charset="2"/>
              </a:rPr>
              <a:t></a:t>
            </a:r>
            <a:r>
              <a:rPr kumimoji="0" lang="en-US" sz="1900" dirty="0" smtClean="0">
                <a:latin typeface="Arial Rounded MT Bold" pitchFamily="34" charset="0"/>
              </a:rPr>
              <a:t>m</a:t>
            </a:r>
            <a:r>
              <a:rPr kumimoji="0" lang="en-US" sz="1900" baseline="30000" dirty="0" smtClean="0">
                <a:latin typeface="Arial Rounded MT Bold" pitchFamily="34" charset="0"/>
              </a:rPr>
              <a:t>2</a:t>
            </a:r>
            <a:r>
              <a:rPr kumimoji="0" lang="en-US" sz="1900" dirty="0" smtClean="0">
                <a:latin typeface="Arial Rounded MT Bold" pitchFamily="34" charset="0"/>
              </a:rPr>
              <a:t>, r=4,7,11cm</a:t>
            </a:r>
            <a:endParaRPr kumimoji="0" lang="en-US" sz="1900" dirty="0">
              <a:latin typeface="Arial Rounded MT Bold" pitchFamily="34" charset="0"/>
            </a:endParaRPr>
          </a:p>
          <a:p>
            <a:r>
              <a:rPr kumimoji="0" lang="en-US" sz="1900" dirty="0">
                <a:latin typeface="Arial Rounded MT Bold" pitchFamily="34" charset="0"/>
              </a:rPr>
              <a:t>Si </a:t>
            </a:r>
            <a:r>
              <a:rPr kumimoji="0" lang="en-US" sz="1900" dirty="0">
                <a:latin typeface="Arial Rounded MT Bold" pitchFamily="34" charset="0"/>
                <a:sym typeface="Symbol" pitchFamily="18" charset="2"/>
              </a:rPr>
              <a:t></a:t>
            </a:r>
            <a:r>
              <a:rPr kumimoji="0" lang="en-US" sz="1900" dirty="0" smtClean="0">
                <a:latin typeface="Arial Rounded MT Bold" pitchFamily="34" charset="0"/>
              </a:rPr>
              <a:t>strips: </a:t>
            </a:r>
            <a:r>
              <a:rPr kumimoji="0" lang="en-US" sz="1900" dirty="0" smtClean="0">
                <a:latin typeface="Arial Rounded MT Bold" pitchFamily="34" charset="0"/>
              </a:rPr>
              <a:t>223m</a:t>
            </a:r>
            <a:r>
              <a:rPr kumimoji="0" lang="en-US" sz="1900" baseline="30000" dirty="0" smtClean="0">
                <a:latin typeface="Arial Rounded MT Bold" pitchFamily="34" charset="0"/>
              </a:rPr>
              <a:t>2</a:t>
            </a:r>
            <a:r>
              <a:rPr kumimoji="0" lang="en-US" sz="1900" dirty="0" smtClean="0">
                <a:latin typeface="Arial Rounded MT Bold" pitchFamily="34" charset="0"/>
              </a:rPr>
              <a:t> </a:t>
            </a:r>
            <a:r>
              <a:rPr kumimoji="0" lang="en-US" sz="1900" dirty="0">
                <a:latin typeface="Arial Rounded MT Bold" pitchFamily="34" charset="0"/>
              </a:rPr>
              <a:t>of silicon sensors</a:t>
            </a:r>
            <a:r>
              <a:rPr kumimoji="0" lang="en-GB" sz="1900" dirty="0">
                <a:latin typeface="Arial Rounded MT Bold" pitchFamily="34" charset="0"/>
              </a:rPr>
              <a:t>, </a:t>
            </a:r>
            <a:endParaRPr kumimoji="0" lang="en-GB" sz="1900" dirty="0" smtClean="0">
              <a:latin typeface="Arial Rounded MT Bold" pitchFamily="34" charset="0"/>
            </a:endParaRPr>
          </a:p>
          <a:p>
            <a:r>
              <a:rPr kumimoji="0" lang="en-US" sz="1900" dirty="0" smtClean="0">
                <a:latin typeface="Arial Rounded MT Bold" pitchFamily="34" charset="0"/>
              </a:rPr>
              <a:t>10 </a:t>
            </a:r>
            <a:r>
              <a:rPr lang="en-US" sz="1900" dirty="0" smtClean="0">
                <a:latin typeface="Arial Rounded MT Bold" pitchFamily="34" charset="0"/>
              </a:rPr>
              <a:t>million</a:t>
            </a:r>
            <a:r>
              <a:rPr kumimoji="0" lang="en-US" sz="1900" dirty="0" smtClean="0">
                <a:latin typeface="Arial Rounded MT Bold" pitchFamily="34" charset="0"/>
              </a:rPr>
              <a:t> </a:t>
            </a:r>
            <a:r>
              <a:rPr kumimoji="0" lang="en-US" sz="1900" dirty="0">
                <a:latin typeface="Arial Rounded MT Bold" pitchFamily="34" charset="0"/>
              </a:rPr>
              <a:t>strips</a:t>
            </a:r>
            <a:r>
              <a:rPr kumimoji="0" lang="en-GB" sz="1900" dirty="0">
                <a:latin typeface="Arial Rounded MT Bold" pitchFamily="34" charset="0"/>
              </a:rPr>
              <a:t>, </a:t>
            </a:r>
            <a:r>
              <a:rPr kumimoji="0" lang="en-GB" sz="1900" dirty="0" smtClean="0">
                <a:latin typeface="Arial Rounded MT Bold" pitchFamily="34" charset="0"/>
              </a:rPr>
              <a:t>10pts</a:t>
            </a:r>
            <a:r>
              <a:rPr kumimoji="0" lang="en-GB" sz="1900" dirty="0">
                <a:latin typeface="Arial Rounded MT Bold" pitchFamily="34" charset="0"/>
              </a:rPr>
              <a:t>, r = 20 – </a:t>
            </a:r>
            <a:r>
              <a:rPr kumimoji="0" lang="en-GB" sz="1900" dirty="0" smtClean="0">
                <a:latin typeface="Arial Rounded MT Bold" pitchFamily="34" charset="0"/>
              </a:rPr>
              <a:t>120cm</a:t>
            </a:r>
            <a:endParaRPr kumimoji="0" lang="en-US" sz="1900" dirty="0">
              <a:latin typeface="Arial Rounded MT Bold" pitchFamily="34" charset="0"/>
            </a:endParaRPr>
          </a:p>
        </p:txBody>
      </p:sp>
      <p:sp>
        <p:nvSpPr>
          <p:cNvPr id="12" name="Slide Number Placeholder 11"/>
          <p:cNvSpPr>
            <a:spLocks noGrp="1"/>
          </p:cNvSpPr>
          <p:nvPr>
            <p:ph type="sldNum" sz="quarter" idx="12"/>
          </p:nvPr>
        </p:nvSpPr>
        <p:spPr/>
        <p:txBody>
          <a:bodyPr/>
          <a:lstStyle/>
          <a:p>
            <a:fld id="{87DA48A2-68BF-4CCB-B774-65C9A0FC6421}" type="slidenum">
              <a:rPr lang="en-SG" smtClean="0"/>
              <a:pPr/>
              <a:t>46</a:t>
            </a:fld>
            <a:endParaRPr lang="en-SG"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Fully assembled Si disk</a:t>
            </a:r>
            <a:endParaRPr lang="en-SG" dirty="0"/>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a:p>
        </p:txBody>
      </p:sp>
      <p:pic>
        <p:nvPicPr>
          <p:cNvPr id="6" name="Picture 5" descr="0701015_01_red"/>
          <p:cNvPicPr>
            <a:picLocks noChangeAspect="1" noChangeArrowheads="1"/>
          </p:cNvPicPr>
          <p:nvPr/>
        </p:nvPicPr>
        <p:blipFill>
          <a:blip r:embed="rId2" cstate="print"/>
          <a:srcRect/>
          <a:stretch>
            <a:fillRect/>
          </a:stretch>
        </p:blipFill>
        <p:spPr bwMode="auto">
          <a:xfrm>
            <a:off x="807225" y="1512000"/>
            <a:ext cx="7529550" cy="5040000"/>
          </a:xfrm>
          <a:prstGeom prst="rect">
            <a:avLst/>
          </a:prstGeom>
          <a:noFill/>
        </p:spPr>
      </p:pic>
      <p:sp>
        <p:nvSpPr>
          <p:cNvPr id="7" name="Slide Number Placeholder 6"/>
          <p:cNvSpPr>
            <a:spLocks noGrp="1"/>
          </p:cNvSpPr>
          <p:nvPr>
            <p:ph type="sldNum" sz="quarter" idx="12"/>
          </p:nvPr>
        </p:nvSpPr>
        <p:spPr/>
        <p:txBody>
          <a:bodyPr/>
          <a:lstStyle/>
          <a:p>
            <a:fld id="{87DA48A2-68BF-4CCB-B774-65C9A0FC6421}" type="slidenum">
              <a:rPr lang="en-SG" smtClean="0"/>
              <a:pPr/>
              <a:t>47</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2146" name="Rectangle 2"/>
          <p:cNvSpPr>
            <a:spLocks noGrp="1" noChangeArrowheads="1"/>
          </p:cNvSpPr>
          <p:nvPr>
            <p:ph type="title"/>
          </p:nvPr>
        </p:nvSpPr>
        <p:spPr/>
        <p:txBody>
          <a:bodyPr/>
          <a:lstStyle/>
          <a:p>
            <a:r>
              <a:rPr lang="en-US" sz="3600" dirty="0"/>
              <a:t>Assembly of </a:t>
            </a:r>
            <a:r>
              <a:rPr lang="en-US" sz="3600" dirty="0" smtClean="0"/>
              <a:t>EM calorimeter</a:t>
            </a:r>
            <a:endParaRPr lang="en-US" sz="3600" dirty="0"/>
          </a:p>
        </p:txBody>
      </p:sp>
      <p:sp>
        <p:nvSpPr>
          <p:cNvPr id="18" name="Footer Placeholder 17"/>
          <p:cNvSpPr>
            <a:spLocks noGrp="1"/>
          </p:cNvSpPr>
          <p:nvPr>
            <p:ph type="ftr" sz="quarter" idx="11"/>
          </p:nvPr>
        </p:nvSpPr>
        <p:spPr/>
        <p:txBody>
          <a:bodyPr/>
          <a:lstStyle/>
          <a:p>
            <a:r>
              <a:rPr lang="en-SG" smtClean="0"/>
              <a:t>Dr. B.Satyanarayana, TIFR, Mumbai                                Children's Academy Group of Schools, Mumbai                                  November 24, 2012</a:t>
            </a:r>
            <a:endParaRPr lang="en-SG"/>
          </a:p>
        </p:txBody>
      </p:sp>
      <p:grpSp>
        <p:nvGrpSpPr>
          <p:cNvPr id="20" name="Group 19"/>
          <p:cNvGrpSpPr/>
          <p:nvPr/>
        </p:nvGrpSpPr>
        <p:grpSpPr>
          <a:xfrm>
            <a:off x="491332" y="1512000"/>
            <a:ext cx="8161337" cy="5065713"/>
            <a:chOff x="141288" y="1219200"/>
            <a:chExt cx="8161337" cy="5065713"/>
          </a:xfrm>
        </p:grpSpPr>
        <p:pic>
          <p:nvPicPr>
            <p:cNvPr id="1542147" name="Picture 3" descr="IMG_0072 copy"/>
            <p:cNvPicPr>
              <a:picLocks noChangeAspect="1" noChangeArrowheads="1"/>
            </p:cNvPicPr>
            <p:nvPr/>
          </p:nvPicPr>
          <p:blipFill>
            <a:blip r:embed="rId3" cstate="print"/>
            <a:srcRect/>
            <a:stretch>
              <a:fillRect/>
            </a:stretch>
          </p:blipFill>
          <p:spPr bwMode="auto">
            <a:xfrm>
              <a:off x="2532063" y="1219200"/>
              <a:ext cx="2673350" cy="1917700"/>
            </a:xfrm>
            <a:prstGeom prst="rect">
              <a:avLst/>
            </a:prstGeom>
            <a:noFill/>
            <a:ln w="9525">
              <a:noFill/>
              <a:miter lim="800000"/>
              <a:headEnd/>
              <a:tailEnd/>
            </a:ln>
            <a:effectLst>
              <a:outerShdw dist="63500" dir="2700000" algn="ctr" rotWithShape="0">
                <a:srgbClr val="808080">
                  <a:alpha val="75000"/>
                </a:srgbClr>
              </a:outerShdw>
            </a:effectLst>
          </p:spPr>
        </p:pic>
        <p:grpSp>
          <p:nvGrpSpPr>
            <p:cNvPr id="2" name="Group 4"/>
            <p:cNvGrpSpPr>
              <a:grpSpLocks/>
            </p:cNvGrpSpPr>
            <p:nvPr/>
          </p:nvGrpSpPr>
          <p:grpSpPr bwMode="auto">
            <a:xfrm>
              <a:off x="141288" y="1219200"/>
              <a:ext cx="2351087" cy="1885950"/>
              <a:chOff x="96" y="768"/>
              <a:chExt cx="1605" cy="1188"/>
            </a:xfrm>
          </p:grpSpPr>
          <p:pic>
            <p:nvPicPr>
              <p:cNvPr id="1542149" name="Picture 5"/>
              <p:cNvPicPr>
                <a:picLocks noChangeAspect="1" noChangeArrowheads="1"/>
              </p:cNvPicPr>
              <p:nvPr/>
            </p:nvPicPr>
            <p:blipFill>
              <a:blip r:embed="rId4" cstate="print"/>
              <a:srcRect/>
              <a:stretch>
                <a:fillRect/>
              </a:stretch>
            </p:blipFill>
            <p:spPr bwMode="auto">
              <a:xfrm>
                <a:off x="96" y="768"/>
                <a:ext cx="1584" cy="1188"/>
              </a:xfrm>
              <a:prstGeom prst="rect">
                <a:avLst/>
              </a:prstGeom>
              <a:noFill/>
              <a:effectLst>
                <a:outerShdw dist="63500" dir="2700000" algn="ctr" rotWithShape="0">
                  <a:srgbClr val="808080"/>
                </a:outerShdw>
              </a:effectLst>
            </p:spPr>
          </p:pic>
          <p:sp>
            <p:nvSpPr>
              <p:cNvPr id="1542150" name="Text Box 6"/>
              <p:cNvSpPr txBox="1">
                <a:spLocks noChangeArrowheads="1"/>
              </p:cNvSpPr>
              <p:nvPr/>
            </p:nvSpPr>
            <p:spPr bwMode="auto">
              <a:xfrm>
                <a:off x="725" y="1583"/>
                <a:ext cx="976" cy="368"/>
              </a:xfrm>
              <a:prstGeom prst="rect">
                <a:avLst/>
              </a:prstGeom>
              <a:noFill/>
              <a:ln w="9525">
                <a:noFill/>
                <a:miter lim="800000"/>
                <a:headEnd/>
                <a:tailEnd/>
              </a:ln>
              <a:effectLst>
                <a:outerShdw dist="63500" dir="2700000" algn="ctr" rotWithShape="0">
                  <a:srgbClr val="808080"/>
                </a:outerShdw>
              </a:effectLst>
            </p:spPr>
            <p:txBody>
              <a:bodyPr wrap="none" anchor="ctr">
                <a:spAutoFit/>
              </a:bodyPr>
              <a:lstStyle/>
              <a:p>
                <a:pPr algn="r"/>
                <a:r>
                  <a:rPr kumimoji="0" lang="en-GB" sz="1600" dirty="0" smtClean="0">
                    <a:solidFill>
                      <a:srgbClr val="FFFFFF"/>
                    </a:solidFill>
                    <a:latin typeface="Arial Rounded MT Bold" pitchFamily="34" charset="0"/>
                  </a:rPr>
                  <a:t>Sub-module </a:t>
                </a:r>
                <a:endParaRPr kumimoji="0" lang="en-GB" sz="1600" dirty="0">
                  <a:solidFill>
                    <a:srgbClr val="FFFFFF"/>
                  </a:solidFill>
                  <a:latin typeface="Arial Rounded MT Bold" pitchFamily="34" charset="0"/>
                </a:endParaRPr>
              </a:p>
              <a:p>
                <a:pPr algn="r"/>
                <a:r>
                  <a:rPr kumimoji="0" lang="en-GB" sz="1600" dirty="0">
                    <a:solidFill>
                      <a:srgbClr val="FFFFFF"/>
                    </a:solidFill>
                    <a:latin typeface="Arial Rounded MT Bold" pitchFamily="34" charset="0"/>
                  </a:rPr>
                  <a:t> 2x5 crystals</a:t>
                </a:r>
                <a:endParaRPr kumimoji="0" lang="en-GB" sz="14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Rounded MT Bold" pitchFamily="34" charset="0"/>
                </a:endParaRPr>
              </a:p>
            </p:txBody>
          </p:sp>
        </p:grpSp>
        <p:grpSp>
          <p:nvGrpSpPr>
            <p:cNvPr id="3" name="Group 7"/>
            <p:cNvGrpSpPr>
              <a:grpSpLocks/>
            </p:cNvGrpSpPr>
            <p:nvPr/>
          </p:nvGrpSpPr>
          <p:grpSpPr bwMode="auto">
            <a:xfrm>
              <a:off x="4641850" y="1219200"/>
              <a:ext cx="3660775" cy="5065713"/>
              <a:chOff x="3168" y="768"/>
              <a:chExt cx="2498" cy="3191"/>
            </a:xfrm>
          </p:grpSpPr>
          <p:pic>
            <p:nvPicPr>
              <p:cNvPr id="1542152" name="Picture 8" descr="IMG_0211"/>
              <p:cNvPicPr>
                <a:picLocks noChangeAspect="1" noChangeArrowheads="1"/>
              </p:cNvPicPr>
              <p:nvPr/>
            </p:nvPicPr>
            <p:blipFill>
              <a:blip r:embed="rId5" cstate="print"/>
              <a:srcRect/>
              <a:stretch>
                <a:fillRect/>
              </a:stretch>
            </p:blipFill>
            <p:spPr bwMode="auto">
              <a:xfrm>
                <a:off x="3648" y="768"/>
                <a:ext cx="2018" cy="2976"/>
              </a:xfrm>
              <a:prstGeom prst="rect">
                <a:avLst/>
              </a:prstGeom>
              <a:noFill/>
              <a:effectLst>
                <a:outerShdw dist="35921" dir="2700000" algn="ctr" rotWithShape="0">
                  <a:srgbClr val="808080"/>
                </a:outerShdw>
              </a:effectLst>
            </p:spPr>
          </p:pic>
          <p:sp>
            <p:nvSpPr>
              <p:cNvPr id="1542153" name="Text Box 9"/>
              <p:cNvSpPr txBox="1">
                <a:spLocks noChangeArrowheads="1"/>
              </p:cNvSpPr>
              <p:nvPr/>
            </p:nvSpPr>
            <p:spPr bwMode="auto">
              <a:xfrm>
                <a:off x="4161" y="3168"/>
                <a:ext cx="1202" cy="407"/>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algn="ctr"/>
                <a:r>
                  <a:rPr kumimoji="0" lang="en-GB" dirty="0" smtClean="0">
                    <a:solidFill>
                      <a:srgbClr val="FFFFFF"/>
                    </a:solidFill>
                    <a:latin typeface="Arial Rounded MT Bold" pitchFamily="34" charset="0"/>
                  </a:rPr>
                  <a:t>Super-module</a:t>
                </a:r>
                <a:endParaRPr kumimoji="0" lang="en-GB" dirty="0">
                  <a:solidFill>
                    <a:srgbClr val="FFFFFF"/>
                  </a:solidFill>
                  <a:latin typeface="Arial Rounded MT Bold" pitchFamily="34" charset="0"/>
                </a:endParaRPr>
              </a:p>
              <a:p>
                <a:pPr algn="ctr"/>
                <a:r>
                  <a:rPr kumimoji="0" lang="en-GB" dirty="0">
                    <a:solidFill>
                      <a:srgbClr val="FFFFFF"/>
                    </a:solidFill>
                    <a:latin typeface="Arial Rounded MT Bold" pitchFamily="34" charset="0"/>
                  </a:rPr>
                  <a:t>1700 </a:t>
                </a:r>
                <a:r>
                  <a:rPr kumimoji="0" lang="en-GB" dirty="0" smtClean="0">
                    <a:solidFill>
                      <a:srgbClr val="FFFFFF"/>
                    </a:solidFill>
                    <a:latin typeface="Arial Rounded MT Bold" pitchFamily="34" charset="0"/>
                  </a:rPr>
                  <a:t>crystals</a:t>
                </a:r>
                <a:endParaRPr kumimoji="0" lang="en-US"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Rounded MT Bold" pitchFamily="34" charset="0"/>
                </a:endParaRPr>
              </a:p>
            </p:txBody>
          </p:sp>
          <p:sp>
            <p:nvSpPr>
              <p:cNvPr id="1542154" name="Text Box 10"/>
              <p:cNvSpPr txBox="1">
                <a:spLocks noChangeArrowheads="1"/>
              </p:cNvSpPr>
              <p:nvPr/>
            </p:nvSpPr>
            <p:spPr bwMode="auto">
              <a:xfrm>
                <a:off x="3957" y="3792"/>
                <a:ext cx="1524" cy="167"/>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algn="ctr">
                  <a:lnSpc>
                    <a:spcPct val="80000"/>
                  </a:lnSpc>
                </a:pPr>
                <a:r>
                  <a:rPr kumimoji="0" lang="de-DE" sz="1400" dirty="0">
                    <a:latin typeface="Arial Rounded MT Bold" pitchFamily="34" charset="0"/>
                  </a:rPr>
                  <a:t>Total 36 Supermodules </a:t>
                </a:r>
              </a:p>
            </p:txBody>
          </p:sp>
          <p:sp>
            <p:nvSpPr>
              <p:cNvPr id="1542155" name="AutoShape 11"/>
              <p:cNvSpPr>
                <a:spLocks noChangeArrowheads="1"/>
              </p:cNvSpPr>
              <p:nvPr/>
            </p:nvSpPr>
            <p:spPr bwMode="auto">
              <a:xfrm rot="-5471987">
                <a:off x="3222" y="3450"/>
                <a:ext cx="228" cy="336"/>
              </a:xfrm>
              <a:prstGeom prst="downArrow">
                <a:avLst>
                  <a:gd name="adj1" fmla="val 50000"/>
                  <a:gd name="adj2" fmla="val 36842"/>
                </a:avLst>
              </a:prstGeom>
              <a:gradFill rotWithShape="0">
                <a:gsLst>
                  <a:gs pos="0">
                    <a:schemeClr val="accent1"/>
                  </a:gs>
                  <a:gs pos="100000">
                    <a:schemeClr val="bg1"/>
                  </a:gs>
                </a:gsLst>
                <a:lin ang="5400000" scaled="1"/>
              </a:gradFill>
              <a:ln w="9525">
                <a:solidFill>
                  <a:schemeClr val="tx1"/>
                </a:solidFill>
                <a:miter lim="800000"/>
                <a:headEnd/>
                <a:tailEnd/>
              </a:ln>
              <a:effectLst>
                <a:outerShdw dist="35921" dir="2700000" algn="ctr" rotWithShape="0">
                  <a:srgbClr val="808080"/>
                </a:outerShdw>
              </a:effectLst>
            </p:spPr>
            <p:txBody>
              <a:bodyPr wrap="none" anchor="ctr"/>
              <a:lstStyle/>
              <a:p>
                <a:endParaRPr lang="en-SG"/>
              </a:p>
            </p:txBody>
          </p:sp>
        </p:grpSp>
        <p:grpSp>
          <p:nvGrpSpPr>
            <p:cNvPr id="4" name="Group 12"/>
            <p:cNvGrpSpPr>
              <a:grpSpLocks/>
            </p:cNvGrpSpPr>
            <p:nvPr/>
          </p:nvGrpSpPr>
          <p:grpSpPr bwMode="auto">
            <a:xfrm>
              <a:off x="141288" y="3200400"/>
              <a:ext cx="4694237" cy="3048000"/>
              <a:chOff x="96" y="2016"/>
              <a:chExt cx="3204" cy="1920"/>
            </a:xfrm>
          </p:grpSpPr>
          <p:pic>
            <p:nvPicPr>
              <p:cNvPr id="1542157" name="Picture 13" descr="m2-SM0-mounted4"/>
              <p:cNvPicPr>
                <a:picLocks noChangeArrowheads="1"/>
              </p:cNvPicPr>
              <p:nvPr/>
            </p:nvPicPr>
            <p:blipFill>
              <a:blip r:embed="rId6" cstate="print"/>
              <a:srcRect/>
              <a:stretch>
                <a:fillRect/>
              </a:stretch>
            </p:blipFill>
            <p:spPr bwMode="auto">
              <a:xfrm>
                <a:off x="96" y="2016"/>
                <a:ext cx="2832" cy="1920"/>
              </a:xfrm>
              <a:prstGeom prst="rect">
                <a:avLst/>
              </a:prstGeom>
              <a:noFill/>
              <a:ln>
                <a:noFill/>
              </a:ln>
              <a:effectLst/>
            </p:spPr>
          </p:pic>
          <p:sp>
            <p:nvSpPr>
              <p:cNvPr id="1542158" name="Text Box 14"/>
              <p:cNvSpPr txBox="1">
                <a:spLocks noChangeArrowheads="1"/>
              </p:cNvSpPr>
              <p:nvPr/>
            </p:nvSpPr>
            <p:spPr bwMode="auto">
              <a:xfrm>
                <a:off x="1947" y="3518"/>
                <a:ext cx="950" cy="368"/>
              </a:xfrm>
              <a:prstGeom prst="rect">
                <a:avLst/>
              </a:prstGeom>
              <a:noFill/>
              <a:ln w="9525">
                <a:noFill/>
                <a:miter lim="800000"/>
                <a:headEnd/>
                <a:tailEnd/>
              </a:ln>
              <a:effectLst/>
            </p:spPr>
            <p:txBody>
              <a:bodyPr wrap="none" anchor="ctr">
                <a:spAutoFit/>
              </a:bodyPr>
              <a:lstStyle/>
              <a:p>
                <a:pPr algn="ctr"/>
                <a:r>
                  <a:rPr kumimoji="0" lang="en-GB" sz="1600" dirty="0">
                    <a:solidFill>
                      <a:srgbClr val="FFFFFF"/>
                    </a:solidFill>
                    <a:latin typeface="Arial Rounded MT Bold" pitchFamily="34" charset="0"/>
                  </a:rPr>
                  <a:t>Module</a:t>
                </a:r>
              </a:p>
              <a:p>
                <a:pPr algn="ctr"/>
                <a:r>
                  <a:rPr kumimoji="0" lang="en-GB" sz="1600" dirty="0">
                    <a:solidFill>
                      <a:srgbClr val="FFFFFF"/>
                    </a:solidFill>
                    <a:latin typeface="Arial Rounded MT Bold" pitchFamily="34" charset="0"/>
                  </a:rPr>
                  <a:t>400 crystals</a:t>
                </a:r>
                <a:endParaRPr kumimoji="0" lang="en-GB" sz="14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Rounded MT Bold" pitchFamily="34" charset="0"/>
                </a:endParaRPr>
              </a:p>
            </p:txBody>
          </p:sp>
          <p:sp>
            <p:nvSpPr>
              <p:cNvPr id="1542159" name="AutoShape 15"/>
              <p:cNvSpPr>
                <a:spLocks noChangeArrowheads="1"/>
              </p:cNvSpPr>
              <p:nvPr/>
            </p:nvSpPr>
            <p:spPr bwMode="auto">
              <a:xfrm rot="2611745">
                <a:off x="3072" y="2064"/>
                <a:ext cx="228" cy="336"/>
              </a:xfrm>
              <a:prstGeom prst="downArrow">
                <a:avLst>
                  <a:gd name="adj1" fmla="val 50000"/>
                  <a:gd name="adj2" fmla="val 36842"/>
                </a:avLst>
              </a:prstGeom>
              <a:gradFill rotWithShape="0">
                <a:gsLst>
                  <a:gs pos="0">
                    <a:schemeClr val="accent1"/>
                  </a:gs>
                  <a:gs pos="100000">
                    <a:schemeClr val="bg1"/>
                  </a:gs>
                </a:gsLst>
                <a:lin ang="5400000" scaled="1"/>
              </a:gradFill>
              <a:ln w="9525">
                <a:solidFill>
                  <a:schemeClr val="tx1"/>
                </a:solidFill>
                <a:miter lim="800000"/>
                <a:headEnd/>
                <a:tailEnd/>
              </a:ln>
              <a:effectLst>
                <a:outerShdw dist="35921" dir="2700000" algn="ctr" rotWithShape="0">
                  <a:srgbClr val="808080"/>
                </a:outerShdw>
              </a:effectLst>
            </p:spPr>
            <p:txBody>
              <a:bodyPr wrap="none" anchor="ctr"/>
              <a:lstStyle/>
              <a:p>
                <a:endParaRPr lang="en-SG"/>
              </a:p>
            </p:txBody>
          </p:sp>
        </p:grpSp>
      </p:grpSp>
      <p:sp>
        <p:nvSpPr>
          <p:cNvPr id="19" name="Slide Number Placeholder 18"/>
          <p:cNvSpPr>
            <a:spLocks noGrp="1"/>
          </p:cNvSpPr>
          <p:nvPr>
            <p:ph type="sldNum" sz="quarter" idx="12"/>
          </p:nvPr>
        </p:nvSpPr>
        <p:spPr/>
        <p:txBody>
          <a:bodyPr/>
          <a:lstStyle/>
          <a:p>
            <a:fld id="{87DA48A2-68BF-4CCB-B774-65C9A0FC6421}" type="slidenum">
              <a:rPr lang="en-SG" smtClean="0"/>
              <a:pPr/>
              <a:t>48</a:t>
            </a:fld>
            <a:endParaRPr lang="en-SG"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CMS </a:t>
            </a:r>
            <a:r>
              <a:rPr lang="en-US" dirty="0" err="1" smtClean="0"/>
              <a:t>endcaps</a:t>
            </a:r>
            <a:r>
              <a:rPr lang="en-US" dirty="0" smtClean="0"/>
              <a:t>’ assembly on surface</a:t>
            </a:r>
            <a:endParaRPr lang="en-SG" dirty="0"/>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a:p>
        </p:txBody>
      </p:sp>
      <p:pic>
        <p:nvPicPr>
          <p:cNvPr id="6" name="Picture 3" descr="0607006_04"/>
          <p:cNvPicPr>
            <a:picLocks noChangeAspect="1" noChangeArrowheads="1"/>
          </p:cNvPicPr>
          <p:nvPr/>
        </p:nvPicPr>
        <p:blipFill>
          <a:blip r:embed="rId2" cstate="print"/>
          <a:srcRect/>
          <a:stretch>
            <a:fillRect/>
          </a:stretch>
        </p:blipFill>
        <p:spPr bwMode="auto">
          <a:xfrm>
            <a:off x="856374" y="1512000"/>
            <a:ext cx="7431252" cy="5040000"/>
          </a:xfrm>
          <a:prstGeom prst="rect">
            <a:avLst/>
          </a:prstGeom>
          <a:noFill/>
        </p:spPr>
      </p:pic>
      <p:sp>
        <p:nvSpPr>
          <p:cNvPr id="7" name="Slide Number Placeholder 6"/>
          <p:cNvSpPr>
            <a:spLocks noGrp="1"/>
          </p:cNvSpPr>
          <p:nvPr>
            <p:ph type="sldNum" sz="quarter" idx="12"/>
          </p:nvPr>
        </p:nvSpPr>
        <p:spPr/>
        <p:txBody>
          <a:bodyPr/>
          <a:lstStyle/>
          <a:p>
            <a:fld id="{87DA48A2-68BF-4CCB-B774-65C9A0FC6421}" type="slidenum">
              <a:rPr lang="en-SG" smtClean="0"/>
              <a:pPr/>
              <a:t>49</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Grp="1" noChangeArrowheads="1"/>
          </p:cNvSpPr>
          <p:nvPr>
            <p:ph type="title"/>
          </p:nvPr>
        </p:nvSpPr>
        <p:spPr/>
        <p:txBody>
          <a:bodyPr>
            <a:normAutofit fontScale="90000"/>
          </a:bodyPr>
          <a:lstStyle/>
          <a:p>
            <a:pPr>
              <a:defRPr/>
            </a:pPr>
            <a:r>
              <a:rPr lang="en-US" dirty="0" smtClean="0"/>
              <a:t>Powers of ten:</a:t>
            </a:r>
            <a:br>
              <a:rPr lang="en-US" dirty="0" smtClean="0"/>
            </a:br>
            <a:r>
              <a:rPr lang="en-US" dirty="0" smtClean="0"/>
              <a:t>How small is small?</a:t>
            </a:r>
          </a:p>
        </p:txBody>
      </p:sp>
      <p:sp>
        <p:nvSpPr>
          <p:cNvPr id="5" name="Footer Placeholder 4"/>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pic>
        <p:nvPicPr>
          <p:cNvPr id="4101" name="Picture 5"/>
          <p:cNvPicPr>
            <a:picLocks noChangeAspect="1" noChangeArrowheads="1"/>
          </p:cNvPicPr>
          <p:nvPr/>
        </p:nvPicPr>
        <p:blipFill>
          <a:blip r:embed="rId3" cstate="print"/>
          <a:srcRect l="1308" t="22305" r="1308" b="1493"/>
          <a:stretch>
            <a:fillRect/>
          </a:stretch>
        </p:blipFill>
        <p:spPr bwMode="auto">
          <a:xfrm>
            <a:off x="84014" y="1512000"/>
            <a:ext cx="6303464" cy="4320000"/>
          </a:xfrm>
          <a:prstGeom prst="rect">
            <a:avLst/>
          </a:prstGeom>
          <a:noFill/>
          <a:ln w="9525">
            <a:noFill/>
            <a:miter lim="800000"/>
            <a:headEnd/>
            <a:tailEnd/>
          </a:ln>
        </p:spPr>
      </p:pic>
      <p:pic>
        <p:nvPicPr>
          <p:cNvPr id="6" name="Picture 6" descr="2_dew_drop"/>
          <p:cNvPicPr>
            <a:picLocks noChangeAspect="1" noChangeArrowheads="1"/>
          </p:cNvPicPr>
          <p:nvPr/>
        </p:nvPicPr>
        <p:blipFill>
          <a:blip r:embed="rId4" cstate="print"/>
          <a:srcRect/>
          <a:stretch>
            <a:fillRect/>
          </a:stretch>
        </p:blipFill>
        <p:spPr bwMode="auto">
          <a:xfrm rot="16200000">
            <a:off x="5570419" y="2376000"/>
            <a:ext cx="4320000" cy="2659137"/>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87DA48A2-68BF-4CCB-B774-65C9A0FC6421}" type="slidenum">
              <a:rPr lang="en-SG" smtClean="0"/>
              <a:pPr/>
              <a:t>5</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additive="base">
                                        <p:cTn id="7" dur="500" fill="hold"/>
                                        <p:tgtEl>
                                          <p:spTgt spid="4101"/>
                                        </p:tgtEl>
                                        <p:attrNameLst>
                                          <p:attrName>ppt_x</p:attrName>
                                        </p:attrNameLst>
                                      </p:cBhvr>
                                      <p:tavLst>
                                        <p:tav tm="0">
                                          <p:val>
                                            <p:strVal val="0-#ppt_w/2"/>
                                          </p:val>
                                        </p:tav>
                                        <p:tav tm="100000">
                                          <p:val>
                                            <p:strVal val="#ppt_x"/>
                                          </p:val>
                                        </p:tav>
                                      </p:tavLst>
                                    </p:anim>
                                    <p:anim calcmode="lin" valueType="num">
                                      <p:cBhvr additive="base">
                                        <p:cTn id="8" dur="500" fill="hold"/>
                                        <p:tgtEl>
                                          <p:spTgt spid="410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Lowering very heavy elements</a:t>
            </a:r>
            <a:endParaRPr lang="en-SG" dirty="0"/>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a:p>
        </p:txBody>
      </p:sp>
      <p:pic>
        <p:nvPicPr>
          <p:cNvPr id="18434" name="Picture 2"/>
          <p:cNvPicPr>
            <a:picLocks noChangeAspect="1" noChangeArrowheads="1"/>
          </p:cNvPicPr>
          <p:nvPr/>
        </p:nvPicPr>
        <p:blipFill>
          <a:blip r:embed="rId2" cstate="print"/>
          <a:srcRect/>
          <a:stretch>
            <a:fillRect/>
          </a:stretch>
        </p:blipFill>
        <p:spPr bwMode="auto">
          <a:xfrm>
            <a:off x="1524000" y="1512000"/>
            <a:ext cx="6569450" cy="50400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7DA48A2-68BF-4CCB-B774-65C9A0FC6421}" type="slidenum">
              <a:rPr lang="en-SG" smtClean="0"/>
              <a:pPr/>
              <a:t>50</a:t>
            </a:fld>
            <a:endParaRPr lang="en-SG"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6" name="Rectangle 2"/>
          <p:cNvSpPr>
            <a:spLocks noGrp="1" noChangeArrowheads="1"/>
          </p:cNvSpPr>
          <p:nvPr>
            <p:ph type="title"/>
          </p:nvPr>
        </p:nvSpPr>
        <p:spPr/>
        <p:txBody>
          <a:bodyPr>
            <a:normAutofit/>
          </a:bodyPr>
          <a:lstStyle/>
          <a:p>
            <a:r>
              <a:rPr lang="en-US" sz="4400" dirty="0" smtClean="0"/>
              <a:t>Cables, Pipes and Optical Fibres!</a:t>
            </a:r>
          </a:p>
        </p:txBody>
      </p:sp>
      <p:sp>
        <p:nvSpPr>
          <p:cNvPr id="105474" name="Footer Placeholder 3"/>
          <p:cNvSpPr>
            <a:spLocks noGrp="1"/>
          </p:cNvSpPr>
          <p:nvPr>
            <p:ph type="ftr" sz="quarter" idx="11"/>
          </p:nvPr>
        </p:nvSpPr>
        <p:spPr>
          <a:noFill/>
        </p:spPr>
        <p:txBody>
          <a:bodyPr/>
          <a:lstStyle/>
          <a:p>
            <a:r>
              <a:rPr lang="en-SG" smtClean="0"/>
              <a:t>Dr. B.Satyanarayana, TIFR, Mumbai                                Children's Academy Group of Schools, Mumbai                                  November 24, 2012</a:t>
            </a:r>
            <a:endParaRPr lang="en-US"/>
          </a:p>
        </p:txBody>
      </p:sp>
      <p:pic>
        <p:nvPicPr>
          <p:cNvPr id="105477" name="Picture 3" descr="YB0_Serv_Red"/>
          <p:cNvPicPr>
            <a:picLocks noChangeAspect="1" noChangeArrowheads="1"/>
          </p:cNvPicPr>
          <p:nvPr/>
        </p:nvPicPr>
        <p:blipFill>
          <a:blip r:embed="rId3" cstate="print"/>
          <a:srcRect/>
          <a:stretch>
            <a:fillRect/>
          </a:stretch>
        </p:blipFill>
        <p:spPr bwMode="auto">
          <a:xfrm>
            <a:off x="806518" y="1512000"/>
            <a:ext cx="7530964" cy="5040000"/>
          </a:xfrm>
          <a:prstGeom prst="rect">
            <a:avLst/>
          </a:prstGeom>
          <a:noFill/>
          <a:ln w="9525">
            <a:noFill/>
            <a:miter lim="800000"/>
            <a:headEnd/>
            <a:tailEnd/>
          </a:ln>
        </p:spPr>
      </p:pic>
      <p:sp>
        <p:nvSpPr>
          <p:cNvPr id="8" name="Rectangle 7"/>
          <p:cNvSpPr/>
          <p:nvPr/>
        </p:nvSpPr>
        <p:spPr>
          <a:xfrm>
            <a:off x="806400" y="6217567"/>
            <a:ext cx="7531200" cy="400110"/>
          </a:xfrm>
          <a:prstGeom prst="rect">
            <a:avLst/>
          </a:prstGeom>
          <a:solidFill>
            <a:schemeClr val="tx1"/>
          </a:solidFill>
        </p:spPr>
        <p:txBody>
          <a:bodyPr>
            <a:spAutoFit/>
          </a:bodyPr>
          <a:lstStyle/>
          <a:p>
            <a:pPr algn="ctr"/>
            <a:r>
              <a:rPr lang="en-US" sz="2000" dirty="0" smtClean="0">
                <a:solidFill>
                  <a:schemeClr val="bg1"/>
                </a:solidFill>
                <a:latin typeface="Arial Rounded MT Bold" pitchFamily="34" charset="0"/>
              </a:rPr>
              <a:t>250km and 50000 man-hours for the central part alone!</a:t>
            </a:r>
            <a:endParaRPr lang="en-SG" dirty="0">
              <a:solidFill>
                <a:schemeClr val="bg1"/>
              </a:solidFill>
              <a:latin typeface="Arial Rounded MT Bold" pitchFamily="34" charset="0"/>
            </a:endParaRPr>
          </a:p>
        </p:txBody>
      </p:sp>
      <p:sp>
        <p:nvSpPr>
          <p:cNvPr id="7" name="Slide Number Placeholder 6"/>
          <p:cNvSpPr>
            <a:spLocks noGrp="1"/>
          </p:cNvSpPr>
          <p:nvPr>
            <p:ph type="sldNum" sz="quarter" idx="12"/>
          </p:nvPr>
        </p:nvSpPr>
        <p:spPr/>
        <p:txBody>
          <a:bodyPr/>
          <a:lstStyle/>
          <a:p>
            <a:fld id="{87DA48A2-68BF-4CCB-B774-65C9A0FC6421}" type="slidenum">
              <a:rPr lang="en-SG" smtClean="0"/>
              <a:pPr/>
              <a:t>51</a:t>
            </a:fld>
            <a:endParaRPr lang="en-SG"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Cross-section of central barrel</a:t>
            </a:r>
            <a:endParaRPr lang="en-SG" dirty="0"/>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a:p>
        </p:txBody>
      </p:sp>
      <p:pic>
        <p:nvPicPr>
          <p:cNvPr id="6" name="Picture 3" descr="12A_0016 as Smart Object-1_red"/>
          <p:cNvPicPr>
            <a:picLocks noGrp="1" noChangeAspect="1" noChangeArrowheads="1"/>
          </p:cNvPicPr>
          <p:nvPr>
            <p:ph idx="1"/>
          </p:nvPr>
        </p:nvPicPr>
        <p:blipFill>
          <a:blip r:embed="rId2" cstate="print"/>
          <a:srcRect/>
          <a:stretch>
            <a:fillRect/>
          </a:stretch>
        </p:blipFill>
        <p:spPr bwMode="auto">
          <a:xfrm>
            <a:off x="807796" y="1512000"/>
            <a:ext cx="7528409" cy="50400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7DA48A2-68BF-4CCB-B774-65C9A0FC6421}" type="slidenum">
              <a:rPr lang="en-SG" smtClean="0"/>
              <a:pPr/>
              <a:t>52</a:t>
            </a:fld>
            <a:endParaRPr lang="en-SG"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Rectangle 2"/>
          <p:cNvSpPr>
            <a:spLocks noGrp="1" noChangeArrowheads="1"/>
          </p:cNvSpPr>
          <p:nvPr>
            <p:ph type="title"/>
          </p:nvPr>
        </p:nvSpPr>
        <p:spPr/>
        <p:txBody>
          <a:bodyPr>
            <a:normAutofit/>
          </a:bodyPr>
          <a:lstStyle/>
          <a:p>
            <a:r>
              <a:rPr lang="en-US" dirty="0" smtClean="0">
                <a:solidFill>
                  <a:srgbClr val="FFC000"/>
                </a:solidFill>
              </a:rPr>
              <a:t>Final integration of Si tracker</a:t>
            </a:r>
            <a:endParaRPr lang="en-US" sz="6000" dirty="0">
              <a:solidFill>
                <a:srgbClr val="FFC000"/>
              </a:solidFill>
            </a:endParaRPr>
          </a:p>
        </p:txBody>
      </p:sp>
      <p:sp>
        <p:nvSpPr>
          <p:cNvPr id="109570" name="Footer Placeholder 4"/>
          <p:cNvSpPr>
            <a:spLocks noGrp="1"/>
          </p:cNvSpPr>
          <p:nvPr>
            <p:ph type="ftr" sz="quarter" idx="11"/>
          </p:nvPr>
        </p:nvSpPr>
        <p:spPr>
          <a:noFill/>
        </p:spPr>
        <p:txBody>
          <a:bodyPr/>
          <a:lstStyle/>
          <a:p>
            <a:r>
              <a:rPr lang="en-SG" smtClean="0"/>
              <a:t>Dr. B.Satyanarayana, TIFR, Mumbai                                Children's Academy Group of Schools, Mumbai                                  November 24, 2012</a:t>
            </a:r>
            <a:endParaRPr lang="en-US"/>
          </a:p>
        </p:txBody>
      </p:sp>
      <p:pic>
        <p:nvPicPr>
          <p:cNvPr id="109573" name="Picture 3" descr="bul-pho-2007-079"/>
          <p:cNvPicPr>
            <a:picLocks noChangeAspect="1" noChangeArrowheads="1"/>
          </p:cNvPicPr>
          <p:nvPr/>
        </p:nvPicPr>
        <p:blipFill>
          <a:blip r:embed="rId3" cstate="print"/>
          <a:srcRect/>
          <a:stretch>
            <a:fillRect/>
          </a:stretch>
        </p:blipFill>
        <p:spPr bwMode="auto">
          <a:xfrm>
            <a:off x="793052" y="1512000"/>
            <a:ext cx="7557896" cy="50400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7DA48A2-68BF-4CCB-B774-65C9A0FC6421}" type="slidenum">
              <a:rPr lang="en-SG" smtClean="0"/>
              <a:pPr/>
              <a:t>53</a:t>
            </a:fld>
            <a:endParaRPr lang="en-SG"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Joining the gigantic pieces</a:t>
            </a:r>
            <a:endParaRPr lang="en-SG" dirty="0"/>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a:p>
        </p:txBody>
      </p:sp>
      <p:pic>
        <p:nvPicPr>
          <p:cNvPr id="8" name="Picture 4" descr="image-1"/>
          <p:cNvPicPr>
            <a:picLocks noGrp="1" noChangeAspect="1" noChangeArrowheads="1"/>
          </p:cNvPicPr>
          <p:nvPr>
            <p:ph idx="1"/>
          </p:nvPr>
        </p:nvPicPr>
        <p:blipFill>
          <a:blip r:embed="rId2" cstate="print"/>
          <a:srcRect/>
          <a:stretch>
            <a:fillRect/>
          </a:stretch>
        </p:blipFill>
        <p:spPr bwMode="auto">
          <a:xfrm>
            <a:off x="782527" y="1512000"/>
            <a:ext cx="7578947" cy="50400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7DA48A2-68BF-4CCB-B774-65C9A0FC6421}" type="slidenum">
              <a:rPr lang="en-SG" smtClean="0"/>
              <a:pPr/>
              <a:t>54</a:t>
            </a:fld>
            <a:endParaRPr lang="en-SG"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event in the detector</a:t>
            </a:r>
            <a:endParaRPr lang="en-SG" dirty="0"/>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a:p>
        </p:txBody>
      </p:sp>
      <p:pic>
        <p:nvPicPr>
          <p:cNvPr id="26626" name="Picture 2"/>
          <p:cNvPicPr>
            <a:picLocks noGrp="1" noChangeAspect="1" noChangeArrowheads="1"/>
          </p:cNvPicPr>
          <p:nvPr>
            <p:ph idx="1"/>
          </p:nvPr>
        </p:nvPicPr>
        <p:blipFill>
          <a:blip r:embed="rId2" cstate="print"/>
          <a:srcRect/>
          <a:stretch>
            <a:fillRect/>
          </a:stretch>
        </p:blipFill>
        <p:spPr bwMode="auto">
          <a:xfrm>
            <a:off x="930134" y="1511300"/>
            <a:ext cx="7283732" cy="5040313"/>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7DA48A2-68BF-4CCB-B774-65C9A0FC6421}" type="slidenum">
              <a:rPr lang="en-SG" smtClean="0"/>
              <a:pPr/>
              <a:t>55</a:t>
            </a:fld>
            <a:endParaRPr lang="en-SG"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Trigger rates and data sizes</a:t>
            </a:r>
            <a:endParaRPr lang="en-SG" dirty="0"/>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a:p>
        </p:txBody>
      </p:sp>
      <p:pic>
        <p:nvPicPr>
          <p:cNvPr id="6" name="Picture 8" descr="sizes"/>
          <p:cNvPicPr>
            <a:picLocks noGrp="1" noChangeAspect="1" noChangeArrowheads="1"/>
          </p:cNvPicPr>
          <p:nvPr>
            <p:ph idx="1"/>
          </p:nvPr>
        </p:nvPicPr>
        <p:blipFill>
          <a:blip r:embed="rId2" cstate="print"/>
          <a:srcRect t="853"/>
          <a:stretch>
            <a:fillRect/>
          </a:stretch>
        </p:blipFill>
        <p:spPr>
          <a:xfrm>
            <a:off x="1043477" y="1511999"/>
            <a:ext cx="7057047" cy="5040000"/>
          </a:xfrm>
          <a:noFill/>
          <a:ln/>
        </p:spPr>
      </p:pic>
      <p:sp>
        <p:nvSpPr>
          <p:cNvPr id="7" name="Slide Number Placeholder 6"/>
          <p:cNvSpPr>
            <a:spLocks noGrp="1"/>
          </p:cNvSpPr>
          <p:nvPr>
            <p:ph type="sldNum" sz="quarter" idx="12"/>
          </p:nvPr>
        </p:nvSpPr>
        <p:spPr/>
        <p:txBody>
          <a:bodyPr/>
          <a:lstStyle/>
          <a:p>
            <a:fld id="{87DA48A2-68BF-4CCB-B774-65C9A0FC6421}" type="slidenum">
              <a:rPr lang="en-SG" smtClean="0"/>
              <a:pPr/>
              <a:t>56</a:t>
            </a:fld>
            <a:endParaRPr lang="en-SG"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flow in CMS experiment</a:t>
            </a:r>
            <a:endParaRPr lang="en-SG" dirty="0"/>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a:p>
        </p:txBody>
      </p:sp>
      <p:pic>
        <p:nvPicPr>
          <p:cNvPr id="6" name="Picture 6" descr="layout3"/>
          <p:cNvPicPr>
            <a:picLocks noGrp="1" noChangeAspect="1" noChangeArrowheads="1"/>
          </p:cNvPicPr>
          <p:nvPr>
            <p:ph idx="1"/>
          </p:nvPr>
        </p:nvPicPr>
        <p:blipFill>
          <a:blip r:embed="rId2" cstate="print"/>
          <a:srcRect/>
          <a:stretch>
            <a:fillRect/>
          </a:stretch>
        </p:blipFill>
        <p:spPr>
          <a:xfrm>
            <a:off x="18000" y="1512000"/>
            <a:ext cx="9108000" cy="4267134"/>
          </a:xfrm>
          <a:noFill/>
          <a:ln/>
        </p:spPr>
      </p:pic>
      <p:sp>
        <p:nvSpPr>
          <p:cNvPr id="7" name="Slide Number Placeholder 6"/>
          <p:cNvSpPr>
            <a:spLocks noGrp="1"/>
          </p:cNvSpPr>
          <p:nvPr>
            <p:ph type="sldNum" sz="quarter" idx="12"/>
          </p:nvPr>
        </p:nvSpPr>
        <p:spPr/>
        <p:txBody>
          <a:bodyPr/>
          <a:lstStyle/>
          <a:p>
            <a:fld id="{87DA48A2-68BF-4CCB-B774-65C9A0FC6421}" type="slidenum">
              <a:rPr lang="en-SG" smtClean="0"/>
              <a:pPr/>
              <a:t>57</a:t>
            </a:fld>
            <a:endParaRPr lang="en-SG"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SG" dirty="0" smtClean="0"/>
              <a:t>A </a:t>
            </a:r>
            <a:r>
              <a:rPr lang="en-SG" dirty="0" err="1" smtClean="0"/>
              <a:t>Toroidal</a:t>
            </a:r>
            <a:r>
              <a:rPr lang="en-SG" dirty="0" smtClean="0"/>
              <a:t> LHC Apparatus</a:t>
            </a:r>
            <a:endParaRPr lang="en-SG" dirty="0"/>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pic>
        <p:nvPicPr>
          <p:cNvPr id="7" name="Picture 2"/>
          <p:cNvPicPr>
            <a:picLocks noChangeAspect="1" noChangeArrowheads="1"/>
          </p:cNvPicPr>
          <p:nvPr/>
        </p:nvPicPr>
        <p:blipFill>
          <a:blip r:embed="rId2" cstate="print"/>
          <a:srcRect l="34447" t="8861" r="36087" b="68602"/>
          <a:stretch>
            <a:fillRect/>
          </a:stretch>
        </p:blipFill>
        <p:spPr bwMode="auto">
          <a:xfrm rot="16200000">
            <a:off x="-1189023" y="2951892"/>
            <a:ext cx="4869979" cy="2132908"/>
          </a:xfrm>
          <a:prstGeom prst="rect">
            <a:avLst/>
          </a:prstGeom>
          <a:noFill/>
          <a:ln w="9525">
            <a:noFill/>
            <a:miter lim="800000"/>
            <a:headEnd/>
            <a:tailEnd/>
          </a:ln>
        </p:spPr>
      </p:pic>
      <p:pic>
        <p:nvPicPr>
          <p:cNvPr id="8" name="Picture 7" descr="Untitled.jpg"/>
          <p:cNvPicPr>
            <a:picLocks noChangeAspect="1"/>
          </p:cNvPicPr>
          <p:nvPr/>
        </p:nvPicPr>
        <p:blipFill>
          <a:blip r:embed="rId3" cstate="print"/>
          <a:srcRect l="1080"/>
          <a:stretch>
            <a:fillRect/>
          </a:stretch>
        </p:blipFill>
        <p:spPr>
          <a:xfrm>
            <a:off x="2440991" y="1512000"/>
            <a:ext cx="6595505" cy="5057775"/>
          </a:xfrm>
          <a:prstGeom prst="rect">
            <a:avLst/>
          </a:prstGeom>
        </p:spPr>
      </p:pic>
      <p:sp>
        <p:nvSpPr>
          <p:cNvPr id="10" name="Slide Number Placeholder 9"/>
          <p:cNvSpPr>
            <a:spLocks noGrp="1"/>
          </p:cNvSpPr>
          <p:nvPr>
            <p:ph type="sldNum" sz="quarter" idx="12"/>
          </p:nvPr>
        </p:nvSpPr>
        <p:spPr/>
        <p:txBody>
          <a:bodyPr/>
          <a:lstStyle/>
          <a:p>
            <a:fld id="{87DA48A2-68BF-4CCB-B774-65C9A0FC6421}" type="slidenum">
              <a:rPr lang="en-SG" smtClean="0"/>
              <a:pPr/>
              <a:t>58</a:t>
            </a:fld>
            <a:endParaRPr lang="en-SG"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Cross-sectional view of ATLAS</a:t>
            </a:r>
            <a:endParaRPr lang="en-SG" dirty="0"/>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a:p>
        </p:txBody>
      </p:sp>
      <p:pic>
        <p:nvPicPr>
          <p:cNvPr id="6" name="Picture 7" descr="ATLAStoroidDec05"/>
          <p:cNvPicPr>
            <a:picLocks noGrp="1" noChangeAspect="1" noChangeArrowheads="1"/>
          </p:cNvPicPr>
          <p:nvPr>
            <p:ph idx="1"/>
          </p:nvPr>
        </p:nvPicPr>
        <p:blipFill>
          <a:blip r:embed="rId2" cstate="print"/>
          <a:srcRect/>
          <a:stretch>
            <a:fillRect/>
          </a:stretch>
        </p:blipFill>
        <p:spPr bwMode="auto">
          <a:xfrm>
            <a:off x="704331" y="1511300"/>
            <a:ext cx="7735338" cy="5040313"/>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7DA48A2-68BF-4CCB-B774-65C9A0FC6421}" type="slidenum">
              <a:rPr lang="en-SG" smtClean="0"/>
              <a:pPr/>
              <a:t>59</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Dimensions in Physics</a:t>
            </a:r>
            <a:endParaRPr lang="en-SG" dirty="0"/>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pic>
        <p:nvPicPr>
          <p:cNvPr id="84994" name="Picture 2"/>
          <p:cNvPicPr>
            <a:picLocks noGrp="1" noChangeAspect="1" noChangeArrowheads="1"/>
          </p:cNvPicPr>
          <p:nvPr>
            <p:ph idx="1"/>
          </p:nvPr>
        </p:nvPicPr>
        <p:blipFill>
          <a:blip r:embed="rId2" cstate="print"/>
          <a:srcRect t="15494" b="6640"/>
          <a:stretch>
            <a:fillRect/>
          </a:stretch>
        </p:blipFill>
        <p:spPr bwMode="auto">
          <a:xfrm>
            <a:off x="378354" y="1511988"/>
            <a:ext cx="8387292" cy="50400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7DA48A2-68BF-4CCB-B774-65C9A0FC6421}" type="slidenum">
              <a:rPr lang="en-SG" smtClean="0"/>
              <a:pPr/>
              <a:t>6</a:t>
            </a:fld>
            <a:endParaRPr lang="en-SG"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ALICE Experiment</a:t>
            </a:r>
            <a:endParaRPr lang="en-SG" dirty="0"/>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a:p>
        </p:txBody>
      </p:sp>
      <p:pic>
        <p:nvPicPr>
          <p:cNvPr id="34818" name="Picture 2" descr="http://www.isgtw.org/images/2008/ALICE_diagram.jpg"/>
          <p:cNvPicPr>
            <a:picLocks noGrp="1" noChangeAspect="1" noChangeArrowheads="1"/>
          </p:cNvPicPr>
          <p:nvPr>
            <p:ph idx="1"/>
          </p:nvPr>
        </p:nvPicPr>
        <p:blipFill>
          <a:blip r:embed="rId2" cstate="print"/>
          <a:srcRect t="7331"/>
          <a:stretch>
            <a:fillRect/>
          </a:stretch>
        </p:blipFill>
        <p:spPr bwMode="auto">
          <a:xfrm>
            <a:off x="352223" y="1512000"/>
            <a:ext cx="8439555" cy="5040000"/>
          </a:xfrm>
          <a:prstGeom prst="rect">
            <a:avLst/>
          </a:prstGeom>
          <a:noFill/>
        </p:spPr>
      </p:pic>
      <p:sp>
        <p:nvSpPr>
          <p:cNvPr id="7" name="Rectangle 6"/>
          <p:cNvSpPr/>
          <p:nvPr/>
        </p:nvSpPr>
        <p:spPr>
          <a:xfrm>
            <a:off x="479135" y="6084004"/>
            <a:ext cx="3228769" cy="369332"/>
          </a:xfrm>
          <a:prstGeom prst="rect">
            <a:avLst/>
          </a:prstGeom>
        </p:spPr>
        <p:txBody>
          <a:bodyPr wrap="none">
            <a:spAutoFit/>
          </a:bodyPr>
          <a:lstStyle/>
          <a:p>
            <a:r>
              <a:rPr lang="en-SG" b="1" dirty="0" smtClean="0"/>
              <a:t>A</a:t>
            </a:r>
            <a:r>
              <a:rPr lang="en-SG" dirty="0" smtClean="0"/>
              <a:t> </a:t>
            </a:r>
            <a:r>
              <a:rPr lang="en-SG" b="1" dirty="0" smtClean="0"/>
              <a:t>L</a:t>
            </a:r>
            <a:r>
              <a:rPr lang="en-SG" dirty="0" smtClean="0"/>
              <a:t>arge </a:t>
            </a:r>
            <a:r>
              <a:rPr lang="en-SG" b="1" dirty="0" smtClean="0"/>
              <a:t>I</a:t>
            </a:r>
            <a:r>
              <a:rPr lang="en-SG" dirty="0" smtClean="0"/>
              <a:t>on </a:t>
            </a:r>
            <a:r>
              <a:rPr lang="en-SG" b="1" dirty="0" smtClean="0"/>
              <a:t>C</a:t>
            </a:r>
            <a:r>
              <a:rPr lang="en-SG" dirty="0" smtClean="0"/>
              <a:t>ollider </a:t>
            </a:r>
            <a:r>
              <a:rPr lang="en-SG" b="1" dirty="0" smtClean="0"/>
              <a:t>E</a:t>
            </a:r>
            <a:r>
              <a:rPr lang="en-SG" dirty="0" smtClean="0"/>
              <a:t>xperiment</a:t>
            </a:r>
            <a:endParaRPr lang="en-SG" dirty="0"/>
          </a:p>
        </p:txBody>
      </p:sp>
      <p:sp>
        <p:nvSpPr>
          <p:cNvPr id="8" name="Slide Number Placeholder 7"/>
          <p:cNvSpPr>
            <a:spLocks noGrp="1"/>
          </p:cNvSpPr>
          <p:nvPr>
            <p:ph type="sldNum" sz="quarter" idx="12"/>
          </p:nvPr>
        </p:nvSpPr>
        <p:spPr/>
        <p:txBody>
          <a:bodyPr/>
          <a:lstStyle/>
          <a:p>
            <a:fld id="{87DA48A2-68BF-4CCB-B774-65C9A0FC6421}" type="slidenum">
              <a:rPr lang="en-SG" smtClean="0"/>
              <a:pPr/>
              <a:t>60</a:t>
            </a:fld>
            <a:endParaRPr lang="en-SG"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Cross-sectional view of ALICE</a:t>
            </a:r>
            <a:endParaRPr lang="en-SG" dirty="0"/>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a:p>
        </p:txBody>
      </p:sp>
      <p:pic>
        <p:nvPicPr>
          <p:cNvPr id="86020" name="Picture 4" descr="http://mediaarchive.cern.ch/MediaArchive/Photo/Public/2008/0801022/0801022_04/0801022_04-A5-at-72-dpi.jpg"/>
          <p:cNvPicPr>
            <a:picLocks noGrp="1" noChangeAspect="1" noChangeArrowheads="1"/>
          </p:cNvPicPr>
          <p:nvPr>
            <p:ph idx="1"/>
          </p:nvPr>
        </p:nvPicPr>
        <p:blipFill>
          <a:blip r:embed="rId2" cstate="print"/>
          <a:srcRect/>
          <a:stretch>
            <a:fillRect/>
          </a:stretch>
        </p:blipFill>
        <p:spPr bwMode="auto">
          <a:xfrm>
            <a:off x="1214182" y="1512000"/>
            <a:ext cx="6715637" cy="5040000"/>
          </a:xfrm>
          <a:prstGeom prst="rect">
            <a:avLst/>
          </a:prstGeom>
          <a:noFill/>
        </p:spPr>
      </p:pic>
      <p:sp>
        <p:nvSpPr>
          <p:cNvPr id="6" name="Slide Number Placeholder 5"/>
          <p:cNvSpPr>
            <a:spLocks noGrp="1"/>
          </p:cNvSpPr>
          <p:nvPr>
            <p:ph type="sldNum" sz="quarter" idx="12"/>
          </p:nvPr>
        </p:nvSpPr>
        <p:spPr/>
        <p:txBody>
          <a:bodyPr/>
          <a:lstStyle/>
          <a:p>
            <a:fld id="{87DA48A2-68BF-4CCB-B774-65C9A0FC6421}" type="slidenum">
              <a:rPr lang="en-SG" smtClean="0"/>
              <a:pPr/>
              <a:t>61</a:t>
            </a:fld>
            <a:endParaRPr lang="en-SG"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Rectangle 2"/>
          <p:cNvSpPr>
            <a:spLocks noGrp="1" noChangeArrowheads="1"/>
          </p:cNvSpPr>
          <p:nvPr>
            <p:ph type="title"/>
          </p:nvPr>
        </p:nvSpPr>
        <p:spPr/>
        <p:txBody>
          <a:bodyPr>
            <a:normAutofit/>
          </a:bodyPr>
          <a:lstStyle/>
          <a:p>
            <a:r>
              <a:rPr lang="en-US" smtClean="0"/>
              <a:t>The LHC Computing Grid</a:t>
            </a:r>
          </a:p>
        </p:txBody>
      </p:sp>
      <p:sp>
        <p:nvSpPr>
          <p:cNvPr id="9" name="Content Placeholder 8"/>
          <p:cNvSpPr>
            <a:spLocks noGrp="1"/>
          </p:cNvSpPr>
          <p:nvPr>
            <p:ph idx="1"/>
          </p:nvPr>
        </p:nvSpPr>
        <p:spPr/>
        <p:txBody>
          <a:bodyPr>
            <a:normAutofit fontScale="70000" lnSpcReduction="20000"/>
          </a:bodyPr>
          <a:lstStyle/>
          <a:p>
            <a:pPr>
              <a:lnSpc>
                <a:spcPct val="120000"/>
              </a:lnSpc>
            </a:pPr>
            <a:r>
              <a:rPr lang="en-US" dirty="0" smtClean="0"/>
              <a:t>The Grid unites computing resources of particle physics institutions around the world.</a:t>
            </a:r>
          </a:p>
          <a:p>
            <a:pPr>
              <a:lnSpc>
                <a:spcPct val="120000"/>
              </a:lnSpc>
            </a:pPr>
            <a:r>
              <a:rPr lang="en-US" dirty="0" smtClean="0"/>
              <a:t>The World Wide Web (invented at CERN) provides seamless access to information that is stored in many millions of different geographical locations.</a:t>
            </a:r>
          </a:p>
          <a:p>
            <a:pPr>
              <a:lnSpc>
                <a:spcPct val="120000"/>
              </a:lnSpc>
            </a:pPr>
            <a:r>
              <a:rPr lang="en-US" dirty="0" smtClean="0"/>
              <a:t>The Grid is an infrastructure that provides seamless access to computing power and data storage capacity distributed over the globe.</a:t>
            </a:r>
          </a:p>
          <a:p>
            <a:pPr>
              <a:lnSpc>
                <a:spcPct val="120000"/>
              </a:lnSpc>
            </a:pPr>
            <a:endParaRPr lang="en-SG" dirty="0"/>
          </a:p>
        </p:txBody>
      </p:sp>
      <p:sp>
        <p:nvSpPr>
          <p:cNvPr id="121858" name="Footer Placeholder 2"/>
          <p:cNvSpPr>
            <a:spLocks noGrp="1"/>
          </p:cNvSpPr>
          <p:nvPr>
            <p:ph type="ftr" sz="quarter" idx="11"/>
          </p:nvPr>
        </p:nvSpPr>
        <p:spPr>
          <a:noFill/>
        </p:spPr>
        <p:txBody>
          <a:bodyPr/>
          <a:lstStyle/>
          <a:p>
            <a:r>
              <a:rPr lang="en-SG" smtClean="0"/>
              <a:t>Dr. B.Satyanarayana, TIFR, Mumbai                                Children's Academy Group of Schools, Mumbai                                  November 24, 2012</a:t>
            </a:r>
            <a:endParaRPr lang="en-US"/>
          </a:p>
        </p:txBody>
      </p:sp>
      <p:sp>
        <p:nvSpPr>
          <p:cNvPr id="121861" name="Rectangle 3"/>
          <p:cNvSpPr>
            <a:spLocks noChangeArrowheads="1"/>
          </p:cNvSpPr>
          <p:nvPr/>
        </p:nvSpPr>
        <p:spPr bwMode="auto">
          <a:xfrm>
            <a:off x="457200" y="1066801"/>
            <a:ext cx="8220808" cy="4525963"/>
          </a:xfrm>
          <a:prstGeom prst="rect">
            <a:avLst/>
          </a:prstGeom>
          <a:noFill/>
          <a:ln w="9525">
            <a:noFill/>
            <a:miter lim="800000"/>
            <a:headEnd/>
            <a:tailEnd/>
          </a:ln>
        </p:spPr>
        <p:txBody>
          <a:bodyPr/>
          <a:lstStyle/>
          <a:p>
            <a:pPr marL="342900" indent="-342900" algn="l" eaLnBrk="1" hangingPunct="1">
              <a:spcBef>
                <a:spcPct val="20000"/>
              </a:spcBef>
              <a:buClr>
                <a:srgbClr val="3861AA"/>
              </a:buClr>
              <a:buFontTx/>
              <a:buChar char="•"/>
            </a:pPr>
            <a:endParaRPr lang="en-US" sz="2400">
              <a:solidFill>
                <a:srgbClr val="3861AA"/>
              </a:solidFill>
              <a:latin typeface="Arial" pitchFamily="34" charset="0"/>
            </a:endParaRPr>
          </a:p>
        </p:txBody>
      </p:sp>
      <p:pic>
        <p:nvPicPr>
          <p:cNvPr id="11" name="ShockwaveFlash1"/>
          <p:cNvPicPr>
            <a:picLocks noGrp="1" noChangeAspect="1" noChangeArrowheads="1"/>
          </p:cNvPicPr>
          <p:nvPr>
            <p:ph idx="13"/>
          </p:nvPr>
        </p:nvPicPr>
        <p:blipFill>
          <a:blip r:embed="rId3" cstate="print"/>
          <a:srcRect/>
          <a:stretch>
            <a:fillRect/>
          </a:stretch>
        </p:blipFill>
        <p:spPr bwMode="auto">
          <a:xfrm>
            <a:off x="4829417" y="2127488"/>
            <a:ext cx="4022240" cy="3809524"/>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87DA48A2-68BF-4CCB-B774-65C9A0FC6421}" type="slidenum">
              <a:rPr lang="en-SG" smtClean="0"/>
              <a:pPr/>
              <a:t>62</a:t>
            </a:fld>
            <a:endParaRPr lang="en-SG"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18000" y="-17270"/>
            <a:ext cx="9108000" cy="6892541"/>
          </a:xfrm>
          <a:prstGeom prst="rect">
            <a:avLst/>
          </a:prstGeom>
          <a:noFill/>
          <a:ln w="9525">
            <a:noFill/>
            <a:miter lim="800000"/>
            <a:headEnd/>
            <a:tailEnd/>
          </a:ln>
        </p:spPr>
      </p:pic>
      <p:sp>
        <p:nvSpPr>
          <p:cNvPr id="7" name="Footer Placeholder 6"/>
          <p:cNvSpPr>
            <a:spLocks noGrp="1"/>
          </p:cNvSpPr>
          <p:nvPr>
            <p:ph type="ftr" sz="quarter" idx="11"/>
          </p:nvPr>
        </p:nvSpPr>
        <p:spPr>
          <a:xfrm>
            <a:off x="2640596" y="6476999"/>
            <a:ext cx="5507719" cy="274320"/>
          </a:xfrm>
        </p:spPr>
        <p:txBody>
          <a:bodyPr/>
          <a:lstStyle/>
          <a:p>
            <a:r>
              <a:rPr lang="en-SG" smtClean="0"/>
              <a:t>Dr. B.Satyanarayana, TIFR, Mumbai                                Children's Academy Group of Schools, Mumbai                                  November 24, 2012</a:t>
            </a:r>
            <a:endParaRPr lang="en-SG"/>
          </a:p>
        </p:txBody>
      </p:sp>
      <p:sp>
        <p:nvSpPr>
          <p:cNvPr id="8" name="Rectangle 7"/>
          <p:cNvSpPr/>
          <p:nvPr/>
        </p:nvSpPr>
        <p:spPr>
          <a:xfrm>
            <a:off x="125760" y="6444044"/>
            <a:ext cx="8892480" cy="400110"/>
          </a:xfrm>
          <a:prstGeom prst="rect">
            <a:avLst/>
          </a:prstGeom>
          <a:solidFill>
            <a:srgbClr val="FFFF00"/>
          </a:solidFill>
        </p:spPr>
        <p:txBody>
          <a:bodyPr wrap="square">
            <a:spAutoFit/>
          </a:bodyPr>
          <a:lstStyle/>
          <a:p>
            <a:pPr algn="ctr"/>
            <a:r>
              <a:rPr lang="en-SG" sz="2000" dirty="0" smtClean="0">
                <a:latin typeface="Arial Rounded MT Bold" pitchFamily="34" charset="0"/>
              </a:rPr>
              <a:t>LHC Tier2 Grid computing centres for CMS and ALICE in India</a:t>
            </a:r>
          </a:p>
        </p:txBody>
      </p:sp>
      <p:sp>
        <p:nvSpPr>
          <p:cNvPr id="9" name="Slide Number Placeholder 8"/>
          <p:cNvSpPr>
            <a:spLocks noGrp="1"/>
          </p:cNvSpPr>
          <p:nvPr>
            <p:ph type="sldNum" sz="quarter" idx="12"/>
          </p:nvPr>
        </p:nvSpPr>
        <p:spPr/>
        <p:txBody>
          <a:bodyPr/>
          <a:lstStyle/>
          <a:p>
            <a:fld id="{87DA48A2-68BF-4CCB-B774-65C9A0FC6421}" type="slidenum">
              <a:rPr lang="en-SG" smtClean="0"/>
              <a:pPr/>
              <a:t>63</a:t>
            </a:fld>
            <a:endParaRPr lang="en-SG"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LHC machine parts by DAE</a:t>
            </a:r>
            <a:endParaRPr lang="en-SG" dirty="0"/>
          </a:p>
        </p:txBody>
      </p:sp>
      <p:sp>
        <p:nvSpPr>
          <p:cNvPr id="3" name="Footer Placeholder 2"/>
          <p:cNvSpPr>
            <a:spLocks noGrp="1"/>
          </p:cNvSpPr>
          <p:nvPr>
            <p:ph type="ftr" sz="quarter" idx="11"/>
          </p:nvPr>
        </p:nvSpPr>
        <p:spPr/>
        <p:txBody>
          <a:bodyPr/>
          <a:lstStyle/>
          <a:p>
            <a:r>
              <a:rPr lang="en-SG" smtClean="0"/>
              <a:t>Dr. B.Satyanarayana, TIFR, Mumbai                                Children's Academy Group of Schools, Mumbai                                  November 24, 2012</a:t>
            </a:r>
            <a:endParaRPr lang="en-US"/>
          </a:p>
        </p:txBody>
      </p:sp>
      <p:pic>
        <p:nvPicPr>
          <p:cNvPr id="25602" name="Picture 2"/>
          <p:cNvPicPr>
            <a:picLocks noGrp="1" noChangeAspect="1" noChangeArrowheads="1"/>
          </p:cNvPicPr>
          <p:nvPr>
            <p:ph idx="1"/>
          </p:nvPr>
        </p:nvPicPr>
        <p:blipFill>
          <a:blip r:embed="rId2" cstate="print"/>
          <a:srcRect/>
          <a:stretch>
            <a:fillRect/>
          </a:stretch>
        </p:blipFill>
        <p:spPr bwMode="auto">
          <a:xfrm>
            <a:off x="1210562" y="1511300"/>
            <a:ext cx="6722877" cy="5040313"/>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7DA48A2-68BF-4CCB-B774-65C9A0FC6421}" type="slidenum">
              <a:rPr lang="en-SG" smtClean="0"/>
              <a:pPr/>
              <a:t>64</a:t>
            </a:fld>
            <a:endParaRPr lang="en-SG"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 pre-shower by BARC-DU</a:t>
            </a:r>
            <a:endParaRPr lang="en-SG" dirty="0"/>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a:p>
        </p:txBody>
      </p:sp>
      <p:pic>
        <p:nvPicPr>
          <p:cNvPr id="28674" name="Picture 2"/>
          <p:cNvPicPr>
            <a:picLocks noGrp="1" noChangeAspect="1" noChangeArrowheads="1"/>
          </p:cNvPicPr>
          <p:nvPr>
            <p:ph idx="1"/>
          </p:nvPr>
        </p:nvPicPr>
        <p:blipFill>
          <a:blip r:embed="rId2" cstate="print"/>
          <a:srcRect t="1660" b="6087"/>
          <a:stretch>
            <a:fillRect/>
          </a:stretch>
        </p:blipFill>
        <p:spPr bwMode="auto">
          <a:xfrm>
            <a:off x="624450" y="1512000"/>
            <a:ext cx="7895101" cy="50400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7DA48A2-68BF-4CCB-B774-65C9A0FC6421}" type="slidenum">
              <a:rPr lang="en-SG" smtClean="0"/>
              <a:pPr/>
              <a:t>65</a:t>
            </a:fld>
            <a:endParaRPr lang="en-SG"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CMS HO detector by TIFR-PU</a:t>
            </a:r>
            <a:endParaRPr lang="en-SG" dirty="0"/>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a:p>
        </p:txBody>
      </p:sp>
      <p:pic>
        <p:nvPicPr>
          <p:cNvPr id="27650" name="Picture 2"/>
          <p:cNvPicPr>
            <a:picLocks noGrp="1" noChangeAspect="1" noChangeArrowheads="1"/>
          </p:cNvPicPr>
          <p:nvPr>
            <p:ph idx="1"/>
          </p:nvPr>
        </p:nvPicPr>
        <p:blipFill>
          <a:blip r:embed="rId2" cstate="print"/>
          <a:srcRect/>
          <a:stretch>
            <a:fillRect/>
          </a:stretch>
        </p:blipFill>
        <p:spPr bwMode="auto">
          <a:xfrm>
            <a:off x="930134" y="1511300"/>
            <a:ext cx="7283732" cy="5040313"/>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7DA48A2-68BF-4CCB-B774-65C9A0FC6421}" type="slidenum">
              <a:rPr lang="en-SG" smtClean="0"/>
              <a:pPr/>
              <a:t>66</a:t>
            </a:fld>
            <a:endParaRPr lang="en-SG"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Radioactive source scanner</a:t>
            </a:r>
            <a:endParaRPr lang="en-SG" dirty="0"/>
          </a:p>
        </p:txBody>
      </p:sp>
      <p:pic>
        <p:nvPicPr>
          <p:cNvPr id="8" name="Content Placeholder 7" descr="xyscanner-1.png"/>
          <p:cNvPicPr>
            <a:picLocks noGrp="1" noChangeAspect="1"/>
          </p:cNvPicPr>
          <p:nvPr>
            <p:ph idx="1"/>
          </p:nvPr>
        </p:nvPicPr>
        <p:blipFill>
          <a:blip r:embed="rId2" cstate="print"/>
          <a:stretch>
            <a:fillRect/>
          </a:stretch>
        </p:blipFill>
        <p:spPr>
          <a:xfrm>
            <a:off x="54704" y="2160000"/>
            <a:ext cx="4661312" cy="2772000"/>
          </a:xfrm>
        </p:spPr>
      </p:pic>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a:p>
        </p:txBody>
      </p:sp>
      <p:pic>
        <p:nvPicPr>
          <p:cNvPr id="9" name="Picture 8" descr="xyscanner-2.png"/>
          <p:cNvPicPr>
            <a:picLocks noChangeAspect="1"/>
          </p:cNvPicPr>
          <p:nvPr/>
        </p:nvPicPr>
        <p:blipFill>
          <a:blip r:embed="rId3" cstate="print"/>
          <a:srcRect/>
          <a:stretch>
            <a:fillRect/>
          </a:stretch>
        </p:blipFill>
        <p:spPr>
          <a:xfrm>
            <a:off x="4763468" y="2160000"/>
            <a:ext cx="4343799" cy="2772000"/>
          </a:xfrm>
          <a:prstGeom prst="rect">
            <a:avLst/>
          </a:prstGeom>
        </p:spPr>
      </p:pic>
      <p:sp>
        <p:nvSpPr>
          <p:cNvPr id="7" name="Slide Number Placeholder 6"/>
          <p:cNvSpPr>
            <a:spLocks noGrp="1"/>
          </p:cNvSpPr>
          <p:nvPr>
            <p:ph type="sldNum" sz="quarter" idx="12"/>
          </p:nvPr>
        </p:nvSpPr>
        <p:spPr/>
        <p:txBody>
          <a:bodyPr/>
          <a:lstStyle/>
          <a:p>
            <a:fld id="{87DA48A2-68BF-4CCB-B774-65C9A0FC6421}" type="slidenum">
              <a:rPr lang="en-SG" smtClean="0"/>
              <a:pPr/>
              <a:t>67</a:t>
            </a:fld>
            <a:endParaRPr lang="en-SG"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Modern day experimental physics collaborations</a:t>
            </a:r>
            <a:endParaRPr lang="en-SG" dirty="0"/>
          </a:p>
        </p:txBody>
      </p:sp>
      <p:sp>
        <p:nvSpPr>
          <p:cNvPr id="3" name="Footer Placeholder 2"/>
          <p:cNvSpPr>
            <a:spLocks noGrp="1"/>
          </p:cNvSpPr>
          <p:nvPr>
            <p:ph type="ftr" sz="quarter" idx="11"/>
          </p:nvPr>
        </p:nvSpPr>
        <p:spPr>
          <a:xfrm>
            <a:off x="0" y="6500834"/>
            <a:ext cx="8640000" cy="274320"/>
          </a:xfrm>
        </p:spPr>
        <p:txBody>
          <a:bodyPr/>
          <a:lstStyle/>
          <a:p>
            <a:r>
              <a:rPr lang="en-SG" dirty="0" smtClean="0">
                <a:solidFill>
                  <a:srgbClr val="000000"/>
                </a:solidFill>
              </a:rPr>
              <a:t>Dr. B.Satyanarayana, TIFR, Mumbai                                Children's Academy Group of Schools, Mumbai                                  November 24, 2012</a:t>
            </a:r>
            <a:endParaRPr lang="en-US" dirty="0">
              <a:solidFill>
                <a:srgbClr val="000000"/>
              </a:solidFill>
            </a:endParaRPr>
          </a:p>
        </p:txBody>
      </p:sp>
      <p:pic>
        <p:nvPicPr>
          <p:cNvPr id="22530" name="Picture 2"/>
          <p:cNvPicPr>
            <a:picLocks noGrp="1" noChangeAspect="1" noChangeArrowheads="1"/>
          </p:cNvPicPr>
          <p:nvPr>
            <p:ph idx="1"/>
          </p:nvPr>
        </p:nvPicPr>
        <p:blipFill>
          <a:blip r:embed="rId2" cstate="print"/>
          <a:srcRect b="12728"/>
          <a:stretch>
            <a:fillRect/>
          </a:stretch>
        </p:blipFill>
        <p:spPr bwMode="auto">
          <a:xfrm>
            <a:off x="720503" y="1511300"/>
            <a:ext cx="7702994" cy="50400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7DA48A2-68BF-4CCB-B774-65C9A0FC6421}" type="slidenum">
              <a:rPr lang="en-SG" smtClean="0"/>
              <a:pPr/>
              <a:t>68</a:t>
            </a:fld>
            <a:endParaRPr lang="en-SG"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D-day</a:t>
            </a:r>
            <a:endParaRPr lang="en-SG" dirty="0"/>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a:p>
        </p:txBody>
      </p:sp>
      <p:pic>
        <p:nvPicPr>
          <p:cNvPr id="23554" name="Picture 2"/>
          <p:cNvPicPr>
            <a:picLocks noGrp="1" noChangeAspect="1" noChangeArrowheads="1"/>
          </p:cNvPicPr>
          <p:nvPr>
            <p:ph idx="1"/>
          </p:nvPr>
        </p:nvPicPr>
        <p:blipFill>
          <a:blip r:embed="rId2" cstate="print"/>
          <a:srcRect/>
          <a:stretch>
            <a:fillRect/>
          </a:stretch>
        </p:blipFill>
        <p:spPr bwMode="auto">
          <a:xfrm>
            <a:off x="1013799" y="1511300"/>
            <a:ext cx="7116402" cy="50400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7DA48A2-68BF-4CCB-B774-65C9A0FC6421}" type="slidenum">
              <a:rPr lang="en-SG" smtClean="0"/>
              <a:pPr/>
              <a:t>69</a:t>
            </a:fld>
            <a:endParaRPr lang="en-SG"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sp>
        <p:nvSpPr>
          <p:cNvPr id="147458" name="Rectangle 2"/>
          <p:cNvSpPr>
            <a:spLocks noGrp="1" noChangeArrowheads="1"/>
          </p:cNvSpPr>
          <p:nvPr>
            <p:ph type="title" idx="4294967295"/>
          </p:nvPr>
        </p:nvSpPr>
        <p:spPr>
          <a:xfrm>
            <a:off x="0" y="44624"/>
            <a:ext cx="8229600" cy="784830"/>
          </a:xfrm>
        </p:spPr>
        <p:txBody>
          <a:bodyPr>
            <a:spAutoFit/>
          </a:bodyPr>
          <a:lstStyle/>
          <a:p>
            <a:pPr eaLnBrk="1" hangingPunct="1">
              <a:defRPr/>
            </a:pPr>
            <a:r>
              <a:rPr lang="en-US" dirty="0" smtClean="0">
                <a:solidFill>
                  <a:srgbClr val="FF0000"/>
                </a:solidFill>
              </a:rPr>
              <a:t>Speed of light; E=mc</a:t>
            </a:r>
            <a:r>
              <a:rPr lang="en-US" baseline="30000" dirty="0" smtClean="0">
                <a:solidFill>
                  <a:srgbClr val="FF0000"/>
                </a:solidFill>
                <a:ea typeface="Arial Unicode MS" pitchFamily="34" charset="-128"/>
                <a:cs typeface="Arial Unicode MS" pitchFamily="34" charset="-128"/>
              </a:rPr>
              <a:t>2</a:t>
            </a:r>
            <a:endParaRPr lang="en-US" dirty="0" smtClean="0">
              <a:solidFill>
                <a:srgbClr val="FF0000"/>
              </a:solidFill>
            </a:endParaRPr>
          </a:p>
        </p:txBody>
      </p:sp>
      <p:pic>
        <p:nvPicPr>
          <p:cNvPr id="7173" name="Picture 3"/>
          <p:cNvPicPr>
            <a:picLocks noChangeArrowheads="1"/>
          </p:cNvPicPr>
          <p:nvPr/>
        </p:nvPicPr>
        <p:blipFill>
          <a:blip r:embed="rId3" cstate="print"/>
          <a:srcRect/>
          <a:stretch>
            <a:fillRect/>
          </a:stretch>
        </p:blipFill>
        <p:spPr bwMode="auto">
          <a:xfrm>
            <a:off x="756000" y="908720"/>
            <a:ext cx="7632000" cy="3060000"/>
          </a:xfrm>
          <a:prstGeom prst="rect">
            <a:avLst/>
          </a:prstGeom>
          <a:noFill/>
          <a:ln w="9525">
            <a:noFill/>
            <a:miter lim="800000"/>
            <a:headEnd/>
            <a:tailEnd/>
          </a:ln>
        </p:spPr>
      </p:pic>
      <p:grpSp>
        <p:nvGrpSpPr>
          <p:cNvPr id="2" name="Group 7"/>
          <p:cNvGrpSpPr/>
          <p:nvPr/>
        </p:nvGrpSpPr>
        <p:grpSpPr>
          <a:xfrm>
            <a:off x="744888" y="4199630"/>
            <a:ext cx="7654224" cy="2039170"/>
            <a:chOff x="1115616" y="4199630"/>
            <a:chExt cx="7654224" cy="2039170"/>
          </a:xfrm>
        </p:grpSpPr>
        <p:pic>
          <p:nvPicPr>
            <p:cNvPr id="7174" name="Picture 5"/>
            <p:cNvPicPr>
              <a:picLocks noChangeAspect="1" noChangeArrowheads="1"/>
            </p:cNvPicPr>
            <p:nvPr/>
          </p:nvPicPr>
          <p:blipFill>
            <a:blip r:embed="rId4" cstate="print"/>
            <a:srcRect t="58308" r="3356" b="4683"/>
            <a:stretch>
              <a:fillRect/>
            </a:stretch>
          </p:blipFill>
          <p:spPr bwMode="auto">
            <a:xfrm>
              <a:off x="1115616" y="4199630"/>
              <a:ext cx="5567705" cy="2037682"/>
            </a:xfrm>
            <a:prstGeom prst="rect">
              <a:avLst/>
            </a:prstGeom>
            <a:noFill/>
            <a:ln w="9525">
              <a:noFill/>
              <a:miter lim="800000"/>
              <a:headEnd/>
              <a:tailEnd/>
            </a:ln>
          </p:spPr>
        </p:pic>
        <p:pic>
          <p:nvPicPr>
            <p:cNvPr id="7" name="Picture 5" descr="600px-Albert_Einstein_Head"/>
            <p:cNvPicPr>
              <a:picLocks noChangeAspect="1" noChangeArrowheads="1"/>
            </p:cNvPicPr>
            <p:nvPr/>
          </p:nvPicPr>
          <p:blipFill>
            <a:blip r:embed="rId5" cstate="print"/>
            <a:srcRect/>
            <a:stretch>
              <a:fillRect/>
            </a:stretch>
          </p:blipFill>
          <p:spPr bwMode="auto">
            <a:xfrm>
              <a:off x="6732240" y="4201200"/>
              <a:ext cx="2037600" cy="2037600"/>
            </a:xfrm>
            <a:prstGeom prst="rect">
              <a:avLst/>
            </a:prstGeom>
            <a:noFill/>
            <a:ln w="9525">
              <a:noFill/>
              <a:miter lim="800000"/>
              <a:headEnd/>
              <a:tailEnd/>
            </a:ln>
          </p:spPr>
        </p:pic>
      </p:grpSp>
      <p:sp>
        <p:nvSpPr>
          <p:cNvPr id="9" name="Slide Number Placeholder 8"/>
          <p:cNvSpPr>
            <a:spLocks noGrp="1"/>
          </p:cNvSpPr>
          <p:nvPr>
            <p:ph type="sldNum" sz="quarter" idx="12"/>
          </p:nvPr>
        </p:nvSpPr>
        <p:spPr/>
        <p:txBody>
          <a:bodyPr/>
          <a:lstStyle/>
          <a:p>
            <a:fld id="{87DA48A2-68BF-4CCB-B774-65C9A0FC6421}" type="slidenum">
              <a:rPr lang="en-SG" smtClean="0"/>
              <a:pPr/>
              <a:t>7</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additive="base">
                                        <p:cTn id="7" dur="500" fill="hold"/>
                                        <p:tgtEl>
                                          <p:spTgt spid="7173"/>
                                        </p:tgtEl>
                                        <p:attrNameLst>
                                          <p:attrName>ppt_x</p:attrName>
                                        </p:attrNameLst>
                                      </p:cBhvr>
                                      <p:tavLst>
                                        <p:tav tm="0">
                                          <p:val>
                                            <p:strVal val="#ppt_x"/>
                                          </p:val>
                                        </p:tav>
                                        <p:tav tm="100000">
                                          <p:val>
                                            <p:strVal val="#ppt_x"/>
                                          </p:val>
                                        </p:tav>
                                      </p:tavLst>
                                    </p:anim>
                                    <p:anim calcmode="lin" valueType="num">
                                      <p:cBhvr additive="base">
                                        <p:cTn id="8" dur="500" fill="hold"/>
                                        <p:tgtEl>
                                          <p:spTgt spid="717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prize catch</a:t>
            </a:r>
            <a:endParaRPr lang="en-SG" dirty="0"/>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a:p>
        </p:txBody>
      </p:sp>
      <p:pic>
        <p:nvPicPr>
          <p:cNvPr id="30722" name="Picture 2"/>
          <p:cNvPicPr>
            <a:picLocks noGrp="1" noChangeAspect="1" noChangeArrowheads="1"/>
          </p:cNvPicPr>
          <p:nvPr>
            <p:ph idx="1"/>
          </p:nvPr>
        </p:nvPicPr>
        <p:blipFill>
          <a:blip r:embed="rId2" cstate="print"/>
          <a:srcRect/>
          <a:stretch>
            <a:fillRect/>
          </a:stretch>
        </p:blipFill>
        <p:spPr bwMode="auto">
          <a:xfrm>
            <a:off x="1210562" y="1511300"/>
            <a:ext cx="6722877" cy="5040313"/>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7DA48A2-68BF-4CCB-B774-65C9A0FC6421}" type="slidenum">
              <a:rPr lang="en-SG" smtClean="0"/>
              <a:pPr/>
              <a:t>70</a:t>
            </a:fld>
            <a:endParaRPr lang="en-SG"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CMS’s Higgs paper</a:t>
            </a:r>
            <a:endParaRPr lang="en-SG" dirty="0"/>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a:p>
        </p:txBody>
      </p:sp>
      <p:pic>
        <p:nvPicPr>
          <p:cNvPr id="31746" name="Picture 2"/>
          <p:cNvPicPr>
            <a:picLocks noGrp="1" noChangeAspect="1" noChangeArrowheads="1"/>
          </p:cNvPicPr>
          <p:nvPr>
            <p:ph idx="1"/>
          </p:nvPr>
        </p:nvPicPr>
        <p:blipFill>
          <a:blip r:embed="rId2" cstate="print"/>
          <a:srcRect t="2213" b="1660"/>
          <a:stretch>
            <a:fillRect/>
          </a:stretch>
        </p:blipFill>
        <p:spPr bwMode="auto">
          <a:xfrm>
            <a:off x="2606776" y="1500174"/>
            <a:ext cx="3930448" cy="5040000"/>
          </a:xfrm>
          <a:prstGeom prst="rect">
            <a:avLst/>
          </a:prstGeom>
          <a:noFill/>
          <a:ln w="9525">
            <a:noFill/>
            <a:miter lim="800000"/>
            <a:headEnd/>
            <a:tailEnd/>
          </a:ln>
        </p:spPr>
      </p:pic>
      <p:sp>
        <p:nvSpPr>
          <p:cNvPr id="7" name="TextBox 6"/>
          <p:cNvSpPr txBox="1"/>
          <p:nvPr/>
        </p:nvSpPr>
        <p:spPr>
          <a:xfrm rot="16200000">
            <a:off x="386173" y="3852000"/>
            <a:ext cx="3960000" cy="523220"/>
          </a:xfrm>
          <a:prstGeom prst="rect">
            <a:avLst/>
          </a:prstGeom>
          <a:noFill/>
        </p:spPr>
        <p:txBody>
          <a:bodyPr wrap="square" rtlCol="0">
            <a:spAutoFit/>
          </a:bodyPr>
          <a:lstStyle/>
          <a:p>
            <a:pPr algn="ctr"/>
            <a:r>
              <a:rPr lang="en-US" sz="2800" dirty="0" smtClean="0">
                <a:latin typeface="Arial Rounded MT Bold" pitchFamily="34" charset="0"/>
              </a:rPr>
              <a:t>32 pages of paper</a:t>
            </a:r>
            <a:endParaRPr lang="en-SG" sz="2800" dirty="0">
              <a:latin typeface="Arial Rounded MT Bold" pitchFamily="34" charset="0"/>
            </a:endParaRPr>
          </a:p>
        </p:txBody>
      </p:sp>
      <p:sp>
        <p:nvSpPr>
          <p:cNvPr id="8" name="TextBox 7"/>
          <p:cNvSpPr txBox="1"/>
          <p:nvPr/>
        </p:nvSpPr>
        <p:spPr>
          <a:xfrm rot="16200000">
            <a:off x="4710998" y="3851246"/>
            <a:ext cx="3960000" cy="523220"/>
          </a:xfrm>
          <a:prstGeom prst="rect">
            <a:avLst/>
          </a:prstGeom>
          <a:noFill/>
        </p:spPr>
        <p:txBody>
          <a:bodyPr wrap="square" rtlCol="0">
            <a:spAutoFit/>
          </a:bodyPr>
          <a:lstStyle/>
          <a:p>
            <a:pPr algn="ctr"/>
            <a:r>
              <a:rPr lang="en-US" sz="2800" dirty="0" smtClean="0">
                <a:latin typeface="Arial Rounded MT Bold" pitchFamily="34" charset="0"/>
              </a:rPr>
              <a:t>16 pages of </a:t>
            </a:r>
            <a:r>
              <a:rPr lang="en-US" sz="2800" dirty="0" smtClean="0">
                <a:latin typeface="Arial Rounded MT Bold" pitchFamily="34" charset="0"/>
              </a:rPr>
              <a:t>authors!</a:t>
            </a:r>
            <a:endParaRPr lang="en-SG" sz="2800" dirty="0">
              <a:latin typeface="Arial Rounded MT Bold" pitchFamily="34" charset="0"/>
            </a:endParaRPr>
          </a:p>
        </p:txBody>
      </p:sp>
      <p:sp>
        <p:nvSpPr>
          <p:cNvPr id="9" name="Slide Number Placeholder 8"/>
          <p:cNvSpPr>
            <a:spLocks noGrp="1"/>
          </p:cNvSpPr>
          <p:nvPr>
            <p:ph type="sldNum" sz="quarter" idx="12"/>
          </p:nvPr>
        </p:nvSpPr>
        <p:spPr/>
        <p:txBody>
          <a:bodyPr/>
          <a:lstStyle/>
          <a:p>
            <a:fld id="{87DA48A2-68BF-4CCB-B774-65C9A0FC6421}" type="slidenum">
              <a:rPr lang="en-SG" smtClean="0"/>
              <a:pPr/>
              <a:t>71</a:t>
            </a:fld>
            <a:endParaRPr lang="en-SG"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did we achieve?</a:t>
            </a:r>
            <a:endParaRPr lang="en-SG" dirty="0"/>
          </a:p>
        </p:txBody>
      </p:sp>
      <p:sp>
        <p:nvSpPr>
          <p:cNvPr id="3" name="Content Placeholder 2"/>
          <p:cNvSpPr>
            <a:spLocks noGrp="1"/>
          </p:cNvSpPr>
          <p:nvPr>
            <p:ph idx="1"/>
          </p:nvPr>
        </p:nvSpPr>
        <p:spPr/>
        <p:txBody>
          <a:bodyPr>
            <a:normAutofit lnSpcReduction="10000"/>
          </a:bodyPr>
          <a:lstStyle/>
          <a:p>
            <a:pPr>
              <a:lnSpc>
                <a:spcPct val="120000"/>
              </a:lnSpc>
            </a:pPr>
            <a:r>
              <a:rPr lang="en-SG" sz="1800" dirty="0" smtClean="0"/>
              <a:t>The LHC project has been planned and prepared meticulously over long time</a:t>
            </a:r>
          </a:p>
          <a:p>
            <a:pPr lvl="1">
              <a:lnSpc>
                <a:spcPct val="120000"/>
              </a:lnSpc>
            </a:pPr>
            <a:r>
              <a:rPr lang="en-SG" sz="1800" dirty="0" smtClean="0"/>
              <a:t>The harvest is excellent and is very fast! </a:t>
            </a:r>
          </a:p>
          <a:p>
            <a:pPr>
              <a:lnSpc>
                <a:spcPct val="120000"/>
              </a:lnSpc>
            </a:pPr>
            <a:r>
              <a:rPr lang="en-SG" sz="1800" dirty="0" smtClean="0"/>
              <a:t>The Higgs boson particle has been discovered by the experiments at LHC fulfilling its raison de </a:t>
            </a:r>
            <a:r>
              <a:rPr lang="en-SG" sz="1800" dirty="0" err="1" smtClean="0"/>
              <a:t>etre</a:t>
            </a:r>
            <a:r>
              <a:rPr lang="en-SG" sz="1800" dirty="0" smtClean="0"/>
              <a:t>. </a:t>
            </a:r>
          </a:p>
          <a:p>
            <a:pPr>
              <a:lnSpc>
                <a:spcPct val="120000"/>
              </a:lnSpc>
            </a:pPr>
            <a:r>
              <a:rPr lang="en-SG" sz="1800" dirty="0" smtClean="0"/>
              <a:t>This is considered as the proof of the idea proposed almost 50 years ago why weak interaction is short-ranged and electromagnetic interaction is long-ranged. </a:t>
            </a:r>
          </a:p>
          <a:p>
            <a:pPr>
              <a:lnSpc>
                <a:spcPct val="120000"/>
              </a:lnSpc>
            </a:pPr>
            <a:r>
              <a:rPr lang="en-SG" sz="1800" dirty="0" smtClean="0"/>
              <a:t>This development is very significant for the whole human kind since it gives us the confidence about our way of understanding the evolution of the universe at the first moments. </a:t>
            </a:r>
          </a:p>
          <a:p>
            <a:pPr>
              <a:lnSpc>
                <a:spcPct val="120000"/>
              </a:lnSpc>
            </a:pPr>
            <a:r>
              <a:rPr lang="en-SG" sz="1800" dirty="0" smtClean="0"/>
              <a:t>However, we have miles to go before we sleep! </a:t>
            </a:r>
            <a:endParaRPr lang="en-SG" sz="1800" dirty="0" smtClean="0">
              <a:sym typeface="Symbol"/>
            </a:endParaRPr>
          </a:p>
          <a:p>
            <a:pPr lvl="1">
              <a:lnSpc>
                <a:spcPct val="120000"/>
              </a:lnSpc>
            </a:pPr>
            <a:r>
              <a:rPr lang="en-SG" sz="1800" dirty="0" smtClean="0"/>
              <a:t>We learnt Higgs boson exists</a:t>
            </a:r>
          </a:p>
          <a:p>
            <a:pPr lvl="1">
              <a:lnSpc>
                <a:spcPct val="120000"/>
              </a:lnSpc>
            </a:pPr>
            <a:r>
              <a:rPr lang="en-SG" sz="1800" dirty="0" smtClean="0"/>
              <a:t>We need to know its properties </a:t>
            </a:r>
          </a:p>
          <a:p>
            <a:pPr>
              <a:lnSpc>
                <a:spcPct val="120000"/>
              </a:lnSpc>
            </a:pPr>
            <a:r>
              <a:rPr lang="en-SG" sz="1800" dirty="0" smtClean="0"/>
              <a:t>LHC will also explore many more interesting physics in coming decades</a:t>
            </a:r>
          </a:p>
          <a:p>
            <a:pPr lvl="1">
              <a:lnSpc>
                <a:spcPct val="120000"/>
              </a:lnSpc>
            </a:pPr>
            <a:r>
              <a:rPr lang="en-SG" sz="1800" dirty="0" smtClean="0"/>
              <a:t>Stay tuned! </a:t>
            </a:r>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sp>
        <p:nvSpPr>
          <p:cNvPr id="6" name="Slide Number Placeholder 5"/>
          <p:cNvSpPr>
            <a:spLocks noGrp="1"/>
          </p:cNvSpPr>
          <p:nvPr>
            <p:ph type="sldNum" sz="quarter" idx="12"/>
          </p:nvPr>
        </p:nvSpPr>
        <p:spPr/>
        <p:txBody>
          <a:bodyPr/>
          <a:lstStyle/>
          <a:p>
            <a:fld id="{87DA48A2-68BF-4CCB-B774-65C9A0FC6421}" type="slidenum">
              <a:rPr lang="en-SG" smtClean="0"/>
              <a:pPr/>
              <a:t>72</a:t>
            </a:fld>
            <a:endParaRPr lang="en-SG"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does Higgs discovery means to us?</a:t>
            </a:r>
            <a:endParaRPr lang="en-SG" dirty="0"/>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pic>
        <p:nvPicPr>
          <p:cNvPr id="92162" name="Picture 2"/>
          <p:cNvPicPr>
            <a:picLocks noGrp="1" noChangeAspect="1" noChangeArrowheads="1"/>
          </p:cNvPicPr>
          <p:nvPr>
            <p:ph idx="1"/>
          </p:nvPr>
        </p:nvPicPr>
        <p:blipFill>
          <a:blip r:embed="rId2" cstate="print"/>
          <a:srcRect t="4427" b="5534"/>
          <a:stretch>
            <a:fillRect/>
          </a:stretch>
        </p:blipFill>
        <p:spPr bwMode="auto">
          <a:xfrm>
            <a:off x="527386" y="1512000"/>
            <a:ext cx="8089229" cy="50400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7DA48A2-68BF-4CCB-B774-65C9A0FC6421}" type="slidenum">
              <a:rPr lang="en-SG" smtClean="0"/>
              <a:pPr/>
              <a:t>73</a:t>
            </a:fld>
            <a:endParaRPr lang="en-SG"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Concluding remarks</a:t>
            </a:r>
            <a:endParaRPr lang="en-SG" dirty="0"/>
          </a:p>
        </p:txBody>
      </p:sp>
      <p:sp>
        <p:nvSpPr>
          <p:cNvPr id="3" name="Content Placeholder 2"/>
          <p:cNvSpPr>
            <a:spLocks noGrp="1"/>
          </p:cNvSpPr>
          <p:nvPr>
            <p:ph idx="1"/>
          </p:nvPr>
        </p:nvSpPr>
        <p:spPr/>
        <p:txBody>
          <a:bodyPr>
            <a:normAutofit fontScale="55000" lnSpcReduction="20000"/>
          </a:bodyPr>
          <a:lstStyle/>
          <a:p>
            <a:pPr>
              <a:lnSpc>
                <a:spcPct val="120000"/>
              </a:lnSpc>
              <a:buSzPct val="50000"/>
              <a:buFont typeface="Monotype Sorts" pitchFamily="1" charset="2"/>
              <a:buChar char="l"/>
            </a:pPr>
            <a:r>
              <a:rPr lang="en-US" dirty="0" smtClean="0"/>
              <a:t>Everything from the accelerator (its cryogenic systems, superconducting magnets,…), and the experiments (their detectors, electronics, data handling, selection of a precious few events,..) operate at unprecedented scales and complexity in an unprecedented environment.</a:t>
            </a:r>
          </a:p>
          <a:p>
            <a:pPr>
              <a:lnSpc>
                <a:spcPct val="120000"/>
              </a:lnSpc>
              <a:buSzPct val="50000"/>
              <a:buFont typeface="Monotype Sorts" pitchFamily="1" charset="2"/>
              <a:buChar char="l"/>
            </a:pPr>
            <a:r>
              <a:rPr lang="en-US" dirty="0" smtClean="0"/>
              <a:t>Their construction has required a long and painstaking effort on a global scale. They are unparalleled scientific instruments.</a:t>
            </a:r>
          </a:p>
          <a:p>
            <a:pPr>
              <a:lnSpc>
                <a:spcPct val="120000"/>
              </a:lnSpc>
              <a:buSzPct val="50000"/>
              <a:buFont typeface="Monotype Sorts" pitchFamily="1" charset="2"/>
              <a:buChar char="l"/>
            </a:pPr>
            <a:r>
              <a:rPr lang="en-US" dirty="0" smtClean="0"/>
              <a:t>The LHC at CERN opened a window on the “magic” 1 TeV energy scale.</a:t>
            </a:r>
          </a:p>
          <a:p>
            <a:pPr>
              <a:lnSpc>
                <a:spcPct val="120000"/>
              </a:lnSpc>
              <a:buSzPct val="50000"/>
              <a:buFont typeface="Monotype Sorts" pitchFamily="1" charset="2"/>
              <a:buChar char="l"/>
            </a:pPr>
            <a:r>
              <a:rPr lang="en-SG" dirty="0" smtClean="0"/>
              <a:t> The LHC project (the accelerator and experiments) was conceived &amp; designed to attack these questions in particle physics (and science).</a:t>
            </a:r>
          </a:p>
          <a:p>
            <a:pPr>
              <a:lnSpc>
                <a:spcPct val="120000"/>
              </a:lnSpc>
              <a:buSzPct val="50000"/>
              <a:buFont typeface="Monotype Sorts" pitchFamily="1" charset="2"/>
              <a:buChar char="l"/>
            </a:pPr>
            <a:r>
              <a:rPr lang="en-SG" dirty="0" smtClean="0"/>
              <a:t> The LHC accelerator and the experiments are unprecedented in complexity and operate in an unprecedented &amp; hostile environment.</a:t>
            </a:r>
          </a:p>
          <a:p>
            <a:pPr>
              <a:lnSpc>
                <a:spcPct val="120000"/>
              </a:lnSpc>
              <a:buSzPct val="50000"/>
              <a:buFont typeface="Monotype Sorts" pitchFamily="1" charset="2"/>
              <a:buChar char="l"/>
            </a:pPr>
            <a:r>
              <a:rPr lang="en-SG" dirty="0" smtClean="0"/>
              <a:t> Driven by the science many technologies have been pushed to their limits. </a:t>
            </a:r>
          </a:p>
          <a:p>
            <a:pPr>
              <a:lnSpc>
                <a:spcPct val="120000"/>
              </a:lnSpc>
              <a:buSzPct val="50000"/>
              <a:buFont typeface="Monotype Sorts" pitchFamily="1" charset="2"/>
              <a:buChar char="l"/>
            </a:pPr>
            <a:r>
              <a:rPr lang="en-SG" dirty="0" smtClean="0"/>
              <a:t> The Project has required a long and painstaking effort on a global scale. </a:t>
            </a:r>
          </a:p>
          <a:p>
            <a:pPr>
              <a:lnSpc>
                <a:spcPct val="120000"/>
              </a:lnSpc>
              <a:buSzPct val="50000"/>
              <a:buFont typeface="Monotype Sorts" pitchFamily="1" charset="2"/>
              <a:buChar char="l"/>
            </a:pPr>
            <a:r>
              <a:rPr lang="en-SG" dirty="0" smtClean="0"/>
              <a:t> The accelerator and the experiments are unparalleled scientific instrument(s) - a powerful “microscope” as well as a powerful “telescope”.</a:t>
            </a:r>
          </a:p>
          <a:p>
            <a:pPr>
              <a:lnSpc>
                <a:spcPct val="120000"/>
              </a:lnSpc>
              <a:buSzPct val="50000"/>
              <a:buFont typeface="Monotype Sorts" pitchFamily="1" charset="2"/>
              <a:buChar char="l"/>
            </a:pPr>
            <a:r>
              <a:rPr lang="en-US" dirty="0" smtClean="0">
                <a:solidFill>
                  <a:srgbClr val="FF0000"/>
                </a:solidFill>
              </a:rPr>
              <a:t>Indeed, CERN is the Mecca of interplay between science, engineering and technology.</a:t>
            </a:r>
            <a:endParaRPr lang="en-SG" dirty="0" smtClean="0">
              <a:solidFill>
                <a:srgbClr val="FF0000"/>
              </a:solidFill>
            </a:endParaRPr>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sp>
        <p:nvSpPr>
          <p:cNvPr id="6" name="Slide Number Placeholder 5"/>
          <p:cNvSpPr>
            <a:spLocks noGrp="1"/>
          </p:cNvSpPr>
          <p:nvPr>
            <p:ph type="sldNum" sz="quarter" idx="12"/>
          </p:nvPr>
        </p:nvSpPr>
        <p:spPr/>
        <p:txBody>
          <a:bodyPr/>
          <a:lstStyle/>
          <a:p>
            <a:fld id="{87DA48A2-68BF-4CCB-B774-65C9A0FC6421}" type="slidenum">
              <a:rPr lang="en-SG" smtClean="0"/>
              <a:pPr/>
              <a:t>74</a:t>
            </a:fld>
            <a:endParaRPr lang="en-SG"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000" y="31372"/>
            <a:ext cx="9108000" cy="2520000"/>
          </a:xfrm>
        </p:spPr>
        <p:txBody>
          <a:bodyPr anchor="ctr" anchorCtr="1">
            <a:normAutofit/>
          </a:bodyPr>
          <a:lstStyle/>
          <a:p>
            <a:r>
              <a:rPr lang="en-US" sz="6000" dirty="0" smtClean="0">
                <a:latin typeface="Arial Rounded MT Bold" pitchFamily="34" charset="0"/>
              </a:rPr>
              <a:t>Backup slides</a:t>
            </a:r>
            <a:endParaRPr lang="en-SG" sz="6000" dirty="0">
              <a:latin typeface="Arial Rounded MT Bold" pitchFamily="34" charset="0"/>
            </a:endParaRPr>
          </a:p>
        </p:txBody>
      </p:sp>
      <p:sp>
        <p:nvSpPr>
          <p:cNvPr id="3" name="Slide Number Placeholder 2"/>
          <p:cNvSpPr>
            <a:spLocks noGrp="1"/>
          </p:cNvSpPr>
          <p:nvPr>
            <p:ph type="sldNum" sz="quarter" idx="12"/>
          </p:nvPr>
        </p:nvSpPr>
        <p:spPr/>
        <p:txBody>
          <a:bodyPr/>
          <a:lstStyle/>
          <a:p>
            <a:fld id="{87DA48A2-68BF-4CCB-B774-65C9A0FC6421}" type="slidenum">
              <a:rPr lang="en-SG" smtClean="0"/>
              <a:pPr/>
              <a:t>75</a:t>
            </a:fld>
            <a:endParaRPr lang="en-SG"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pic>
        <p:nvPicPr>
          <p:cNvPr id="94210" name="Picture 2"/>
          <p:cNvPicPr>
            <a:picLocks noChangeAspect="1" noChangeArrowheads="1"/>
          </p:cNvPicPr>
          <p:nvPr/>
        </p:nvPicPr>
        <p:blipFill>
          <a:blip r:embed="rId2" cstate="print"/>
          <a:srcRect l="3844" t="4980" r="3844" b="4980"/>
          <a:stretch>
            <a:fillRect/>
          </a:stretch>
        </p:blipFill>
        <p:spPr bwMode="auto">
          <a:xfrm>
            <a:off x="267897" y="72000"/>
            <a:ext cx="8608206" cy="648000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87DA48A2-68BF-4CCB-B774-65C9A0FC6421}" type="slidenum">
              <a:rPr lang="en-SG" smtClean="0"/>
              <a:pPr/>
              <a:t>76</a:t>
            </a:fld>
            <a:endParaRPr lang="en-SG"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pic>
        <p:nvPicPr>
          <p:cNvPr id="95234" name="Picture 2"/>
          <p:cNvPicPr>
            <a:picLocks noChangeAspect="1" noChangeArrowheads="1"/>
          </p:cNvPicPr>
          <p:nvPr/>
        </p:nvPicPr>
        <p:blipFill>
          <a:blip r:embed="rId2" cstate="print"/>
          <a:srcRect l="6833" t="4980" r="7260" b="6640"/>
          <a:stretch>
            <a:fillRect/>
          </a:stretch>
        </p:blipFill>
        <p:spPr bwMode="auto">
          <a:xfrm>
            <a:off x="491200" y="72000"/>
            <a:ext cx="8161600" cy="64800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7DA48A2-68BF-4CCB-B774-65C9A0FC6421}" type="slidenum">
              <a:rPr lang="en-SG" smtClean="0"/>
              <a:pPr/>
              <a:t>77</a:t>
            </a:fld>
            <a:endParaRPr lang="en-SG"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pic>
        <p:nvPicPr>
          <p:cNvPr id="96258" name="Picture 2"/>
          <p:cNvPicPr>
            <a:picLocks noChangeAspect="1" noChangeArrowheads="1"/>
          </p:cNvPicPr>
          <p:nvPr/>
        </p:nvPicPr>
        <p:blipFill>
          <a:blip r:embed="rId2" cstate="print"/>
          <a:srcRect l="6833" t="6640" r="5979" b="12174"/>
          <a:stretch>
            <a:fillRect/>
          </a:stretch>
        </p:blipFill>
        <p:spPr bwMode="auto">
          <a:xfrm>
            <a:off x="63238" y="72000"/>
            <a:ext cx="9017524" cy="64800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7DA48A2-68BF-4CCB-B774-65C9A0FC6421}" type="slidenum">
              <a:rPr lang="en-SG" smtClean="0"/>
              <a:pPr/>
              <a:t>78</a:t>
            </a:fld>
            <a:endParaRPr lang="en-SG"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pic>
        <p:nvPicPr>
          <p:cNvPr id="97282" name="Picture 2"/>
          <p:cNvPicPr>
            <a:picLocks noChangeAspect="1" noChangeArrowheads="1"/>
          </p:cNvPicPr>
          <p:nvPr/>
        </p:nvPicPr>
        <p:blipFill>
          <a:blip r:embed="rId2" cstate="print"/>
          <a:srcRect l="6833" t="4980" r="7260" b="8301"/>
          <a:stretch>
            <a:fillRect/>
          </a:stretch>
        </p:blipFill>
        <p:spPr bwMode="auto">
          <a:xfrm>
            <a:off x="412935" y="72000"/>
            <a:ext cx="8318130" cy="64800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7DA48A2-68BF-4CCB-B774-65C9A0FC6421}" type="slidenum">
              <a:rPr lang="en-SG" smtClean="0"/>
              <a:pPr/>
              <a:t>79</a:t>
            </a:fld>
            <a:endParaRPr lang="en-SG"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SG" dirty="0" smtClean="0"/>
              <a:t>What do we know about our universe</a:t>
            </a:r>
            <a:endParaRPr lang="en-SG" dirty="0"/>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pic>
        <p:nvPicPr>
          <p:cNvPr id="90114" name="Picture 2"/>
          <p:cNvPicPr>
            <a:picLocks noGrp="1" noChangeAspect="1" noChangeArrowheads="1"/>
          </p:cNvPicPr>
          <p:nvPr>
            <p:ph idx="1"/>
          </p:nvPr>
        </p:nvPicPr>
        <p:blipFill>
          <a:blip r:embed="rId2" cstate="print"/>
          <a:srcRect/>
          <a:stretch>
            <a:fillRect/>
          </a:stretch>
        </p:blipFill>
        <p:spPr bwMode="auto">
          <a:xfrm>
            <a:off x="17463" y="1512000"/>
            <a:ext cx="9109075" cy="4442357"/>
          </a:xfrm>
          <a:prstGeom prst="rect">
            <a:avLst/>
          </a:prstGeom>
          <a:noFill/>
          <a:ln w="9525">
            <a:noFill/>
            <a:miter lim="800000"/>
            <a:headEnd/>
            <a:tailEnd/>
          </a:ln>
        </p:spPr>
      </p:pic>
      <p:sp>
        <p:nvSpPr>
          <p:cNvPr id="7" name="Rectangle 6"/>
          <p:cNvSpPr/>
          <p:nvPr/>
        </p:nvSpPr>
        <p:spPr>
          <a:xfrm>
            <a:off x="18000" y="5951021"/>
            <a:ext cx="9108000" cy="646331"/>
          </a:xfrm>
          <a:prstGeom prst="rect">
            <a:avLst/>
          </a:prstGeom>
          <a:solidFill>
            <a:srgbClr val="FFFF00"/>
          </a:solidFill>
        </p:spPr>
        <p:txBody>
          <a:bodyPr>
            <a:spAutoFit/>
          </a:bodyPr>
          <a:lstStyle/>
          <a:p>
            <a:r>
              <a:rPr lang="en-SG" b="1" dirty="0" smtClean="0"/>
              <a:t>Particle Physics at the energy frontier with highest collision energies ever is changing our view of the universe.</a:t>
            </a:r>
            <a:endParaRPr lang="en-SG" dirty="0"/>
          </a:p>
        </p:txBody>
      </p:sp>
      <p:sp>
        <p:nvSpPr>
          <p:cNvPr id="8" name="Slide Number Placeholder 7"/>
          <p:cNvSpPr>
            <a:spLocks noGrp="1"/>
          </p:cNvSpPr>
          <p:nvPr>
            <p:ph type="sldNum" sz="quarter" idx="12"/>
          </p:nvPr>
        </p:nvSpPr>
        <p:spPr/>
        <p:txBody>
          <a:bodyPr/>
          <a:lstStyle/>
          <a:p>
            <a:fld id="{87DA48A2-68BF-4CCB-B774-65C9A0FC6421}" type="slidenum">
              <a:rPr lang="en-SG" smtClean="0"/>
              <a:pPr/>
              <a:t>8</a:t>
            </a:fld>
            <a:endParaRPr lang="en-SG"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pic>
        <p:nvPicPr>
          <p:cNvPr id="98306" name="Picture 2"/>
          <p:cNvPicPr>
            <a:picLocks noChangeAspect="1" noChangeArrowheads="1"/>
          </p:cNvPicPr>
          <p:nvPr/>
        </p:nvPicPr>
        <p:blipFill>
          <a:blip r:embed="rId2" cstate="print"/>
          <a:srcRect l="4271" t="4980" r="5552" b="6640"/>
          <a:stretch>
            <a:fillRect/>
          </a:stretch>
        </p:blipFill>
        <p:spPr bwMode="auto">
          <a:xfrm>
            <a:off x="288294" y="72000"/>
            <a:ext cx="8567413" cy="64800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7DA48A2-68BF-4CCB-B774-65C9A0FC6421}" type="slidenum">
              <a:rPr lang="en-SG" smtClean="0"/>
              <a:pPr/>
              <a:t>80</a:t>
            </a:fld>
            <a:endParaRPr lang="en-SG"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pic>
        <p:nvPicPr>
          <p:cNvPr id="99330" name="Picture 2"/>
          <p:cNvPicPr>
            <a:picLocks noChangeAspect="1" noChangeArrowheads="1"/>
          </p:cNvPicPr>
          <p:nvPr/>
        </p:nvPicPr>
        <p:blipFill>
          <a:blip r:embed="rId2" cstate="print"/>
          <a:srcRect l="5552" t="4980" r="7687" b="14941"/>
          <a:stretch>
            <a:fillRect/>
          </a:stretch>
        </p:blipFill>
        <p:spPr bwMode="auto">
          <a:xfrm>
            <a:off x="23371" y="72000"/>
            <a:ext cx="9097258" cy="64800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7DA48A2-68BF-4CCB-B774-65C9A0FC6421}" type="slidenum">
              <a:rPr lang="en-SG" smtClean="0"/>
              <a:pPr/>
              <a:t>81</a:t>
            </a:fld>
            <a:endParaRPr lang="en-SG"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pic>
        <p:nvPicPr>
          <p:cNvPr id="100354" name="Picture 2"/>
          <p:cNvPicPr>
            <a:picLocks noChangeAspect="1" noChangeArrowheads="1"/>
          </p:cNvPicPr>
          <p:nvPr/>
        </p:nvPicPr>
        <p:blipFill>
          <a:blip r:embed="rId2" cstate="print"/>
          <a:srcRect l="5979" t="4427" r="4271" b="5534"/>
          <a:stretch>
            <a:fillRect/>
          </a:stretch>
        </p:blipFill>
        <p:spPr bwMode="auto">
          <a:xfrm>
            <a:off x="387239" y="72000"/>
            <a:ext cx="8369522" cy="64800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7DA48A2-68BF-4CCB-B774-65C9A0FC6421}" type="slidenum">
              <a:rPr lang="en-SG" smtClean="0"/>
              <a:pPr/>
              <a:t>82</a:t>
            </a:fld>
            <a:endParaRPr lang="en-SG"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pic>
        <p:nvPicPr>
          <p:cNvPr id="101378" name="Picture 2"/>
          <p:cNvPicPr>
            <a:picLocks noChangeAspect="1" noChangeArrowheads="1"/>
          </p:cNvPicPr>
          <p:nvPr/>
        </p:nvPicPr>
        <p:blipFill>
          <a:blip r:embed="rId2" cstate="print"/>
          <a:srcRect l="5552" t="4980" r="4271" b="4980"/>
          <a:stretch>
            <a:fillRect/>
          </a:stretch>
        </p:blipFill>
        <p:spPr bwMode="auto">
          <a:xfrm>
            <a:off x="367302" y="72000"/>
            <a:ext cx="8409396" cy="64800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7DA48A2-68BF-4CCB-B774-65C9A0FC6421}" type="slidenum">
              <a:rPr lang="en-SG" smtClean="0"/>
              <a:pPr/>
              <a:t>83</a:t>
            </a:fld>
            <a:endParaRPr lang="en-SG"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pic>
        <p:nvPicPr>
          <p:cNvPr id="102402" name="Picture 2"/>
          <p:cNvPicPr>
            <a:picLocks noChangeAspect="1" noChangeArrowheads="1"/>
          </p:cNvPicPr>
          <p:nvPr/>
        </p:nvPicPr>
        <p:blipFill>
          <a:blip r:embed="rId2" cstate="print"/>
          <a:srcRect l="4698" t="5534" r="3844" b="6087"/>
          <a:stretch>
            <a:fillRect/>
          </a:stretch>
        </p:blipFill>
        <p:spPr bwMode="auto">
          <a:xfrm>
            <a:off x="227467" y="72000"/>
            <a:ext cx="8689066" cy="64800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7DA48A2-68BF-4CCB-B774-65C9A0FC6421}" type="slidenum">
              <a:rPr lang="en-SG" smtClean="0"/>
              <a:pPr/>
              <a:t>84</a:t>
            </a:fld>
            <a:endParaRPr lang="en-SG"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pic>
        <p:nvPicPr>
          <p:cNvPr id="103426" name="Picture 2"/>
          <p:cNvPicPr>
            <a:picLocks noChangeAspect="1" noChangeArrowheads="1"/>
          </p:cNvPicPr>
          <p:nvPr/>
        </p:nvPicPr>
        <p:blipFill>
          <a:blip r:embed="rId2" cstate="print"/>
          <a:srcRect l="4698" t="4980" r="5552" b="5534"/>
          <a:stretch>
            <a:fillRect/>
          </a:stretch>
        </p:blipFill>
        <p:spPr bwMode="auto">
          <a:xfrm>
            <a:off x="361234" y="72000"/>
            <a:ext cx="8421532" cy="64800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7DA48A2-68BF-4CCB-B774-65C9A0FC6421}" type="slidenum">
              <a:rPr lang="en-SG" smtClean="0"/>
              <a:pPr/>
              <a:t>85</a:t>
            </a:fld>
            <a:endParaRPr lang="en-SG"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Significance of a result</a:t>
            </a:r>
            <a:endParaRPr lang="en-SG" dirty="0"/>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pic>
        <p:nvPicPr>
          <p:cNvPr id="89090" name="Picture 2"/>
          <p:cNvPicPr>
            <a:picLocks noGrp="1" noChangeAspect="1" noChangeArrowheads="1"/>
          </p:cNvPicPr>
          <p:nvPr>
            <p:ph idx="1"/>
          </p:nvPr>
        </p:nvPicPr>
        <p:blipFill>
          <a:blip r:embed="rId2" cstate="print"/>
          <a:srcRect t="14388" b="7194"/>
          <a:stretch>
            <a:fillRect/>
          </a:stretch>
        </p:blipFill>
        <p:spPr bwMode="auto">
          <a:xfrm>
            <a:off x="285566" y="1512000"/>
            <a:ext cx="8572868" cy="50400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7DA48A2-68BF-4CCB-B774-65C9A0FC6421}" type="slidenum">
              <a:rPr lang="en-SG" smtClean="0"/>
              <a:pPr/>
              <a:t>86</a:t>
            </a:fld>
            <a:endParaRPr lang="en-SG"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SG" dirty="0" smtClean="0"/>
              <a:t>Open questions we need to address</a:t>
            </a:r>
            <a:endParaRPr lang="en-SG" dirty="0"/>
          </a:p>
        </p:txBody>
      </p:sp>
      <p:sp>
        <p:nvSpPr>
          <p:cNvPr id="3" name="Content Placeholder 2"/>
          <p:cNvSpPr>
            <a:spLocks noGrp="1"/>
          </p:cNvSpPr>
          <p:nvPr>
            <p:ph idx="1"/>
          </p:nvPr>
        </p:nvSpPr>
        <p:spPr/>
        <p:txBody>
          <a:bodyPr>
            <a:normAutofit fontScale="85000" lnSpcReduction="20000"/>
          </a:bodyPr>
          <a:lstStyle/>
          <a:p>
            <a:pPr>
              <a:lnSpc>
                <a:spcPct val="120000"/>
              </a:lnSpc>
            </a:pPr>
            <a:r>
              <a:rPr lang="en-SG" dirty="0" smtClean="0"/>
              <a:t>Why abundance of matter over anti-matter? </a:t>
            </a:r>
          </a:p>
          <a:p>
            <a:pPr>
              <a:lnSpc>
                <a:spcPct val="120000"/>
              </a:lnSpc>
            </a:pPr>
            <a:r>
              <a:rPr lang="en-SG" dirty="0" smtClean="0"/>
              <a:t>Why the main interactions are so different in strength and how well they can be unified? </a:t>
            </a:r>
          </a:p>
          <a:p>
            <a:pPr>
              <a:lnSpc>
                <a:spcPct val="120000"/>
              </a:lnSpc>
            </a:pPr>
            <a:r>
              <a:rPr lang="en-SG" dirty="0" smtClean="0"/>
              <a:t>Why electron is so light and top quark so massive? (fermions) </a:t>
            </a:r>
          </a:p>
          <a:p>
            <a:pPr>
              <a:lnSpc>
                <a:spcPct val="120000"/>
              </a:lnSpc>
            </a:pPr>
            <a:r>
              <a:rPr lang="en-SG" dirty="0" smtClean="0"/>
              <a:t>Why photon is mass-less, why W &amp; Z are so massive? (bosons) </a:t>
            </a:r>
          </a:p>
          <a:p>
            <a:pPr>
              <a:lnSpc>
                <a:spcPct val="120000"/>
              </a:lnSpc>
            </a:pPr>
            <a:r>
              <a:rPr lang="en-SG" dirty="0" smtClean="0"/>
              <a:t>What is the origin of mass? </a:t>
            </a:r>
          </a:p>
          <a:p>
            <a:pPr>
              <a:lnSpc>
                <a:spcPct val="120000"/>
              </a:lnSpc>
            </a:pPr>
            <a:r>
              <a:rPr lang="en-SG" dirty="0" smtClean="0"/>
              <a:t>What is dark matter that keeps together the clusters of galaxies? </a:t>
            </a:r>
          </a:p>
          <a:p>
            <a:pPr>
              <a:lnSpc>
                <a:spcPct val="120000"/>
              </a:lnSpc>
            </a:pPr>
            <a:r>
              <a:rPr lang="en-SG" dirty="0" smtClean="0"/>
              <a:t>How many are really the dimensions of our world ?</a:t>
            </a:r>
            <a:endParaRPr lang="en-SG" dirty="0"/>
          </a:p>
        </p:txBody>
      </p:sp>
      <p:sp>
        <p:nvSpPr>
          <p:cNvPr id="4" name="Footer Placeholder 3"/>
          <p:cNvSpPr>
            <a:spLocks noGrp="1"/>
          </p:cNvSpPr>
          <p:nvPr>
            <p:ph type="ftr" sz="quarter" idx="11"/>
          </p:nvPr>
        </p:nvSpPr>
        <p:spPr/>
        <p:txBody>
          <a:bodyPr/>
          <a:lstStyle/>
          <a:p>
            <a:r>
              <a:rPr lang="en-SG" smtClean="0"/>
              <a:t>Dr. B.Satyanarayana, TIFR, Mumbai                                Children's Academy Group of Schools, Mumbai                                  November 24, 2012</a:t>
            </a:r>
            <a:endParaRPr lang="en-SG" dirty="0"/>
          </a:p>
        </p:txBody>
      </p:sp>
      <p:sp>
        <p:nvSpPr>
          <p:cNvPr id="6" name="Slide Number Placeholder 5"/>
          <p:cNvSpPr>
            <a:spLocks noGrp="1"/>
          </p:cNvSpPr>
          <p:nvPr>
            <p:ph type="sldNum" sz="quarter" idx="12"/>
          </p:nvPr>
        </p:nvSpPr>
        <p:spPr/>
        <p:txBody>
          <a:bodyPr/>
          <a:lstStyle/>
          <a:p>
            <a:fld id="{87DA48A2-68BF-4CCB-B774-65C9A0FC6421}" type="slidenum">
              <a:rPr lang="en-SG" smtClean="0"/>
              <a:pPr/>
              <a:t>9</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p:cBhvr override="childStyle">
                                        <p:cTn dur="1" fill="hold" display="0" masterRel="nextClick" afterEffect="1"/>
                                        <p:tgtEl>
                                          <p:spTgt spid="3">
                                            <p:txEl>
                                              <p:pRg st="0" end="0"/>
                                            </p:txEl>
                                          </p:spTgt>
                                        </p:tgtEl>
                                        <p:attrNameLst>
                                          <p:attrName>ppt_c</p:attrName>
                                        </p:attrNameLst>
                                      </p:cBhvr>
                                      <p:to>
                                        <a:schemeClr val="tx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p:cBhvr override="childStyle">
                                        <p:cTn dur="1" fill="hold" display="0" masterRel="nextClick" afterEffect="1"/>
                                        <p:tgtEl>
                                          <p:spTgt spid="3">
                                            <p:txEl>
                                              <p:pRg st="1" end="1"/>
                                            </p:txEl>
                                          </p:spTgt>
                                        </p:tgtEl>
                                        <p:attrNameLst>
                                          <p:attrName>ppt_c</p:attrName>
                                        </p:attrNameLst>
                                      </p:cBhvr>
                                      <p:to>
                                        <a:schemeClr val="tx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p:cBhvr override="childStyle">
                                        <p:cTn dur="1" fill="hold" display="0" masterRel="nextClick" afterEffect="1"/>
                                        <p:tgtEl>
                                          <p:spTgt spid="3">
                                            <p:txEl>
                                              <p:pRg st="2" end="2"/>
                                            </p:txEl>
                                          </p:spTgt>
                                        </p:tgtEl>
                                        <p:attrNameLst>
                                          <p:attrName>ppt_c</p:attrName>
                                        </p:attrNameLst>
                                      </p:cBhvr>
                                      <p:to>
                                        <a:schemeClr val="tx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subTnLst>
                                    <p:animClr>
                                      <p:cBhvr override="childStyle">
                                        <p:cTn dur="1" fill="hold" display="0" masterRel="nextClick" afterEffect="1"/>
                                        <p:tgtEl>
                                          <p:spTgt spid="3">
                                            <p:txEl>
                                              <p:pRg st="3" end="3"/>
                                            </p:txEl>
                                          </p:spTgt>
                                        </p:tgtEl>
                                        <p:attrNameLst>
                                          <p:attrName>ppt_c</p:attrName>
                                        </p:attrNameLst>
                                      </p:cBhvr>
                                      <p:to>
                                        <a:schemeClr val="tx2"/>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subTnLst>
                                    <p:animClr>
                                      <p:cBhvr override="childStyle">
                                        <p:cTn dur="1" fill="hold" display="0" masterRel="nextClick" afterEffect="1"/>
                                        <p:tgtEl>
                                          <p:spTgt spid="3">
                                            <p:txEl>
                                              <p:pRg st="4" end="4"/>
                                            </p:txEl>
                                          </p:spTgt>
                                        </p:tgtEl>
                                        <p:attrNameLst>
                                          <p:attrName>ppt_c</p:attrName>
                                        </p:attrNameLst>
                                      </p:cBhvr>
                                      <p:to>
                                        <a:schemeClr val="tx2"/>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subTnLst>
                                    <p:animClr>
                                      <p:cBhvr override="childStyle">
                                        <p:cTn dur="1" fill="hold" display="0" masterRel="nextClick" afterEffect="1"/>
                                        <p:tgtEl>
                                          <p:spTgt spid="3">
                                            <p:txEl>
                                              <p:pRg st="5" end="5"/>
                                            </p:txEl>
                                          </p:spTgt>
                                        </p:tgtEl>
                                        <p:attrNameLst>
                                          <p:attrName>ppt_c</p:attrName>
                                        </p:attrNameLst>
                                      </p:cBhvr>
                                      <p:to>
                                        <a:schemeClr val="tx2"/>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7835</TotalTime>
  <Words>4608</Words>
  <Application>Microsoft Office PowerPoint</Application>
  <PresentationFormat>On-screen Show (4:3)</PresentationFormat>
  <Paragraphs>482</Paragraphs>
  <Slides>86</Slides>
  <Notes>23</Notes>
  <HiddenSlides>0</HiddenSlides>
  <MMClips>0</MMClips>
  <ScaleCrop>false</ScaleCrop>
  <HeadingPairs>
    <vt:vector size="4" baseType="variant">
      <vt:variant>
        <vt:lpstr>Theme</vt:lpstr>
      </vt:variant>
      <vt:variant>
        <vt:i4>1</vt:i4>
      </vt:variant>
      <vt:variant>
        <vt:lpstr>Slide Titles</vt:lpstr>
      </vt:variant>
      <vt:variant>
        <vt:i4>86</vt:i4>
      </vt:variant>
    </vt:vector>
  </HeadingPairs>
  <TitlesOfParts>
    <vt:vector size="87" baseType="lpstr">
      <vt:lpstr>Module</vt:lpstr>
      <vt:lpstr>Why do we need the Higgs boson?</vt:lpstr>
      <vt:lpstr>Definitions</vt:lpstr>
      <vt:lpstr>Eternal questions of mankind </vt:lpstr>
      <vt:lpstr>Particle Physics</vt:lpstr>
      <vt:lpstr>Powers of ten: How small is small?</vt:lpstr>
      <vt:lpstr>Dimensions in Physics</vt:lpstr>
      <vt:lpstr>Speed of light; E=mc2</vt:lpstr>
      <vt:lpstr>What do we know about our universe</vt:lpstr>
      <vt:lpstr>Open questions we need to address</vt:lpstr>
      <vt:lpstr>Newton's unfinished business...</vt:lpstr>
      <vt:lpstr>If the impossible was to be possible</vt:lpstr>
      <vt:lpstr>An invisible problem...</vt:lpstr>
      <vt:lpstr>Why is there no more antimatter?</vt:lpstr>
      <vt:lpstr>Secrets of the Big Bang</vt:lpstr>
      <vt:lpstr>Standard model of particle physics</vt:lpstr>
      <vt:lpstr>Masses of particles</vt:lpstr>
      <vt:lpstr>Why did the Higgs search become so important?</vt:lpstr>
      <vt:lpstr>Recipe for modern discoveries</vt:lpstr>
      <vt:lpstr>Particle accelerators</vt:lpstr>
      <vt:lpstr>Why the LHC?</vt:lpstr>
      <vt:lpstr>Probing shorter than ever length scales</vt:lpstr>
      <vt:lpstr>CERN: The world laboratory</vt:lpstr>
      <vt:lpstr>CERN Site</vt:lpstr>
      <vt:lpstr>The machine, the detectors and the detectives!</vt:lpstr>
      <vt:lpstr>One of the fastest racetracks on the planet</vt:lpstr>
      <vt:lpstr>The emptiest space in the solar system…</vt:lpstr>
      <vt:lpstr>One of the coldest places in the Universe…</vt:lpstr>
      <vt:lpstr>One of the hottest places in the Galaxy…</vt:lpstr>
      <vt:lpstr>The LHC Accelerator</vt:lpstr>
      <vt:lpstr>Cryogenics (1908 to 2008)</vt:lpstr>
      <vt:lpstr>Superconducting Dipole Magnets</vt:lpstr>
      <vt:lpstr>What is special with LHC machine ?</vt:lpstr>
      <vt:lpstr>Fascinating facts about LHC</vt:lpstr>
      <vt:lpstr>Timeline of LHC</vt:lpstr>
      <vt:lpstr>Challenges from experiments</vt:lpstr>
      <vt:lpstr>What happens in the LHC experiment?</vt:lpstr>
      <vt:lpstr>Essential components of a detector</vt:lpstr>
      <vt:lpstr>Compact Muon Solenoid (CMS) Detector</vt:lpstr>
      <vt:lpstr>A slice of CMS experiment</vt:lpstr>
      <vt:lpstr>CMS site in the year 2000</vt:lpstr>
      <vt:lpstr>Home for the CMS detector</vt:lpstr>
      <vt:lpstr>Support Structure</vt:lpstr>
      <vt:lpstr>CMS Superconducting cables</vt:lpstr>
      <vt:lpstr>Superconducting Solenoid</vt:lpstr>
      <vt:lpstr>Integration of the solenoid</vt:lpstr>
      <vt:lpstr>Si modules and Electronics chain</vt:lpstr>
      <vt:lpstr>Fully assembled Si disk</vt:lpstr>
      <vt:lpstr>Assembly of EM calorimeter</vt:lpstr>
      <vt:lpstr>CMS endcaps’ assembly on surface</vt:lpstr>
      <vt:lpstr>Lowering very heavy elements</vt:lpstr>
      <vt:lpstr>Cables, Pipes and Optical Fibres!</vt:lpstr>
      <vt:lpstr>Cross-section of central barrel</vt:lpstr>
      <vt:lpstr>Final integration of Si tracker</vt:lpstr>
      <vt:lpstr>Joining the gigantic pieces</vt:lpstr>
      <vt:lpstr>Typical event in the detector</vt:lpstr>
      <vt:lpstr>Trigger rates and data sizes</vt:lpstr>
      <vt:lpstr>Data flow in CMS experiment</vt:lpstr>
      <vt:lpstr>A Toroidal LHC Apparatus</vt:lpstr>
      <vt:lpstr>Cross-sectional view of ATLAS</vt:lpstr>
      <vt:lpstr>ALICE Experiment</vt:lpstr>
      <vt:lpstr>Cross-sectional view of ALICE</vt:lpstr>
      <vt:lpstr>The LHC Computing Grid</vt:lpstr>
      <vt:lpstr>Slide 63</vt:lpstr>
      <vt:lpstr>LHC machine parts by DAE</vt:lpstr>
      <vt:lpstr>Si pre-shower by BARC-DU</vt:lpstr>
      <vt:lpstr>CMS HO detector by TIFR-PU</vt:lpstr>
      <vt:lpstr>Radioactive source scanner</vt:lpstr>
      <vt:lpstr>Modern day experimental physics collaborations</vt:lpstr>
      <vt:lpstr>The D-day</vt:lpstr>
      <vt:lpstr>The prize catch</vt:lpstr>
      <vt:lpstr>CMS’s Higgs paper</vt:lpstr>
      <vt:lpstr>What did we achieve?</vt:lpstr>
      <vt:lpstr>What does Higgs discovery means to us?</vt:lpstr>
      <vt:lpstr>Concluding remarks</vt:lpstr>
      <vt:lpstr>Backup slides</vt:lpstr>
      <vt:lpstr>Slide 76</vt:lpstr>
      <vt:lpstr>Slide 77</vt:lpstr>
      <vt:lpstr>Slide 78</vt:lpstr>
      <vt:lpstr>Slide 79</vt:lpstr>
      <vt:lpstr>Slide 80</vt:lpstr>
      <vt:lpstr>Slide 81</vt:lpstr>
      <vt:lpstr>Slide 82</vt:lpstr>
      <vt:lpstr>Slide 83</vt:lpstr>
      <vt:lpstr>Slide 84</vt:lpstr>
      <vt:lpstr>Slide 85</vt:lpstr>
      <vt:lpstr>Significance of a result</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Engineering and Technology: Three surfaces of the same coin</dc:title>
  <dc:creator>Satyanarayana Bheesette</dc:creator>
  <cp:lastModifiedBy>admin</cp:lastModifiedBy>
  <cp:revision>167</cp:revision>
  <dcterms:created xsi:type="dcterms:W3CDTF">2012-09-10T15:33:41Z</dcterms:created>
  <dcterms:modified xsi:type="dcterms:W3CDTF">2012-11-24T07:11:03Z</dcterms:modified>
</cp:coreProperties>
</file>