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0" r:id="rId1"/>
  </p:sldMasterIdLst>
  <p:notesMasterIdLst>
    <p:notesMasterId r:id="rId47"/>
  </p:notesMasterIdLst>
  <p:sldIdLst>
    <p:sldId id="256" r:id="rId2"/>
    <p:sldId id="297" r:id="rId3"/>
    <p:sldId id="257" r:id="rId4"/>
    <p:sldId id="300" r:id="rId5"/>
    <p:sldId id="258" r:id="rId6"/>
    <p:sldId id="260" r:id="rId7"/>
    <p:sldId id="301" r:id="rId8"/>
    <p:sldId id="291" r:id="rId9"/>
    <p:sldId id="290" r:id="rId10"/>
    <p:sldId id="259" r:id="rId11"/>
    <p:sldId id="273" r:id="rId12"/>
    <p:sldId id="274" r:id="rId13"/>
    <p:sldId id="275" r:id="rId14"/>
    <p:sldId id="276" r:id="rId15"/>
    <p:sldId id="277" r:id="rId16"/>
    <p:sldId id="278" r:id="rId17"/>
    <p:sldId id="279" r:id="rId18"/>
    <p:sldId id="283" r:id="rId19"/>
    <p:sldId id="287" r:id="rId20"/>
    <p:sldId id="286" r:id="rId21"/>
    <p:sldId id="281" r:id="rId22"/>
    <p:sldId id="298" r:id="rId23"/>
    <p:sldId id="280" r:id="rId24"/>
    <p:sldId id="299" r:id="rId25"/>
    <p:sldId id="284" r:id="rId26"/>
    <p:sldId id="293" r:id="rId27"/>
    <p:sldId id="292" r:id="rId28"/>
    <p:sldId id="294" r:id="rId29"/>
    <p:sldId id="282" r:id="rId30"/>
    <p:sldId id="295" r:id="rId31"/>
    <p:sldId id="270" r:id="rId32"/>
    <p:sldId id="265" r:id="rId33"/>
    <p:sldId id="271" r:id="rId34"/>
    <p:sldId id="267" r:id="rId35"/>
    <p:sldId id="268" r:id="rId36"/>
    <p:sldId id="269" r:id="rId37"/>
    <p:sldId id="266" r:id="rId38"/>
    <p:sldId id="264" r:id="rId39"/>
    <p:sldId id="288" r:id="rId40"/>
    <p:sldId id="285" r:id="rId41"/>
    <p:sldId id="302" r:id="rId42"/>
    <p:sldId id="263" r:id="rId43"/>
    <p:sldId id="262" r:id="rId44"/>
    <p:sldId id="272" r:id="rId45"/>
    <p:sldId id="296"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80"/>
    <a:srgbClr val="CC0099"/>
    <a:srgbClr val="990099"/>
    <a:srgbClr val="6600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750" autoAdjust="0"/>
    <p:restoredTop sz="94671" autoAdjust="0"/>
  </p:normalViewPr>
  <p:slideViewPr>
    <p:cSldViewPr showGuides="1">
      <p:cViewPr>
        <p:scale>
          <a:sx n="84" d="100"/>
          <a:sy n="84" d="100"/>
        </p:scale>
        <p:origin x="-102" y="4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75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0C2FE6-3E56-4B09-97F6-456AFCA05D75}" type="datetimeFigureOut">
              <a:rPr lang="en-US" smtClean="0"/>
              <a:pPr/>
              <a:t>10/2/2008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A0BAC7-2ACF-4496-B6D7-D7BC78E1CDA6}"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A0BAC7-2ACF-4496-B6D7-D7BC78E1CDA6}"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A0BAC7-2ACF-4496-B6D7-D7BC78E1CDA6}"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A0BAC7-2ACF-4496-B6D7-D7BC78E1CDA6}"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A0BAC7-2ACF-4496-B6D7-D7BC78E1CDA6}"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A0BAC7-2ACF-4496-B6D7-D7BC78E1CDA6}"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A0BAC7-2ACF-4496-B6D7-D7BC78E1CDA6}"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A0BAC7-2ACF-4496-B6D7-D7BC78E1CDA6}"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A0BAC7-2ACF-4496-B6D7-D7BC78E1CDA6}"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A0BAC7-2ACF-4496-B6D7-D7BC78E1CDA6}"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A0BAC7-2ACF-4496-B6D7-D7BC78E1CDA6}"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A0BAC7-2ACF-4496-B6D7-D7BC78E1CDA6}"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A0BAC7-2ACF-4496-B6D7-D7BC78E1CDA6}"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A0BAC7-2ACF-4496-B6D7-D7BC78E1CDA6}"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A0BAC7-2ACF-4496-B6D7-D7BC78E1CDA6}"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A0BAC7-2ACF-4496-B6D7-D7BC78E1CDA6}"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A0BAC7-2ACF-4496-B6D7-D7BC78E1CDA6}"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A0BAC7-2ACF-4496-B6D7-D7BC78E1CDA6}"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A0BAC7-2ACF-4496-B6D7-D7BC78E1CDA6}"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A0BAC7-2ACF-4496-B6D7-D7BC78E1CDA6}"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A0BAC7-2ACF-4496-B6D7-D7BC78E1CDA6}"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A0BAC7-2ACF-4496-B6D7-D7BC78E1CDA6}"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A0BAC7-2ACF-4496-B6D7-D7BC78E1CDA6}"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A0BAC7-2ACF-4496-B6D7-D7BC78E1CDA6}"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A0BAC7-2ACF-4496-B6D7-D7BC78E1CDA6}"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A0BAC7-2ACF-4496-B6D7-D7BC78E1CDA6}"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A0BAC7-2ACF-4496-B6D7-D7BC78E1CDA6}"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A0BAC7-2ACF-4496-B6D7-D7BC78E1CDA6}"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A0BAC7-2ACF-4496-B6D7-D7BC78E1CDA6}"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A0BAC7-2ACF-4496-B6D7-D7BC78E1CDA6}"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A0BAC7-2ACF-4496-B6D7-D7BC78E1CDA6}"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A0BAC7-2ACF-4496-B6D7-D7BC78E1CDA6}"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A0BAC7-2ACF-4496-B6D7-D7BC78E1CDA6}"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A0BAC7-2ACF-4496-B6D7-D7BC78E1CDA6}"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A0BAC7-2ACF-4496-B6D7-D7BC78E1CDA6}"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A0BAC7-2ACF-4496-B6D7-D7BC78E1CDA6}"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A0BAC7-2ACF-4496-B6D7-D7BC78E1CDA6}" type="slidenum">
              <a:rPr lang="en-US" smtClean="0"/>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A0BAC7-2ACF-4496-B6D7-D7BC78E1CDA6}" type="slidenum">
              <a:rPr lang="en-US" smtClean="0"/>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A0BAC7-2ACF-4496-B6D7-D7BC78E1CDA6}" type="slidenum">
              <a:rPr lang="en-US" smtClean="0"/>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A0BAC7-2ACF-4496-B6D7-D7BC78E1CDA6}" type="slidenum">
              <a:rPr lang="en-US" smtClean="0"/>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A0BAC7-2ACF-4496-B6D7-D7BC78E1CDA6}" type="slidenum">
              <a:rPr lang="en-US" smtClean="0"/>
              <a:pPr/>
              <a:t>45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A0BAC7-2ACF-4496-B6D7-D7BC78E1CDA6}"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A0BAC7-2ACF-4496-B6D7-D7BC78E1CDA6}"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A0BAC7-2ACF-4496-B6D7-D7BC78E1CDA6}"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A0BAC7-2ACF-4496-B6D7-D7BC78E1CDA6}"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A0BAC7-2ACF-4496-B6D7-D7BC78E1CDA6}"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17" name="Footer Placeholder 16"/>
          <p:cNvSpPr>
            <a:spLocks noGrp="1"/>
          </p:cNvSpPr>
          <p:nvPr>
            <p:ph type="ftr" sz="quarter" idx="11"/>
          </p:nvPr>
        </p:nvSpPr>
        <p:spPr>
          <a:xfrm>
            <a:off x="443834" y="6416675"/>
            <a:ext cx="7200000" cy="365125"/>
          </a:xfrm>
        </p:spPr>
        <p:txBody>
          <a:bodyPr/>
          <a:lstStyle/>
          <a:p>
            <a:r>
              <a:rPr kumimoji="0" lang="sv-SE" smtClean="0"/>
              <a:t>B.Satyanarayana, DHEP, TIFR                                                               October 3, 2008</a:t>
            </a:r>
            <a:endParaRPr kumimoji="0" lang="en-US" dirty="0"/>
          </a:p>
        </p:txBody>
      </p:sp>
      <p:sp>
        <p:nvSpPr>
          <p:cNvPr id="29" name="Slide Number Placeholder 28"/>
          <p:cNvSpPr>
            <a:spLocks noGrp="1"/>
          </p:cNvSpPr>
          <p:nvPr>
            <p:ph type="sldNum" sz="quarter" idx="12"/>
          </p:nvPr>
        </p:nvSpPr>
        <p:spPr/>
        <p:txBody>
          <a:bodyPr/>
          <a:lstStyle/>
          <a:p>
            <a:fld id="{2AA957AF-53C0-420B-9C2D-77DB1416566C}" type="slidenum">
              <a:rPr kumimoji="0" lang="en-US" smtClean="0"/>
              <a:pPr/>
              <a:t>‹#›</a:t>
            </a:fld>
            <a:endParaRPr kumimoji="0"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kumimoji="0" lang="sv-SE" smtClean="0"/>
              <a:t>B.Satyanarayana, DHEP, TIFR                                                               October 3, 2008</a:t>
            </a:r>
            <a:endParaRPr kumimoji="0" lang="en-US" dirty="0"/>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a:t>‹#›</a:t>
            </a:fld>
            <a:endParaRPr kumimoji="0"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kumimoji="0" lang="sv-SE" smtClean="0"/>
              <a:t>B.Satyanarayana, DHEP, TIFR                                                               October 3, 2008</a:t>
            </a:r>
            <a:endParaRPr kumimoji="0" lang="en-US" dirty="0"/>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a:t>‹#›</a:t>
            </a:fld>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2000" y="89072"/>
            <a:ext cx="8820000" cy="1143000"/>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162000" y="1312754"/>
            <a:ext cx="8820000" cy="50235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5" name="Footer Placeholder 4"/>
          <p:cNvSpPr>
            <a:spLocks noGrp="1"/>
          </p:cNvSpPr>
          <p:nvPr>
            <p:ph type="ftr" sz="quarter" idx="11"/>
          </p:nvPr>
        </p:nvSpPr>
        <p:spPr>
          <a:xfrm>
            <a:off x="142844" y="6416675"/>
            <a:ext cx="8001056" cy="365125"/>
          </a:xfrm>
        </p:spPr>
        <p:txBody>
          <a:bodyPr/>
          <a:lstStyle/>
          <a:p>
            <a:r>
              <a:rPr kumimoji="0" lang="sv-SE" smtClean="0"/>
              <a:t>B.Satyanarayana, DHEP, TIFR                                                               October 3, 2008</a:t>
            </a:r>
            <a:endParaRPr kumimoji="0" lang="en-US" dirty="0"/>
          </a:p>
        </p:txBody>
      </p:sp>
      <p:sp>
        <p:nvSpPr>
          <p:cNvPr id="6" name="Slide Number Placeholder 5"/>
          <p:cNvSpPr>
            <a:spLocks noGrp="1"/>
          </p:cNvSpPr>
          <p:nvPr>
            <p:ph type="sldNum" sz="quarter" idx="12"/>
          </p:nvPr>
        </p:nvSpPr>
        <p:spPr>
          <a:xfrm>
            <a:off x="8225709" y="6416675"/>
            <a:ext cx="762000" cy="365125"/>
          </a:xfrm>
        </p:spPr>
        <p:txBody>
          <a:bodyPr/>
          <a:lstStyle/>
          <a:p>
            <a:fld id="{2AA957AF-53C0-420B-9C2D-77DB1416566C}" type="slidenum">
              <a:rPr kumimoji="0" lang="en-US" smtClean="0"/>
              <a:pPr/>
              <a:t>‹#›</a:t>
            </a:fld>
            <a:endParaRPr kumimoji="0"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kumimoji="0" lang="sv-SE" smtClean="0"/>
              <a:t>B.Satyanarayana, DHEP, TIFR                                                               October 3, 2008</a:t>
            </a:r>
            <a:endParaRPr kumimoji="0" lang="en-US" dirty="0"/>
          </a:p>
        </p:txBody>
      </p:sp>
      <p:sp>
        <p:nvSpPr>
          <p:cNvPr id="6" name="Slide Number Placeholder 5"/>
          <p:cNvSpPr>
            <a:spLocks noGrp="1"/>
          </p:cNvSpPr>
          <p:nvPr>
            <p:ph type="sldNum" sz="quarter" idx="12"/>
          </p:nvPr>
        </p:nvSpPr>
        <p:spPr>
          <a:xfrm>
            <a:off x="7924800" y="6416675"/>
            <a:ext cx="762000" cy="365125"/>
          </a:xfrm>
        </p:spPr>
        <p:txBody>
          <a:bodyPr/>
          <a:lstStyle/>
          <a:p>
            <a:fld id="{2AA957AF-53C0-420B-9C2D-77DB1416566C}" type="slidenum">
              <a:rPr kumimoji="0" lang="en-US" smtClean="0"/>
              <a:pPr/>
              <a:t>‹#›</a:t>
            </a:fld>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2000" y="142860"/>
            <a:ext cx="88200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42844" y="1357298"/>
            <a:ext cx="4352956" cy="4929222"/>
          </a:xfrm>
        </p:spPr>
        <p:txBody>
          <a:bodyPr/>
          <a:lstStyle>
            <a:lvl1pPr>
              <a:defRPr sz="2600"/>
            </a:lvl1pPr>
            <a:lvl2pPr>
              <a:defRPr sz="2400"/>
            </a:lvl2pPr>
            <a:lvl3pPr>
              <a:defRPr sz="2000"/>
            </a:lvl3pPr>
            <a:lvl4pPr>
              <a:defRPr sz="1800"/>
            </a:lvl4pPr>
            <a:lvl5pPr>
              <a:defRPr sz="18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Content Placeholder 3"/>
          <p:cNvSpPr>
            <a:spLocks noGrp="1"/>
          </p:cNvSpPr>
          <p:nvPr>
            <p:ph sz="half" idx="2"/>
          </p:nvPr>
        </p:nvSpPr>
        <p:spPr>
          <a:xfrm>
            <a:off x="4648200" y="1357298"/>
            <a:ext cx="4352956" cy="4929222"/>
          </a:xfrm>
        </p:spPr>
        <p:txBody>
          <a:bodyPr/>
          <a:lstStyle>
            <a:lvl1pPr>
              <a:defRPr sz="2600"/>
            </a:lvl1pPr>
            <a:lvl2pPr>
              <a:defRPr sz="2400"/>
            </a:lvl2pPr>
            <a:lvl3pPr>
              <a:defRPr sz="2000"/>
            </a:lvl3pPr>
            <a:lvl4pPr>
              <a:defRPr sz="1800"/>
            </a:lvl4pPr>
            <a:lvl5pPr>
              <a:defRPr sz="18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Footer Placeholder 5"/>
          <p:cNvSpPr>
            <a:spLocks noGrp="1"/>
          </p:cNvSpPr>
          <p:nvPr>
            <p:ph type="ftr" sz="quarter" idx="11"/>
          </p:nvPr>
        </p:nvSpPr>
        <p:spPr>
          <a:xfrm>
            <a:off x="142844" y="6416675"/>
            <a:ext cx="8072494" cy="365125"/>
          </a:xfrm>
        </p:spPr>
        <p:txBody>
          <a:bodyPr/>
          <a:lstStyle/>
          <a:p>
            <a:r>
              <a:rPr kumimoji="0" lang="sv-SE" dirty="0" smtClean="0"/>
              <a:t>B.Satyanarayana, DHEP, TIFR                                                               October 3, 2008</a:t>
            </a:r>
            <a:endParaRPr kumimoji="0" lang="en-US" dirty="0"/>
          </a:p>
        </p:txBody>
      </p:sp>
      <p:sp>
        <p:nvSpPr>
          <p:cNvPr id="7" name="Slide Number Placeholder 6"/>
          <p:cNvSpPr>
            <a:spLocks noGrp="1"/>
          </p:cNvSpPr>
          <p:nvPr>
            <p:ph type="sldNum" sz="quarter" idx="12"/>
          </p:nvPr>
        </p:nvSpPr>
        <p:spPr>
          <a:xfrm>
            <a:off x="8239156" y="6416675"/>
            <a:ext cx="762000" cy="365125"/>
          </a:xfrm>
        </p:spPr>
        <p:txBody>
          <a:bodyPr/>
          <a:lstStyle/>
          <a:p>
            <a:fld id="{2AA957AF-53C0-420B-9C2D-77DB1416566C}" type="slidenum">
              <a:rPr kumimoji="0" lang="en-US" smtClean="0"/>
              <a:pPr/>
              <a:t>‹#›</a:t>
            </a:fld>
            <a:endParaRPr kumimoji="0"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2000" y="273050"/>
            <a:ext cx="88200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42844" y="1535112"/>
            <a:ext cx="4354544"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4" name="Text Placeholder 3"/>
          <p:cNvSpPr>
            <a:spLocks noGrp="1"/>
          </p:cNvSpPr>
          <p:nvPr>
            <p:ph type="body" sz="half" idx="3"/>
          </p:nvPr>
        </p:nvSpPr>
        <p:spPr>
          <a:xfrm>
            <a:off x="4645025" y="1535112"/>
            <a:ext cx="4356131"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142844" y="2362200"/>
            <a:ext cx="4354544" cy="378000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356131" cy="3781444"/>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Footer Placeholder 7"/>
          <p:cNvSpPr>
            <a:spLocks noGrp="1"/>
          </p:cNvSpPr>
          <p:nvPr>
            <p:ph type="ftr" sz="quarter" idx="11"/>
          </p:nvPr>
        </p:nvSpPr>
        <p:spPr>
          <a:xfrm>
            <a:off x="212538" y="6416675"/>
            <a:ext cx="7920000" cy="365125"/>
          </a:xfrm>
        </p:spPr>
        <p:txBody>
          <a:bodyPr/>
          <a:lstStyle/>
          <a:p>
            <a:r>
              <a:rPr kumimoji="0" lang="sv-SE" smtClean="0"/>
              <a:t>B.Satyanarayana, DHEP, TIFR                                                               October 3, 2008</a:t>
            </a:r>
            <a:endParaRPr kumimoji="0" lang="en-US" dirty="0"/>
          </a:p>
        </p:txBody>
      </p:sp>
      <p:sp>
        <p:nvSpPr>
          <p:cNvPr id="9" name="Slide Number Placeholder 8"/>
          <p:cNvSpPr>
            <a:spLocks noGrp="1"/>
          </p:cNvSpPr>
          <p:nvPr>
            <p:ph type="sldNum" sz="quarter" idx="12"/>
          </p:nvPr>
        </p:nvSpPr>
        <p:spPr>
          <a:xfrm>
            <a:off x="8167718" y="6416675"/>
            <a:ext cx="762000" cy="365125"/>
          </a:xfrm>
        </p:spPr>
        <p:txBody>
          <a:bodyPr/>
          <a:lstStyle/>
          <a:p>
            <a:fld id="{2AA957AF-53C0-420B-9C2D-77DB1416566C}" type="slidenum">
              <a:rPr kumimoji="0" lang="en-US" smtClean="0"/>
              <a:pPr/>
              <a:t>‹#›</a:t>
            </a:fld>
            <a:endParaRPr kumimoji="0"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kumimoji="0" lang="sv-SE" smtClean="0"/>
              <a:t>B.Satyanarayana, DHEP, TIFR                                                               October 3, 2008</a:t>
            </a:r>
            <a:endParaRPr kumimoji="0" lang="en-US" dirty="0"/>
          </a:p>
        </p:txBody>
      </p:sp>
      <p:sp>
        <p:nvSpPr>
          <p:cNvPr id="5" name="Slide Number Placeholder 4"/>
          <p:cNvSpPr>
            <a:spLocks noGrp="1"/>
          </p:cNvSpPr>
          <p:nvPr>
            <p:ph type="sldNum" sz="quarter" idx="12"/>
          </p:nvPr>
        </p:nvSpPr>
        <p:spPr/>
        <p:txBody>
          <a:bodyPr/>
          <a:lstStyle/>
          <a:p>
            <a:fld id="{2AA957AF-53C0-420B-9C2D-77DB1416566C}" type="slidenum">
              <a:rPr kumimoji="0" lang="en-US" smtClean="0"/>
              <a:pPr/>
              <a:t>‹#›</a:t>
            </a:fld>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kumimoji="0" lang="sv-SE" smtClean="0"/>
              <a:t>B.Satyanarayana, DHEP, TIFR                                                               October 3, 2008</a:t>
            </a:r>
            <a:endParaRPr kumimoji="0" lang="en-US" dirty="0"/>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a:t>‹#›</a:t>
            </a:fld>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Footer Placeholder 5"/>
          <p:cNvSpPr>
            <a:spLocks noGrp="1"/>
          </p:cNvSpPr>
          <p:nvPr>
            <p:ph type="ftr" sz="quarter" idx="11"/>
          </p:nvPr>
        </p:nvSpPr>
        <p:spPr>
          <a:xfrm>
            <a:off x="500034" y="6416675"/>
            <a:ext cx="7200000" cy="365125"/>
          </a:xfrm>
        </p:spPr>
        <p:txBody>
          <a:bodyPr/>
          <a:lstStyle/>
          <a:p>
            <a:r>
              <a:rPr kumimoji="0" lang="sv-SE" smtClean="0"/>
              <a:t>B.Satyanarayana, DHEP, TIFR                                                               October 3, 2008</a:t>
            </a:r>
            <a:endParaRPr kumimoji="0" lang="en-US" dirty="0"/>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a:t>‹#›</a:t>
            </a:fld>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kumimoji="0" lang="sv-SE" smtClean="0"/>
              <a:t>B.Satyanarayana, DHEP, TIFR                                                               October 3, 2008</a:t>
            </a:r>
            <a:endParaRPr kumimoji="0" lang="en-US" dirty="0"/>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a:t>‹#›</a:t>
            </a:fld>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endParaRPr lang="en-US" sz="1000" dirty="0">
              <a:solidFill>
                <a:schemeClr val="tx2">
                  <a:shade val="50000"/>
                </a:scheme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lgn="ctr" eaLnBrk="1" latinLnBrk="0" hangingPunct="1"/>
            <a:r>
              <a:rPr kumimoji="0" lang="sv-SE" sz="1000" smtClean="0">
                <a:solidFill>
                  <a:schemeClr val="tx2">
                    <a:shade val="50000"/>
                  </a:schemeClr>
                </a:solidFill>
              </a:rPr>
              <a:t>B.Satyanarayana, DHEP, TIFR                                                               October 3, 2008</a:t>
            </a:r>
            <a:endParaRPr kumimoji="0" lang="en-US" sz="1000" dirty="0">
              <a:solidFill>
                <a:schemeClr val="tx2">
                  <a:shade val="50000"/>
                </a:scheme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2AA957AF-53C0-420B-9C2D-77DB1416566C}" type="slidenum">
              <a:rPr kumimoji="0" lang="en-US" smtClean="0"/>
              <a:pPr/>
              <a:t>‹#›</a:t>
            </a:fld>
            <a:endParaRPr kumimoji="0" lang="en-US" sz="1000" dirty="0">
              <a:solidFill>
                <a:schemeClr val="tx2">
                  <a:shade val="50000"/>
                </a:schemeClr>
              </a:solidFill>
            </a:endParaRPr>
          </a:p>
        </p:txBody>
      </p:sp>
    </p:spTree>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iming>
    <p:tnLst>
      <p:par>
        <p:cTn id="1" dur="indefinite" restart="never" nodeType="tmRoot"/>
      </p:par>
    </p:tnLst>
  </p:timing>
  <p:hf hd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28.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slide" Target="slide33.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video" Target="file:///E:\Meetings\cathedral\Black-hole.wmv" TargetMode="External"/><Relationship Id="rId5" Type="http://schemas.openxmlformats.org/officeDocument/2006/relationships/slide" Target="slide36.xml"/><Relationship Id="rId4" Type="http://schemas.openxmlformats.org/officeDocument/2006/relationships/image" Target="../media/image37.png"/></Relationships>
</file>

<file path=ppt/slides/_rels/slide4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4.gif"/></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a:t>
            </a:r>
            <a:r>
              <a:rPr smtClean="0"/>
              <a:t>estroy</a:t>
            </a:r>
            <a:r>
              <a:rPr lang="en-US" dirty="0" smtClean="0"/>
              <a:t>;</a:t>
            </a:r>
            <a:r>
              <a:rPr smtClean="0"/>
              <a:t> to probe its creation</a:t>
            </a:r>
            <a:endParaRPr lang="en-US" dirty="0"/>
          </a:p>
        </p:txBody>
      </p:sp>
      <p:sp>
        <p:nvSpPr>
          <p:cNvPr id="3" name="Subtitle 2"/>
          <p:cNvSpPr>
            <a:spLocks noGrp="1"/>
          </p:cNvSpPr>
          <p:nvPr>
            <p:ph type="subTitle" idx="1"/>
          </p:nvPr>
        </p:nvSpPr>
        <p:spPr>
          <a:xfrm>
            <a:off x="630000" y="3331698"/>
            <a:ext cx="7884000" cy="1752600"/>
          </a:xfrm>
        </p:spPr>
        <p:txBody>
          <a:bodyPr>
            <a:normAutofit fontScale="92500" lnSpcReduction="10000"/>
          </a:bodyPr>
          <a:lstStyle/>
          <a:p>
            <a:r>
              <a:rPr lang="en-US" sz="2400" dirty="0" smtClean="0"/>
              <a:t>B.Satyanarayana</a:t>
            </a:r>
          </a:p>
          <a:p>
            <a:r>
              <a:rPr lang="en-US" dirty="0" smtClean="0"/>
              <a:t>Department of High Energy Physics</a:t>
            </a:r>
          </a:p>
          <a:p>
            <a:r>
              <a:rPr lang="en-US" dirty="0" smtClean="0"/>
              <a:t>Tata Institute of Fundamental Research, Mumbai</a:t>
            </a:r>
          </a:p>
          <a:p>
            <a:r>
              <a:rPr lang="en-US" sz="2200" dirty="0" smtClean="0"/>
              <a:t>email: </a:t>
            </a:r>
            <a:r>
              <a:rPr lang="en-US" sz="2400" dirty="0" smtClean="0"/>
              <a:t>bsn@tifr.res.in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CERN: A world laboratory</a:t>
            </a:r>
            <a:endParaRPr lang="en-US" dirty="0"/>
          </a:p>
        </p:txBody>
      </p:sp>
      <p:sp>
        <p:nvSpPr>
          <p:cNvPr id="4" name="Footer Placeholder 3"/>
          <p:cNvSpPr>
            <a:spLocks noGrp="1"/>
          </p:cNvSpPr>
          <p:nvPr>
            <p:ph type="ftr" sz="quarter" idx="11"/>
          </p:nvPr>
        </p:nvSpPr>
        <p:spPr/>
        <p:txBody>
          <a:bodyPr/>
          <a:lstStyle/>
          <a:p>
            <a:r>
              <a:rPr kumimoji="0" lang="sv-SE" smtClean="0"/>
              <a:t>B.Satyanarayana, DHEP, TIFR                                                               October 3, 2008</a:t>
            </a:r>
            <a:endParaRPr kumimoji="0" lang="en-US" dirty="0"/>
          </a:p>
        </p:txBody>
      </p:sp>
      <p:sp>
        <p:nvSpPr>
          <p:cNvPr id="5" name="Slide Number Placeholder 4"/>
          <p:cNvSpPr>
            <a:spLocks noGrp="1"/>
          </p:cNvSpPr>
          <p:nvPr>
            <p:ph type="sldNum" sz="quarter" idx="12"/>
          </p:nvPr>
        </p:nvSpPr>
        <p:spPr/>
        <p:txBody>
          <a:bodyPr/>
          <a:lstStyle/>
          <a:p>
            <a:fld id="{2AA957AF-53C0-420B-9C2D-77DB1416566C}" type="slidenum">
              <a:rPr kumimoji="0" lang="en-US" smtClean="0"/>
              <a:pPr/>
              <a:t>10</a:t>
            </a:fld>
            <a:endParaRPr kumimoji="0" lang="en-US" dirty="0"/>
          </a:p>
        </p:txBody>
      </p:sp>
      <p:pic>
        <p:nvPicPr>
          <p:cNvPr id="9" name="Picture 2053" descr="CERN_UsersFeb08"/>
          <p:cNvPicPr>
            <a:picLocks noGrp="1" noChangeAspect="1" noChangeArrowheads="1"/>
          </p:cNvPicPr>
          <p:nvPr>
            <p:ph idx="1"/>
          </p:nvPr>
        </p:nvPicPr>
        <p:blipFill>
          <a:blip r:embed="rId3"/>
          <a:srcRect t="12570"/>
          <a:stretch>
            <a:fillRect/>
          </a:stretch>
        </p:blipFill>
        <p:spPr bwMode="auto">
          <a:xfrm>
            <a:off x="399520" y="1000108"/>
            <a:ext cx="8344961" cy="5472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the LHC?</a:t>
            </a:r>
            <a:endParaRPr lang="en-US" dirty="0"/>
          </a:p>
        </p:txBody>
      </p:sp>
      <p:sp>
        <p:nvSpPr>
          <p:cNvPr id="3" name="Content Placeholder 2"/>
          <p:cNvSpPr>
            <a:spLocks noGrp="1"/>
          </p:cNvSpPr>
          <p:nvPr>
            <p:ph idx="1"/>
          </p:nvPr>
        </p:nvSpPr>
        <p:spPr/>
        <p:txBody>
          <a:bodyPr>
            <a:normAutofit lnSpcReduction="10000"/>
          </a:bodyPr>
          <a:lstStyle/>
          <a:p>
            <a:pPr>
              <a:lnSpc>
                <a:spcPct val="80000"/>
              </a:lnSpc>
            </a:pPr>
            <a:r>
              <a:rPr lang="en-US" dirty="0" smtClean="0"/>
              <a:t>The LHC (Large Hadron Collider) was built to help scientists to answer key unresolved questions in particle physics. The unprecedented energy it achieves may even reveal some unexpected results that no one has ever thought of!</a:t>
            </a:r>
          </a:p>
          <a:p>
            <a:pPr>
              <a:lnSpc>
                <a:spcPct val="80000"/>
              </a:lnSpc>
            </a:pPr>
            <a:r>
              <a:rPr lang="en-US" dirty="0" smtClean="0"/>
              <a:t>For the past few decades, physicists have been able to describe with increasing detail the fundamental particles that make up the Universe and the interactions between them. </a:t>
            </a:r>
          </a:p>
          <a:p>
            <a:pPr>
              <a:lnSpc>
                <a:spcPct val="80000"/>
              </a:lnSpc>
            </a:pPr>
            <a:r>
              <a:rPr lang="en-US" dirty="0" smtClean="0"/>
              <a:t>This understanding is encapsulated in the Standard Model of particle physics, but it contains gaps and cannot tell us the whole story. To fill in the missing knowledge requires experimental data, and the next big step to achieving this is with LHC.</a:t>
            </a:r>
          </a:p>
          <a:p>
            <a:endParaRPr lang="en-US" dirty="0"/>
          </a:p>
        </p:txBody>
      </p:sp>
      <p:sp>
        <p:nvSpPr>
          <p:cNvPr id="4" name="Footer Placeholder 3"/>
          <p:cNvSpPr>
            <a:spLocks noGrp="1"/>
          </p:cNvSpPr>
          <p:nvPr>
            <p:ph type="ftr" sz="quarter" idx="11"/>
          </p:nvPr>
        </p:nvSpPr>
        <p:spPr/>
        <p:txBody>
          <a:bodyPr/>
          <a:lstStyle/>
          <a:p>
            <a:r>
              <a:rPr kumimoji="0" lang="sv-SE" smtClean="0"/>
              <a:t>B.Satyanarayana, DHEP, TIFR                                                               October 3, 2008</a:t>
            </a:r>
            <a:endParaRPr kumimoji="0" lang="en-US" dirty="0"/>
          </a:p>
        </p:txBody>
      </p:sp>
      <p:sp>
        <p:nvSpPr>
          <p:cNvPr id="5" name="Slide Number Placeholder 4"/>
          <p:cNvSpPr>
            <a:spLocks noGrp="1"/>
          </p:cNvSpPr>
          <p:nvPr>
            <p:ph type="sldNum" sz="quarter" idx="12"/>
          </p:nvPr>
        </p:nvSpPr>
        <p:spPr/>
        <p:txBody>
          <a:bodyPr/>
          <a:lstStyle/>
          <a:p>
            <a:fld id="{2AA957AF-53C0-420B-9C2D-77DB1416566C}" type="slidenum">
              <a:rPr kumimoji="0" lang="en-US" smtClean="0"/>
              <a:pPr/>
              <a:t>11</a:t>
            </a:fld>
            <a:endParaRPr kumimoji="0"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p:cBhvr override="childStyle">
                                        <p:cTn dur="1" fill="hold" display="0" masterRel="nextClick" afterEffect="1"/>
                                        <p:tgtEl>
                                          <p:spTgt spid="3">
                                            <p:txEl>
                                              <p:pRg st="0" end="0"/>
                                            </p:txEl>
                                          </p:spTgt>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p:cBhvr override="childStyle">
                                        <p:cTn dur="1" fill="hold" display="0" masterRel="nextClick" afterEffect="1"/>
                                        <p:tgtEl>
                                          <p:spTgt spid="3">
                                            <p:txEl>
                                              <p:pRg st="1" end="1"/>
                                            </p:txEl>
                                          </p:spTgt>
                                        </p:tgtEl>
                                        <p:attrNameLst>
                                          <p:attrName>ppt_c</p:attrName>
                                        </p:attrNameLst>
                                      </p:cBhvr>
                                      <p:to>
                                        <a:schemeClr val="folHlink"/>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Newton's unfinished business...</a:t>
            </a:r>
            <a:endParaRPr lang="en-US" dirty="0"/>
          </a:p>
        </p:txBody>
      </p:sp>
      <p:sp>
        <p:nvSpPr>
          <p:cNvPr id="3" name="Content Placeholder 2"/>
          <p:cNvSpPr>
            <a:spLocks noGrp="1"/>
          </p:cNvSpPr>
          <p:nvPr>
            <p:ph idx="1"/>
          </p:nvPr>
        </p:nvSpPr>
        <p:spPr/>
        <p:txBody>
          <a:bodyPr/>
          <a:lstStyle/>
          <a:p>
            <a:r>
              <a:rPr lang="en-US" dirty="0" smtClean="0"/>
              <a:t>What is mass?</a:t>
            </a:r>
          </a:p>
          <a:p>
            <a:r>
              <a:rPr lang="en-US" dirty="0" smtClean="0"/>
              <a:t>What is the origin of mass? Why do tiny particles weigh the amount they do? Why do some particles have no mass at all?</a:t>
            </a:r>
          </a:p>
          <a:p>
            <a:r>
              <a:rPr lang="en-US" dirty="0" smtClean="0"/>
              <a:t>At present, there are no established answers to these questions. The most likely explanation may be found in the </a:t>
            </a:r>
            <a:r>
              <a:rPr lang="en-US" dirty="0" smtClean="0">
                <a:solidFill>
                  <a:srgbClr val="FF3300"/>
                </a:solidFill>
              </a:rPr>
              <a:t>Higgs boson</a:t>
            </a:r>
            <a:r>
              <a:rPr lang="en-US" dirty="0" smtClean="0"/>
              <a:t>, a key undiscovered particle that is essential for the Standard Model to work. First hypothesised in 1964, it has yet to be observed.</a:t>
            </a:r>
          </a:p>
        </p:txBody>
      </p:sp>
      <p:sp>
        <p:nvSpPr>
          <p:cNvPr id="4" name="Footer Placeholder 3"/>
          <p:cNvSpPr>
            <a:spLocks noGrp="1"/>
          </p:cNvSpPr>
          <p:nvPr>
            <p:ph type="ftr" sz="quarter" idx="11"/>
          </p:nvPr>
        </p:nvSpPr>
        <p:spPr/>
        <p:txBody>
          <a:bodyPr/>
          <a:lstStyle/>
          <a:p>
            <a:r>
              <a:rPr kumimoji="0" lang="sv-SE" smtClean="0"/>
              <a:t>B.Satyanarayana, DHEP, TIFR                                                               October 3, 2008</a:t>
            </a:r>
            <a:endParaRPr kumimoji="0" lang="en-US" dirty="0"/>
          </a:p>
        </p:txBody>
      </p:sp>
      <p:sp>
        <p:nvSpPr>
          <p:cNvPr id="5" name="Slide Number Placeholder 4"/>
          <p:cNvSpPr>
            <a:spLocks noGrp="1"/>
          </p:cNvSpPr>
          <p:nvPr>
            <p:ph type="sldNum" sz="quarter" idx="12"/>
          </p:nvPr>
        </p:nvSpPr>
        <p:spPr/>
        <p:txBody>
          <a:bodyPr/>
          <a:lstStyle/>
          <a:p>
            <a:fld id="{2AA957AF-53C0-420B-9C2D-77DB1416566C}" type="slidenum">
              <a:rPr kumimoji="0" lang="en-US" smtClean="0"/>
              <a:pPr/>
              <a:t>12</a:t>
            </a:fld>
            <a:endParaRPr kumimoji="0"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p:cBhvr override="childStyle">
                                        <p:cTn dur="1" fill="hold" display="0" masterRel="nextClick" afterEffect="1"/>
                                        <p:tgtEl>
                                          <p:spTgt spid="3">
                                            <p:txEl>
                                              <p:pRg st="0" end="0"/>
                                            </p:txEl>
                                          </p:spTgt>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p:cBhvr override="childStyle">
                                        <p:cTn dur="1" fill="hold" display="0" masterRel="nextClick" afterEffect="1"/>
                                        <p:tgtEl>
                                          <p:spTgt spid="3">
                                            <p:txEl>
                                              <p:pRg st="1" end="1"/>
                                            </p:txEl>
                                          </p:spTgt>
                                        </p:tgtEl>
                                        <p:attrNameLst>
                                          <p:attrName>ppt_c</p:attrName>
                                        </p:attrNameLst>
                                      </p:cBhvr>
                                      <p:to>
                                        <a:schemeClr val="folHlink"/>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Higgs and Bose</a:t>
            </a:r>
            <a:endParaRPr lang="en-US" dirty="0"/>
          </a:p>
        </p:txBody>
      </p:sp>
      <p:sp>
        <p:nvSpPr>
          <p:cNvPr id="4" name="Footer Placeholder 3"/>
          <p:cNvSpPr>
            <a:spLocks noGrp="1"/>
          </p:cNvSpPr>
          <p:nvPr>
            <p:ph type="ftr" sz="quarter" idx="11"/>
          </p:nvPr>
        </p:nvSpPr>
        <p:spPr/>
        <p:txBody>
          <a:bodyPr/>
          <a:lstStyle/>
          <a:p>
            <a:r>
              <a:rPr kumimoji="0" lang="sv-SE" smtClean="0"/>
              <a:t>B.Satyanarayana, DHEP, TIFR                                                               October 3, 2008</a:t>
            </a:r>
            <a:endParaRPr kumimoji="0" lang="en-US" dirty="0"/>
          </a:p>
        </p:txBody>
      </p:sp>
      <p:sp>
        <p:nvSpPr>
          <p:cNvPr id="5" name="Slide Number Placeholder 4"/>
          <p:cNvSpPr>
            <a:spLocks noGrp="1"/>
          </p:cNvSpPr>
          <p:nvPr>
            <p:ph type="sldNum" sz="quarter" idx="12"/>
          </p:nvPr>
        </p:nvSpPr>
        <p:spPr/>
        <p:txBody>
          <a:bodyPr/>
          <a:lstStyle/>
          <a:p>
            <a:fld id="{2AA957AF-53C0-420B-9C2D-77DB1416566C}" type="slidenum">
              <a:rPr kumimoji="0" lang="en-US" smtClean="0"/>
              <a:pPr/>
              <a:t>13</a:t>
            </a:fld>
            <a:endParaRPr kumimoji="0" lang="en-US" dirty="0"/>
          </a:p>
        </p:txBody>
      </p:sp>
      <p:pic>
        <p:nvPicPr>
          <p:cNvPr id="14" name="Picture 10"/>
          <p:cNvPicPr>
            <a:picLocks noGrp="1" noChangeAspect="1" noChangeArrowheads="1"/>
          </p:cNvPicPr>
          <p:nvPr>
            <p:ph sz="half" idx="1"/>
          </p:nvPr>
        </p:nvPicPr>
        <p:blipFill>
          <a:blip r:embed="rId3"/>
          <a:srcRect/>
          <a:stretch>
            <a:fillRect/>
          </a:stretch>
        </p:blipFill>
        <p:spPr>
          <a:xfrm>
            <a:off x="74965" y="1428736"/>
            <a:ext cx="5968205" cy="3960000"/>
          </a:xfrm>
          <a:noFill/>
        </p:spPr>
      </p:pic>
      <p:pic>
        <p:nvPicPr>
          <p:cNvPr id="15" name="Picture 8" descr="SNB 1-640-480-72"/>
          <p:cNvPicPr>
            <a:picLocks noGrp="1" noChangeAspect="1" noChangeArrowheads="1"/>
          </p:cNvPicPr>
          <p:nvPr>
            <p:ph sz="half" idx="2"/>
          </p:nvPr>
        </p:nvPicPr>
        <p:blipFill>
          <a:blip r:embed="rId4"/>
          <a:srcRect/>
          <a:stretch>
            <a:fillRect/>
          </a:stretch>
        </p:blipFill>
        <p:spPr>
          <a:xfrm>
            <a:off x="6057684" y="1428736"/>
            <a:ext cx="2989800" cy="396000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An invisible problem...</a:t>
            </a:r>
            <a:endParaRPr lang="en-US" dirty="0"/>
          </a:p>
        </p:txBody>
      </p:sp>
      <p:sp>
        <p:nvSpPr>
          <p:cNvPr id="8" name="Content Placeholder 7"/>
          <p:cNvSpPr>
            <a:spLocks noGrp="1"/>
          </p:cNvSpPr>
          <p:nvPr>
            <p:ph idx="1"/>
          </p:nvPr>
        </p:nvSpPr>
        <p:spPr/>
        <p:txBody>
          <a:bodyPr/>
          <a:lstStyle/>
          <a:p>
            <a:pPr>
              <a:lnSpc>
                <a:spcPct val="90000"/>
              </a:lnSpc>
            </a:pPr>
            <a:r>
              <a:rPr lang="en-US" dirty="0" smtClean="0"/>
              <a:t>What is 96% of the universe made of?</a:t>
            </a:r>
          </a:p>
          <a:p>
            <a:pPr>
              <a:lnSpc>
                <a:spcPct val="90000"/>
              </a:lnSpc>
            </a:pPr>
            <a:r>
              <a:rPr lang="en-US" dirty="0" smtClean="0"/>
              <a:t>Everything we see in the Universe, from an ant to a galaxy, is made up of ordinary particles. These are collectively referred to as matter, forming 4% of the Universe.</a:t>
            </a:r>
          </a:p>
          <a:p>
            <a:pPr>
              <a:lnSpc>
                <a:spcPct val="90000"/>
              </a:lnSpc>
            </a:pPr>
            <a:r>
              <a:rPr lang="en-US" dirty="0" smtClean="0"/>
              <a:t>Dark matter and dark energy are believed to make up the remaining proportion, but they are incredibly difficult to detect and study.</a:t>
            </a:r>
          </a:p>
          <a:p>
            <a:pPr>
              <a:lnSpc>
                <a:spcPct val="90000"/>
              </a:lnSpc>
            </a:pPr>
            <a:r>
              <a:rPr lang="en-US" dirty="0" smtClean="0"/>
              <a:t>Investigating the nature of dark matter and dark energy is one of the biggest challenges today in the fields of particle physics and cosmology.</a:t>
            </a:r>
          </a:p>
          <a:p>
            <a:endParaRPr lang="en-US" dirty="0"/>
          </a:p>
        </p:txBody>
      </p:sp>
      <p:sp>
        <p:nvSpPr>
          <p:cNvPr id="5" name="Footer Placeholder 4"/>
          <p:cNvSpPr>
            <a:spLocks noGrp="1"/>
          </p:cNvSpPr>
          <p:nvPr>
            <p:ph type="ftr" sz="quarter" idx="11"/>
          </p:nvPr>
        </p:nvSpPr>
        <p:spPr/>
        <p:txBody>
          <a:bodyPr/>
          <a:lstStyle/>
          <a:p>
            <a:r>
              <a:rPr kumimoji="0" lang="sv-SE" dirty="0" smtClean="0"/>
              <a:t>B.Satyanarayana, DHEP, TIFR                                                               October 3, 2008</a:t>
            </a:r>
            <a:endParaRPr kumimoji="0" lang="en-US" dirty="0"/>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a:t>14</a:t>
            </a:fld>
            <a:endParaRPr kumimoji="0"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subTnLst>
                                    <p:animClr>
                                      <p:cBhvr override="childStyle">
                                        <p:cTn dur="1" fill="hold" display="0" masterRel="nextClick" afterEffect="1"/>
                                        <p:tgtEl>
                                          <p:spTgt spid="8">
                                            <p:txEl>
                                              <p:pRg st="0" end="0"/>
                                            </p:txEl>
                                          </p:spTgt>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subTnLst>
                                    <p:animClr>
                                      <p:cBhvr override="childStyle">
                                        <p:cTn dur="1" fill="hold" display="0" masterRel="nextClick" afterEffect="1"/>
                                        <p:tgtEl>
                                          <p:spTgt spid="8">
                                            <p:txEl>
                                              <p:pRg st="1" end="1"/>
                                            </p:txEl>
                                          </p:spTgt>
                                        </p:tgtEl>
                                        <p:attrNameLst>
                                          <p:attrName>ppt_c</p:attrName>
                                        </p:attrNameLst>
                                      </p:cBhvr>
                                      <p:to>
                                        <a:schemeClr val="folHlink"/>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subTnLst>
                                    <p:animClr>
                                      <p:cBhvr override="childStyle">
                                        <p:cTn dur="1" fill="hold" display="0" masterRel="nextClick" afterEffect="1"/>
                                        <p:tgtEl>
                                          <p:spTgt spid="8">
                                            <p:txEl>
                                              <p:pRg st="2" end="2"/>
                                            </p:txEl>
                                          </p:spTgt>
                                        </p:tgtEl>
                                        <p:attrNameLst>
                                          <p:attrName>ppt_c</p:attrName>
                                        </p:attrNameLst>
                                      </p:cBhvr>
                                      <p:to>
                                        <a:schemeClr val="folHlink"/>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is there no more antimatter?</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We live in a world of matter – everything in the Universe, including ourselves, is made of  matter.</a:t>
            </a:r>
          </a:p>
          <a:p>
            <a:r>
              <a:rPr lang="en-US" dirty="0" smtClean="0"/>
              <a:t>Antimatter is like a twin version of matter, but with opposite electric charge.</a:t>
            </a:r>
          </a:p>
          <a:p>
            <a:r>
              <a:rPr lang="en-US" dirty="0" smtClean="0"/>
              <a:t>At the birth of the Universe, equal amounts of matter and antimatter should have been produced in the Big Bang.</a:t>
            </a:r>
          </a:p>
          <a:p>
            <a:r>
              <a:rPr lang="en-US" dirty="0" smtClean="0"/>
              <a:t>But when matter and antimatter particles meet, they annihilate each other, transforming into energy.</a:t>
            </a:r>
          </a:p>
          <a:p>
            <a:r>
              <a:rPr lang="en-US" dirty="0" smtClean="0"/>
              <a:t>Somehow, a tiny fraction of matter must have survived to form the Universe we live in today, with hardly any antimatter left.</a:t>
            </a:r>
          </a:p>
          <a:p>
            <a:r>
              <a:rPr lang="en-US" dirty="0" smtClean="0"/>
              <a:t>Why does Nature appear to have this bias for matter over antimatter?</a:t>
            </a:r>
          </a:p>
        </p:txBody>
      </p:sp>
      <p:sp>
        <p:nvSpPr>
          <p:cNvPr id="4" name="Footer Placeholder 3"/>
          <p:cNvSpPr>
            <a:spLocks noGrp="1"/>
          </p:cNvSpPr>
          <p:nvPr>
            <p:ph type="ftr" sz="quarter" idx="11"/>
          </p:nvPr>
        </p:nvSpPr>
        <p:spPr/>
        <p:txBody>
          <a:bodyPr/>
          <a:lstStyle/>
          <a:p>
            <a:r>
              <a:rPr kumimoji="0" lang="sv-SE" smtClean="0"/>
              <a:t>B.Satyanarayana, DHEP, TIFR                                                               October 3, 2008</a:t>
            </a:r>
            <a:endParaRPr kumimoji="0" lang="en-US" dirty="0"/>
          </a:p>
        </p:txBody>
      </p:sp>
      <p:sp>
        <p:nvSpPr>
          <p:cNvPr id="5" name="Slide Number Placeholder 4"/>
          <p:cNvSpPr>
            <a:spLocks noGrp="1"/>
          </p:cNvSpPr>
          <p:nvPr>
            <p:ph type="sldNum" sz="quarter" idx="12"/>
          </p:nvPr>
        </p:nvSpPr>
        <p:spPr/>
        <p:txBody>
          <a:bodyPr/>
          <a:lstStyle/>
          <a:p>
            <a:fld id="{2AA957AF-53C0-420B-9C2D-77DB1416566C}" type="slidenum">
              <a:rPr kumimoji="0" lang="en-US" smtClean="0"/>
              <a:pPr/>
              <a:t>15</a:t>
            </a:fld>
            <a:endParaRPr kumimoji="0"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p:cBhvr override="childStyle">
                                        <p:cTn dur="1" fill="hold" display="0" masterRel="nextClick" afterEffect="1"/>
                                        <p:tgtEl>
                                          <p:spTgt spid="3">
                                            <p:txEl>
                                              <p:pRg st="0" end="0"/>
                                            </p:txEl>
                                          </p:spTgt>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p:cBhvr override="childStyle">
                                        <p:cTn dur="1" fill="hold" display="0" masterRel="nextClick" afterEffect="1"/>
                                        <p:tgtEl>
                                          <p:spTgt spid="3">
                                            <p:txEl>
                                              <p:pRg st="1" end="1"/>
                                            </p:txEl>
                                          </p:spTgt>
                                        </p:tgtEl>
                                        <p:attrNameLst>
                                          <p:attrName>ppt_c</p:attrName>
                                        </p:attrNameLst>
                                      </p:cBhvr>
                                      <p:to>
                                        <a:schemeClr val="folHlink"/>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p:cBhvr override="childStyle">
                                        <p:cTn dur="1" fill="hold" display="0" masterRel="nextClick" afterEffect="1"/>
                                        <p:tgtEl>
                                          <p:spTgt spid="3">
                                            <p:txEl>
                                              <p:pRg st="2" end="2"/>
                                            </p:txEl>
                                          </p:spTgt>
                                        </p:tgtEl>
                                        <p:attrNameLst>
                                          <p:attrName>ppt_c</p:attrName>
                                        </p:attrNameLst>
                                      </p:cBhvr>
                                      <p:to>
                                        <a:schemeClr val="folHlink"/>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p:cBhvr override="childStyle">
                                        <p:cTn dur="1" fill="hold" display="0" masterRel="nextClick" afterEffect="1"/>
                                        <p:tgtEl>
                                          <p:spTgt spid="3">
                                            <p:txEl>
                                              <p:pRg st="3" end="3"/>
                                            </p:txEl>
                                          </p:spTgt>
                                        </p:tgtEl>
                                        <p:attrNameLst>
                                          <p:attrName>ppt_c</p:attrName>
                                        </p:attrNameLst>
                                      </p:cBhvr>
                                      <p:to>
                                        <a:schemeClr val="folHlink"/>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subTnLst>
                                    <p:animClr>
                                      <p:cBhvr override="childStyle">
                                        <p:cTn dur="1" fill="hold" display="0" masterRel="nextClick" afterEffect="1"/>
                                        <p:tgtEl>
                                          <p:spTgt spid="3">
                                            <p:txEl>
                                              <p:pRg st="4" end="4"/>
                                            </p:txEl>
                                          </p:spTgt>
                                        </p:tgtEl>
                                        <p:attrNameLst>
                                          <p:attrName>ppt_c</p:attrName>
                                        </p:attrNameLst>
                                      </p:cBhvr>
                                      <p:to>
                                        <a:schemeClr val="folHlink"/>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Secrets of the Big Bang</a:t>
            </a:r>
            <a:endParaRPr lang="en-US" dirty="0"/>
          </a:p>
        </p:txBody>
      </p:sp>
      <p:sp>
        <p:nvSpPr>
          <p:cNvPr id="3" name="Content Placeholder 2"/>
          <p:cNvSpPr>
            <a:spLocks noGrp="1"/>
          </p:cNvSpPr>
          <p:nvPr>
            <p:ph idx="1"/>
          </p:nvPr>
        </p:nvSpPr>
        <p:spPr/>
        <p:txBody>
          <a:bodyPr>
            <a:normAutofit fontScale="92500" lnSpcReduction="20000"/>
          </a:bodyPr>
          <a:lstStyle/>
          <a:p>
            <a:pPr>
              <a:lnSpc>
                <a:spcPct val="90000"/>
              </a:lnSpc>
            </a:pPr>
            <a:r>
              <a:rPr lang="en-US" dirty="0" smtClean="0"/>
              <a:t>What was matter like within the first second of the Universe’s life?</a:t>
            </a:r>
          </a:p>
          <a:p>
            <a:pPr>
              <a:lnSpc>
                <a:spcPct val="90000"/>
              </a:lnSpc>
            </a:pPr>
            <a:r>
              <a:rPr lang="en-US" dirty="0" smtClean="0"/>
              <a:t>Matter, from which everything in the Universe is made, is believed to have originated from a dense and hot cocktail of fundamental particles.</a:t>
            </a:r>
          </a:p>
          <a:p>
            <a:pPr>
              <a:lnSpc>
                <a:spcPct val="90000"/>
              </a:lnSpc>
            </a:pPr>
            <a:r>
              <a:rPr lang="en-US" dirty="0" smtClean="0"/>
              <a:t>Today, the ordinary matter of the Universe is made of atoms, which contain a nucleus composed of protons and neutrons, which in turn are made of quarks bound together by other particles called gluons.</a:t>
            </a:r>
          </a:p>
          <a:p>
            <a:pPr>
              <a:lnSpc>
                <a:spcPct val="90000"/>
              </a:lnSpc>
            </a:pPr>
            <a:r>
              <a:rPr lang="en-US" dirty="0" smtClean="0"/>
              <a:t>The bond is very strong, but in the very early Universe conditions would have been too hot and energetic for the gluons to hold the quarks together.</a:t>
            </a:r>
          </a:p>
          <a:p>
            <a:pPr>
              <a:lnSpc>
                <a:spcPct val="90000"/>
              </a:lnSpc>
            </a:pPr>
            <a:r>
              <a:rPr lang="en-US" dirty="0" smtClean="0"/>
              <a:t>Instead, it seems likely that during the first microseconds after the Big Bang the Universe would have contained a very hot and dense mixture of quarks and gluons called quark–gluon plasma.</a:t>
            </a:r>
          </a:p>
        </p:txBody>
      </p:sp>
      <p:sp>
        <p:nvSpPr>
          <p:cNvPr id="4" name="Footer Placeholder 3"/>
          <p:cNvSpPr>
            <a:spLocks noGrp="1"/>
          </p:cNvSpPr>
          <p:nvPr>
            <p:ph type="ftr" sz="quarter" idx="11"/>
          </p:nvPr>
        </p:nvSpPr>
        <p:spPr/>
        <p:txBody>
          <a:bodyPr/>
          <a:lstStyle/>
          <a:p>
            <a:r>
              <a:rPr kumimoji="0" lang="sv-SE" smtClean="0"/>
              <a:t>B.Satyanarayana, DHEP, TIFR                                                               October 3, 2008</a:t>
            </a:r>
            <a:endParaRPr kumimoji="0" lang="en-US" dirty="0"/>
          </a:p>
        </p:txBody>
      </p:sp>
      <p:sp>
        <p:nvSpPr>
          <p:cNvPr id="5" name="Slide Number Placeholder 4"/>
          <p:cNvSpPr>
            <a:spLocks noGrp="1"/>
          </p:cNvSpPr>
          <p:nvPr>
            <p:ph type="sldNum" sz="quarter" idx="12"/>
          </p:nvPr>
        </p:nvSpPr>
        <p:spPr/>
        <p:txBody>
          <a:bodyPr/>
          <a:lstStyle/>
          <a:p>
            <a:fld id="{2AA957AF-53C0-420B-9C2D-77DB1416566C}" type="slidenum">
              <a:rPr kumimoji="0" lang="en-US" smtClean="0"/>
              <a:pPr/>
              <a:t>16</a:t>
            </a:fld>
            <a:endParaRPr kumimoji="0"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p:cBhvr override="childStyle">
                                        <p:cTn dur="1" fill="hold" display="0" masterRel="nextClick" afterEffect="1"/>
                                        <p:tgtEl>
                                          <p:spTgt spid="3">
                                            <p:txEl>
                                              <p:pRg st="0" end="0"/>
                                            </p:txEl>
                                          </p:spTgt>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p:cBhvr override="childStyle">
                                        <p:cTn dur="1" fill="hold" display="0" masterRel="nextClick" afterEffect="1"/>
                                        <p:tgtEl>
                                          <p:spTgt spid="3">
                                            <p:txEl>
                                              <p:pRg st="1" end="1"/>
                                            </p:txEl>
                                          </p:spTgt>
                                        </p:tgtEl>
                                        <p:attrNameLst>
                                          <p:attrName>ppt_c</p:attrName>
                                        </p:attrNameLst>
                                      </p:cBhvr>
                                      <p:to>
                                        <a:schemeClr val="folHlink"/>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p:cBhvr override="childStyle">
                                        <p:cTn dur="1" fill="hold" display="0" masterRel="nextClick" afterEffect="1"/>
                                        <p:tgtEl>
                                          <p:spTgt spid="3">
                                            <p:txEl>
                                              <p:pRg st="2" end="2"/>
                                            </p:txEl>
                                          </p:spTgt>
                                        </p:tgtEl>
                                        <p:attrNameLst>
                                          <p:attrName>ppt_c</p:attrName>
                                        </p:attrNameLst>
                                      </p:cBhvr>
                                      <p:to>
                                        <a:schemeClr val="folHlink"/>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p:cBhvr override="childStyle">
                                        <p:cTn dur="1" fill="hold" display="0" masterRel="nextClick" afterEffect="1"/>
                                        <p:tgtEl>
                                          <p:spTgt spid="3">
                                            <p:txEl>
                                              <p:pRg st="3" end="3"/>
                                            </p:txEl>
                                          </p:spTgt>
                                        </p:tgtEl>
                                        <p:attrNameLst>
                                          <p:attrName>ppt_c</p:attrName>
                                        </p:attrNameLst>
                                      </p:cBhvr>
                                      <p:to>
                                        <a:schemeClr val="folHlink"/>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LHC accelerator ring</a:t>
            </a:r>
            <a:endParaRPr lang="en-US" dirty="0"/>
          </a:p>
        </p:txBody>
      </p:sp>
      <p:pic>
        <p:nvPicPr>
          <p:cNvPr id="9" name="Picture 7"/>
          <p:cNvPicPr>
            <a:picLocks noGrp="1" noChangeAspect="1" noChangeArrowheads="1"/>
          </p:cNvPicPr>
          <p:nvPr>
            <p:ph sz="half" idx="1"/>
          </p:nvPr>
        </p:nvPicPr>
        <p:blipFill>
          <a:blip r:embed="rId3"/>
          <a:stretch>
            <a:fillRect/>
          </a:stretch>
        </p:blipFill>
        <p:spPr>
          <a:xfrm>
            <a:off x="142844" y="1071546"/>
            <a:ext cx="5290072" cy="5400000"/>
          </a:xfrm>
          <a:noFill/>
        </p:spPr>
      </p:pic>
      <p:sp>
        <p:nvSpPr>
          <p:cNvPr id="4" name="Footer Placeholder 3"/>
          <p:cNvSpPr>
            <a:spLocks noGrp="1"/>
          </p:cNvSpPr>
          <p:nvPr>
            <p:ph type="ftr" sz="quarter" idx="11"/>
          </p:nvPr>
        </p:nvSpPr>
        <p:spPr/>
        <p:txBody>
          <a:bodyPr/>
          <a:lstStyle/>
          <a:p>
            <a:r>
              <a:rPr kumimoji="0" lang="sv-SE" smtClean="0"/>
              <a:t>B.Satyanarayana, DHEP, TIFR                                                               October 3, 2008</a:t>
            </a:r>
            <a:endParaRPr kumimoji="0" lang="en-US" dirty="0"/>
          </a:p>
        </p:txBody>
      </p:sp>
      <p:sp>
        <p:nvSpPr>
          <p:cNvPr id="5" name="Slide Number Placeholder 4"/>
          <p:cNvSpPr>
            <a:spLocks noGrp="1"/>
          </p:cNvSpPr>
          <p:nvPr>
            <p:ph type="sldNum" sz="quarter" idx="12"/>
          </p:nvPr>
        </p:nvSpPr>
        <p:spPr/>
        <p:txBody>
          <a:bodyPr/>
          <a:lstStyle/>
          <a:p>
            <a:fld id="{2AA957AF-53C0-420B-9C2D-77DB1416566C}" type="slidenum">
              <a:rPr kumimoji="0" lang="en-US" smtClean="0"/>
              <a:pPr/>
              <a:t>17</a:t>
            </a:fld>
            <a:endParaRPr kumimoji="0" lang="en-US" dirty="0"/>
          </a:p>
        </p:txBody>
      </p:sp>
      <p:sp>
        <p:nvSpPr>
          <p:cNvPr id="10" name="TextBox 9"/>
          <p:cNvSpPr txBox="1"/>
          <p:nvPr/>
        </p:nvSpPr>
        <p:spPr>
          <a:xfrm>
            <a:off x="5500694" y="1176299"/>
            <a:ext cx="3571900" cy="5324535"/>
          </a:xfrm>
          <a:prstGeom prst="rect">
            <a:avLst/>
          </a:prstGeom>
          <a:noFill/>
        </p:spPr>
        <p:txBody>
          <a:bodyPr wrap="square" rtlCol="0">
            <a:spAutoFit/>
          </a:bodyPr>
          <a:lstStyle/>
          <a:p>
            <a:r>
              <a:rPr lang="en-US" sz="2000" dirty="0" smtClean="0"/>
              <a:t>This diagram shows the LHC and the SPS pre-accelerator (in blue) and the transfer lines that will connect them (in red). Spanning the France-Swiss border (shown by green crosses), the 27-km LHC tunnel will receive a beam that has been pre-accelerated to 450 GeV in the smaller SPS storage ring. The transfer lines will remove each beam from the SPS and inject them into the LHC where they will be accelerated to the full energy of 7 TeV.</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LHC magnets</a:t>
            </a:r>
            <a:endParaRPr lang="en-US" dirty="0"/>
          </a:p>
        </p:txBody>
      </p:sp>
      <p:pic>
        <p:nvPicPr>
          <p:cNvPr id="7" name="Picture 12"/>
          <p:cNvPicPr>
            <a:picLocks noGrp="1" noChangeAspect="1" noChangeArrowheads="1"/>
          </p:cNvPicPr>
          <p:nvPr>
            <p:ph sz="half" idx="1"/>
          </p:nvPr>
        </p:nvPicPr>
        <p:blipFill>
          <a:blip r:embed="rId3"/>
          <a:stretch>
            <a:fillRect/>
          </a:stretch>
        </p:blipFill>
        <p:spPr>
          <a:xfrm>
            <a:off x="142875" y="1857365"/>
            <a:ext cx="5186892" cy="3384856"/>
          </a:xfrm>
          <a:noFill/>
        </p:spPr>
      </p:pic>
      <p:sp>
        <p:nvSpPr>
          <p:cNvPr id="9" name="Content Placeholder 8"/>
          <p:cNvSpPr>
            <a:spLocks noGrp="1"/>
          </p:cNvSpPr>
          <p:nvPr>
            <p:ph sz="half" idx="2"/>
          </p:nvPr>
        </p:nvSpPr>
        <p:spPr>
          <a:xfrm>
            <a:off x="5286380" y="1142984"/>
            <a:ext cx="3786214" cy="5357850"/>
          </a:xfrm>
        </p:spPr>
        <p:txBody>
          <a:bodyPr>
            <a:normAutofit fontScale="85000" lnSpcReduction="10000"/>
          </a:bodyPr>
          <a:lstStyle/>
          <a:p>
            <a:r>
              <a:rPr lang="en-US" dirty="0" smtClean="0"/>
              <a:t>Two LHC magnets are seen before they are connected together.</a:t>
            </a:r>
          </a:p>
          <a:p>
            <a:r>
              <a:rPr lang="en-US" dirty="0" smtClean="0"/>
              <a:t>The blue cylinders contain the magnetic yoke and coil of the dipole magnets together with the liquid helium system required to cool the magnet so that it becomes superconducting. </a:t>
            </a:r>
          </a:p>
          <a:p>
            <a:r>
              <a:rPr lang="en-US" dirty="0" smtClean="0"/>
              <a:t>Eventually this connection will be welded together so that the beams are contained within the beam pipes. </a:t>
            </a:r>
          </a:p>
        </p:txBody>
      </p:sp>
      <p:sp>
        <p:nvSpPr>
          <p:cNvPr id="5" name="Footer Placeholder 4"/>
          <p:cNvSpPr>
            <a:spLocks noGrp="1"/>
          </p:cNvSpPr>
          <p:nvPr>
            <p:ph type="ftr" sz="quarter" idx="11"/>
          </p:nvPr>
        </p:nvSpPr>
        <p:spPr/>
        <p:txBody>
          <a:bodyPr/>
          <a:lstStyle/>
          <a:p>
            <a:r>
              <a:rPr kumimoji="0" lang="sv-SE" smtClean="0"/>
              <a:t>B.Satyanarayana, DHEP, TIFR                                                               October 3, 2008</a:t>
            </a:r>
            <a:endParaRPr kumimoji="0" lang="en-US" dirty="0"/>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a:t>18</a:t>
            </a:fld>
            <a:endParaRPr kumimoji="0"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childTnLst>
                                  <p:subTnLst>
                                    <p:animClr>
                                      <p:cBhvr override="childStyle">
                                        <p:cTn dur="1" fill="hold" display="0" masterRel="nextClick" afterEffect="1"/>
                                        <p:tgtEl>
                                          <p:spTgt spid="9">
                                            <p:txEl>
                                              <p:pRg st="0" end="0"/>
                                            </p:txEl>
                                          </p:spTgt>
                                        </p:tgtEl>
                                        <p:attrNameLst>
                                          <p:attrName>ppt_c</p:attrName>
                                        </p:attrNameLst>
                                      </p:cBhvr>
                                      <p:to>
                                        <a:schemeClr val="folHlink"/>
                                      </p:to>
                                    </p:animClr>
                                  </p:sub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1" nodeType="click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childTnLst>
                                  <p:subTnLst>
                                    <p:animClr>
                                      <p:cBhvr override="childStyle">
                                        <p:cTn dur="1" fill="hold" display="0" masterRel="nextClick" afterEffect="1"/>
                                        <p:tgtEl>
                                          <p:spTgt spid="9">
                                            <p:txEl>
                                              <p:pRg st="1" end="1"/>
                                            </p:txEl>
                                          </p:spTgt>
                                        </p:tgtEl>
                                        <p:attrNameLst>
                                          <p:attrName>ppt_c</p:attrName>
                                        </p:attrNameLst>
                                      </p:cBhvr>
                                      <p:to>
                                        <a:schemeClr val="folHlink"/>
                                      </p:to>
                                    </p:animClr>
                                  </p:sub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1" nodeType="click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400" dirty="0" smtClean="0"/>
              <a:t>Cryogenics (1908 to 2008)</a:t>
            </a:r>
            <a:endParaRPr lang="en-US" dirty="0"/>
          </a:p>
        </p:txBody>
      </p:sp>
      <p:sp>
        <p:nvSpPr>
          <p:cNvPr id="8" name="Text Placeholder 7"/>
          <p:cNvSpPr>
            <a:spLocks noGrp="1"/>
          </p:cNvSpPr>
          <p:nvPr>
            <p:ph type="body" idx="1"/>
          </p:nvPr>
        </p:nvSpPr>
        <p:spPr/>
        <p:txBody>
          <a:bodyPr>
            <a:noAutofit/>
          </a:bodyPr>
          <a:lstStyle/>
          <a:p>
            <a:pPr algn="ctr"/>
            <a:r>
              <a:rPr lang="en-US" sz="1600" b="1" dirty="0" smtClean="0"/>
              <a:t>100 years ago: in July 1908 Kamerlingh Onnes first liquefied Helium in Leiden (60 ml</a:t>
            </a:r>
            <a:r>
              <a:rPr lang="en-US" sz="1600" b="1" baseline="30000" dirty="0" smtClean="0"/>
              <a:t> </a:t>
            </a:r>
            <a:r>
              <a:rPr lang="en-US" sz="1600" b="1" dirty="0" smtClean="0"/>
              <a:t>in 1 hour)</a:t>
            </a:r>
          </a:p>
        </p:txBody>
      </p:sp>
      <p:sp>
        <p:nvSpPr>
          <p:cNvPr id="10" name="Text Placeholder 9"/>
          <p:cNvSpPr>
            <a:spLocks noGrp="1"/>
          </p:cNvSpPr>
          <p:nvPr>
            <p:ph type="body" sz="half" idx="3"/>
          </p:nvPr>
        </p:nvSpPr>
        <p:spPr/>
        <p:txBody>
          <a:bodyPr>
            <a:noAutofit/>
          </a:bodyPr>
          <a:lstStyle/>
          <a:p>
            <a:pPr algn="ctr"/>
            <a:r>
              <a:rPr lang="en-US" sz="1600" b="1" dirty="0" smtClean="0"/>
              <a:t>LHC today: 32000 liters of  He liquefied per hour by eight big cryogenic plants</a:t>
            </a:r>
          </a:p>
        </p:txBody>
      </p:sp>
      <p:sp>
        <p:nvSpPr>
          <p:cNvPr id="5" name="Footer Placeholder 4"/>
          <p:cNvSpPr>
            <a:spLocks noGrp="1"/>
          </p:cNvSpPr>
          <p:nvPr>
            <p:ph type="ftr" sz="quarter" idx="11"/>
          </p:nvPr>
        </p:nvSpPr>
        <p:spPr/>
        <p:txBody>
          <a:bodyPr/>
          <a:lstStyle/>
          <a:p>
            <a:r>
              <a:rPr kumimoji="0" lang="sv-SE" smtClean="0"/>
              <a:t>B.Satyanarayana, DHEP, TIFR                                                               October 3, 2008</a:t>
            </a:r>
            <a:endParaRPr kumimoji="0" lang="en-US" dirty="0"/>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a:t>19</a:t>
            </a:fld>
            <a:endParaRPr kumimoji="0" lang="en-US" dirty="0"/>
          </a:p>
        </p:txBody>
      </p:sp>
      <p:pic>
        <p:nvPicPr>
          <p:cNvPr id="12" name="Picture 2"/>
          <p:cNvPicPr>
            <a:picLocks noGrp="1" noChangeAspect="1" noChangeArrowheads="1"/>
          </p:cNvPicPr>
          <p:nvPr>
            <p:ph sz="quarter" idx="4"/>
          </p:nvPr>
        </p:nvPicPr>
        <p:blipFill>
          <a:blip r:embed="rId3"/>
          <a:srcRect/>
          <a:stretch>
            <a:fillRect/>
          </a:stretch>
        </p:blipFill>
        <p:spPr bwMode="auto">
          <a:xfrm>
            <a:off x="4645025" y="2766229"/>
            <a:ext cx="4385052" cy="3234539"/>
          </a:xfrm>
          <a:prstGeom prst="rect">
            <a:avLst/>
          </a:prstGeom>
          <a:ln>
            <a:noFill/>
          </a:ln>
          <a:effectLst>
            <a:softEdge rad="112500"/>
          </a:effectLst>
        </p:spPr>
      </p:pic>
      <p:pic>
        <p:nvPicPr>
          <p:cNvPr id="13" name="Picture 4"/>
          <p:cNvPicPr>
            <a:picLocks noGrp="1" noChangeAspect="1" noChangeArrowheads="1"/>
          </p:cNvPicPr>
          <p:nvPr>
            <p:ph sz="quarter" idx="2"/>
          </p:nvPr>
        </p:nvPicPr>
        <p:blipFill>
          <a:blip r:embed="rId4"/>
          <a:srcRect/>
          <a:stretch>
            <a:fillRect/>
          </a:stretch>
        </p:blipFill>
        <p:spPr bwMode="auto">
          <a:xfrm>
            <a:off x="857225" y="2362200"/>
            <a:ext cx="3041652" cy="4026733"/>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 calcmode="lin" valueType="num">
                                      <p:cBhvr additive="base">
                                        <p:cTn id="17" dur="5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0">
                                            <p:txEl>
                                              <p:pRg st="0" end="0"/>
                                            </p:txEl>
                                          </p:spTgt>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1+#ppt_w/2"/>
                                          </p:val>
                                        </p:tav>
                                        <p:tav tm="100000">
                                          <p:val>
                                            <p:strVal val="#ppt_x"/>
                                          </p:val>
                                        </p:tav>
                                      </p:tavLst>
                                    </p:anim>
                                    <p:anim calcmode="lin" valueType="num">
                                      <p:cBhvr additive="base">
                                        <p:cTn id="22"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0"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14282" y="273050"/>
            <a:ext cx="3672000" cy="1162050"/>
          </a:xfrm>
        </p:spPr>
        <p:txBody>
          <a:bodyPr>
            <a:normAutofit fontScale="90000"/>
          </a:bodyPr>
          <a:lstStyle/>
          <a:p>
            <a:r>
              <a:rPr lang="en-US" sz="4000" dirty="0" smtClean="0"/>
              <a:t>Homi J Bhabha</a:t>
            </a:r>
            <a:endParaRPr lang="en-US" dirty="0"/>
          </a:p>
        </p:txBody>
      </p:sp>
      <p:sp>
        <p:nvSpPr>
          <p:cNvPr id="8" name="Text Placeholder 7"/>
          <p:cNvSpPr>
            <a:spLocks noGrp="1"/>
          </p:cNvSpPr>
          <p:nvPr>
            <p:ph type="body" idx="2"/>
          </p:nvPr>
        </p:nvSpPr>
        <p:spPr>
          <a:xfrm>
            <a:off x="214282" y="1524000"/>
            <a:ext cx="3643338" cy="4602163"/>
          </a:xfrm>
        </p:spPr>
        <p:txBody>
          <a:bodyPr>
            <a:normAutofit fontScale="92500" lnSpcReduction="10000"/>
          </a:bodyPr>
          <a:lstStyle/>
          <a:p>
            <a:r>
              <a:rPr lang="en-US" sz="2800" dirty="0" smtClean="0"/>
              <a:t>Homi </a:t>
            </a:r>
            <a:r>
              <a:rPr lang="en-US" sz="2800" dirty="0" smtClean="0"/>
              <a:t>B</a:t>
            </a:r>
            <a:r>
              <a:rPr lang="en-US" sz="2800" dirty="0" smtClean="0"/>
              <a:t>habha </a:t>
            </a:r>
            <a:r>
              <a:rPr lang="en-US" sz="2800" dirty="0" smtClean="0"/>
              <a:t>received his early education at Bombay's Cathedral Grammar </a:t>
            </a:r>
            <a:r>
              <a:rPr lang="en-US" sz="2800" dirty="0" smtClean="0"/>
              <a:t>School, which became the Cathedral </a:t>
            </a:r>
            <a:r>
              <a:rPr lang="en-US" sz="2800" dirty="0" smtClean="0"/>
              <a:t>and John </a:t>
            </a:r>
            <a:r>
              <a:rPr lang="en-US" sz="2800" dirty="0" smtClean="0"/>
              <a:t>Connon School</a:t>
            </a:r>
            <a:r>
              <a:rPr lang="en-US" sz="2800" dirty="0" smtClean="0"/>
              <a:t> in 1922 after merging with the John Connon School, run by the city's Scottish Education Society.</a:t>
            </a:r>
            <a:r>
              <a:rPr lang="en-US" sz="1600" dirty="0" smtClean="0"/>
              <a:t> </a:t>
            </a:r>
            <a:endParaRPr lang="en-US" dirty="0"/>
          </a:p>
        </p:txBody>
      </p:sp>
      <p:sp>
        <p:nvSpPr>
          <p:cNvPr id="7" name="Content Placeholder 6"/>
          <p:cNvSpPr>
            <a:spLocks noGrp="1"/>
          </p:cNvSpPr>
          <p:nvPr>
            <p:ph sz="half" idx="1"/>
          </p:nvPr>
        </p:nvSpPr>
        <p:spPr>
          <a:xfrm>
            <a:off x="3889406" y="504845"/>
            <a:ext cx="5111750" cy="5853113"/>
          </a:xfrm>
        </p:spPr>
        <p:txBody>
          <a:bodyPr>
            <a:normAutofit fontScale="25000" lnSpcReduction="20000"/>
          </a:bodyPr>
          <a:lstStyle/>
          <a:p>
            <a:r>
              <a:rPr lang="en-US" sz="6000" dirty="0" smtClean="0">
                <a:solidFill>
                  <a:srgbClr val="FFFF00"/>
                </a:solidFill>
              </a:rPr>
              <a:t>I seriously say to you that business or job as an engineer is not the thing for me. It is totally foreign to my nature and radically opposed to my temperament and opinions. Physics is my line. I know I shall do great things here. For, each man can do best and excel in only that thing of which he is passionately fond, in which he believes, as I do, that he has the ability to do it, that he is in fact born and destined to do it. </a:t>
            </a:r>
            <a:r>
              <a:rPr lang="en-US" sz="6000" dirty="0" smtClean="0"/>
              <a:t>My success will not depend on what A or B thinks of me. My success will be what I make of my work. </a:t>
            </a:r>
            <a:r>
              <a:rPr lang="en-US" sz="6000" dirty="0" smtClean="0"/>
              <a:t>Besides, India is not a land where science cannot be carried </a:t>
            </a:r>
            <a:r>
              <a:rPr lang="en-US" sz="6000" dirty="0" smtClean="0"/>
              <a:t>on.</a:t>
            </a:r>
          </a:p>
          <a:p>
            <a:r>
              <a:rPr lang="en-US" sz="6000" dirty="0" smtClean="0"/>
              <a:t>I </a:t>
            </a:r>
            <a:r>
              <a:rPr lang="en-US" sz="6000" dirty="0" smtClean="0"/>
              <a:t>am burning with a desire to do physics. </a:t>
            </a:r>
            <a:r>
              <a:rPr lang="en-US" sz="6000" dirty="0" smtClean="0"/>
              <a:t>I will and must do it sometime. It is my only ambition. </a:t>
            </a:r>
            <a:r>
              <a:rPr lang="en-US" sz="6000" dirty="0" smtClean="0"/>
              <a:t>I have no desire to be a </a:t>
            </a:r>
            <a:r>
              <a:rPr lang="en-US" sz="6000" dirty="0" smtClean="0"/>
              <a:t>“successful” </a:t>
            </a:r>
            <a:r>
              <a:rPr lang="en-US" sz="6000" dirty="0" smtClean="0"/>
              <a:t>man or the head of a big firm. </a:t>
            </a:r>
            <a:r>
              <a:rPr lang="en-US" sz="6000" dirty="0" smtClean="0"/>
              <a:t>There </a:t>
            </a:r>
            <a:r>
              <a:rPr lang="en-US" sz="6000" dirty="0" smtClean="0"/>
              <a:t>are intelligent people who like that and let them do it. </a:t>
            </a:r>
            <a:r>
              <a:rPr lang="en-US" sz="6000" dirty="0" smtClean="0"/>
              <a:t>I </a:t>
            </a:r>
            <a:r>
              <a:rPr lang="en-US" sz="6000" dirty="0" smtClean="0"/>
              <a:t>hear you </a:t>
            </a:r>
            <a:r>
              <a:rPr lang="en-US" sz="6000" dirty="0" smtClean="0"/>
              <a:t>saying “But </a:t>
            </a:r>
            <a:r>
              <a:rPr lang="en-US" sz="6000" dirty="0" smtClean="0"/>
              <a:t>you </a:t>
            </a:r>
            <a:r>
              <a:rPr lang="en-US" sz="6000" dirty="0" smtClean="0"/>
              <a:t>are not Socrates or</a:t>
            </a:r>
            <a:r>
              <a:rPr lang="en-US" sz="6000" dirty="0" smtClean="0"/>
              <a:t> </a:t>
            </a:r>
            <a:r>
              <a:rPr lang="en-US" sz="6000" dirty="0" smtClean="0"/>
              <a:t>Einstein”. No—and </a:t>
            </a:r>
            <a:r>
              <a:rPr lang="en-US" sz="6000" dirty="0" smtClean="0"/>
              <a:t>that is what Berlioz's father said to Berlioz. </a:t>
            </a:r>
            <a:r>
              <a:rPr lang="en-US" sz="6000" dirty="0" smtClean="0"/>
              <a:t>He called him a useless musician when he was young—Hector Berlioz who now accepted as one of the world's greatest geniuses and France's greatest musician. How can anybody else know at what time what one will do, if there is nothing to show. ... </a:t>
            </a:r>
            <a:r>
              <a:rPr lang="en-US" sz="6000" dirty="0" smtClean="0"/>
              <a:t>It is no use saying to Beethoven </a:t>
            </a:r>
            <a:r>
              <a:rPr lang="en-US" sz="6000" dirty="0" smtClean="0"/>
              <a:t>”You </a:t>
            </a:r>
            <a:r>
              <a:rPr lang="en-US" sz="6000" dirty="0" smtClean="0"/>
              <a:t>must be a scientist for it is great </a:t>
            </a:r>
            <a:r>
              <a:rPr lang="en-US" sz="6000" dirty="0" smtClean="0"/>
              <a:t>thing” </a:t>
            </a:r>
            <a:r>
              <a:rPr lang="en-US" sz="6000" dirty="0" smtClean="0"/>
              <a:t>when he did not care two hoots for science; or to Socrates </a:t>
            </a:r>
            <a:r>
              <a:rPr lang="en-US" sz="6000" dirty="0" smtClean="0"/>
              <a:t>“Be </a:t>
            </a:r>
            <a:r>
              <a:rPr lang="en-US" sz="6000" dirty="0" smtClean="0"/>
              <a:t>an engineer; it is work of intelligent </a:t>
            </a:r>
            <a:r>
              <a:rPr lang="en-US" sz="6000" dirty="0" smtClean="0"/>
              <a:t>man”. </a:t>
            </a:r>
            <a:r>
              <a:rPr lang="en-US" sz="6000" dirty="0" smtClean="0"/>
              <a:t>It is not in the nature of things. </a:t>
            </a:r>
            <a:r>
              <a:rPr lang="en-US" sz="6000" dirty="0" smtClean="0">
                <a:solidFill>
                  <a:srgbClr val="FFFF00"/>
                </a:solidFill>
              </a:rPr>
              <a:t>I therefore earnestly implore you to let me do physics</a:t>
            </a:r>
            <a:r>
              <a:rPr lang="en-US" dirty="0" smtClean="0">
                <a:solidFill>
                  <a:srgbClr val="FFFF00"/>
                </a:solidFill>
              </a:rPr>
              <a:t>.</a:t>
            </a:r>
            <a:endParaRPr lang="en-US" dirty="0" smtClean="0">
              <a:solidFill>
                <a:srgbClr val="FFFF00"/>
              </a:solidFill>
            </a:endParaRPr>
          </a:p>
        </p:txBody>
      </p:sp>
      <p:sp>
        <p:nvSpPr>
          <p:cNvPr id="4" name="Footer Placeholder 3"/>
          <p:cNvSpPr>
            <a:spLocks noGrp="1"/>
          </p:cNvSpPr>
          <p:nvPr>
            <p:ph type="ftr" sz="quarter" idx="11"/>
          </p:nvPr>
        </p:nvSpPr>
        <p:spPr/>
        <p:txBody>
          <a:bodyPr/>
          <a:lstStyle/>
          <a:p>
            <a:r>
              <a:rPr kumimoji="0" lang="sv-SE" dirty="0" smtClean="0"/>
              <a:t>B.Satyanarayana, DHEP, TIFR                                                               October 3, 2008</a:t>
            </a:r>
            <a:endParaRPr kumimoji="0" lang="en-US" dirty="0"/>
          </a:p>
        </p:txBody>
      </p:sp>
      <p:sp>
        <p:nvSpPr>
          <p:cNvPr id="5" name="Slide Number Placeholder 4"/>
          <p:cNvSpPr>
            <a:spLocks noGrp="1"/>
          </p:cNvSpPr>
          <p:nvPr>
            <p:ph type="sldNum" sz="quarter" idx="12"/>
          </p:nvPr>
        </p:nvSpPr>
        <p:spPr/>
        <p:txBody>
          <a:bodyPr/>
          <a:lstStyle/>
          <a:p>
            <a:fld id="{2AA957AF-53C0-420B-9C2D-77DB1416566C}" type="slidenum">
              <a:rPr kumimoji="0" lang="en-US" smtClean="0"/>
              <a:pPr/>
              <a:t>2</a:t>
            </a:fld>
            <a:endParaRPr kumimoji="0"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Experiments on LHC</a:t>
            </a:r>
            <a:endParaRPr lang="en-US" dirty="0"/>
          </a:p>
        </p:txBody>
      </p:sp>
      <p:sp>
        <p:nvSpPr>
          <p:cNvPr id="5" name="Footer Placeholder 4"/>
          <p:cNvSpPr>
            <a:spLocks noGrp="1"/>
          </p:cNvSpPr>
          <p:nvPr>
            <p:ph type="ftr" sz="quarter" idx="11"/>
          </p:nvPr>
        </p:nvSpPr>
        <p:spPr/>
        <p:txBody>
          <a:bodyPr/>
          <a:lstStyle/>
          <a:p>
            <a:r>
              <a:rPr kumimoji="0" lang="sv-SE" smtClean="0"/>
              <a:t>B.Satyanarayana, DHEP, TIFR                                                               October 3, 2008</a:t>
            </a:r>
            <a:endParaRPr kumimoji="0" lang="en-US" dirty="0"/>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a:t>20</a:t>
            </a:fld>
            <a:endParaRPr kumimoji="0" lang="en-US" dirty="0"/>
          </a:p>
        </p:txBody>
      </p:sp>
      <p:pic>
        <p:nvPicPr>
          <p:cNvPr id="9" name="Picture 3" descr="field_lhc"/>
          <p:cNvPicPr>
            <a:picLocks noGrp="1" noChangeAspect="1" noChangeArrowheads="1"/>
          </p:cNvPicPr>
          <p:nvPr>
            <p:ph idx="1"/>
          </p:nvPr>
        </p:nvPicPr>
        <p:blipFill>
          <a:blip r:embed="rId3"/>
          <a:srcRect l="4900" t="8537" r="4900" b="5000"/>
          <a:stretch>
            <a:fillRect/>
          </a:stretch>
        </p:blipFill>
        <p:spPr bwMode="auto">
          <a:xfrm>
            <a:off x="784615" y="998976"/>
            <a:ext cx="7574770" cy="550072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Home ready for CMS detector</a:t>
            </a:r>
            <a:endParaRPr lang="en-US" dirty="0"/>
          </a:p>
        </p:txBody>
      </p:sp>
      <p:sp>
        <p:nvSpPr>
          <p:cNvPr id="5" name="Footer Placeholder 4"/>
          <p:cNvSpPr>
            <a:spLocks noGrp="1"/>
          </p:cNvSpPr>
          <p:nvPr>
            <p:ph type="ftr" sz="quarter" idx="11"/>
          </p:nvPr>
        </p:nvSpPr>
        <p:spPr/>
        <p:txBody>
          <a:bodyPr/>
          <a:lstStyle/>
          <a:p>
            <a:r>
              <a:rPr kumimoji="0" lang="sv-SE" smtClean="0"/>
              <a:t>B.Satyanarayana, DHEP, TIFR                                                               October 3, 2008</a:t>
            </a:r>
            <a:endParaRPr kumimoji="0" lang="en-US" dirty="0"/>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a:t>21</a:t>
            </a:fld>
            <a:endParaRPr kumimoji="0" lang="en-US" dirty="0"/>
          </a:p>
        </p:txBody>
      </p:sp>
      <p:pic>
        <p:nvPicPr>
          <p:cNvPr id="9" name="Picture 5"/>
          <p:cNvPicPr>
            <a:picLocks noGrp="1" noChangeAspect="1" noChangeArrowheads="1"/>
          </p:cNvPicPr>
          <p:nvPr>
            <p:ph idx="1"/>
          </p:nvPr>
        </p:nvPicPr>
        <p:blipFill>
          <a:blip r:embed="rId3"/>
          <a:srcRect/>
          <a:stretch>
            <a:fillRect/>
          </a:stretch>
        </p:blipFill>
        <p:spPr bwMode="auto">
          <a:xfrm>
            <a:off x="428251" y="1071546"/>
            <a:ext cx="8287499" cy="5400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Exploded view of the CMS detector</a:t>
            </a:r>
            <a:endParaRPr lang="en-US" dirty="0"/>
          </a:p>
        </p:txBody>
      </p:sp>
      <p:sp>
        <p:nvSpPr>
          <p:cNvPr id="4" name="Footer Placeholder 3"/>
          <p:cNvSpPr>
            <a:spLocks noGrp="1"/>
          </p:cNvSpPr>
          <p:nvPr>
            <p:ph type="ftr" sz="quarter" idx="11"/>
          </p:nvPr>
        </p:nvSpPr>
        <p:spPr/>
        <p:txBody>
          <a:bodyPr/>
          <a:lstStyle/>
          <a:p>
            <a:r>
              <a:rPr kumimoji="0" lang="sv-SE" smtClean="0"/>
              <a:t>B.Satyanarayana, DHEP, TIFR                                                               October 3, 2008</a:t>
            </a:r>
            <a:endParaRPr kumimoji="0" lang="en-US" dirty="0"/>
          </a:p>
        </p:txBody>
      </p:sp>
      <p:sp>
        <p:nvSpPr>
          <p:cNvPr id="5" name="Slide Number Placeholder 4"/>
          <p:cNvSpPr>
            <a:spLocks noGrp="1"/>
          </p:cNvSpPr>
          <p:nvPr>
            <p:ph type="sldNum" sz="quarter" idx="12"/>
          </p:nvPr>
        </p:nvSpPr>
        <p:spPr/>
        <p:txBody>
          <a:bodyPr/>
          <a:lstStyle/>
          <a:p>
            <a:fld id="{2AA957AF-53C0-420B-9C2D-77DB1416566C}" type="slidenum">
              <a:rPr kumimoji="0" lang="en-US" smtClean="0"/>
              <a:pPr/>
              <a:t>22</a:t>
            </a:fld>
            <a:endParaRPr kumimoji="0" lang="en-US" dirty="0"/>
          </a:p>
        </p:txBody>
      </p:sp>
      <p:grpSp>
        <p:nvGrpSpPr>
          <p:cNvPr id="6" name="Group 2"/>
          <p:cNvGrpSpPr>
            <a:grpSpLocks noGrp="1"/>
          </p:cNvGrpSpPr>
          <p:nvPr>
            <p:ph idx="1"/>
          </p:nvPr>
        </p:nvGrpSpPr>
        <p:grpSpPr bwMode="auto">
          <a:xfrm>
            <a:off x="161925" y="1312863"/>
            <a:ext cx="8820150" cy="5022850"/>
            <a:chOff x="96" y="672"/>
            <a:chExt cx="5520" cy="3412"/>
          </a:xfrm>
        </p:grpSpPr>
        <p:pic>
          <p:nvPicPr>
            <p:cNvPr id="7" name="Picture 3" descr="Insert"/>
            <p:cNvPicPr>
              <a:picLocks noChangeAspect="1" noChangeArrowheads="1"/>
            </p:cNvPicPr>
            <p:nvPr/>
          </p:nvPicPr>
          <p:blipFill>
            <a:blip r:embed="rId3"/>
            <a:srcRect/>
            <a:stretch>
              <a:fillRect/>
            </a:stretch>
          </p:blipFill>
          <p:spPr bwMode="auto">
            <a:xfrm>
              <a:off x="96" y="672"/>
              <a:ext cx="5520" cy="3412"/>
            </a:xfrm>
            <a:prstGeom prst="rect">
              <a:avLst/>
            </a:prstGeom>
            <a:noFill/>
            <a:ln w="9525">
              <a:noFill/>
              <a:miter lim="800000"/>
              <a:headEnd/>
              <a:tailEnd/>
            </a:ln>
          </p:spPr>
        </p:pic>
        <p:sp>
          <p:nvSpPr>
            <p:cNvPr id="8" name="Rectangle 4"/>
            <p:cNvSpPr>
              <a:spLocks noChangeArrowheads="1"/>
            </p:cNvSpPr>
            <p:nvPr/>
          </p:nvSpPr>
          <p:spPr bwMode="auto">
            <a:xfrm>
              <a:off x="3024" y="697"/>
              <a:ext cx="766" cy="179"/>
            </a:xfrm>
            <a:prstGeom prst="rect">
              <a:avLst/>
            </a:prstGeom>
            <a:noFill/>
            <a:ln w="9525">
              <a:solidFill>
                <a:schemeClr val="bg1"/>
              </a:solidFill>
              <a:miter lim="800000"/>
              <a:headEnd/>
              <a:tailEnd/>
            </a:ln>
          </p:spPr>
          <p:txBody>
            <a:bodyPr wrap="none" lIns="0" tIns="0" rIns="0" bIns="0">
              <a:spAutoFit/>
            </a:bodyPr>
            <a:lstStyle/>
            <a:p>
              <a:pPr algn="l"/>
              <a:r>
                <a:rPr lang="en-US" sz="1800" b="1" dirty="0">
                  <a:solidFill>
                    <a:schemeClr val="bg1"/>
                  </a:solidFill>
                </a:rPr>
                <a:t>Minus Side</a:t>
              </a:r>
              <a:endParaRPr lang="en-US" sz="2800" dirty="0">
                <a:solidFill>
                  <a:schemeClr val="bg1"/>
                </a:solidFill>
                <a:latin typeface="Times" pitchFamily="36" charset="0"/>
              </a:endParaRPr>
            </a:p>
          </p:txBody>
        </p:sp>
        <p:sp>
          <p:nvSpPr>
            <p:cNvPr id="9" name="Rectangle 5"/>
            <p:cNvSpPr>
              <a:spLocks noChangeArrowheads="1"/>
            </p:cNvSpPr>
            <p:nvPr/>
          </p:nvSpPr>
          <p:spPr bwMode="auto">
            <a:xfrm>
              <a:off x="1776" y="697"/>
              <a:ext cx="654" cy="179"/>
            </a:xfrm>
            <a:prstGeom prst="rect">
              <a:avLst/>
            </a:prstGeom>
            <a:noFill/>
            <a:ln w="9525">
              <a:solidFill>
                <a:schemeClr val="bg1"/>
              </a:solidFill>
              <a:miter lim="800000"/>
              <a:headEnd/>
              <a:tailEnd/>
            </a:ln>
          </p:spPr>
          <p:txBody>
            <a:bodyPr wrap="none" lIns="0" tIns="0" rIns="0" bIns="0">
              <a:spAutoFit/>
            </a:bodyPr>
            <a:lstStyle/>
            <a:p>
              <a:pPr algn="l"/>
              <a:r>
                <a:rPr lang="en-US" sz="1800" b="1" dirty="0">
                  <a:solidFill>
                    <a:schemeClr val="bg1"/>
                  </a:solidFill>
                </a:rPr>
                <a:t>Plus Side</a:t>
              </a:r>
              <a:endParaRPr lang="en-US" sz="2800" dirty="0">
                <a:solidFill>
                  <a:schemeClr val="bg1"/>
                </a:solidFill>
                <a:latin typeface="Times" pitchFamily="36" charset="0"/>
              </a:endParaRPr>
            </a:p>
          </p:txBody>
        </p:sp>
        <p:sp>
          <p:nvSpPr>
            <p:cNvPr id="10" name="Line 6"/>
            <p:cNvSpPr>
              <a:spLocks noChangeShapeType="1"/>
            </p:cNvSpPr>
            <p:nvPr/>
          </p:nvSpPr>
          <p:spPr bwMode="auto">
            <a:xfrm flipH="1">
              <a:off x="2712" y="672"/>
              <a:ext cx="0" cy="702"/>
            </a:xfrm>
            <a:prstGeom prst="line">
              <a:avLst/>
            </a:prstGeom>
            <a:noFill/>
            <a:ln w="28575">
              <a:solidFill>
                <a:schemeClr val="bg1"/>
              </a:solidFill>
              <a:round/>
              <a:headEnd/>
              <a:tailEnd/>
            </a:ln>
          </p:spPr>
          <p:txBody>
            <a:bodyPr/>
            <a:lstStyle/>
            <a:p>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CMS detector</a:t>
            </a:r>
            <a:endParaRPr lang="en-US" dirty="0"/>
          </a:p>
        </p:txBody>
      </p:sp>
      <p:sp>
        <p:nvSpPr>
          <p:cNvPr id="5" name="Footer Placeholder 4"/>
          <p:cNvSpPr>
            <a:spLocks noGrp="1"/>
          </p:cNvSpPr>
          <p:nvPr>
            <p:ph type="ftr" sz="quarter" idx="11"/>
          </p:nvPr>
        </p:nvSpPr>
        <p:spPr/>
        <p:txBody>
          <a:bodyPr/>
          <a:lstStyle/>
          <a:p>
            <a:r>
              <a:rPr kumimoji="0" lang="sv-SE" smtClean="0"/>
              <a:t>B.Satyanarayana, DHEP, TIFR                                                               October 3, 2008</a:t>
            </a:r>
            <a:endParaRPr kumimoji="0" lang="en-US" dirty="0"/>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a:t>23</a:t>
            </a:fld>
            <a:endParaRPr kumimoji="0" lang="en-US" dirty="0"/>
          </a:p>
        </p:txBody>
      </p:sp>
      <p:pic>
        <p:nvPicPr>
          <p:cNvPr id="9" name="Picture 3" descr="12A_0016 as Smart Object-1_red"/>
          <p:cNvPicPr>
            <a:picLocks noGrp="1" noChangeAspect="1" noChangeArrowheads="1"/>
          </p:cNvPicPr>
          <p:nvPr>
            <p:ph idx="1"/>
          </p:nvPr>
        </p:nvPicPr>
        <p:blipFill>
          <a:blip r:embed="rId3"/>
          <a:srcRect/>
          <a:stretch>
            <a:fillRect/>
          </a:stretch>
        </p:blipFill>
        <p:spPr bwMode="auto">
          <a:xfrm>
            <a:off x="533821" y="1029396"/>
            <a:ext cx="8076358" cy="5400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of ATLAS detector </a:t>
            </a:r>
            <a:endParaRPr lang="en-US" dirty="0"/>
          </a:p>
        </p:txBody>
      </p:sp>
      <p:sp>
        <p:nvSpPr>
          <p:cNvPr id="4" name="Footer Placeholder 3"/>
          <p:cNvSpPr>
            <a:spLocks noGrp="1"/>
          </p:cNvSpPr>
          <p:nvPr>
            <p:ph type="ftr" sz="quarter" idx="11"/>
          </p:nvPr>
        </p:nvSpPr>
        <p:spPr/>
        <p:txBody>
          <a:bodyPr/>
          <a:lstStyle/>
          <a:p>
            <a:r>
              <a:rPr kumimoji="0" lang="sv-SE" smtClean="0"/>
              <a:t>B.Satyanarayana, DHEP, TIFR                                                               October 3, 2008</a:t>
            </a:r>
            <a:endParaRPr kumimoji="0" lang="en-US" dirty="0"/>
          </a:p>
        </p:txBody>
      </p:sp>
      <p:sp>
        <p:nvSpPr>
          <p:cNvPr id="5" name="Slide Number Placeholder 4"/>
          <p:cNvSpPr>
            <a:spLocks noGrp="1"/>
          </p:cNvSpPr>
          <p:nvPr>
            <p:ph type="sldNum" sz="quarter" idx="12"/>
          </p:nvPr>
        </p:nvSpPr>
        <p:spPr/>
        <p:txBody>
          <a:bodyPr/>
          <a:lstStyle/>
          <a:p>
            <a:fld id="{2AA957AF-53C0-420B-9C2D-77DB1416566C}" type="slidenum">
              <a:rPr kumimoji="0" lang="en-US" smtClean="0"/>
              <a:pPr/>
              <a:t>24</a:t>
            </a:fld>
            <a:endParaRPr kumimoji="0" lang="en-US" dirty="0"/>
          </a:p>
        </p:txBody>
      </p:sp>
      <p:pic>
        <p:nvPicPr>
          <p:cNvPr id="26" name="Picture 3" descr="FullDetector"/>
          <p:cNvPicPr>
            <a:picLocks noGrp="1" noChangeAspect="1" noChangeArrowheads="1"/>
          </p:cNvPicPr>
          <p:nvPr>
            <p:ph idx="1"/>
          </p:nvPr>
        </p:nvPicPr>
        <p:blipFill>
          <a:blip r:embed="rId3"/>
          <a:srcRect/>
          <a:stretch>
            <a:fillRect/>
          </a:stretch>
        </p:blipFill>
        <p:spPr bwMode="auto">
          <a:xfrm>
            <a:off x="683264" y="1312863"/>
            <a:ext cx="7777471" cy="5022850"/>
          </a:xfrm>
          <a:prstGeom prst="rect">
            <a:avLst/>
          </a:prstGeom>
          <a:noFill/>
          <a:ln w="9525">
            <a:noFill/>
            <a:miter lim="800000"/>
            <a:headEnd/>
            <a:tailEnd/>
          </a:ln>
        </p:spPr>
      </p:pic>
      <p:sp>
        <p:nvSpPr>
          <p:cNvPr id="27" name="TextBox 26"/>
          <p:cNvSpPr txBox="1"/>
          <p:nvPr/>
        </p:nvSpPr>
        <p:spPr>
          <a:xfrm>
            <a:off x="3929058" y="3143248"/>
            <a:ext cx="184731" cy="369332"/>
          </a:xfrm>
          <a:prstGeom prst="rect">
            <a:avLst/>
          </a:prstGeom>
          <a:noFill/>
        </p:spPr>
        <p:txBody>
          <a:bodyPr wrap="none" rtlCol="0">
            <a:spAutoFit/>
          </a:bodyPr>
          <a:lstStyle/>
          <a:p>
            <a:endParaRPr lang="en-US" dirty="0"/>
          </a:p>
        </p:txBody>
      </p:sp>
      <p:sp>
        <p:nvSpPr>
          <p:cNvPr id="32" name="TextBox 31"/>
          <p:cNvSpPr txBox="1"/>
          <p:nvPr/>
        </p:nvSpPr>
        <p:spPr>
          <a:xfrm>
            <a:off x="7143768" y="4791686"/>
            <a:ext cx="1296000" cy="923330"/>
          </a:xfrm>
          <a:prstGeom prst="rect">
            <a:avLst/>
          </a:prstGeom>
          <a:noFill/>
        </p:spPr>
        <p:txBody>
          <a:bodyPr wrap="square" rtlCol="0">
            <a:spAutoFit/>
          </a:bodyPr>
          <a:lstStyle/>
          <a:p>
            <a:r>
              <a:rPr lang="en-US" b="1" dirty="0" smtClean="0">
                <a:solidFill>
                  <a:srgbClr val="FF0000"/>
                </a:solidFill>
              </a:rPr>
              <a:t>L  = 45m</a:t>
            </a:r>
          </a:p>
          <a:p>
            <a:r>
              <a:rPr lang="en-US" b="1" dirty="0" smtClean="0">
                <a:solidFill>
                  <a:srgbClr val="FF0000"/>
                </a:solidFill>
              </a:rPr>
              <a:t>D = 24m</a:t>
            </a:r>
          </a:p>
          <a:p>
            <a:r>
              <a:rPr lang="en-US" b="1" dirty="0" smtClean="0">
                <a:solidFill>
                  <a:srgbClr val="FF0000"/>
                </a:solidFill>
              </a:rPr>
              <a:t>W = 7000T</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ATLAS detector</a:t>
            </a:r>
            <a:endParaRPr lang="en-US" dirty="0"/>
          </a:p>
        </p:txBody>
      </p:sp>
      <p:sp>
        <p:nvSpPr>
          <p:cNvPr id="4" name="Footer Placeholder 3"/>
          <p:cNvSpPr>
            <a:spLocks noGrp="1"/>
          </p:cNvSpPr>
          <p:nvPr>
            <p:ph type="ftr" sz="quarter" idx="11"/>
          </p:nvPr>
        </p:nvSpPr>
        <p:spPr/>
        <p:txBody>
          <a:bodyPr/>
          <a:lstStyle/>
          <a:p>
            <a:r>
              <a:rPr kumimoji="0" lang="sv-SE" smtClean="0"/>
              <a:t>B.Satyanarayana, DHEP, TIFR                                                               October 3, 2008</a:t>
            </a:r>
            <a:endParaRPr kumimoji="0" lang="en-US" dirty="0"/>
          </a:p>
        </p:txBody>
      </p:sp>
      <p:sp>
        <p:nvSpPr>
          <p:cNvPr id="5" name="Slide Number Placeholder 4"/>
          <p:cNvSpPr>
            <a:spLocks noGrp="1"/>
          </p:cNvSpPr>
          <p:nvPr>
            <p:ph type="sldNum" sz="quarter" idx="12"/>
          </p:nvPr>
        </p:nvSpPr>
        <p:spPr/>
        <p:txBody>
          <a:bodyPr/>
          <a:lstStyle/>
          <a:p>
            <a:fld id="{2AA957AF-53C0-420B-9C2D-77DB1416566C}" type="slidenum">
              <a:rPr kumimoji="0" lang="en-US" smtClean="0"/>
              <a:pPr/>
              <a:t>25</a:t>
            </a:fld>
            <a:endParaRPr kumimoji="0" lang="en-US" dirty="0"/>
          </a:p>
        </p:txBody>
      </p:sp>
      <p:pic>
        <p:nvPicPr>
          <p:cNvPr id="6" name="Picture 7" descr="ATLAStoroidDec05"/>
          <p:cNvPicPr>
            <a:picLocks noGrp="1" noChangeAspect="1" noChangeArrowheads="1"/>
          </p:cNvPicPr>
          <p:nvPr>
            <p:ph idx="1"/>
          </p:nvPr>
        </p:nvPicPr>
        <p:blipFill>
          <a:blip r:embed="rId3" cstate="print"/>
          <a:srcRect/>
          <a:stretch>
            <a:fillRect/>
          </a:stretch>
        </p:blipFill>
        <p:spPr bwMode="auto">
          <a:xfrm>
            <a:off x="428327" y="1029396"/>
            <a:ext cx="8287347" cy="5400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ALICE </a:t>
            </a:r>
            <a:r>
              <a:rPr lang="en-US" dirty="0" smtClean="0"/>
              <a:t>experiment</a:t>
            </a:r>
            <a:endParaRPr lang="en-US" dirty="0"/>
          </a:p>
        </p:txBody>
      </p:sp>
      <p:sp>
        <p:nvSpPr>
          <p:cNvPr id="5" name="Footer Placeholder 4"/>
          <p:cNvSpPr>
            <a:spLocks noGrp="1"/>
          </p:cNvSpPr>
          <p:nvPr>
            <p:ph type="ftr" sz="quarter" idx="11"/>
          </p:nvPr>
        </p:nvSpPr>
        <p:spPr/>
        <p:txBody>
          <a:bodyPr/>
          <a:lstStyle/>
          <a:p>
            <a:r>
              <a:rPr kumimoji="0" lang="sv-SE" smtClean="0"/>
              <a:t>B.Satyanarayana, DHEP, TIFR                                                               October 3, 2008</a:t>
            </a:r>
            <a:endParaRPr kumimoji="0" lang="en-US" dirty="0"/>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a:t>26</a:t>
            </a:fld>
            <a:endParaRPr kumimoji="0" lang="en-US" dirty="0"/>
          </a:p>
        </p:txBody>
      </p:sp>
      <p:pic>
        <p:nvPicPr>
          <p:cNvPr id="9" name="Picture 6" descr="tpc-2004-009"/>
          <p:cNvPicPr>
            <a:picLocks noGrp="1" noChangeAspect="1" noChangeArrowheads="1"/>
          </p:cNvPicPr>
          <p:nvPr>
            <p:ph idx="1"/>
          </p:nvPr>
        </p:nvPicPr>
        <p:blipFill>
          <a:blip r:embed="rId3" cstate="print"/>
          <a:srcRect/>
          <a:stretch>
            <a:fillRect/>
          </a:stretch>
        </p:blipFill>
        <p:spPr bwMode="auto">
          <a:xfrm>
            <a:off x="89445" y="1214422"/>
            <a:ext cx="6697133" cy="5022850"/>
          </a:xfrm>
          <a:prstGeom prst="rect">
            <a:avLst/>
          </a:prstGeom>
          <a:ln>
            <a:noFill/>
          </a:ln>
          <a:effectLst>
            <a:softEdge rad="112500"/>
          </a:effectLst>
        </p:spPr>
      </p:pic>
      <p:sp>
        <p:nvSpPr>
          <p:cNvPr id="10" name="TextBox 9"/>
          <p:cNvSpPr txBox="1"/>
          <p:nvPr/>
        </p:nvSpPr>
        <p:spPr>
          <a:xfrm>
            <a:off x="6929454" y="1214422"/>
            <a:ext cx="2071702" cy="5293757"/>
          </a:xfrm>
          <a:prstGeom prst="rect">
            <a:avLst/>
          </a:prstGeom>
          <a:noFill/>
        </p:spPr>
        <p:txBody>
          <a:bodyPr wrap="square" rtlCol="0">
            <a:spAutoFit/>
          </a:bodyPr>
          <a:lstStyle/>
          <a:p>
            <a:r>
              <a:rPr kumimoji="1" lang="en-US" sz="2000" dirty="0" smtClean="0"/>
              <a:t>The LHC Can also accelerate other particles such as nuclei of lead.</a:t>
            </a:r>
          </a:p>
          <a:p>
            <a:r>
              <a:rPr kumimoji="1" lang="en-US" sz="2000" dirty="0" smtClean="0"/>
              <a:t>A new form of matter - the quark gluon plasma must have existed in the early moments of the universe. ALICE is specifically designed to study this.</a:t>
            </a:r>
            <a:endParaRPr kumimoji="1" lang="en-US" sz="2400" dirty="0" smtClean="0">
              <a:latin typeface="Arial" pitchFamily="34" charset="0"/>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LHCb experiment</a:t>
            </a:r>
            <a:endParaRPr lang="en-US" dirty="0"/>
          </a:p>
        </p:txBody>
      </p:sp>
      <p:sp>
        <p:nvSpPr>
          <p:cNvPr id="4" name="Footer Placeholder 3"/>
          <p:cNvSpPr>
            <a:spLocks noGrp="1"/>
          </p:cNvSpPr>
          <p:nvPr>
            <p:ph type="ftr" sz="quarter" idx="11"/>
          </p:nvPr>
        </p:nvSpPr>
        <p:spPr/>
        <p:txBody>
          <a:bodyPr/>
          <a:lstStyle/>
          <a:p>
            <a:r>
              <a:rPr kumimoji="0" lang="sv-SE" smtClean="0"/>
              <a:t>B.Satyanarayana, DHEP, TIFR                                                               October 3, 2008</a:t>
            </a:r>
            <a:endParaRPr kumimoji="0" lang="en-US" dirty="0"/>
          </a:p>
        </p:txBody>
      </p:sp>
      <p:sp>
        <p:nvSpPr>
          <p:cNvPr id="5" name="Slide Number Placeholder 4"/>
          <p:cNvSpPr>
            <a:spLocks noGrp="1"/>
          </p:cNvSpPr>
          <p:nvPr>
            <p:ph type="sldNum" sz="quarter" idx="12"/>
          </p:nvPr>
        </p:nvSpPr>
        <p:spPr/>
        <p:txBody>
          <a:bodyPr/>
          <a:lstStyle/>
          <a:p>
            <a:fld id="{2AA957AF-53C0-420B-9C2D-77DB1416566C}" type="slidenum">
              <a:rPr kumimoji="0" lang="en-US" smtClean="0"/>
              <a:pPr/>
              <a:t>27</a:t>
            </a:fld>
            <a:endParaRPr kumimoji="0" lang="en-US" dirty="0"/>
          </a:p>
        </p:txBody>
      </p:sp>
      <p:pic>
        <p:nvPicPr>
          <p:cNvPr id="9" name="Picture 4" descr="LHCbMag"/>
          <p:cNvPicPr>
            <a:picLocks noGrp="1" noChangeAspect="1" noChangeArrowheads="1"/>
          </p:cNvPicPr>
          <p:nvPr>
            <p:ph sz="half" idx="1"/>
          </p:nvPr>
        </p:nvPicPr>
        <p:blipFill>
          <a:blip r:embed="rId3" cstate="print"/>
          <a:srcRect/>
          <a:stretch>
            <a:fillRect/>
          </a:stretch>
        </p:blipFill>
        <p:spPr bwMode="auto">
          <a:xfrm>
            <a:off x="100164" y="2617892"/>
            <a:ext cx="4971902" cy="324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13" descr="DSC03138.jpg"/>
          <p:cNvPicPr>
            <a:picLocks noGrp="1" noChangeAspect="1"/>
          </p:cNvPicPr>
          <p:nvPr>
            <p:ph sz="half" idx="2"/>
          </p:nvPr>
        </p:nvPicPr>
        <p:blipFill>
          <a:blip r:embed="rId4"/>
          <a:srcRect/>
          <a:stretch>
            <a:fillRect/>
          </a:stretch>
        </p:blipFill>
        <p:spPr bwMode="auto">
          <a:xfrm>
            <a:off x="4752594" y="2617892"/>
            <a:ext cx="4320000" cy="324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TextBox 10"/>
          <p:cNvSpPr txBox="1"/>
          <p:nvPr/>
        </p:nvSpPr>
        <p:spPr>
          <a:xfrm>
            <a:off x="0" y="1071546"/>
            <a:ext cx="9001156" cy="1508105"/>
          </a:xfrm>
          <a:prstGeom prst="rect">
            <a:avLst/>
          </a:prstGeom>
          <a:noFill/>
        </p:spPr>
        <p:txBody>
          <a:bodyPr wrap="square" rtlCol="0">
            <a:spAutoFit/>
          </a:bodyPr>
          <a:lstStyle/>
          <a:p>
            <a:r>
              <a:rPr kumimoji="1" lang="en-US" sz="2300" dirty="0" smtClean="0"/>
              <a:t>A difference in the behaviour of antimatter and matter has already been observed but it falls far short of accounting for the excess of matter over antimatter in the early universe. LHCb is specifically designed for this study.</a:t>
            </a:r>
            <a:endParaRPr kumimoji="1" lang="en-US" sz="2300" dirty="0" smtClean="0">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Acquiring and recording data of Interest</a:t>
            </a:r>
            <a:endParaRPr lang="en-US" dirty="0"/>
          </a:p>
        </p:txBody>
      </p:sp>
      <p:sp>
        <p:nvSpPr>
          <p:cNvPr id="4" name="Footer Placeholder 3"/>
          <p:cNvSpPr>
            <a:spLocks noGrp="1"/>
          </p:cNvSpPr>
          <p:nvPr>
            <p:ph type="ftr" sz="quarter" idx="11"/>
          </p:nvPr>
        </p:nvSpPr>
        <p:spPr/>
        <p:txBody>
          <a:bodyPr/>
          <a:lstStyle/>
          <a:p>
            <a:r>
              <a:rPr kumimoji="0" lang="sv-SE" smtClean="0"/>
              <a:t>B.Satyanarayana, DHEP, TIFR                                                               October 3, 2008</a:t>
            </a:r>
            <a:endParaRPr kumimoji="0" lang="en-US" dirty="0"/>
          </a:p>
        </p:txBody>
      </p:sp>
      <p:sp>
        <p:nvSpPr>
          <p:cNvPr id="5" name="Slide Number Placeholder 4"/>
          <p:cNvSpPr>
            <a:spLocks noGrp="1"/>
          </p:cNvSpPr>
          <p:nvPr>
            <p:ph type="sldNum" sz="quarter" idx="12"/>
          </p:nvPr>
        </p:nvSpPr>
        <p:spPr/>
        <p:txBody>
          <a:bodyPr/>
          <a:lstStyle/>
          <a:p>
            <a:fld id="{2AA957AF-53C0-420B-9C2D-77DB1416566C}" type="slidenum">
              <a:rPr kumimoji="0" lang="en-US" smtClean="0"/>
              <a:pPr/>
              <a:t>28</a:t>
            </a:fld>
            <a:endParaRPr kumimoji="0" lang="en-US" dirty="0"/>
          </a:p>
        </p:txBody>
      </p:sp>
      <p:pic>
        <p:nvPicPr>
          <p:cNvPr id="6" name="Picture 4"/>
          <p:cNvPicPr>
            <a:picLocks noGrp="1" noChangeAspect="1" noChangeArrowheads="1"/>
          </p:cNvPicPr>
          <p:nvPr>
            <p:ph idx="1"/>
          </p:nvPr>
        </p:nvPicPr>
        <p:blipFill>
          <a:blip r:embed="rId3"/>
          <a:srcRect/>
          <a:stretch>
            <a:fillRect/>
          </a:stretch>
        </p:blipFill>
        <p:spPr bwMode="auto">
          <a:xfrm>
            <a:off x="874322" y="1280834"/>
            <a:ext cx="7395357" cy="5220000"/>
          </a:xfrm>
          <a:prstGeom prst="rect">
            <a:avLst/>
          </a:prstGeom>
          <a:gradFill flip="none" rotWithShape="1">
            <a:gsLst>
              <a:gs pos="0">
                <a:schemeClr val="lt1">
                  <a:tint val="48000"/>
                  <a:satMod val="300000"/>
                </a:schemeClr>
              </a:gs>
              <a:gs pos="12000">
                <a:schemeClr val="lt1">
                  <a:tint val="48000"/>
                  <a:satMod val="300000"/>
                </a:schemeClr>
              </a:gs>
              <a:gs pos="20000">
                <a:schemeClr val="lt1">
                  <a:tint val="49000"/>
                  <a:satMod val="300000"/>
                </a:schemeClr>
              </a:gs>
              <a:gs pos="100000">
                <a:schemeClr val="lt1">
                  <a:shade val="30000"/>
                </a:schemeClr>
              </a:gs>
            </a:gsLst>
            <a:lin ang="2700000" scaled="1"/>
            <a:tileRect/>
          </a:grad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Giant computing systems</a:t>
            </a:r>
            <a:endParaRPr lang="en-US" dirty="0"/>
          </a:p>
        </p:txBody>
      </p:sp>
      <p:sp>
        <p:nvSpPr>
          <p:cNvPr id="4" name="Footer Placeholder 3"/>
          <p:cNvSpPr>
            <a:spLocks noGrp="1"/>
          </p:cNvSpPr>
          <p:nvPr>
            <p:ph type="ftr" sz="quarter" idx="11"/>
          </p:nvPr>
        </p:nvSpPr>
        <p:spPr/>
        <p:txBody>
          <a:bodyPr/>
          <a:lstStyle/>
          <a:p>
            <a:r>
              <a:rPr kumimoji="0" lang="sv-SE" dirty="0" smtClean="0"/>
              <a:t>B.Satyanarayana, DHEP, TIFR                                                               October 3, 2008</a:t>
            </a:r>
            <a:endParaRPr kumimoji="0" lang="en-US" dirty="0"/>
          </a:p>
        </p:txBody>
      </p:sp>
      <p:sp>
        <p:nvSpPr>
          <p:cNvPr id="5" name="Slide Number Placeholder 4"/>
          <p:cNvSpPr>
            <a:spLocks noGrp="1"/>
          </p:cNvSpPr>
          <p:nvPr>
            <p:ph type="sldNum" sz="quarter" idx="12"/>
          </p:nvPr>
        </p:nvSpPr>
        <p:spPr/>
        <p:txBody>
          <a:bodyPr/>
          <a:lstStyle/>
          <a:p>
            <a:fld id="{2AA957AF-53C0-420B-9C2D-77DB1416566C}" type="slidenum">
              <a:rPr kumimoji="0" lang="en-US" smtClean="0"/>
              <a:pPr/>
              <a:t>29</a:t>
            </a:fld>
            <a:endParaRPr kumimoji="0" lang="en-US" dirty="0"/>
          </a:p>
        </p:txBody>
      </p:sp>
      <p:pic>
        <p:nvPicPr>
          <p:cNvPr id="9" name="Picture 6"/>
          <p:cNvPicPr>
            <a:picLocks noGrp="1" noChangeAspect="1" noChangeArrowheads="1"/>
          </p:cNvPicPr>
          <p:nvPr>
            <p:ph sz="half" idx="1"/>
          </p:nvPr>
        </p:nvPicPr>
        <p:blipFill>
          <a:blip r:embed="rId3"/>
          <a:srcRect/>
          <a:stretch>
            <a:fillRect/>
          </a:stretch>
        </p:blipFill>
        <p:spPr bwMode="auto">
          <a:xfrm>
            <a:off x="100694" y="1080000"/>
            <a:ext cx="5400000" cy="3600000"/>
          </a:xfrm>
          <a:prstGeom prst="rect">
            <a:avLst/>
          </a:prstGeom>
          <a:ln>
            <a:noFill/>
          </a:ln>
          <a:effectLst>
            <a:softEdge rad="112500"/>
          </a:effectLst>
        </p:spPr>
      </p:pic>
      <p:pic>
        <p:nvPicPr>
          <p:cNvPr id="10" name="Picture 5"/>
          <p:cNvPicPr>
            <a:picLocks noGrp="1" noChangeAspect="1" noChangeArrowheads="1"/>
          </p:cNvPicPr>
          <p:nvPr>
            <p:ph sz="half" idx="2"/>
          </p:nvPr>
        </p:nvPicPr>
        <p:blipFill>
          <a:blip r:embed="rId4"/>
          <a:srcRect/>
          <a:stretch>
            <a:fillRect/>
          </a:stretch>
        </p:blipFill>
        <p:spPr bwMode="auto">
          <a:xfrm>
            <a:off x="5429256" y="1080000"/>
            <a:ext cx="3603723" cy="5400000"/>
          </a:xfrm>
          <a:prstGeom prst="rect">
            <a:avLst/>
          </a:prstGeom>
          <a:ln>
            <a:noFill/>
          </a:ln>
          <a:effectLst>
            <a:softEdge rad="112500"/>
          </a:effectLst>
        </p:spPr>
      </p:pic>
      <p:sp>
        <p:nvSpPr>
          <p:cNvPr id="7" name="Text Box 4"/>
          <p:cNvSpPr txBox="1">
            <a:spLocks noChangeArrowheads="1"/>
          </p:cNvSpPr>
          <p:nvPr/>
        </p:nvSpPr>
        <p:spPr bwMode="auto">
          <a:xfrm>
            <a:off x="214282" y="4643446"/>
            <a:ext cx="5143536" cy="1830288"/>
          </a:xfrm>
          <a:prstGeom prst="roundRect">
            <a:avLst/>
          </a:prstGeom>
          <a:ln>
            <a:noFill/>
            <a:headEnd/>
            <a:tailEnd/>
          </a:ln>
          <a:effectLst>
            <a:glow rad="63500">
              <a:schemeClr val="accent3">
                <a:satMod val="175000"/>
                <a:alpha val="40000"/>
              </a:schemeClr>
            </a:glow>
          </a:effectLst>
        </p:spPr>
        <p:style>
          <a:lnRef idx="2">
            <a:schemeClr val="dk1"/>
          </a:lnRef>
          <a:fillRef idx="1">
            <a:schemeClr val="lt1"/>
          </a:fillRef>
          <a:effectRef idx="0">
            <a:schemeClr val="dk1"/>
          </a:effectRef>
          <a:fontRef idx="minor">
            <a:schemeClr val="dk1"/>
          </a:fontRef>
        </p:style>
        <p:txBody>
          <a:bodyPr wrap="square">
            <a:spAutoFit/>
          </a:bodyPr>
          <a:lstStyle/>
          <a:p>
            <a:pPr algn="l" eaLnBrk="1" hangingPunct="1"/>
            <a:r>
              <a:rPr lang="en-US" sz="1450" dirty="0">
                <a:solidFill>
                  <a:srgbClr val="002060"/>
                </a:solidFill>
                <a:latin typeface="Arial" pitchFamily="34" charset="0"/>
              </a:rPr>
              <a:t>The </a:t>
            </a:r>
            <a:r>
              <a:rPr lang="en-US" sz="1450" b="1" dirty="0">
                <a:solidFill>
                  <a:srgbClr val="002060"/>
                </a:solidFill>
                <a:latin typeface="Arial" pitchFamily="34" charset="0"/>
              </a:rPr>
              <a:t>World Wide Web </a:t>
            </a:r>
            <a:r>
              <a:rPr lang="en-US" sz="1450" dirty="0">
                <a:solidFill>
                  <a:srgbClr val="002060"/>
                </a:solidFill>
                <a:latin typeface="Arial" pitchFamily="34" charset="0"/>
              </a:rPr>
              <a:t>(invented at CERN) provides seamless access to information that is stored in many millions of different geographical </a:t>
            </a:r>
            <a:r>
              <a:rPr lang="en-US" sz="1450" dirty="0" smtClean="0">
                <a:solidFill>
                  <a:srgbClr val="002060"/>
                </a:solidFill>
                <a:latin typeface="Arial" pitchFamily="34" charset="0"/>
              </a:rPr>
              <a:t>locations.</a:t>
            </a:r>
            <a:endParaRPr lang="en-US" sz="1450" dirty="0">
              <a:solidFill>
                <a:srgbClr val="002060"/>
              </a:solidFill>
              <a:latin typeface="Arial" pitchFamily="34" charset="0"/>
            </a:endParaRPr>
          </a:p>
          <a:p>
            <a:pPr algn="l" eaLnBrk="1" hangingPunct="1">
              <a:buFontTx/>
              <a:buChar char="•"/>
            </a:pPr>
            <a:endParaRPr lang="en-US" sz="1450" dirty="0">
              <a:solidFill>
                <a:srgbClr val="002060"/>
              </a:solidFill>
              <a:latin typeface="Arial" pitchFamily="34" charset="0"/>
            </a:endParaRPr>
          </a:p>
          <a:p>
            <a:pPr algn="l" eaLnBrk="1" hangingPunct="1"/>
            <a:r>
              <a:rPr lang="en-US" sz="1450" dirty="0">
                <a:solidFill>
                  <a:srgbClr val="002060"/>
                </a:solidFill>
                <a:latin typeface="Arial" pitchFamily="34" charset="0"/>
              </a:rPr>
              <a:t>The </a:t>
            </a:r>
            <a:r>
              <a:rPr lang="en-US" sz="1450" b="1" dirty="0">
                <a:solidFill>
                  <a:srgbClr val="002060"/>
                </a:solidFill>
                <a:latin typeface="Arial" pitchFamily="34" charset="0"/>
              </a:rPr>
              <a:t>Grid</a:t>
            </a:r>
            <a:r>
              <a:rPr lang="en-US" sz="1450" dirty="0">
                <a:solidFill>
                  <a:srgbClr val="002060"/>
                </a:solidFill>
                <a:latin typeface="Arial" pitchFamily="34" charset="0"/>
              </a:rPr>
              <a:t> is an infrastructure that provides seamless access to computing power and data storage capacity distributed over the </a:t>
            </a:r>
            <a:r>
              <a:rPr lang="en-US" sz="1450" dirty="0" smtClean="0">
                <a:solidFill>
                  <a:srgbClr val="002060"/>
                </a:solidFill>
                <a:latin typeface="Arial" pitchFamily="34" charset="0"/>
              </a:rPr>
              <a:t>globe.</a:t>
            </a:r>
            <a:endParaRPr lang="en-US" sz="1450" dirty="0">
              <a:solidFill>
                <a:srgbClr val="002060"/>
              </a:solidFill>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down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0-#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Powers of ten</a:t>
            </a:r>
            <a:endParaRPr lang="en-US" dirty="0"/>
          </a:p>
        </p:txBody>
      </p:sp>
      <p:graphicFrame>
        <p:nvGraphicFramePr>
          <p:cNvPr id="6" name="Content Placeholder 5"/>
          <p:cNvGraphicFramePr>
            <a:graphicFrameLocks noGrp="1"/>
          </p:cNvGraphicFramePr>
          <p:nvPr>
            <p:ph idx="1"/>
          </p:nvPr>
        </p:nvGraphicFramePr>
        <p:xfrm>
          <a:off x="792000" y="1029136"/>
          <a:ext cx="7560000" cy="5400000"/>
        </p:xfrm>
        <a:graphic>
          <a:graphicData uri="http://schemas.openxmlformats.org/drawingml/2006/table">
            <a:tbl>
              <a:tblPr firstRow="1" bandRow="1">
                <a:tableStyleId>{1FECB4D8-DB02-4DC6-A0A2-4F2EBAE1DC90}</a:tableStyleId>
              </a:tblPr>
              <a:tblGrid>
                <a:gridCol w="2687824"/>
                <a:gridCol w="2184352"/>
                <a:gridCol w="2687824"/>
              </a:tblGrid>
              <a:tr h="337500">
                <a:tc>
                  <a:txBody>
                    <a:bodyPr/>
                    <a:lstStyle/>
                    <a:p>
                      <a:pPr algn="ctr"/>
                      <a:r>
                        <a:rPr lang="en-US" sz="1400" kern="1000" dirty="0" smtClean="0">
                          <a:solidFill>
                            <a:srgbClr val="0070C0"/>
                          </a:solidFill>
                        </a:rPr>
                        <a:t>Power of</a:t>
                      </a:r>
                      <a:r>
                        <a:rPr lang="en-US" sz="1400" kern="1000" baseline="0" dirty="0" smtClean="0">
                          <a:solidFill>
                            <a:srgbClr val="0070C0"/>
                          </a:solidFill>
                        </a:rPr>
                        <a:t> ten</a:t>
                      </a:r>
                      <a:endParaRPr lang="en-US" sz="1400" kern="1000" dirty="0">
                        <a:solidFill>
                          <a:srgbClr val="0070C0"/>
                        </a:solidFill>
                      </a:endParaRPr>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pPr algn="ctr"/>
                      <a:r>
                        <a:rPr lang="en-US" sz="1400" kern="1000" dirty="0" smtClean="0">
                          <a:solidFill>
                            <a:srgbClr val="0070C0"/>
                          </a:solidFill>
                        </a:rPr>
                        <a:t>Number</a:t>
                      </a:r>
                      <a:endParaRPr lang="en-US" sz="1400" kern="1000" dirty="0">
                        <a:solidFill>
                          <a:srgbClr val="0070C0"/>
                        </a:solidFill>
                      </a:endParaRPr>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pPr algn="ctr"/>
                      <a:r>
                        <a:rPr lang="en-US" sz="1400" kern="1000" dirty="0" smtClean="0">
                          <a:solidFill>
                            <a:srgbClr val="0070C0"/>
                          </a:solidFill>
                        </a:rPr>
                        <a:t>Symbol</a:t>
                      </a:r>
                      <a:endParaRPr lang="en-US" sz="1400" kern="1000" dirty="0">
                        <a:solidFill>
                          <a:srgbClr val="0070C0"/>
                        </a:solidFill>
                      </a:endParaRPr>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r>
              <a:tr h="337500">
                <a:tc>
                  <a:txBody>
                    <a:bodyPr/>
                    <a:lstStyle/>
                    <a:p>
                      <a:pPr algn="ctr"/>
                      <a:r>
                        <a:rPr lang="en-US" sz="1400" kern="1000" dirty="0" smtClean="0"/>
                        <a:t>10</a:t>
                      </a:r>
                      <a:r>
                        <a:rPr lang="en-US" sz="1400" kern="1000" baseline="30000" dirty="0" smtClean="0"/>
                        <a:t>-15</a:t>
                      </a:r>
                      <a:endParaRPr lang="en-US" sz="1400" kern="1000" baseline="30000" dirty="0"/>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pPr algn="ctr"/>
                      <a:r>
                        <a:rPr kumimoji="0" lang="en-US" sz="1400" kern="1000" baseline="0" dirty="0" smtClean="0"/>
                        <a:t>0.000000000000001</a:t>
                      </a:r>
                      <a:endParaRPr lang="en-US" sz="1400" kern="1000" dirty="0"/>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pPr algn="ctr"/>
                      <a:r>
                        <a:rPr lang="en-US" sz="1400" kern="1000" dirty="0" smtClean="0"/>
                        <a:t>f(femto)</a:t>
                      </a:r>
                      <a:endParaRPr lang="en-US" sz="1400" kern="1000" dirty="0"/>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r>
              <a:tr h="337500">
                <a:tc>
                  <a:txBody>
                    <a:bodyPr/>
                    <a:lstStyle/>
                    <a:p>
                      <a:pPr algn="ctr"/>
                      <a:r>
                        <a:rPr lang="en-US" sz="1400" kern="1000" dirty="0" smtClean="0"/>
                        <a:t>10</a:t>
                      </a:r>
                      <a:r>
                        <a:rPr lang="en-US" sz="1400" kern="1000" baseline="30000" dirty="0" smtClean="0"/>
                        <a:t>-12</a:t>
                      </a:r>
                      <a:endParaRPr lang="en-US" sz="1400" kern="1000" dirty="0"/>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pPr algn="ctr"/>
                      <a:r>
                        <a:rPr kumimoji="0" lang="en-US" sz="1400" kern="1000" baseline="0" dirty="0" smtClean="0"/>
                        <a:t>0.000000000001</a:t>
                      </a:r>
                      <a:endParaRPr lang="en-US" sz="1400" kern="1000" dirty="0"/>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pPr algn="ctr"/>
                      <a:r>
                        <a:rPr lang="en-US" sz="1400" kern="1000" dirty="0" smtClean="0"/>
                        <a:t>p(pico)</a:t>
                      </a:r>
                      <a:endParaRPr lang="en-US" sz="1400" kern="1000" dirty="0"/>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r>
              <a:tr h="337500">
                <a:tc>
                  <a:txBody>
                    <a:bodyPr/>
                    <a:lstStyle/>
                    <a:p>
                      <a:pPr algn="ctr"/>
                      <a:r>
                        <a:rPr lang="en-US" sz="1400" kern="1000" dirty="0" smtClean="0"/>
                        <a:t>10</a:t>
                      </a:r>
                      <a:r>
                        <a:rPr lang="en-US" sz="1400" kern="1000" baseline="30000" dirty="0" smtClean="0"/>
                        <a:t>-9</a:t>
                      </a:r>
                      <a:endParaRPr lang="en-US" sz="1400" kern="1000" dirty="0"/>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pPr algn="ctr"/>
                      <a:r>
                        <a:rPr kumimoji="0" lang="en-US" sz="1400" kern="1000" baseline="0" dirty="0" smtClean="0"/>
                        <a:t>0.000000001</a:t>
                      </a:r>
                      <a:endParaRPr lang="en-US" sz="1400" kern="1000" dirty="0"/>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pPr algn="ctr"/>
                      <a:r>
                        <a:rPr lang="en-US" sz="1400" kern="1000" dirty="0" smtClean="0"/>
                        <a:t>n(nano)</a:t>
                      </a:r>
                      <a:endParaRPr lang="en-US" sz="1400" kern="1000" dirty="0"/>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r>
              <a:tr h="337500">
                <a:tc>
                  <a:txBody>
                    <a:bodyPr/>
                    <a:lstStyle/>
                    <a:p>
                      <a:pPr algn="ctr"/>
                      <a:r>
                        <a:rPr lang="en-US" sz="1400" kern="1000" dirty="0" smtClean="0"/>
                        <a:t>10</a:t>
                      </a:r>
                      <a:r>
                        <a:rPr lang="en-US" sz="1400" kern="1000" baseline="30000" dirty="0" smtClean="0"/>
                        <a:t>-6</a:t>
                      </a:r>
                      <a:endParaRPr lang="en-US" sz="1400" kern="1000" dirty="0"/>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pPr algn="ctr"/>
                      <a:r>
                        <a:rPr kumimoji="0" lang="en-US" sz="1400" kern="1000" baseline="0" dirty="0" smtClean="0"/>
                        <a:t>0.000001</a:t>
                      </a:r>
                      <a:endParaRPr lang="en-US" sz="1400" kern="1000" dirty="0"/>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pPr algn="ctr"/>
                      <a:r>
                        <a:rPr lang="en-US" sz="1400" kern="1000" dirty="0" smtClean="0"/>
                        <a:t>µ(micro)</a:t>
                      </a:r>
                      <a:endParaRPr lang="en-US" sz="1400" kern="1000" dirty="0"/>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r>
              <a:tr h="337500">
                <a:tc>
                  <a:txBody>
                    <a:bodyPr/>
                    <a:lstStyle/>
                    <a:p>
                      <a:pPr algn="ctr"/>
                      <a:r>
                        <a:rPr lang="en-US" sz="1400" kern="1000" dirty="0" smtClean="0"/>
                        <a:t>10</a:t>
                      </a:r>
                      <a:r>
                        <a:rPr lang="en-US" sz="1400" kern="1000" baseline="30000" dirty="0" smtClean="0"/>
                        <a:t>-3</a:t>
                      </a:r>
                      <a:endParaRPr lang="en-US" sz="1400" kern="1000" dirty="0"/>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pPr algn="ctr"/>
                      <a:r>
                        <a:rPr kumimoji="0" lang="en-US" sz="1400" kern="1000" baseline="0" dirty="0" smtClean="0"/>
                        <a:t>0.001</a:t>
                      </a:r>
                      <a:endParaRPr lang="en-US" sz="1400" kern="1000" dirty="0"/>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pPr algn="ctr"/>
                      <a:r>
                        <a:rPr lang="en-US" sz="1400" kern="1000" dirty="0" smtClean="0"/>
                        <a:t>m(milli)</a:t>
                      </a:r>
                      <a:endParaRPr lang="en-US" sz="1400" kern="1000" dirty="0"/>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r>
              <a:tr h="337500">
                <a:tc>
                  <a:txBody>
                    <a:bodyPr/>
                    <a:lstStyle/>
                    <a:p>
                      <a:pPr algn="ctr"/>
                      <a:r>
                        <a:rPr lang="en-US" sz="1400" kern="1000" dirty="0" smtClean="0"/>
                        <a:t>10</a:t>
                      </a:r>
                      <a:r>
                        <a:rPr lang="en-US" sz="1400" kern="1000" baseline="30000" dirty="0" smtClean="0"/>
                        <a:t>-2</a:t>
                      </a:r>
                      <a:endParaRPr lang="en-US" sz="1400" kern="1000" dirty="0"/>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pPr algn="ctr"/>
                      <a:r>
                        <a:rPr kumimoji="0" lang="en-US" sz="1400" kern="1000" baseline="0" dirty="0" smtClean="0"/>
                        <a:t>0.01</a:t>
                      </a:r>
                      <a:endParaRPr lang="en-US" sz="1400" kern="1000" dirty="0"/>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pPr algn="ctr"/>
                      <a:r>
                        <a:rPr lang="en-US" sz="1400" kern="1000" dirty="0" smtClean="0"/>
                        <a:t>c(centi)</a:t>
                      </a:r>
                      <a:endParaRPr lang="en-US" sz="1400" kern="1000" dirty="0"/>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r>
              <a:tr h="337500">
                <a:tc>
                  <a:txBody>
                    <a:bodyPr/>
                    <a:lstStyle/>
                    <a:p>
                      <a:pPr algn="ctr"/>
                      <a:r>
                        <a:rPr lang="en-US" sz="1400" kern="1000" dirty="0" smtClean="0"/>
                        <a:t>10</a:t>
                      </a:r>
                      <a:r>
                        <a:rPr lang="en-US" sz="1400" kern="1000" baseline="30000" dirty="0" smtClean="0"/>
                        <a:t>-1</a:t>
                      </a:r>
                      <a:endParaRPr lang="en-US" sz="1400" kern="1000" dirty="0"/>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pPr algn="ctr"/>
                      <a:r>
                        <a:rPr lang="en-US" sz="1400" kern="1000" dirty="0" smtClean="0"/>
                        <a:t>0.1</a:t>
                      </a:r>
                      <a:endParaRPr lang="en-US" sz="1400" kern="1000" dirty="0"/>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pPr algn="ctr"/>
                      <a:r>
                        <a:rPr lang="en-US" sz="1400" kern="1000" dirty="0" smtClean="0"/>
                        <a:t>(deci)</a:t>
                      </a:r>
                      <a:endParaRPr lang="en-US" sz="1400" kern="1000" dirty="0"/>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r>
              <a:tr h="337500">
                <a:tc>
                  <a:txBody>
                    <a:bodyPr/>
                    <a:lstStyle/>
                    <a:p>
                      <a:pPr algn="ctr"/>
                      <a:r>
                        <a:rPr lang="en-US" sz="1400" kern="1000" dirty="0" smtClean="0"/>
                        <a:t>10</a:t>
                      </a:r>
                      <a:r>
                        <a:rPr lang="en-US" sz="1400" kern="1000" baseline="30000" dirty="0" smtClean="0"/>
                        <a:t>0</a:t>
                      </a:r>
                      <a:endParaRPr lang="en-US" sz="1400" kern="1000" dirty="0"/>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pPr algn="ctr"/>
                      <a:r>
                        <a:rPr lang="en-US" sz="1400" kern="1000" dirty="0" smtClean="0"/>
                        <a:t>1</a:t>
                      </a:r>
                      <a:endParaRPr lang="en-US" sz="1400" kern="1000" dirty="0"/>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pPr algn="ctr"/>
                      <a:endParaRPr lang="en-US" sz="1400" kern="1000" dirty="0"/>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r>
              <a:tr h="337500">
                <a:tc>
                  <a:txBody>
                    <a:bodyPr/>
                    <a:lstStyle/>
                    <a:p>
                      <a:pPr algn="ctr"/>
                      <a:r>
                        <a:rPr lang="en-US" sz="1400" kern="1000" dirty="0" smtClean="0"/>
                        <a:t>10</a:t>
                      </a:r>
                      <a:r>
                        <a:rPr lang="en-US" sz="1400" kern="1000" baseline="30000" dirty="0" smtClean="0"/>
                        <a:t>1</a:t>
                      </a:r>
                      <a:endParaRPr lang="en-US" sz="1400" kern="1000" dirty="0"/>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pPr algn="ctr"/>
                      <a:r>
                        <a:rPr lang="en-US" sz="1400" kern="1000" dirty="0" smtClean="0"/>
                        <a:t>10</a:t>
                      </a:r>
                      <a:endParaRPr lang="en-US" sz="1400" kern="1000" dirty="0"/>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pPr algn="ctr"/>
                      <a:r>
                        <a:rPr lang="en-US" sz="1400" kern="1000" dirty="0" smtClean="0"/>
                        <a:t>(deca)</a:t>
                      </a:r>
                      <a:endParaRPr lang="en-US" sz="1400" kern="1000" dirty="0"/>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r>
              <a:tr h="337500">
                <a:tc>
                  <a:txBody>
                    <a:bodyPr/>
                    <a:lstStyle/>
                    <a:p>
                      <a:pPr algn="ctr"/>
                      <a:r>
                        <a:rPr lang="en-US" sz="1400" kern="1000" dirty="0" smtClean="0"/>
                        <a:t>10</a:t>
                      </a:r>
                      <a:r>
                        <a:rPr lang="en-US" sz="1400" kern="1000" baseline="30000" dirty="0" smtClean="0"/>
                        <a:t>2</a:t>
                      </a:r>
                      <a:endParaRPr lang="en-US" sz="1400" kern="1000" dirty="0"/>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pPr algn="ctr"/>
                      <a:r>
                        <a:rPr lang="en-US" sz="1400" kern="1000" dirty="0" smtClean="0"/>
                        <a:t>100</a:t>
                      </a:r>
                      <a:endParaRPr lang="en-US" sz="1400" kern="1000" dirty="0"/>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pPr algn="ctr"/>
                      <a:r>
                        <a:rPr lang="en-US" sz="1400" kern="1000" dirty="0" smtClean="0"/>
                        <a:t>h(hecta)</a:t>
                      </a:r>
                      <a:endParaRPr lang="en-US" sz="1400" kern="1000" dirty="0"/>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r>
              <a:tr h="337500">
                <a:tc>
                  <a:txBody>
                    <a:bodyPr/>
                    <a:lstStyle/>
                    <a:p>
                      <a:pPr algn="ctr"/>
                      <a:r>
                        <a:rPr lang="en-US" sz="1400" kern="1000" dirty="0" smtClean="0"/>
                        <a:t>10</a:t>
                      </a:r>
                      <a:r>
                        <a:rPr lang="en-US" sz="1400" kern="1000" baseline="30000" dirty="0" smtClean="0"/>
                        <a:t>3</a:t>
                      </a:r>
                      <a:endParaRPr lang="en-US" sz="1400" kern="1000" dirty="0"/>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pPr algn="ctr"/>
                      <a:r>
                        <a:rPr lang="en-US" sz="1400" kern="1000" dirty="0" smtClean="0"/>
                        <a:t>1000</a:t>
                      </a:r>
                      <a:endParaRPr lang="en-US" sz="1400" kern="1000" dirty="0"/>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pPr algn="ctr"/>
                      <a:r>
                        <a:rPr lang="en-US" sz="1400" kern="1000" dirty="0" smtClean="0"/>
                        <a:t>k(kilo)</a:t>
                      </a:r>
                      <a:endParaRPr lang="en-US" sz="1400" kern="1000" dirty="0"/>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r>
              <a:tr h="337500">
                <a:tc>
                  <a:txBody>
                    <a:bodyPr/>
                    <a:lstStyle/>
                    <a:p>
                      <a:pPr algn="ctr"/>
                      <a:r>
                        <a:rPr lang="en-US" sz="1400" kern="1000" dirty="0" smtClean="0"/>
                        <a:t>10</a:t>
                      </a:r>
                      <a:r>
                        <a:rPr lang="en-US" sz="1400" kern="1000" baseline="30000" dirty="0" smtClean="0"/>
                        <a:t>6</a:t>
                      </a:r>
                      <a:endParaRPr lang="en-US" sz="1400" kern="1000" dirty="0"/>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pPr algn="ctr"/>
                      <a:r>
                        <a:rPr lang="en-US" sz="1400" kern="1000" dirty="0" smtClean="0"/>
                        <a:t>1000000</a:t>
                      </a:r>
                      <a:endParaRPr lang="en-US" sz="1400" kern="1000" dirty="0"/>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pPr algn="ctr"/>
                      <a:r>
                        <a:rPr lang="en-US" sz="1400" kern="1000" dirty="0" smtClean="0"/>
                        <a:t>M(mega)</a:t>
                      </a:r>
                      <a:endParaRPr lang="en-US" sz="1400" kern="1000" dirty="0"/>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r>
              <a:tr h="337500">
                <a:tc>
                  <a:txBody>
                    <a:bodyPr/>
                    <a:lstStyle/>
                    <a:p>
                      <a:pPr algn="ctr"/>
                      <a:r>
                        <a:rPr lang="en-US" sz="1400" kern="1000" dirty="0" smtClean="0"/>
                        <a:t>10</a:t>
                      </a:r>
                      <a:r>
                        <a:rPr lang="en-US" sz="1400" kern="1000" baseline="30000" dirty="0" smtClean="0"/>
                        <a:t>9</a:t>
                      </a:r>
                      <a:endParaRPr lang="en-US" sz="1400" kern="1000" dirty="0"/>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pPr algn="ctr"/>
                      <a:r>
                        <a:rPr lang="en-US" sz="1400" kern="1000" dirty="0" smtClean="0"/>
                        <a:t>1000000000</a:t>
                      </a:r>
                      <a:endParaRPr lang="en-US" sz="1400" kern="1000" dirty="0"/>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pPr algn="ctr"/>
                      <a:r>
                        <a:rPr lang="en-US" sz="1400" kern="1000" dirty="0" smtClean="0"/>
                        <a:t>G(giga)</a:t>
                      </a:r>
                      <a:endParaRPr lang="en-US" sz="1400" kern="1000" dirty="0"/>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r>
              <a:tr h="337500">
                <a:tc>
                  <a:txBody>
                    <a:bodyPr/>
                    <a:lstStyle/>
                    <a:p>
                      <a:pPr algn="ctr"/>
                      <a:r>
                        <a:rPr lang="en-US" sz="1400" kern="1000" dirty="0" smtClean="0"/>
                        <a:t>10</a:t>
                      </a:r>
                      <a:r>
                        <a:rPr lang="en-US" sz="1400" kern="1000" baseline="30000" dirty="0" smtClean="0"/>
                        <a:t>12</a:t>
                      </a:r>
                      <a:endParaRPr lang="en-US" sz="1400" kern="1000" dirty="0"/>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pPr algn="ctr"/>
                      <a:r>
                        <a:rPr lang="en-US" sz="1400" kern="1000" dirty="0" smtClean="0"/>
                        <a:t>1000000000000</a:t>
                      </a:r>
                      <a:endParaRPr lang="en-US" sz="1400" kern="1000" dirty="0"/>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pPr algn="ctr"/>
                      <a:r>
                        <a:rPr lang="en-US" sz="1400" kern="1000" dirty="0" smtClean="0"/>
                        <a:t>T(tera)</a:t>
                      </a:r>
                      <a:endParaRPr lang="en-US" sz="1400" kern="1000" dirty="0"/>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r>
              <a:tr h="337500">
                <a:tc>
                  <a:txBody>
                    <a:bodyPr/>
                    <a:lstStyle/>
                    <a:p>
                      <a:pPr algn="ctr"/>
                      <a:r>
                        <a:rPr lang="en-US" sz="1400" kern="1000" dirty="0" smtClean="0"/>
                        <a:t>10</a:t>
                      </a:r>
                      <a:r>
                        <a:rPr lang="en-US" sz="1400" kern="1000" baseline="30000" dirty="0" smtClean="0"/>
                        <a:t>15</a:t>
                      </a:r>
                      <a:endParaRPr lang="en-US" sz="1400" kern="1000" dirty="0"/>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pPr algn="ctr"/>
                      <a:r>
                        <a:rPr lang="en-US" sz="1400" kern="1000" dirty="0" smtClean="0"/>
                        <a:t>1000000000000000</a:t>
                      </a:r>
                      <a:endParaRPr lang="en-US" sz="1400" kern="1000" dirty="0"/>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pPr algn="ctr"/>
                      <a:r>
                        <a:rPr lang="en-US" sz="1400" kern="1000" dirty="0" smtClean="0"/>
                        <a:t>P(peta)</a:t>
                      </a:r>
                      <a:endParaRPr lang="en-US" sz="1400" kern="1000" dirty="0"/>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r>
            </a:tbl>
          </a:graphicData>
        </a:graphic>
      </p:graphicFrame>
      <p:sp>
        <p:nvSpPr>
          <p:cNvPr id="5" name="Footer Placeholder 4"/>
          <p:cNvSpPr>
            <a:spLocks noGrp="1"/>
          </p:cNvSpPr>
          <p:nvPr>
            <p:ph type="ftr" sz="quarter" idx="11"/>
          </p:nvPr>
        </p:nvSpPr>
        <p:spPr/>
        <p:txBody>
          <a:bodyPr/>
          <a:lstStyle/>
          <a:p>
            <a:r>
              <a:rPr kumimoji="0" lang="sv-SE" dirty="0" smtClean="0"/>
              <a:t>B.Satyanarayana, DHEP, TIFR                                                               October 3, 2008</a:t>
            </a:r>
            <a:endParaRPr kumimoji="0" lang="en-US" dirty="0"/>
          </a:p>
        </p:txBody>
      </p:sp>
      <p:sp>
        <p:nvSpPr>
          <p:cNvPr id="4" name="Slide Number Placeholder 3"/>
          <p:cNvSpPr>
            <a:spLocks noGrp="1"/>
          </p:cNvSpPr>
          <p:nvPr>
            <p:ph type="sldNum" sz="quarter" idx="12"/>
          </p:nvPr>
        </p:nvSpPr>
        <p:spPr/>
        <p:txBody>
          <a:bodyPr>
            <a:normAutofit/>
          </a:bodyPr>
          <a:lstStyle/>
          <a:p>
            <a:fld id="{2AA957AF-53C0-420B-9C2D-77DB1416566C}" type="slidenum">
              <a:rPr kumimoji="0" lang="en-US" smtClean="0"/>
              <a:pPr/>
              <a:t>3</a:t>
            </a:fld>
            <a:endParaRPr kumimoji="0"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Looking for the Higgs Boson</a:t>
            </a:r>
            <a:endParaRPr lang="en-US" dirty="0"/>
          </a:p>
        </p:txBody>
      </p:sp>
      <p:sp>
        <p:nvSpPr>
          <p:cNvPr id="5" name="Footer Placeholder 4"/>
          <p:cNvSpPr>
            <a:spLocks noGrp="1"/>
          </p:cNvSpPr>
          <p:nvPr>
            <p:ph type="ftr" sz="quarter" idx="11"/>
          </p:nvPr>
        </p:nvSpPr>
        <p:spPr/>
        <p:txBody>
          <a:bodyPr/>
          <a:lstStyle/>
          <a:p>
            <a:r>
              <a:rPr kumimoji="0" lang="sv-SE" dirty="0" smtClean="0"/>
              <a:t>B.Satyanarayana, DHEP, TIFR                                                               October 3, 2008</a:t>
            </a:r>
            <a:endParaRPr kumimoji="0" lang="en-US" dirty="0"/>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a:t>30</a:t>
            </a:fld>
            <a:endParaRPr kumimoji="0" lang="en-US" dirty="0"/>
          </a:p>
        </p:txBody>
      </p:sp>
      <p:pic>
        <p:nvPicPr>
          <p:cNvPr id="10" name="Picture 4"/>
          <p:cNvPicPr>
            <a:picLocks noChangeAspect="1" noChangeArrowheads="1"/>
          </p:cNvPicPr>
          <p:nvPr/>
        </p:nvPicPr>
        <p:blipFill>
          <a:blip r:embed="rId3"/>
          <a:srcRect/>
          <a:stretch>
            <a:fillRect/>
          </a:stretch>
        </p:blipFill>
        <p:spPr bwMode="auto">
          <a:xfrm>
            <a:off x="229279" y="3857628"/>
            <a:ext cx="2842523" cy="2520000"/>
          </a:xfrm>
          <a:prstGeom prst="rect">
            <a:avLst/>
          </a:prstGeom>
          <a:noFill/>
          <a:ln w="9525">
            <a:noFill/>
            <a:miter lim="800000"/>
            <a:headEnd/>
            <a:tailEnd/>
          </a:ln>
        </p:spPr>
      </p:pic>
      <p:pic>
        <p:nvPicPr>
          <p:cNvPr id="11" name="Picture 5"/>
          <p:cNvPicPr>
            <a:picLocks noChangeAspect="1" noChangeArrowheads="1"/>
          </p:cNvPicPr>
          <p:nvPr/>
        </p:nvPicPr>
        <p:blipFill>
          <a:blip r:embed="rId4"/>
          <a:srcRect/>
          <a:stretch>
            <a:fillRect/>
          </a:stretch>
        </p:blipFill>
        <p:spPr bwMode="auto">
          <a:xfrm>
            <a:off x="343776" y="1285860"/>
            <a:ext cx="2595563" cy="2395537"/>
          </a:xfrm>
          <a:prstGeom prst="rect">
            <a:avLst/>
          </a:prstGeom>
          <a:noFill/>
          <a:ln w="9525">
            <a:noFill/>
            <a:miter lim="800000"/>
            <a:headEnd/>
            <a:tailEnd/>
          </a:ln>
        </p:spPr>
      </p:pic>
      <p:pic>
        <p:nvPicPr>
          <p:cNvPr id="12" name="Picture 6"/>
          <p:cNvPicPr>
            <a:picLocks noChangeAspect="1" noChangeArrowheads="1"/>
          </p:cNvPicPr>
          <p:nvPr/>
        </p:nvPicPr>
        <p:blipFill>
          <a:blip r:embed="rId5"/>
          <a:srcRect/>
          <a:stretch>
            <a:fillRect/>
          </a:stretch>
        </p:blipFill>
        <p:spPr bwMode="auto">
          <a:xfrm>
            <a:off x="3300630" y="1285860"/>
            <a:ext cx="2638748" cy="2394000"/>
          </a:xfrm>
          <a:prstGeom prst="rect">
            <a:avLst/>
          </a:prstGeom>
          <a:noFill/>
          <a:ln w="9525">
            <a:noFill/>
            <a:miter lim="800000"/>
            <a:headEnd/>
            <a:tailEnd/>
          </a:ln>
        </p:spPr>
      </p:pic>
      <p:pic>
        <p:nvPicPr>
          <p:cNvPr id="13" name="Picture 7"/>
          <p:cNvPicPr>
            <a:picLocks noChangeAspect="1" noChangeArrowheads="1"/>
          </p:cNvPicPr>
          <p:nvPr/>
        </p:nvPicPr>
        <p:blipFill>
          <a:blip r:embed="rId6"/>
          <a:srcRect/>
          <a:stretch>
            <a:fillRect/>
          </a:stretch>
        </p:blipFill>
        <p:spPr bwMode="auto">
          <a:xfrm>
            <a:off x="3286116" y="3857628"/>
            <a:ext cx="2688297" cy="2520000"/>
          </a:xfrm>
          <a:prstGeom prst="rect">
            <a:avLst/>
          </a:prstGeom>
          <a:noFill/>
          <a:ln w="9525">
            <a:noFill/>
            <a:miter lim="800000"/>
            <a:headEnd/>
            <a:tailEnd/>
          </a:ln>
        </p:spPr>
      </p:pic>
      <p:pic>
        <p:nvPicPr>
          <p:cNvPr id="14" name="Picture 8"/>
          <p:cNvPicPr>
            <a:picLocks noChangeAspect="1" noChangeArrowheads="1"/>
          </p:cNvPicPr>
          <p:nvPr/>
        </p:nvPicPr>
        <p:blipFill>
          <a:blip r:embed="rId7"/>
          <a:srcRect/>
          <a:stretch>
            <a:fillRect/>
          </a:stretch>
        </p:blipFill>
        <p:spPr bwMode="auto">
          <a:xfrm>
            <a:off x="6229588" y="1290186"/>
            <a:ext cx="2713038" cy="2395538"/>
          </a:xfrm>
          <a:prstGeom prst="rect">
            <a:avLst/>
          </a:prstGeom>
          <a:noFill/>
          <a:ln w="9525">
            <a:noFill/>
            <a:miter lim="800000"/>
            <a:headEnd/>
            <a:tailEnd/>
          </a:ln>
        </p:spPr>
      </p:pic>
      <p:pic>
        <p:nvPicPr>
          <p:cNvPr id="15" name="Picture 9"/>
          <p:cNvPicPr>
            <a:picLocks noChangeAspect="1" noChangeArrowheads="1"/>
          </p:cNvPicPr>
          <p:nvPr/>
        </p:nvPicPr>
        <p:blipFill>
          <a:blip r:embed="rId8"/>
          <a:srcRect/>
          <a:stretch>
            <a:fillRect/>
          </a:stretch>
        </p:blipFill>
        <p:spPr bwMode="auto">
          <a:xfrm>
            <a:off x="6215074" y="3857628"/>
            <a:ext cx="2756433" cy="252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Fascinating facts about LHC</a:t>
            </a:r>
            <a:endParaRPr lang="en-US" dirty="0"/>
          </a:p>
        </p:txBody>
      </p:sp>
      <p:sp>
        <p:nvSpPr>
          <p:cNvPr id="3" name="Content Placeholder 2"/>
          <p:cNvSpPr>
            <a:spLocks noGrp="1"/>
          </p:cNvSpPr>
          <p:nvPr>
            <p:ph idx="1"/>
          </p:nvPr>
        </p:nvSpPr>
        <p:spPr/>
        <p:txBody>
          <a:bodyPr>
            <a:normAutofit lnSpcReduction="10000"/>
          </a:bodyPr>
          <a:lstStyle/>
          <a:p>
            <a:pPr>
              <a:lnSpc>
                <a:spcPct val="80000"/>
              </a:lnSpc>
            </a:pPr>
            <a:r>
              <a:rPr lang="en-US" sz="1650" dirty="0" smtClean="0"/>
              <a:t>When the 27-km long circular tunnel was excavated, between Lake Geneva and the Jura mountain range, the two ends met up to within 1 cm.</a:t>
            </a:r>
          </a:p>
          <a:p>
            <a:pPr>
              <a:lnSpc>
                <a:spcPct val="80000"/>
              </a:lnSpc>
            </a:pPr>
            <a:r>
              <a:rPr lang="en-US" sz="1650" dirty="0" smtClean="0"/>
              <a:t>Each of the 6400 superconducting filaments of niobium–titanium in the cable produced for the LHC is about 0.007 mm thick, about 10 times thinner than a normal human hair. If you added all the filaments together they would stretch to the Sun and back five times with enough left over for a few trips to the Moon.</a:t>
            </a:r>
          </a:p>
          <a:p>
            <a:pPr>
              <a:lnSpc>
                <a:spcPct val="80000"/>
              </a:lnSpc>
            </a:pPr>
            <a:r>
              <a:rPr lang="en-US" sz="1650" dirty="0" smtClean="0"/>
              <a:t>All protons accelerated at CERN are obtained from standard hydrogen. Although proton beams at the LHC are very intense, only 2 nano grams of hydrogen are accelerated each day. Therefore, it would take the LHC about 1 million years to accelerate 1 gram of hydrogen.</a:t>
            </a:r>
          </a:p>
          <a:p>
            <a:pPr>
              <a:lnSpc>
                <a:spcPct val="80000"/>
              </a:lnSpc>
            </a:pPr>
            <a:r>
              <a:rPr lang="en-US" sz="1650" dirty="0" smtClean="0"/>
              <a:t>The central part of the LHC will be the world’s largest fridge. At a temperature colder than deep outer space, it will contain iron, steel and the all important superconducting coils.</a:t>
            </a:r>
          </a:p>
          <a:p>
            <a:pPr>
              <a:lnSpc>
                <a:spcPct val="80000"/>
              </a:lnSpc>
            </a:pPr>
            <a:r>
              <a:rPr lang="en-US" sz="1650" dirty="0" smtClean="0"/>
              <a:t>The pressure in the beam pipes of the LHC will be about ten times lower than on the Moon. This is an ultrahigh vacuum.</a:t>
            </a:r>
          </a:p>
          <a:p>
            <a:pPr>
              <a:lnSpc>
                <a:spcPct val="80000"/>
              </a:lnSpc>
            </a:pPr>
            <a:r>
              <a:rPr lang="en-US" sz="1650" dirty="0" smtClean="0"/>
              <a:t>Protons at full energy in the LHC will be travelling at 0.999999991 times the speed of light. Each proton will go round the 27 km ring more than 11,000 times a second.</a:t>
            </a:r>
          </a:p>
          <a:p>
            <a:pPr>
              <a:lnSpc>
                <a:spcPct val="80000"/>
              </a:lnSpc>
            </a:pPr>
            <a:r>
              <a:rPr lang="en-US" sz="1650" dirty="0" smtClean="0"/>
              <a:t>At full energy, each of the two proton beams in the LHC will have a total energy equivalent to a 400t train (like the French TGV) travelling at 150 km/h. This is enough energy to melt 500 kg of copper.</a:t>
            </a:r>
          </a:p>
          <a:p>
            <a:pPr>
              <a:lnSpc>
                <a:spcPct val="80000"/>
              </a:lnSpc>
            </a:pPr>
            <a:r>
              <a:rPr lang="en-US" sz="1650" dirty="0" smtClean="0"/>
              <a:t>The CMS experiment magnet system contains about 10,000t of iron, which is more iron than in the Eiffel Tower.</a:t>
            </a:r>
          </a:p>
          <a:p>
            <a:pPr>
              <a:lnSpc>
                <a:spcPct val="80000"/>
              </a:lnSpc>
            </a:pPr>
            <a:r>
              <a:rPr lang="en-US" sz="1650" dirty="0" smtClean="0"/>
              <a:t>The data recorded by each of the big experiments at the LHC will be enough to fill around 5,000,000 DVDs every year</a:t>
            </a:r>
          </a:p>
        </p:txBody>
      </p:sp>
      <p:sp>
        <p:nvSpPr>
          <p:cNvPr id="4" name="Footer Placeholder 3"/>
          <p:cNvSpPr>
            <a:spLocks noGrp="1"/>
          </p:cNvSpPr>
          <p:nvPr>
            <p:ph type="ftr" sz="quarter" idx="11"/>
          </p:nvPr>
        </p:nvSpPr>
        <p:spPr/>
        <p:txBody>
          <a:bodyPr/>
          <a:lstStyle/>
          <a:p>
            <a:r>
              <a:rPr kumimoji="0" lang="sv-SE" dirty="0" smtClean="0"/>
              <a:t>B.Satyanarayana, DHEP, TIFR                                                               October 3, 2008</a:t>
            </a:r>
            <a:endParaRPr kumimoji="0" lang="en-US" dirty="0"/>
          </a:p>
        </p:txBody>
      </p:sp>
      <p:sp>
        <p:nvSpPr>
          <p:cNvPr id="5" name="Slide Number Placeholder 4"/>
          <p:cNvSpPr>
            <a:spLocks noGrp="1"/>
          </p:cNvSpPr>
          <p:nvPr>
            <p:ph type="sldNum" sz="quarter" idx="12"/>
          </p:nvPr>
        </p:nvSpPr>
        <p:spPr/>
        <p:txBody>
          <a:bodyPr/>
          <a:lstStyle/>
          <a:p>
            <a:fld id="{2AA957AF-53C0-420B-9C2D-77DB1416566C}" type="slidenum">
              <a:rPr kumimoji="0" lang="en-US" smtClean="0"/>
              <a:pPr/>
              <a:t>31</a:t>
            </a:fld>
            <a:endParaRPr kumimoji="0"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p:cBhvr override="childStyle">
                                        <p:cTn dur="1" fill="hold" display="0" masterRel="nextClick" afterEffect="1"/>
                                        <p:tgtEl>
                                          <p:spTgt spid="3">
                                            <p:txEl>
                                              <p:pRg st="0" end="0"/>
                                            </p:txEl>
                                          </p:spTgt>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p:cBhvr override="childStyle">
                                        <p:cTn dur="1" fill="hold" display="0" masterRel="nextClick" afterEffect="1"/>
                                        <p:tgtEl>
                                          <p:spTgt spid="3">
                                            <p:txEl>
                                              <p:pRg st="1" end="1"/>
                                            </p:txEl>
                                          </p:spTgt>
                                        </p:tgtEl>
                                        <p:attrNameLst>
                                          <p:attrName>ppt_c</p:attrName>
                                        </p:attrNameLst>
                                      </p:cBhvr>
                                      <p:to>
                                        <a:schemeClr val="folHlink"/>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p:cBhvr override="childStyle">
                                        <p:cTn dur="1" fill="hold" display="0" masterRel="nextClick" afterEffect="1"/>
                                        <p:tgtEl>
                                          <p:spTgt spid="3">
                                            <p:txEl>
                                              <p:pRg st="2" end="2"/>
                                            </p:txEl>
                                          </p:spTgt>
                                        </p:tgtEl>
                                        <p:attrNameLst>
                                          <p:attrName>ppt_c</p:attrName>
                                        </p:attrNameLst>
                                      </p:cBhvr>
                                      <p:to>
                                        <a:schemeClr val="folHlink"/>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p:cBhvr override="childStyle">
                                        <p:cTn dur="1" fill="hold" display="0" masterRel="nextClick" afterEffect="1"/>
                                        <p:tgtEl>
                                          <p:spTgt spid="3">
                                            <p:txEl>
                                              <p:pRg st="3" end="3"/>
                                            </p:txEl>
                                          </p:spTgt>
                                        </p:tgtEl>
                                        <p:attrNameLst>
                                          <p:attrName>ppt_c</p:attrName>
                                        </p:attrNameLst>
                                      </p:cBhvr>
                                      <p:to>
                                        <a:schemeClr val="folHlink"/>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subTnLst>
                                    <p:animClr>
                                      <p:cBhvr override="childStyle">
                                        <p:cTn dur="1" fill="hold" display="0" masterRel="nextClick" afterEffect="1"/>
                                        <p:tgtEl>
                                          <p:spTgt spid="3">
                                            <p:txEl>
                                              <p:pRg st="4" end="4"/>
                                            </p:txEl>
                                          </p:spTgt>
                                        </p:tgtEl>
                                        <p:attrNameLst>
                                          <p:attrName>ppt_c</p:attrName>
                                        </p:attrNameLst>
                                      </p:cBhvr>
                                      <p:to>
                                        <a:schemeClr val="folHlink"/>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subTnLst>
                                    <p:animClr>
                                      <p:cBhvr override="childStyle">
                                        <p:cTn dur="1" fill="hold" display="0" masterRel="nextClick" afterEffect="1"/>
                                        <p:tgtEl>
                                          <p:spTgt spid="3">
                                            <p:txEl>
                                              <p:pRg st="5" end="5"/>
                                            </p:txEl>
                                          </p:spTgt>
                                        </p:tgtEl>
                                        <p:attrNameLst>
                                          <p:attrName>ppt_c</p:attrName>
                                        </p:attrNameLst>
                                      </p:cBhvr>
                                      <p:to>
                                        <a:schemeClr val="folHlink"/>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subTnLst>
                                    <p:animClr>
                                      <p:cBhvr override="childStyle">
                                        <p:cTn dur="1" fill="hold" display="0" masterRel="nextClick" afterEffect="1"/>
                                        <p:tgtEl>
                                          <p:spTgt spid="3">
                                            <p:txEl>
                                              <p:pRg st="6" end="6"/>
                                            </p:txEl>
                                          </p:spTgt>
                                        </p:tgtEl>
                                        <p:attrNameLst>
                                          <p:attrName>ppt_c</p:attrName>
                                        </p:attrNameLst>
                                      </p:cBhvr>
                                      <p:to>
                                        <a:schemeClr val="folHlink"/>
                                      </p:to>
                                    </p:animClr>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subTnLst>
                                    <p:animClr>
                                      <p:cBhvr override="childStyle">
                                        <p:cTn dur="1" fill="hold" display="0" masterRel="nextClick" afterEffect="1"/>
                                        <p:tgtEl>
                                          <p:spTgt spid="3">
                                            <p:txEl>
                                              <p:pRg st="7" end="7"/>
                                            </p:txEl>
                                          </p:spTgt>
                                        </p:tgtEl>
                                        <p:attrNameLst>
                                          <p:attrName>ppt_c</p:attrName>
                                        </p:attrNameLst>
                                      </p:cBhvr>
                                      <p:to>
                                        <a:schemeClr val="folHlink"/>
                                      </p:to>
                                    </p:animClr>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Is the LHC dangerous?</a:t>
            </a:r>
            <a:br>
              <a:rPr lang="en-US" dirty="0" smtClean="0"/>
            </a:br>
            <a:r>
              <a:rPr lang="en-US" dirty="0" smtClean="0">
                <a:solidFill>
                  <a:srgbClr val="FFFF00"/>
                </a:solidFill>
              </a:rPr>
              <a:t>Mini big bangs</a:t>
            </a:r>
            <a:endParaRPr lang="en-US" dirty="0">
              <a:solidFill>
                <a:srgbClr val="FFFF00"/>
              </a:solidFill>
            </a:endParaRPr>
          </a:p>
        </p:txBody>
      </p:sp>
      <p:sp>
        <p:nvSpPr>
          <p:cNvPr id="3" name="Content Placeholder 2"/>
          <p:cNvSpPr>
            <a:spLocks noGrp="1"/>
          </p:cNvSpPr>
          <p:nvPr>
            <p:ph idx="1"/>
          </p:nvPr>
        </p:nvSpPr>
        <p:spPr/>
        <p:txBody>
          <a:bodyPr>
            <a:normAutofit/>
          </a:bodyPr>
          <a:lstStyle/>
          <a:p>
            <a:pPr>
              <a:lnSpc>
                <a:spcPct val="90000"/>
              </a:lnSpc>
            </a:pPr>
            <a:r>
              <a:rPr lang="en-US" dirty="0" smtClean="0">
                <a:hlinkClick r:id="rId3" action="ppaction://hlinksldjump"/>
              </a:rPr>
              <a:t>What is Big Bang?</a:t>
            </a:r>
            <a:endParaRPr lang="en-US" dirty="0" smtClean="0"/>
          </a:p>
          <a:p>
            <a:pPr>
              <a:lnSpc>
                <a:spcPct val="90000"/>
              </a:lnSpc>
            </a:pPr>
            <a:r>
              <a:rPr lang="en-US" dirty="0" smtClean="0"/>
              <a:t>Although the energy concentration (or density) in the particle collisions at the LHC is very high, in absolute terms the energy involved is very low compared to the energies we deal with every day or with the energies involved in the collisions of cosmic rays.</a:t>
            </a:r>
          </a:p>
          <a:p>
            <a:pPr>
              <a:lnSpc>
                <a:spcPct val="90000"/>
              </a:lnSpc>
            </a:pPr>
            <a:r>
              <a:rPr lang="en-US" dirty="0" smtClean="0"/>
              <a:t>However, at the very small scales of the proton beam, this energy concentration reproduces the energy density that existed just a few moments after the Big Bang—that is why collisions at the LHC are sometimes referred to as mini big bangs.</a:t>
            </a:r>
            <a:endParaRPr lang="en-US" dirty="0"/>
          </a:p>
        </p:txBody>
      </p:sp>
      <p:sp>
        <p:nvSpPr>
          <p:cNvPr id="4" name="Footer Placeholder 3"/>
          <p:cNvSpPr>
            <a:spLocks noGrp="1"/>
          </p:cNvSpPr>
          <p:nvPr>
            <p:ph type="ftr" sz="quarter" idx="11"/>
          </p:nvPr>
        </p:nvSpPr>
        <p:spPr/>
        <p:txBody>
          <a:bodyPr/>
          <a:lstStyle/>
          <a:p>
            <a:r>
              <a:rPr kumimoji="0" lang="sv-SE" dirty="0" smtClean="0"/>
              <a:t>B.Satyanarayana, DHEP, TIFR                                                               October 3, 2008</a:t>
            </a:r>
            <a:endParaRPr kumimoji="0" lang="en-US" dirty="0"/>
          </a:p>
        </p:txBody>
      </p:sp>
      <p:sp>
        <p:nvSpPr>
          <p:cNvPr id="5" name="Slide Number Placeholder 4"/>
          <p:cNvSpPr>
            <a:spLocks noGrp="1"/>
          </p:cNvSpPr>
          <p:nvPr>
            <p:ph type="sldNum" sz="quarter" idx="12"/>
          </p:nvPr>
        </p:nvSpPr>
        <p:spPr/>
        <p:txBody>
          <a:bodyPr/>
          <a:lstStyle/>
          <a:p>
            <a:fld id="{2AA957AF-53C0-420B-9C2D-77DB1416566C}" type="slidenum">
              <a:rPr kumimoji="0" lang="en-US" smtClean="0"/>
              <a:pPr/>
              <a:t>32</a:t>
            </a:fld>
            <a:endParaRPr kumimoji="0"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subTnLst>
                                    <p:animClr>
                                      <p:cBhvr override="childStyle">
                                        <p:cTn dur="1" fill="hold" display="0" masterRel="nextClick" afterEffect="1"/>
                                        <p:tgtEl>
                                          <p:spTgt spid="3">
                                            <p:txEl>
                                              <p:pRg st="0" end="0"/>
                                            </p:txEl>
                                          </p:spTgt>
                                        </p:tgtEl>
                                        <p:attrNameLst>
                                          <p:attrName>ppt_c</p:attrName>
                                        </p:attrNameLst>
                                      </p:cBhvr>
                                      <p:to>
                                        <a:schemeClr val="folHlink"/>
                                      </p:to>
                                    </p:animClr>
                                  </p:sub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subTnLst>
                                    <p:animClr>
                                      <p:cBhvr override="childStyle">
                                        <p:cTn dur="1" fill="hold" display="0" masterRel="nextClick" afterEffect="1"/>
                                        <p:tgtEl>
                                          <p:spTgt spid="3">
                                            <p:txEl>
                                              <p:pRg st="1" end="1"/>
                                            </p:txEl>
                                          </p:spTgt>
                                        </p:tgtEl>
                                        <p:attrNameLst>
                                          <p:attrName>ppt_c</p:attrName>
                                        </p:attrNameLst>
                                      </p:cBhvr>
                                      <p:to>
                                        <a:schemeClr val="folHlink"/>
                                      </p:to>
                                    </p:animClr>
                                  </p:sub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Is the LHC dangerous?</a:t>
            </a:r>
            <a:br>
              <a:rPr lang="en-US" dirty="0" smtClean="0"/>
            </a:br>
            <a:r>
              <a:rPr lang="en-US" dirty="0" smtClean="0">
                <a:solidFill>
                  <a:srgbClr val="FFFF00"/>
                </a:solidFill>
              </a:rPr>
              <a:t>Mini big bangs</a:t>
            </a:r>
            <a:endParaRPr lang="en-US" dirty="0">
              <a:solidFill>
                <a:srgbClr val="FFFF00"/>
              </a:solidFill>
            </a:endParaRPr>
          </a:p>
        </p:txBody>
      </p:sp>
      <p:sp>
        <p:nvSpPr>
          <p:cNvPr id="3" name="Content Placeholder 2"/>
          <p:cNvSpPr>
            <a:spLocks noGrp="1"/>
          </p:cNvSpPr>
          <p:nvPr>
            <p:ph idx="1"/>
          </p:nvPr>
        </p:nvSpPr>
        <p:spPr/>
        <p:txBody>
          <a:bodyPr>
            <a:normAutofit/>
          </a:bodyPr>
          <a:lstStyle/>
          <a:p>
            <a:pPr>
              <a:lnSpc>
                <a:spcPct val="90000"/>
              </a:lnSpc>
            </a:pPr>
            <a:r>
              <a:rPr lang="en-US" dirty="0" smtClean="0"/>
              <a:t>What is Big Bang?</a:t>
            </a:r>
          </a:p>
          <a:p>
            <a:pPr>
              <a:lnSpc>
                <a:spcPct val="90000"/>
              </a:lnSpc>
            </a:pPr>
            <a:r>
              <a:rPr lang="en-US" dirty="0" smtClean="0"/>
              <a:t>Although the energy concentration (or density) in the particle collisions at the LHC is very high, in absolute terms the energy involved is very low compared to the energies we deal with every day or with the energies involved in the collisions of cosmic rays.</a:t>
            </a:r>
          </a:p>
          <a:p>
            <a:pPr>
              <a:lnSpc>
                <a:spcPct val="90000"/>
              </a:lnSpc>
            </a:pPr>
            <a:r>
              <a:rPr lang="en-US" dirty="0" smtClean="0"/>
              <a:t>However, at the very small scales of the proton beam, this energy concentration reproduces the energy density that existed just a few moments after the Big Bang—that is why collisions at the LHC are sometimes referred to as mini big bangs.</a:t>
            </a:r>
            <a:endParaRPr lang="en-US" dirty="0"/>
          </a:p>
        </p:txBody>
      </p:sp>
      <p:sp>
        <p:nvSpPr>
          <p:cNvPr id="4" name="Footer Placeholder 3"/>
          <p:cNvSpPr>
            <a:spLocks noGrp="1"/>
          </p:cNvSpPr>
          <p:nvPr>
            <p:ph type="ftr" sz="quarter" idx="11"/>
          </p:nvPr>
        </p:nvSpPr>
        <p:spPr/>
        <p:txBody>
          <a:bodyPr/>
          <a:lstStyle/>
          <a:p>
            <a:r>
              <a:rPr kumimoji="0" lang="sv-SE" smtClean="0"/>
              <a:t>B.Satyanarayana, DHEP, TIFR                                                               October 3, 2008</a:t>
            </a:r>
            <a:endParaRPr kumimoji="0" lang="en-US" dirty="0"/>
          </a:p>
        </p:txBody>
      </p:sp>
      <p:sp>
        <p:nvSpPr>
          <p:cNvPr id="5" name="Slide Number Placeholder 4"/>
          <p:cNvSpPr>
            <a:spLocks noGrp="1"/>
          </p:cNvSpPr>
          <p:nvPr>
            <p:ph type="sldNum" sz="quarter" idx="12"/>
          </p:nvPr>
        </p:nvSpPr>
        <p:spPr/>
        <p:txBody>
          <a:bodyPr/>
          <a:lstStyle/>
          <a:p>
            <a:fld id="{2AA957AF-53C0-420B-9C2D-77DB1416566C}" type="slidenum">
              <a:rPr kumimoji="0" lang="en-US" smtClean="0"/>
              <a:pPr/>
              <a:t>33</a:t>
            </a:fld>
            <a:endParaRPr kumimoji="0"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p:cBhvr override="childStyle">
                                        <p:cTn dur="1" fill="hold" display="0" masterRel="nextClick" afterEffect="1"/>
                                        <p:tgtEl>
                                          <p:spTgt spid="3">
                                            <p:txEl>
                                              <p:pRg st="0" end="0"/>
                                            </p:txEl>
                                          </p:spTgt>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p:cBhvr override="childStyle">
                                        <p:cTn dur="1" fill="hold" display="0" masterRel="nextClick" afterEffect="1"/>
                                        <p:tgtEl>
                                          <p:spTgt spid="3">
                                            <p:txEl>
                                              <p:pRg st="1" end="1"/>
                                            </p:txEl>
                                          </p:spTgt>
                                        </p:tgtEl>
                                        <p:attrNameLst>
                                          <p:attrName>ppt_c</p:attrName>
                                        </p:attrNameLst>
                                      </p:cBhvr>
                                      <p:to>
                                        <a:schemeClr val="folHlink"/>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Is the LHC dangerous?</a:t>
            </a:r>
            <a:br>
              <a:rPr lang="en-US" dirty="0" smtClean="0"/>
            </a:br>
            <a:r>
              <a:rPr lang="en-US" dirty="0" smtClean="0">
                <a:solidFill>
                  <a:srgbClr val="FFFF00"/>
                </a:solidFill>
              </a:rPr>
              <a:t>Unprecedented energy collisions</a:t>
            </a:r>
            <a:endParaRPr lang="en-US" dirty="0"/>
          </a:p>
        </p:txBody>
      </p:sp>
      <p:sp>
        <p:nvSpPr>
          <p:cNvPr id="3" name="Content Placeholder 2"/>
          <p:cNvSpPr>
            <a:spLocks noGrp="1"/>
          </p:cNvSpPr>
          <p:nvPr>
            <p:ph idx="1"/>
          </p:nvPr>
        </p:nvSpPr>
        <p:spPr/>
        <p:txBody>
          <a:bodyPr>
            <a:noAutofit/>
          </a:bodyPr>
          <a:lstStyle/>
          <a:p>
            <a:pPr>
              <a:lnSpc>
                <a:spcPct val="80000"/>
              </a:lnSpc>
            </a:pPr>
            <a:r>
              <a:rPr lang="en-US" sz="2000" dirty="0" smtClean="0"/>
              <a:t>Accelerators only recreate the natural phenomena of cosmic rays under controlled laboratory conditions. </a:t>
            </a:r>
          </a:p>
          <a:p>
            <a:pPr>
              <a:lnSpc>
                <a:spcPct val="80000"/>
              </a:lnSpc>
            </a:pPr>
            <a:r>
              <a:rPr lang="en-US" sz="2000" dirty="0" smtClean="0"/>
              <a:t>Cosmic rays are particles produced in outer space in events such as supernovae or the formation of black holes, during which they can be accelerated to energies far exceeding those of the LHC. </a:t>
            </a:r>
          </a:p>
          <a:p>
            <a:pPr>
              <a:lnSpc>
                <a:spcPct val="80000"/>
              </a:lnSpc>
            </a:pPr>
            <a:r>
              <a:rPr lang="en-US" sz="2000" dirty="0" smtClean="0"/>
              <a:t>Cosmic rays travel throughout the Universe, and have been bombarding the Earth’s atmosphere continually since its formation 4.5 billion years ago. </a:t>
            </a:r>
          </a:p>
          <a:p>
            <a:pPr>
              <a:lnSpc>
                <a:spcPct val="80000"/>
              </a:lnSpc>
            </a:pPr>
            <a:r>
              <a:rPr lang="en-US" sz="2000" dirty="0" smtClean="0"/>
              <a:t>Since the much higher-energy collisions provided by nature for billions of years have not harmed the Earth, there is no reason to think that any phenomenon produced by the LHC will do so. </a:t>
            </a:r>
          </a:p>
          <a:p>
            <a:pPr>
              <a:lnSpc>
                <a:spcPct val="80000"/>
              </a:lnSpc>
            </a:pPr>
            <a:r>
              <a:rPr lang="en-US" sz="2000" dirty="0" smtClean="0"/>
              <a:t>Cosmic rays also collide with the Moon, Jupiter, the Sun and other astronomical bodies. </a:t>
            </a:r>
          </a:p>
          <a:p>
            <a:pPr>
              <a:lnSpc>
                <a:spcPct val="80000"/>
              </a:lnSpc>
            </a:pPr>
            <a:r>
              <a:rPr lang="en-US" sz="2000" dirty="0" smtClean="0"/>
              <a:t>The total number of these collisions is huge compared to what is expected at the LHC. The fact that planets and stars remain intact strengthens our confidence that LHC collisions are safe. </a:t>
            </a:r>
          </a:p>
          <a:p>
            <a:pPr>
              <a:lnSpc>
                <a:spcPct val="80000"/>
              </a:lnSpc>
            </a:pPr>
            <a:r>
              <a:rPr lang="en-US" sz="2000" dirty="0" smtClean="0"/>
              <a:t>The LHC’s energy, although powerful for an accelerator, is modest by nature’s standards.</a:t>
            </a:r>
          </a:p>
        </p:txBody>
      </p:sp>
      <p:sp>
        <p:nvSpPr>
          <p:cNvPr id="4" name="Footer Placeholder 3"/>
          <p:cNvSpPr>
            <a:spLocks noGrp="1"/>
          </p:cNvSpPr>
          <p:nvPr>
            <p:ph type="ftr" sz="quarter" idx="11"/>
          </p:nvPr>
        </p:nvSpPr>
        <p:spPr/>
        <p:txBody>
          <a:bodyPr/>
          <a:lstStyle/>
          <a:p>
            <a:r>
              <a:rPr kumimoji="0" lang="sv-SE" dirty="0" smtClean="0"/>
              <a:t>B.Satyanarayana, DHEP, TIFR                                                               October 3, 2008</a:t>
            </a:r>
            <a:endParaRPr kumimoji="0" lang="en-US" dirty="0"/>
          </a:p>
        </p:txBody>
      </p:sp>
      <p:sp>
        <p:nvSpPr>
          <p:cNvPr id="5" name="Slide Number Placeholder 4"/>
          <p:cNvSpPr>
            <a:spLocks noGrp="1"/>
          </p:cNvSpPr>
          <p:nvPr>
            <p:ph type="sldNum" sz="quarter" idx="12"/>
          </p:nvPr>
        </p:nvSpPr>
        <p:spPr/>
        <p:txBody>
          <a:bodyPr/>
          <a:lstStyle/>
          <a:p>
            <a:fld id="{2AA957AF-53C0-420B-9C2D-77DB1416566C}" type="slidenum">
              <a:rPr kumimoji="0" lang="en-US" smtClean="0"/>
              <a:pPr/>
              <a:t>34</a:t>
            </a:fld>
            <a:endParaRPr kumimoji="0"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subTnLst>
                                    <p:animClr>
                                      <p:cBhvr override="childStyle">
                                        <p:cTn dur="1" fill="hold" display="0" masterRel="nextClick" afterEffect="1"/>
                                        <p:tgtEl>
                                          <p:spTgt spid="3">
                                            <p:txEl>
                                              <p:pRg st="0" end="0"/>
                                            </p:txEl>
                                          </p:spTgt>
                                        </p:tgtEl>
                                        <p:attrNameLst>
                                          <p:attrName>ppt_c</p:attrName>
                                        </p:attrNameLst>
                                      </p:cBhvr>
                                      <p:to>
                                        <a:schemeClr val="folHlink"/>
                                      </p:to>
                                    </p:animClr>
                                  </p:sub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subTnLst>
                                    <p:animClr>
                                      <p:cBhvr override="childStyle">
                                        <p:cTn dur="1" fill="hold" display="0" masterRel="nextClick" afterEffect="1"/>
                                        <p:tgtEl>
                                          <p:spTgt spid="3">
                                            <p:txEl>
                                              <p:pRg st="1" end="1"/>
                                            </p:txEl>
                                          </p:spTgt>
                                        </p:tgtEl>
                                        <p:attrNameLst>
                                          <p:attrName>ppt_c</p:attrName>
                                        </p:attrNameLst>
                                      </p:cBhvr>
                                      <p:to>
                                        <a:schemeClr val="folHlink"/>
                                      </p:to>
                                    </p:animClr>
                                  </p:sub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subTnLst>
                                    <p:animClr>
                                      <p:cBhvr override="childStyle">
                                        <p:cTn dur="1" fill="hold" display="0" masterRel="nextClick" afterEffect="1"/>
                                        <p:tgtEl>
                                          <p:spTgt spid="3">
                                            <p:txEl>
                                              <p:pRg st="2" end="2"/>
                                            </p:txEl>
                                          </p:spTgt>
                                        </p:tgtEl>
                                        <p:attrNameLst>
                                          <p:attrName>ppt_c</p:attrName>
                                        </p:attrNameLst>
                                      </p:cBhvr>
                                      <p:to>
                                        <a:schemeClr val="folHlink"/>
                                      </p:to>
                                    </p:animClr>
                                  </p:sub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subTnLst>
                                    <p:animClr>
                                      <p:cBhvr override="childStyle">
                                        <p:cTn dur="1" fill="hold" display="0" masterRel="nextClick" afterEffect="1"/>
                                        <p:tgtEl>
                                          <p:spTgt spid="3">
                                            <p:txEl>
                                              <p:pRg st="3" end="3"/>
                                            </p:txEl>
                                          </p:spTgt>
                                        </p:tgtEl>
                                        <p:attrNameLst>
                                          <p:attrName>ppt_c</p:attrName>
                                        </p:attrNameLst>
                                      </p:cBhvr>
                                      <p:to>
                                        <a:schemeClr val="folHlink"/>
                                      </p:to>
                                    </p:animClr>
                                  </p:sub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subTnLst>
                                    <p:animClr>
                                      <p:cBhvr override="childStyle">
                                        <p:cTn dur="1" fill="hold" display="0" masterRel="nextClick" afterEffect="1"/>
                                        <p:tgtEl>
                                          <p:spTgt spid="3">
                                            <p:txEl>
                                              <p:pRg st="4" end="4"/>
                                            </p:txEl>
                                          </p:spTgt>
                                        </p:tgtEl>
                                        <p:attrNameLst>
                                          <p:attrName>ppt_c</p:attrName>
                                        </p:attrNameLst>
                                      </p:cBhvr>
                                      <p:to>
                                        <a:schemeClr val="folHlink"/>
                                      </p:to>
                                    </p:animClr>
                                  </p:sub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childTnLst>
                                  <p:subTnLst>
                                    <p:animClr>
                                      <p:cBhvr override="childStyle">
                                        <p:cTn dur="1" fill="hold" display="0" masterRel="nextClick" afterEffect="1"/>
                                        <p:tgtEl>
                                          <p:spTgt spid="3">
                                            <p:txEl>
                                              <p:pRg st="5" end="5"/>
                                            </p:txEl>
                                          </p:spTgt>
                                        </p:tgtEl>
                                        <p:attrNameLst>
                                          <p:attrName>ppt_c</p:attrName>
                                        </p:attrNameLst>
                                      </p:cBhvr>
                                      <p:to>
                                        <a:schemeClr val="folHlink"/>
                                      </p:to>
                                    </p:animClr>
                                  </p:sub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childTnLst>
                                  <p:subTnLst>
                                    <p:animClr>
                                      <p:cBhvr override="childStyle">
                                        <p:cTn dur="1" fill="hold" display="0" masterRel="nextClick" afterEffect="1"/>
                                        <p:tgtEl>
                                          <p:spTgt spid="3">
                                            <p:txEl>
                                              <p:pRg st="6" end="6"/>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000" y="71414"/>
            <a:ext cx="8820000" cy="1143000"/>
          </a:xfrm>
        </p:spPr>
        <p:txBody>
          <a:bodyPr>
            <a:normAutofit fontScale="90000"/>
          </a:bodyPr>
          <a:lstStyle/>
          <a:p>
            <a:r>
              <a:rPr lang="en-US" dirty="0" smtClean="0"/>
              <a:t>Is the LHC dangerous?</a:t>
            </a:r>
            <a:br>
              <a:rPr lang="en-US" dirty="0" smtClean="0"/>
            </a:br>
            <a:r>
              <a:rPr lang="en-US" dirty="0" smtClean="0">
                <a:solidFill>
                  <a:srgbClr val="FFFF00"/>
                </a:solidFill>
              </a:rPr>
              <a:t>Radiation</a:t>
            </a:r>
            <a:endParaRPr lang="en-US" dirty="0"/>
          </a:p>
        </p:txBody>
      </p:sp>
      <p:sp>
        <p:nvSpPr>
          <p:cNvPr id="3" name="Content Placeholder 2"/>
          <p:cNvSpPr>
            <a:spLocks noGrp="1"/>
          </p:cNvSpPr>
          <p:nvPr>
            <p:ph idx="1"/>
          </p:nvPr>
        </p:nvSpPr>
        <p:spPr/>
        <p:txBody>
          <a:bodyPr>
            <a:noAutofit/>
          </a:bodyPr>
          <a:lstStyle/>
          <a:p>
            <a:pPr>
              <a:lnSpc>
                <a:spcPct val="80000"/>
              </a:lnSpc>
            </a:pPr>
            <a:r>
              <a:rPr lang="en-US" sz="2100" dirty="0" smtClean="0"/>
              <a:t>Radiation is unavoidable at particle accelerators like the LHC.</a:t>
            </a:r>
          </a:p>
          <a:p>
            <a:pPr>
              <a:lnSpc>
                <a:spcPct val="80000"/>
              </a:lnSpc>
            </a:pPr>
            <a:r>
              <a:rPr lang="en-US" sz="2100" dirty="0" smtClean="0"/>
              <a:t>The particle collisions that allow us to study the origin of matter also generate radiation.</a:t>
            </a:r>
          </a:p>
          <a:p>
            <a:pPr>
              <a:lnSpc>
                <a:spcPct val="80000"/>
              </a:lnSpc>
            </a:pPr>
            <a:r>
              <a:rPr lang="en-US" sz="2100" dirty="0" smtClean="0"/>
              <a:t>CERN uses active and passive protection means, radiation monitors and various procedures to ensure that radiation exposure to the staff and the surrounding population is as low as possible and well below the international regulatory limits.</a:t>
            </a:r>
          </a:p>
          <a:p>
            <a:pPr>
              <a:lnSpc>
                <a:spcPct val="80000"/>
              </a:lnSpc>
            </a:pPr>
            <a:r>
              <a:rPr lang="en-US" sz="2100" dirty="0" smtClean="0"/>
              <a:t>For comparison, note that natural radioactivity — due to cosmic rays and natural environmental radioactivity — is about 2400μSv/year in Switzerland.</a:t>
            </a:r>
          </a:p>
          <a:p>
            <a:pPr>
              <a:lnSpc>
                <a:spcPct val="80000"/>
              </a:lnSpc>
            </a:pPr>
            <a:r>
              <a:rPr lang="en-US" sz="2100" dirty="0" smtClean="0"/>
              <a:t>The LHC tunnel is housed 100m underground, so deep that both stray radiation generated during operation and residual radioactivity will not be detected at the surface.</a:t>
            </a:r>
          </a:p>
          <a:p>
            <a:pPr>
              <a:lnSpc>
                <a:spcPct val="80000"/>
              </a:lnSpc>
            </a:pPr>
            <a:r>
              <a:rPr lang="en-US" sz="2100" dirty="0" smtClean="0"/>
              <a:t>Studies have shown that radioactivity released in the air will contribute to a dose to members of the public of no more than 10μSv/year.</a:t>
            </a:r>
            <a:endParaRPr lang="en-US" sz="2100" dirty="0"/>
          </a:p>
        </p:txBody>
      </p:sp>
      <p:sp>
        <p:nvSpPr>
          <p:cNvPr id="4" name="Footer Placeholder 3"/>
          <p:cNvSpPr>
            <a:spLocks noGrp="1"/>
          </p:cNvSpPr>
          <p:nvPr>
            <p:ph type="ftr" sz="quarter" idx="11"/>
          </p:nvPr>
        </p:nvSpPr>
        <p:spPr/>
        <p:txBody>
          <a:bodyPr/>
          <a:lstStyle/>
          <a:p>
            <a:r>
              <a:rPr kumimoji="0" lang="sv-SE" dirty="0" smtClean="0"/>
              <a:t>B.Satyanarayana, DHEP, TIFR                                                               October 3, 2008</a:t>
            </a:r>
            <a:endParaRPr kumimoji="0" lang="en-US" dirty="0"/>
          </a:p>
        </p:txBody>
      </p:sp>
      <p:sp>
        <p:nvSpPr>
          <p:cNvPr id="5" name="Slide Number Placeholder 4"/>
          <p:cNvSpPr>
            <a:spLocks noGrp="1"/>
          </p:cNvSpPr>
          <p:nvPr>
            <p:ph type="sldNum" sz="quarter" idx="12"/>
          </p:nvPr>
        </p:nvSpPr>
        <p:spPr/>
        <p:txBody>
          <a:bodyPr/>
          <a:lstStyle/>
          <a:p>
            <a:fld id="{2AA957AF-53C0-420B-9C2D-77DB1416566C}" type="slidenum">
              <a:rPr kumimoji="0" lang="en-US" smtClean="0"/>
              <a:pPr/>
              <a:t>35</a:t>
            </a:fld>
            <a:endParaRPr kumimoji="0"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subTnLst>
                                    <p:animClr>
                                      <p:cBhvr override="childStyle">
                                        <p:cTn dur="1" fill="hold" display="0" masterRel="nextClick" afterEffect="1"/>
                                        <p:tgtEl>
                                          <p:spTgt spid="3">
                                            <p:txEl>
                                              <p:pRg st="0" end="0"/>
                                            </p:txEl>
                                          </p:spTgt>
                                        </p:tgtEl>
                                        <p:attrNameLst>
                                          <p:attrName>ppt_c</p:attrName>
                                        </p:attrNameLst>
                                      </p:cBhvr>
                                      <p:to>
                                        <a:schemeClr val="folHlink"/>
                                      </p:to>
                                    </p:animClr>
                                  </p:sub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subTnLst>
                                    <p:animClr>
                                      <p:cBhvr override="childStyle">
                                        <p:cTn dur="1" fill="hold" display="0" masterRel="nextClick" afterEffect="1"/>
                                        <p:tgtEl>
                                          <p:spTgt spid="3">
                                            <p:txEl>
                                              <p:pRg st="1" end="1"/>
                                            </p:txEl>
                                          </p:spTgt>
                                        </p:tgtEl>
                                        <p:attrNameLst>
                                          <p:attrName>ppt_c</p:attrName>
                                        </p:attrNameLst>
                                      </p:cBhvr>
                                      <p:to>
                                        <a:schemeClr val="folHlink"/>
                                      </p:to>
                                    </p:animClr>
                                  </p:sub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subTnLst>
                                    <p:animClr>
                                      <p:cBhvr override="childStyle">
                                        <p:cTn dur="1" fill="hold" display="0" masterRel="nextClick" afterEffect="1"/>
                                        <p:tgtEl>
                                          <p:spTgt spid="3">
                                            <p:txEl>
                                              <p:pRg st="2" end="2"/>
                                            </p:txEl>
                                          </p:spTgt>
                                        </p:tgtEl>
                                        <p:attrNameLst>
                                          <p:attrName>ppt_c</p:attrName>
                                        </p:attrNameLst>
                                      </p:cBhvr>
                                      <p:to>
                                        <a:schemeClr val="folHlink"/>
                                      </p:to>
                                    </p:animClr>
                                  </p:sub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subTnLst>
                                    <p:animClr>
                                      <p:cBhvr override="childStyle">
                                        <p:cTn dur="1" fill="hold" display="0" masterRel="nextClick" afterEffect="1"/>
                                        <p:tgtEl>
                                          <p:spTgt spid="3">
                                            <p:txEl>
                                              <p:pRg st="3" end="3"/>
                                            </p:txEl>
                                          </p:spTgt>
                                        </p:tgtEl>
                                        <p:attrNameLst>
                                          <p:attrName>ppt_c</p:attrName>
                                        </p:attrNameLst>
                                      </p:cBhvr>
                                      <p:to>
                                        <a:schemeClr val="folHlink"/>
                                      </p:to>
                                    </p:animClr>
                                  </p:sub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subTnLst>
                                    <p:animClr>
                                      <p:cBhvr override="childStyle">
                                        <p:cTn dur="1" fill="hold" display="0" masterRel="nextClick" afterEffect="1"/>
                                        <p:tgtEl>
                                          <p:spTgt spid="3">
                                            <p:txEl>
                                              <p:pRg st="4" end="4"/>
                                            </p:txEl>
                                          </p:spTgt>
                                        </p:tgtEl>
                                        <p:attrNameLst>
                                          <p:attrName>ppt_c</p:attrName>
                                        </p:attrNameLst>
                                      </p:cBhvr>
                                      <p:to>
                                        <a:schemeClr val="folHlink"/>
                                      </p:to>
                                    </p:animClr>
                                  </p:sub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childTnLst>
                                  <p:subTnLst>
                                    <p:animClr>
                                      <p:cBhvr override="childStyle">
                                        <p:cTn dur="1" fill="hold" display="0" masterRel="nextClick" afterEffect="1"/>
                                        <p:tgtEl>
                                          <p:spTgt spid="3">
                                            <p:txEl>
                                              <p:pRg st="5" end="5"/>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Is the LHC dangerous?</a:t>
            </a:r>
            <a:br>
              <a:rPr lang="en-US" dirty="0" smtClean="0"/>
            </a:br>
            <a:r>
              <a:rPr lang="en-US" dirty="0" smtClean="0">
                <a:solidFill>
                  <a:srgbClr val="FFFF00"/>
                </a:solidFill>
                <a:hlinkClick r:id="rId3" action="ppaction://hlinksldjump"/>
              </a:rPr>
              <a:t>Black holes</a:t>
            </a:r>
            <a:endParaRPr lang="en-US" dirty="0"/>
          </a:p>
        </p:txBody>
      </p:sp>
      <p:sp>
        <p:nvSpPr>
          <p:cNvPr id="3" name="Content Placeholder 2"/>
          <p:cNvSpPr>
            <a:spLocks noGrp="1"/>
          </p:cNvSpPr>
          <p:nvPr>
            <p:ph idx="1"/>
          </p:nvPr>
        </p:nvSpPr>
        <p:spPr/>
        <p:txBody>
          <a:bodyPr>
            <a:normAutofit fontScale="92500" lnSpcReduction="10000"/>
          </a:bodyPr>
          <a:lstStyle/>
          <a:p>
            <a:pPr>
              <a:lnSpc>
                <a:spcPct val="80000"/>
              </a:lnSpc>
            </a:pPr>
            <a:r>
              <a:rPr lang="en-US" sz="2600" dirty="0" smtClean="0"/>
              <a:t>Massive black holes are created in the Universe by the collapse of massive stars, which contain enormous amounts of gravitational energy that pulls in surrounding matter.</a:t>
            </a:r>
          </a:p>
          <a:p>
            <a:pPr>
              <a:lnSpc>
                <a:spcPct val="80000"/>
              </a:lnSpc>
            </a:pPr>
            <a:r>
              <a:rPr lang="en-US" sz="2600" dirty="0" smtClean="0"/>
              <a:t>The gravitational pull of a black hole is related to the amount of  matter or energy it contains — the less there is, the weaker the pull.</a:t>
            </a:r>
          </a:p>
          <a:p>
            <a:pPr>
              <a:lnSpc>
                <a:spcPct val="80000"/>
              </a:lnSpc>
            </a:pPr>
            <a:r>
              <a:rPr lang="en-US" sz="2600" dirty="0" smtClean="0"/>
              <a:t>Some physicists suggest that microscopic black holes could be produced in the collisions at the LHC.</a:t>
            </a:r>
          </a:p>
          <a:p>
            <a:pPr>
              <a:lnSpc>
                <a:spcPct val="80000"/>
              </a:lnSpc>
            </a:pPr>
            <a:r>
              <a:rPr lang="en-US" sz="2600" dirty="0" smtClean="0"/>
              <a:t>However, these would only be created with the energies of the colliding particles (equivalent to the energies of mosquitoes), so no microscopic black holes produced inside the LHC could generate a strong enough gravitational force to pull in surrounding matter.</a:t>
            </a:r>
          </a:p>
          <a:p>
            <a:pPr>
              <a:lnSpc>
                <a:spcPct val="80000"/>
              </a:lnSpc>
            </a:pPr>
            <a:r>
              <a:rPr lang="en-US" sz="2600" dirty="0" smtClean="0"/>
              <a:t>If the LHC can produce microscopic black holes, cosmic rays of much higher energies would already have produced many more. Since the Earth is still here, there is no reason to believe that collisions inside the LHC are harmful</a:t>
            </a:r>
            <a:r>
              <a:rPr lang="en-US" dirty="0" smtClean="0"/>
              <a:t>.</a:t>
            </a:r>
          </a:p>
          <a:p>
            <a:endParaRPr lang="en-US" dirty="0"/>
          </a:p>
        </p:txBody>
      </p:sp>
      <p:sp>
        <p:nvSpPr>
          <p:cNvPr id="4" name="Footer Placeholder 3"/>
          <p:cNvSpPr>
            <a:spLocks noGrp="1"/>
          </p:cNvSpPr>
          <p:nvPr>
            <p:ph type="ftr" sz="quarter" idx="11"/>
          </p:nvPr>
        </p:nvSpPr>
        <p:spPr/>
        <p:txBody>
          <a:bodyPr/>
          <a:lstStyle/>
          <a:p>
            <a:r>
              <a:rPr kumimoji="0" lang="sv-SE" smtClean="0"/>
              <a:t>B.Satyanarayana, DHEP, TIFR                                                               October 3, 2008</a:t>
            </a:r>
            <a:endParaRPr kumimoji="0" lang="en-US" dirty="0"/>
          </a:p>
        </p:txBody>
      </p:sp>
      <p:sp>
        <p:nvSpPr>
          <p:cNvPr id="5" name="Slide Number Placeholder 4"/>
          <p:cNvSpPr>
            <a:spLocks noGrp="1"/>
          </p:cNvSpPr>
          <p:nvPr>
            <p:ph type="sldNum" sz="quarter" idx="12"/>
          </p:nvPr>
        </p:nvSpPr>
        <p:spPr/>
        <p:txBody>
          <a:bodyPr/>
          <a:lstStyle/>
          <a:p>
            <a:fld id="{2AA957AF-53C0-420B-9C2D-77DB1416566C}" type="slidenum">
              <a:rPr kumimoji="0" lang="en-US" smtClean="0"/>
              <a:pPr/>
              <a:t>36</a:t>
            </a:fld>
            <a:endParaRPr kumimoji="0"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subTnLst>
                                    <p:animClr>
                                      <p:cBhvr override="childStyle">
                                        <p:cTn dur="1" fill="hold" display="0" masterRel="nextClick" afterEffect="1"/>
                                        <p:tgtEl>
                                          <p:spTgt spid="3">
                                            <p:txEl>
                                              <p:pRg st="0" end="0"/>
                                            </p:txEl>
                                          </p:spTgt>
                                        </p:tgtEl>
                                        <p:attrNameLst>
                                          <p:attrName>ppt_c</p:attrName>
                                        </p:attrNameLst>
                                      </p:cBhvr>
                                      <p:to>
                                        <a:schemeClr val="folHlink"/>
                                      </p:to>
                                    </p:animClr>
                                  </p:sub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subTnLst>
                                    <p:animClr>
                                      <p:cBhvr override="childStyle">
                                        <p:cTn dur="1" fill="hold" display="0" masterRel="nextClick" afterEffect="1"/>
                                        <p:tgtEl>
                                          <p:spTgt spid="3">
                                            <p:txEl>
                                              <p:pRg st="1" end="1"/>
                                            </p:txEl>
                                          </p:spTgt>
                                        </p:tgtEl>
                                        <p:attrNameLst>
                                          <p:attrName>ppt_c</p:attrName>
                                        </p:attrNameLst>
                                      </p:cBhvr>
                                      <p:to>
                                        <a:schemeClr val="folHlink"/>
                                      </p:to>
                                    </p:animClr>
                                  </p:sub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subTnLst>
                                    <p:animClr>
                                      <p:cBhvr override="childStyle">
                                        <p:cTn dur="1" fill="hold" display="0" masterRel="nextClick" afterEffect="1"/>
                                        <p:tgtEl>
                                          <p:spTgt spid="3">
                                            <p:txEl>
                                              <p:pRg st="2" end="2"/>
                                            </p:txEl>
                                          </p:spTgt>
                                        </p:tgtEl>
                                        <p:attrNameLst>
                                          <p:attrName>ppt_c</p:attrName>
                                        </p:attrNameLst>
                                      </p:cBhvr>
                                      <p:to>
                                        <a:schemeClr val="folHlink"/>
                                      </p:to>
                                    </p:animClr>
                                  </p:sub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subTnLst>
                                    <p:animClr>
                                      <p:cBhvr override="childStyle">
                                        <p:cTn dur="1" fill="hold" display="0" masterRel="nextClick" afterEffect="1"/>
                                        <p:tgtEl>
                                          <p:spTgt spid="3">
                                            <p:txEl>
                                              <p:pRg st="3" end="3"/>
                                            </p:txEl>
                                          </p:spTgt>
                                        </p:tgtEl>
                                        <p:attrNameLst>
                                          <p:attrName>ppt_c</p:attrName>
                                        </p:attrNameLst>
                                      </p:cBhvr>
                                      <p:to>
                                        <a:schemeClr val="folHlink"/>
                                      </p:to>
                                    </p:animClr>
                                  </p:sub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long it takes?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Although the particle collision rate at the LHC will be very high, the production rate of the Higgs will be so small that physicists expect to have enough statistics only after about 2-3 years of data-taking.</a:t>
            </a:r>
          </a:p>
          <a:p>
            <a:r>
              <a:rPr lang="en-US" dirty="0" smtClean="0"/>
              <a:t>The Higgs boson production rate strongly depends on the theoretical model and calculations used to evaluate it. </a:t>
            </a:r>
          </a:p>
          <a:p>
            <a:r>
              <a:rPr lang="en-US" dirty="0" smtClean="0"/>
              <a:t>Under good conditions, there is expected to be about one every few hours per experiment.</a:t>
            </a:r>
          </a:p>
          <a:p>
            <a:r>
              <a:rPr lang="en-US" dirty="0" smtClean="0"/>
              <a:t>The same applies to super-symmetric particles.</a:t>
            </a:r>
          </a:p>
          <a:p>
            <a:r>
              <a:rPr lang="en-US" dirty="0" smtClean="0"/>
              <a:t>Physicists expect to have the first meaningful results in about one year of data-taking at full luminosity.</a:t>
            </a:r>
          </a:p>
        </p:txBody>
      </p:sp>
      <p:sp>
        <p:nvSpPr>
          <p:cNvPr id="4" name="Footer Placeholder 3"/>
          <p:cNvSpPr>
            <a:spLocks noGrp="1"/>
          </p:cNvSpPr>
          <p:nvPr>
            <p:ph type="ftr" sz="quarter" idx="11"/>
          </p:nvPr>
        </p:nvSpPr>
        <p:spPr/>
        <p:txBody>
          <a:bodyPr/>
          <a:lstStyle/>
          <a:p>
            <a:r>
              <a:rPr kumimoji="0" lang="sv-SE" dirty="0" smtClean="0"/>
              <a:t>B.Satyanarayana, DHEP, TIFR                                                               October 3, 2008</a:t>
            </a:r>
            <a:endParaRPr kumimoji="0" lang="en-US" dirty="0"/>
          </a:p>
        </p:txBody>
      </p:sp>
      <p:sp>
        <p:nvSpPr>
          <p:cNvPr id="5" name="Slide Number Placeholder 4"/>
          <p:cNvSpPr>
            <a:spLocks noGrp="1"/>
          </p:cNvSpPr>
          <p:nvPr>
            <p:ph type="sldNum" sz="quarter" idx="12"/>
          </p:nvPr>
        </p:nvSpPr>
        <p:spPr/>
        <p:txBody>
          <a:bodyPr/>
          <a:lstStyle/>
          <a:p>
            <a:fld id="{2AA957AF-53C0-420B-9C2D-77DB1416566C}" type="slidenum">
              <a:rPr kumimoji="0" lang="en-US" smtClean="0"/>
              <a:pPr/>
              <a:t>37</a:t>
            </a:fld>
            <a:endParaRPr kumimoji="0"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p:cBhvr override="childStyle">
                                        <p:cTn dur="1" fill="hold" display="0" masterRel="nextClick" afterEffect="1"/>
                                        <p:tgtEl>
                                          <p:spTgt spid="3">
                                            <p:txEl>
                                              <p:pRg st="0" end="0"/>
                                            </p:txEl>
                                          </p:spTgt>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p:cBhvr override="childStyle">
                                        <p:cTn dur="1" fill="hold" display="0" masterRel="nextClick" afterEffect="1"/>
                                        <p:tgtEl>
                                          <p:spTgt spid="3">
                                            <p:txEl>
                                              <p:pRg st="1" end="1"/>
                                            </p:txEl>
                                          </p:spTgt>
                                        </p:tgtEl>
                                        <p:attrNameLst>
                                          <p:attrName>ppt_c</p:attrName>
                                        </p:attrNameLst>
                                      </p:cBhvr>
                                      <p:to>
                                        <a:schemeClr val="folHlink"/>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p:cBhvr override="childStyle">
                                        <p:cTn dur="1" fill="hold" display="0" masterRel="nextClick" afterEffect="1"/>
                                        <p:tgtEl>
                                          <p:spTgt spid="3">
                                            <p:txEl>
                                              <p:pRg st="2" end="2"/>
                                            </p:txEl>
                                          </p:spTgt>
                                        </p:tgtEl>
                                        <p:attrNameLst>
                                          <p:attrName>ppt_c</p:attrName>
                                        </p:attrNameLst>
                                      </p:cBhvr>
                                      <p:to>
                                        <a:schemeClr val="folHlink"/>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p:cBhvr override="childStyle">
                                        <p:cTn dur="1" fill="hold" display="0" masterRel="nextClick" afterEffect="1"/>
                                        <p:tgtEl>
                                          <p:spTgt spid="3">
                                            <p:txEl>
                                              <p:pRg st="3" end="3"/>
                                            </p:txEl>
                                          </p:spTgt>
                                        </p:tgtEl>
                                        <p:attrNameLst>
                                          <p:attrName>ppt_c</p:attrName>
                                        </p:attrNameLst>
                                      </p:cBhvr>
                                      <p:to>
                                        <a:schemeClr val="folHlink"/>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Indians@LHC</a:t>
            </a:r>
            <a:endParaRPr lang="en-US" dirty="0"/>
          </a:p>
        </p:txBody>
      </p:sp>
      <p:sp>
        <p:nvSpPr>
          <p:cNvPr id="3" name="Content Placeholder 2"/>
          <p:cNvSpPr>
            <a:spLocks noGrp="1"/>
          </p:cNvSpPr>
          <p:nvPr>
            <p:ph idx="1"/>
          </p:nvPr>
        </p:nvSpPr>
        <p:spPr/>
        <p:txBody>
          <a:bodyPr/>
          <a:lstStyle/>
          <a:p>
            <a:r>
              <a:rPr lang="en-US" dirty="0" smtClean="0"/>
              <a:t>Large number of Indian scientists and engineers have worked for LHC</a:t>
            </a:r>
          </a:p>
          <a:p>
            <a:r>
              <a:rPr lang="en-US" dirty="0" smtClean="0"/>
              <a:t>Built a large number of magnets as well as very crucial components required for LHC</a:t>
            </a:r>
          </a:p>
          <a:p>
            <a:r>
              <a:rPr lang="en-US" dirty="0" smtClean="0"/>
              <a:t>Built parts of two big experiments on LHC, namely CMS and ALICE</a:t>
            </a:r>
          </a:p>
          <a:p>
            <a:r>
              <a:rPr lang="en-US" dirty="0" smtClean="0"/>
              <a:t>Built computer GRIDs for performing very fast calculations</a:t>
            </a:r>
          </a:p>
          <a:p>
            <a:r>
              <a:rPr lang="en-US" dirty="0" smtClean="0"/>
              <a:t>Developed physics analysis software and many sophisticated software tools</a:t>
            </a:r>
            <a:endParaRPr lang="en-US" dirty="0"/>
          </a:p>
        </p:txBody>
      </p:sp>
      <p:sp>
        <p:nvSpPr>
          <p:cNvPr id="4" name="Footer Placeholder 3"/>
          <p:cNvSpPr>
            <a:spLocks noGrp="1"/>
          </p:cNvSpPr>
          <p:nvPr>
            <p:ph type="ftr" sz="quarter" idx="11"/>
          </p:nvPr>
        </p:nvSpPr>
        <p:spPr/>
        <p:txBody>
          <a:bodyPr/>
          <a:lstStyle/>
          <a:p>
            <a:r>
              <a:rPr kumimoji="0" lang="sv-SE" dirty="0" smtClean="0"/>
              <a:t>B.Satyanarayana, DHEP, TIFR                                                               October 3, 2008</a:t>
            </a:r>
            <a:endParaRPr kumimoji="0" lang="en-US" dirty="0"/>
          </a:p>
        </p:txBody>
      </p:sp>
      <p:sp>
        <p:nvSpPr>
          <p:cNvPr id="5" name="Slide Number Placeholder 4"/>
          <p:cNvSpPr>
            <a:spLocks noGrp="1"/>
          </p:cNvSpPr>
          <p:nvPr>
            <p:ph type="sldNum" sz="quarter" idx="12"/>
          </p:nvPr>
        </p:nvSpPr>
        <p:spPr/>
        <p:txBody>
          <a:bodyPr/>
          <a:lstStyle/>
          <a:p>
            <a:fld id="{2AA957AF-53C0-420B-9C2D-77DB1416566C}" type="slidenum">
              <a:rPr kumimoji="0" lang="en-US" smtClean="0"/>
              <a:pPr/>
              <a:t>38</a:t>
            </a:fld>
            <a:endParaRPr kumimoji="0"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p:cBhvr override="childStyle">
                                        <p:cTn dur="1" fill="hold" display="0" masterRel="nextClick" afterEffect="1"/>
                                        <p:tgtEl>
                                          <p:spTgt spid="3">
                                            <p:txEl>
                                              <p:pRg st="0" end="0"/>
                                            </p:txEl>
                                          </p:spTgt>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p:cBhvr override="childStyle">
                                        <p:cTn dur="1" fill="hold" display="0" masterRel="nextClick" afterEffect="1"/>
                                        <p:tgtEl>
                                          <p:spTgt spid="3">
                                            <p:txEl>
                                              <p:pRg st="1" end="1"/>
                                            </p:txEl>
                                          </p:spTgt>
                                        </p:tgtEl>
                                        <p:attrNameLst>
                                          <p:attrName>ppt_c</p:attrName>
                                        </p:attrNameLst>
                                      </p:cBhvr>
                                      <p:to>
                                        <a:schemeClr val="folHlink"/>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p:cBhvr override="childStyle">
                                        <p:cTn dur="1" fill="hold" display="0" masterRel="nextClick" afterEffect="1"/>
                                        <p:tgtEl>
                                          <p:spTgt spid="3">
                                            <p:txEl>
                                              <p:pRg st="2" end="2"/>
                                            </p:txEl>
                                          </p:spTgt>
                                        </p:tgtEl>
                                        <p:attrNameLst>
                                          <p:attrName>ppt_c</p:attrName>
                                        </p:attrNameLst>
                                      </p:cBhvr>
                                      <p:to>
                                        <a:schemeClr val="folHlink"/>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p:cBhvr override="childStyle">
                                        <p:cTn dur="1" fill="hold" display="0" masterRel="nextClick" afterEffect="1"/>
                                        <p:tgtEl>
                                          <p:spTgt spid="3">
                                            <p:txEl>
                                              <p:pRg st="3" end="3"/>
                                            </p:txEl>
                                          </p:spTgt>
                                        </p:tgtEl>
                                        <p:attrNameLst>
                                          <p:attrName>ppt_c</p:attrName>
                                        </p:attrNameLst>
                                      </p:cBhvr>
                                      <p:to>
                                        <a:schemeClr val="folHlink"/>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55000" lnSpcReduction="20000"/>
          </a:bodyPr>
          <a:lstStyle/>
          <a:p>
            <a:pPr>
              <a:lnSpc>
                <a:spcPct val="130000"/>
              </a:lnSpc>
            </a:pPr>
            <a:r>
              <a:rPr lang="en-US" sz="3600" dirty="0" smtClean="0"/>
              <a:t>The LHC project (the accelerator and experiments) was conceived  and designed to answer the questions in particle physics (and science).</a:t>
            </a:r>
          </a:p>
          <a:p>
            <a:pPr>
              <a:lnSpc>
                <a:spcPct val="130000"/>
              </a:lnSpc>
            </a:pPr>
            <a:r>
              <a:rPr lang="en-US" sz="3600" dirty="0" smtClean="0"/>
              <a:t> The LHC accelerator and the experiments are unprecedented in complexity and will operate in an unprecedented and hostile environment.</a:t>
            </a:r>
          </a:p>
          <a:p>
            <a:pPr>
              <a:lnSpc>
                <a:spcPct val="130000"/>
              </a:lnSpc>
            </a:pPr>
            <a:r>
              <a:rPr lang="en-US" sz="3600" dirty="0" smtClean="0"/>
              <a:t> Driven by the science many technologies have been pushed to their limits. </a:t>
            </a:r>
          </a:p>
          <a:p>
            <a:pPr>
              <a:lnSpc>
                <a:spcPct val="130000"/>
              </a:lnSpc>
            </a:pPr>
            <a:r>
              <a:rPr lang="en-US" sz="3600" dirty="0" smtClean="0"/>
              <a:t> The </a:t>
            </a:r>
            <a:r>
              <a:rPr lang="en-US" sz="3600" dirty="0" smtClean="0"/>
              <a:t>project </a:t>
            </a:r>
            <a:r>
              <a:rPr lang="en-US" sz="3600" dirty="0" smtClean="0"/>
              <a:t>has required a long and painstaking effort on a global scale. </a:t>
            </a:r>
          </a:p>
          <a:p>
            <a:pPr>
              <a:lnSpc>
                <a:spcPct val="130000"/>
              </a:lnSpc>
            </a:pPr>
            <a:r>
              <a:rPr lang="en-US" sz="3600" dirty="0" smtClean="0"/>
              <a:t> The accelerator and the experiments are unparalleled scientific instrument(s) - a powerful </a:t>
            </a:r>
            <a:r>
              <a:rPr lang="en-US" sz="3600" i="1" dirty="0" smtClean="0"/>
              <a:t>microscope</a:t>
            </a:r>
            <a:r>
              <a:rPr lang="en-US" sz="3600" dirty="0" smtClean="0"/>
              <a:t> as well as a powerful </a:t>
            </a:r>
            <a:r>
              <a:rPr lang="en-US" sz="3600" i="1" dirty="0" smtClean="0"/>
              <a:t>telescope</a:t>
            </a:r>
            <a:r>
              <a:rPr lang="en-US" sz="3600" dirty="0" smtClean="0"/>
              <a:t>.</a:t>
            </a:r>
          </a:p>
          <a:p>
            <a:pPr>
              <a:lnSpc>
                <a:spcPct val="130000"/>
              </a:lnSpc>
            </a:pPr>
            <a:r>
              <a:rPr lang="en-US" sz="3600" dirty="0" smtClean="0"/>
              <a:t>All expectations are that what we find at the LHC will reform our understanding of nature at the most fundamental level.</a:t>
            </a:r>
          </a:p>
          <a:p>
            <a:pPr algn="ctr">
              <a:lnSpc>
                <a:spcPct val="130000"/>
              </a:lnSpc>
              <a:buNone/>
            </a:pPr>
            <a:r>
              <a:rPr lang="en-US" sz="4400" dirty="0" smtClean="0">
                <a:solidFill>
                  <a:srgbClr val="FFFF00"/>
                </a:solidFill>
              </a:rPr>
              <a:t>Only experiments reveal/confirm Nature’s inner secrets.</a:t>
            </a:r>
          </a:p>
          <a:p>
            <a:pPr>
              <a:lnSpc>
                <a:spcPct val="130000"/>
              </a:lnSpc>
              <a:buNone/>
            </a:pPr>
            <a:endParaRPr lang="en-US" b="1" dirty="0" smtClean="0"/>
          </a:p>
          <a:p>
            <a:endParaRPr lang="en-US" dirty="0"/>
          </a:p>
        </p:txBody>
      </p:sp>
      <p:sp>
        <p:nvSpPr>
          <p:cNvPr id="4" name="Footer Placeholder 3"/>
          <p:cNvSpPr>
            <a:spLocks noGrp="1"/>
          </p:cNvSpPr>
          <p:nvPr>
            <p:ph type="ftr" sz="quarter" idx="11"/>
          </p:nvPr>
        </p:nvSpPr>
        <p:spPr/>
        <p:txBody>
          <a:bodyPr/>
          <a:lstStyle/>
          <a:p>
            <a:r>
              <a:rPr kumimoji="0" lang="sv-SE" smtClean="0"/>
              <a:t>B.Satyanarayana, DHEP, TIFR                                                               October 3, 2008</a:t>
            </a:r>
            <a:endParaRPr kumimoji="0" lang="en-US" dirty="0"/>
          </a:p>
        </p:txBody>
      </p:sp>
      <p:sp>
        <p:nvSpPr>
          <p:cNvPr id="5" name="Slide Number Placeholder 4"/>
          <p:cNvSpPr>
            <a:spLocks noGrp="1"/>
          </p:cNvSpPr>
          <p:nvPr>
            <p:ph type="sldNum" sz="quarter" idx="12"/>
          </p:nvPr>
        </p:nvSpPr>
        <p:spPr/>
        <p:txBody>
          <a:bodyPr/>
          <a:lstStyle/>
          <a:p>
            <a:fld id="{2AA957AF-53C0-420B-9C2D-77DB1416566C}" type="slidenum">
              <a:rPr kumimoji="0" lang="en-US" smtClean="0"/>
              <a:pPr/>
              <a:t>39</a:t>
            </a:fld>
            <a:endParaRPr kumimoji="0"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p:cBhvr override="childStyle">
                                        <p:cTn dur="1" fill="hold" display="0" masterRel="nextClick" afterEffect="1"/>
                                        <p:tgtEl>
                                          <p:spTgt spid="3">
                                            <p:txEl>
                                              <p:pRg st="0" end="0"/>
                                            </p:txEl>
                                          </p:spTgt>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p:cBhvr override="childStyle">
                                        <p:cTn dur="1" fill="hold" display="0" masterRel="nextClick" afterEffect="1"/>
                                        <p:tgtEl>
                                          <p:spTgt spid="3">
                                            <p:txEl>
                                              <p:pRg st="1" end="1"/>
                                            </p:txEl>
                                          </p:spTgt>
                                        </p:tgtEl>
                                        <p:attrNameLst>
                                          <p:attrName>ppt_c</p:attrName>
                                        </p:attrNameLst>
                                      </p:cBhvr>
                                      <p:to>
                                        <a:schemeClr val="folHlink"/>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p:cBhvr override="childStyle">
                                        <p:cTn dur="1" fill="hold" display="0" masterRel="nextClick" afterEffect="1"/>
                                        <p:tgtEl>
                                          <p:spTgt spid="3">
                                            <p:txEl>
                                              <p:pRg st="2" end="2"/>
                                            </p:txEl>
                                          </p:spTgt>
                                        </p:tgtEl>
                                        <p:attrNameLst>
                                          <p:attrName>ppt_c</p:attrName>
                                        </p:attrNameLst>
                                      </p:cBhvr>
                                      <p:to>
                                        <a:schemeClr val="folHlink"/>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p:cBhvr override="childStyle">
                                        <p:cTn dur="1" fill="hold" display="0" masterRel="nextClick" afterEffect="1"/>
                                        <p:tgtEl>
                                          <p:spTgt spid="3">
                                            <p:txEl>
                                              <p:pRg st="3" end="3"/>
                                            </p:txEl>
                                          </p:spTgt>
                                        </p:tgtEl>
                                        <p:attrNameLst>
                                          <p:attrName>ppt_c</p:attrName>
                                        </p:attrNameLst>
                                      </p:cBhvr>
                                      <p:to>
                                        <a:schemeClr val="folHlink"/>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subTnLst>
                                    <p:animClr>
                                      <p:cBhvr override="childStyle">
                                        <p:cTn dur="1" fill="hold" display="0" masterRel="nextClick" afterEffect="1"/>
                                        <p:tgtEl>
                                          <p:spTgt spid="3">
                                            <p:txEl>
                                              <p:pRg st="4" end="4"/>
                                            </p:txEl>
                                          </p:spTgt>
                                        </p:tgtEl>
                                        <p:attrNameLst>
                                          <p:attrName>ppt_c</p:attrName>
                                        </p:attrNameLst>
                                      </p:cBhvr>
                                      <p:to>
                                        <a:schemeClr val="folHlink"/>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subTnLst>
                                    <p:animClr>
                                      <p:cBhvr override="childStyle">
                                        <p:cTn dur="1" fill="hold" display="0" masterRel="nextClick" afterEffect="1"/>
                                        <p:tgtEl>
                                          <p:spTgt spid="3">
                                            <p:txEl>
                                              <p:pRg st="5" end="5"/>
                                            </p:txEl>
                                          </p:spTgt>
                                        </p:tgtEl>
                                        <p:attrNameLst>
                                          <p:attrName>ppt_c</p:attrName>
                                        </p:attrNameLst>
                                      </p:cBhvr>
                                      <p:to>
                                        <a:schemeClr val="folHlink"/>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scales</a:t>
            </a:r>
            <a:endParaRPr lang="en-US" dirty="0"/>
          </a:p>
        </p:txBody>
      </p:sp>
      <p:sp>
        <p:nvSpPr>
          <p:cNvPr id="3" name="Content Placeholder 2"/>
          <p:cNvSpPr>
            <a:spLocks noGrp="1"/>
          </p:cNvSpPr>
          <p:nvPr>
            <p:ph idx="1"/>
          </p:nvPr>
        </p:nvSpPr>
        <p:spPr/>
        <p:txBody>
          <a:bodyPr>
            <a:normAutofit lnSpcReduction="10000"/>
          </a:bodyPr>
          <a:lstStyle/>
          <a:p>
            <a:pPr>
              <a:lnSpc>
                <a:spcPct val="90000"/>
              </a:lnSpc>
            </a:pPr>
            <a:r>
              <a:rPr lang="en-US" sz="2400" dirty="0" smtClean="0"/>
              <a:t>Mass, energy, distance, temperature and time are related quantities.</a:t>
            </a:r>
          </a:p>
          <a:p>
            <a:pPr>
              <a:lnSpc>
                <a:spcPct val="90000"/>
              </a:lnSpc>
            </a:pPr>
            <a:r>
              <a:rPr lang="en-US" sz="2400" dirty="0" smtClean="0"/>
              <a:t>Unit of energy is the </a:t>
            </a:r>
            <a:r>
              <a:rPr lang="en-US" sz="2400" i="1" dirty="0" smtClean="0"/>
              <a:t>electron Volt</a:t>
            </a:r>
            <a:r>
              <a:rPr lang="en-US" sz="2400" i="1" dirty="0" smtClean="0">
                <a:solidFill>
                  <a:srgbClr val="009900"/>
                </a:solidFill>
              </a:rPr>
              <a:t>.</a:t>
            </a:r>
            <a:r>
              <a:rPr lang="en-US" sz="2400" dirty="0" smtClean="0"/>
              <a:t> Energy gained by an electron in passing through a voltage difference of one volt.</a:t>
            </a:r>
          </a:p>
          <a:p>
            <a:pPr>
              <a:lnSpc>
                <a:spcPct val="90000"/>
              </a:lnSpc>
            </a:pPr>
            <a:r>
              <a:rPr lang="en-US" sz="2400" dirty="0" smtClean="0"/>
              <a:t>Some examples:</a:t>
            </a:r>
          </a:p>
          <a:p>
            <a:pPr lvl="1">
              <a:lnSpc>
                <a:spcPct val="90000"/>
              </a:lnSpc>
            </a:pPr>
            <a:r>
              <a:rPr lang="en-US" dirty="0" smtClean="0"/>
              <a:t>Mass of </a:t>
            </a:r>
            <a:r>
              <a:rPr lang="en-US" dirty="0" smtClean="0"/>
              <a:t>atom		:0.01MeV</a:t>
            </a:r>
            <a:endParaRPr lang="en-US" dirty="0" smtClean="0"/>
          </a:p>
          <a:p>
            <a:pPr lvl="1">
              <a:lnSpc>
                <a:spcPct val="90000"/>
              </a:lnSpc>
            </a:pPr>
            <a:r>
              <a:rPr lang="en-US" dirty="0" smtClean="0"/>
              <a:t>Mass </a:t>
            </a:r>
            <a:r>
              <a:rPr lang="en-US" dirty="0" smtClean="0"/>
              <a:t>of </a:t>
            </a:r>
            <a:r>
              <a:rPr lang="en-US" dirty="0" smtClean="0"/>
              <a:t>electron	:0.5MeV</a:t>
            </a:r>
            <a:endParaRPr lang="en-US" dirty="0" smtClean="0"/>
          </a:p>
          <a:p>
            <a:pPr lvl="1">
              <a:lnSpc>
                <a:spcPct val="90000"/>
              </a:lnSpc>
            </a:pPr>
            <a:r>
              <a:rPr lang="en-US" dirty="0" smtClean="0"/>
              <a:t>Mass of nucleus	:10MeV </a:t>
            </a:r>
          </a:p>
          <a:p>
            <a:pPr lvl="1">
              <a:lnSpc>
                <a:spcPct val="90000"/>
              </a:lnSpc>
            </a:pPr>
            <a:r>
              <a:rPr lang="en-US" dirty="0" smtClean="0"/>
              <a:t>Mass </a:t>
            </a:r>
            <a:r>
              <a:rPr lang="en-US" dirty="0" smtClean="0"/>
              <a:t>of </a:t>
            </a:r>
            <a:r>
              <a:rPr lang="en-US" dirty="0" smtClean="0"/>
              <a:t>proton	:1GeV</a:t>
            </a:r>
            <a:endParaRPr lang="en-US" dirty="0" smtClean="0"/>
          </a:p>
          <a:p>
            <a:pPr lvl="1">
              <a:lnSpc>
                <a:spcPct val="90000"/>
              </a:lnSpc>
            </a:pPr>
            <a:r>
              <a:rPr lang="en-US" dirty="0" smtClean="0"/>
              <a:t>Mass of Top </a:t>
            </a:r>
            <a:r>
              <a:rPr lang="en-US" dirty="0" smtClean="0"/>
              <a:t>quark	:175GeV</a:t>
            </a:r>
            <a:endParaRPr lang="en-US" dirty="0" smtClean="0"/>
          </a:p>
          <a:p>
            <a:pPr lvl="1">
              <a:lnSpc>
                <a:spcPct val="90000"/>
              </a:lnSpc>
            </a:pPr>
            <a:r>
              <a:rPr lang="en-US" dirty="0" smtClean="0"/>
              <a:t>Accelerators		:2-14TeV</a:t>
            </a:r>
            <a:endParaRPr lang="en-US" dirty="0" smtClean="0"/>
          </a:p>
          <a:p>
            <a:pPr lvl="1">
              <a:lnSpc>
                <a:spcPct val="90000"/>
              </a:lnSpc>
            </a:pPr>
            <a:r>
              <a:rPr lang="en-US" dirty="0" smtClean="0"/>
              <a:t>Astrophysics		:PeV </a:t>
            </a:r>
            <a:endParaRPr lang="en-US" dirty="0" smtClean="0"/>
          </a:p>
          <a:p>
            <a:pPr>
              <a:lnSpc>
                <a:spcPct val="90000"/>
              </a:lnSpc>
            </a:pPr>
            <a:r>
              <a:rPr lang="en-US" sz="2400" dirty="0" smtClean="0"/>
              <a:t>Wavelength of the probe radiation should be smaller than the object to be resolved.</a:t>
            </a:r>
            <a:endParaRPr lang="en-US" dirty="0"/>
          </a:p>
        </p:txBody>
      </p:sp>
      <p:sp>
        <p:nvSpPr>
          <p:cNvPr id="4" name="Footer Placeholder 3"/>
          <p:cNvSpPr>
            <a:spLocks noGrp="1"/>
          </p:cNvSpPr>
          <p:nvPr>
            <p:ph type="ftr" sz="quarter" idx="11"/>
          </p:nvPr>
        </p:nvSpPr>
        <p:spPr/>
        <p:txBody>
          <a:bodyPr/>
          <a:lstStyle/>
          <a:p>
            <a:r>
              <a:rPr kumimoji="0" lang="sv-SE" dirty="0" smtClean="0"/>
              <a:t>B.Satyanarayana, DHEP, TIFR                                                               October 3, 2008</a:t>
            </a:r>
            <a:endParaRPr kumimoji="0" lang="en-US" dirty="0"/>
          </a:p>
        </p:txBody>
      </p:sp>
      <p:sp>
        <p:nvSpPr>
          <p:cNvPr id="5" name="Slide Number Placeholder 4"/>
          <p:cNvSpPr>
            <a:spLocks noGrp="1"/>
          </p:cNvSpPr>
          <p:nvPr>
            <p:ph type="sldNum" sz="quarter" idx="12"/>
          </p:nvPr>
        </p:nvSpPr>
        <p:spPr/>
        <p:txBody>
          <a:bodyPr/>
          <a:lstStyle/>
          <a:p>
            <a:fld id="{2AA957AF-53C0-420B-9C2D-77DB1416566C}" type="slidenum">
              <a:rPr kumimoji="0" lang="en-US" smtClean="0"/>
              <a:pPr/>
              <a:t>4</a:t>
            </a:fld>
            <a:endParaRPr kumimoji="0"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p:cBhvr override="childStyle">
                                        <p:cTn dur="1" fill="hold" display="0" masterRel="nextClick" afterEffect="1"/>
                                        <p:tgtEl>
                                          <p:spTgt spid="3">
                                            <p:txEl>
                                              <p:pRg st="0" end="0"/>
                                            </p:txEl>
                                          </p:spTgt>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p:cBhvr override="childStyle">
                                        <p:cTn dur="1" fill="hold" display="0" masterRel="nextClick" afterEffect="1"/>
                                        <p:tgtEl>
                                          <p:spTgt spid="3">
                                            <p:txEl>
                                              <p:pRg st="1" end="1"/>
                                            </p:txEl>
                                          </p:spTgt>
                                        </p:tgtEl>
                                        <p:attrNameLst>
                                          <p:attrName>ppt_c</p:attrName>
                                        </p:attrNameLst>
                                      </p:cBhvr>
                                      <p:to>
                                        <a:schemeClr val="folHlink"/>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p:cBhvr override="childStyle">
                                        <p:cTn dur="1" fill="hold" display="0" masterRel="nextClick" afterEffect="1"/>
                                        <p:tgtEl>
                                          <p:spTgt spid="3">
                                            <p:txEl>
                                              <p:pRg st="2" end="2"/>
                                            </p:txEl>
                                          </p:spTgt>
                                        </p:tgtEl>
                                        <p:attrNameLst>
                                          <p:attrName>ppt_c</p:attrName>
                                        </p:attrNameLst>
                                      </p:cBhvr>
                                      <p:to>
                                        <a:schemeClr val="folHlink"/>
                                      </p:to>
                                    </p:animClr>
                                  </p:sub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subTnLst>
                                    <p:animClr>
                                      <p:cBhvr override="childStyle">
                                        <p:cTn dur="1" fill="hold" display="0" masterRel="nextClick" afterEffect="1"/>
                                        <p:tgtEl>
                                          <p:spTgt spid="3">
                                            <p:txEl>
                                              <p:pRg st="3" end="3"/>
                                            </p:txEl>
                                          </p:spTgt>
                                        </p:tgtEl>
                                        <p:attrNameLst>
                                          <p:attrName>ppt_c</p:attrName>
                                        </p:attrNameLst>
                                      </p:cBhvr>
                                      <p:to>
                                        <a:schemeClr val="folHlink"/>
                                      </p:to>
                                    </p:animClr>
                                  </p:sub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subTnLst>
                                    <p:animClr>
                                      <p:cBhvr override="childStyle">
                                        <p:cTn dur="1" fill="hold" display="0" masterRel="nextClick" afterEffect="1"/>
                                        <p:tgtEl>
                                          <p:spTgt spid="3">
                                            <p:txEl>
                                              <p:pRg st="4" end="4"/>
                                            </p:txEl>
                                          </p:spTgt>
                                        </p:tgtEl>
                                        <p:attrNameLst>
                                          <p:attrName>ppt_c</p:attrName>
                                        </p:attrNameLst>
                                      </p:cBhvr>
                                      <p:to>
                                        <a:schemeClr val="folHlink"/>
                                      </p:to>
                                    </p:animClr>
                                  </p:sub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subTnLst>
                                    <p:animClr>
                                      <p:cBhvr override="childStyle">
                                        <p:cTn dur="1" fill="hold" display="0" masterRel="nextClick" afterEffect="1"/>
                                        <p:tgtEl>
                                          <p:spTgt spid="3">
                                            <p:txEl>
                                              <p:pRg st="6" end="6"/>
                                            </p:txEl>
                                          </p:spTgt>
                                        </p:tgtEl>
                                        <p:attrNameLst>
                                          <p:attrName>ppt_c</p:attrName>
                                        </p:attrNameLst>
                                      </p:cBhvr>
                                      <p:to>
                                        <a:schemeClr val="folHlink"/>
                                      </p:to>
                                    </p:animClr>
                                  </p:sub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subTnLst>
                                    <p:animClr>
                                      <p:cBhvr override="childStyle">
                                        <p:cTn dur="1" fill="hold" display="0" masterRel="nextClick" afterEffect="1"/>
                                        <p:tgtEl>
                                          <p:spTgt spid="3">
                                            <p:txEl>
                                              <p:pRg st="5" end="5"/>
                                            </p:txEl>
                                          </p:spTgt>
                                        </p:tgtEl>
                                        <p:attrNameLst>
                                          <p:attrName>ppt_c</p:attrName>
                                        </p:attrNameLst>
                                      </p:cBhvr>
                                      <p:to>
                                        <a:schemeClr val="folHlink"/>
                                      </p:to>
                                    </p:animClr>
                                  </p:sub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subTnLst>
                                    <p:animClr>
                                      <p:cBhvr override="childStyle">
                                        <p:cTn dur="1" fill="hold" display="0" masterRel="nextClick" afterEffect="1"/>
                                        <p:tgtEl>
                                          <p:spTgt spid="3">
                                            <p:txEl>
                                              <p:pRg st="7" end="7"/>
                                            </p:txEl>
                                          </p:spTgt>
                                        </p:tgtEl>
                                        <p:attrNameLst>
                                          <p:attrName>ppt_c</p:attrName>
                                        </p:attrNameLst>
                                      </p:cBhvr>
                                      <p:to>
                                        <a:schemeClr val="folHlink"/>
                                      </p:to>
                                    </p:animClr>
                                  </p:sub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subTnLst>
                                    <p:animClr>
                                      <p:cBhvr override="childStyle">
                                        <p:cTn dur="1" fill="hold" display="0" masterRel="nextClick" afterEffect="1"/>
                                        <p:tgtEl>
                                          <p:spTgt spid="3">
                                            <p:txEl>
                                              <p:pRg st="8" end="8"/>
                                            </p:txEl>
                                          </p:spTgt>
                                        </p:tgtEl>
                                        <p:attrNameLst>
                                          <p:attrName>ppt_c</p:attrName>
                                        </p:attrNameLst>
                                      </p:cBhvr>
                                      <p:to>
                                        <a:schemeClr val="folHlink"/>
                                      </p:to>
                                    </p:animClr>
                                  </p:sub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subTnLst>
                                    <p:animClr>
                                      <p:cBhvr override="childStyle">
                                        <p:cTn dur="1" fill="hold" display="0" masterRel="nextClick" afterEffect="1"/>
                                        <p:tgtEl>
                                          <p:spTgt spid="3">
                                            <p:txEl>
                                              <p:pRg st="9" end="9"/>
                                            </p:txEl>
                                          </p:spTgt>
                                        </p:tgtEl>
                                        <p:attrNameLst>
                                          <p:attrName>ppt_c</p:attrName>
                                        </p:attrNameLst>
                                      </p:cBhvr>
                                      <p:to>
                                        <a:schemeClr val="folHlink"/>
                                      </p:to>
                                    </p:animClr>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Philosophy of Science</a:t>
            </a:r>
            <a:endParaRPr lang="en-US" dirty="0"/>
          </a:p>
        </p:txBody>
      </p:sp>
      <p:sp>
        <p:nvSpPr>
          <p:cNvPr id="12" name="Content Placeholder 11"/>
          <p:cNvSpPr>
            <a:spLocks noGrp="1"/>
          </p:cNvSpPr>
          <p:nvPr>
            <p:ph sz="half" idx="1"/>
          </p:nvPr>
        </p:nvSpPr>
        <p:spPr>
          <a:xfrm>
            <a:off x="142844" y="1571612"/>
            <a:ext cx="4352956" cy="4929222"/>
          </a:xfrm>
        </p:spPr>
        <p:txBody>
          <a:bodyPr>
            <a:normAutofit fontScale="85000" lnSpcReduction="20000"/>
          </a:bodyPr>
          <a:lstStyle/>
          <a:p>
            <a:r>
              <a:rPr lang="en-US" sz="2800" dirty="0" smtClean="0"/>
              <a:t>To me there has never been a higher source of earthly honour or distinction than that connected with advances in science. </a:t>
            </a:r>
          </a:p>
          <a:p>
            <a:r>
              <a:rPr lang="en-US" sz="2800" dirty="0" smtClean="0"/>
              <a:t>I seem to have been only like a boy playing on the seashore, and diverting myself in now and then finding a smoother pebble or a prettier shell than ordinary, whilst the great ocean of truth lay all undiscovered before me.</a:t>
            </a:r>
            <a:endParaRPr lang="en-US" dirty="0"/>
          </a:p>
        </p:txBody>
      </p:sp>
      <p:sp>
        <p:nvSpPr>
          <p:cNvPr id="4" name="Footer Placeholder 3"/>
          <p:cNvSpPr>
            <a:spLocks noGrp="1"/>
          </p:cNvSpPr>
          <p:nvPr>
            <p:ph type="ftr" sz="quarter" idx="11"/>
          </p:nvPr>
        </p:nvSpPr>
        <p:spPr/>
        <p:txBody>
          <a:bodyPr/>
          <a:lstStyle/>
          <a:p>
            <a:r>
              <a:rPr kumimoji="0" lang="sv-SE" dirty="0" smtClean="0"/>
              <a:t>B.Satyanarayana, DHEP, TIFR                                                               October 3, 2008</a:t>
            </a:r>
            <a:endParaRPr kumimoji="0" lang="en-US" dirty="0"/>
          </a:p>
        </p:txBody>
      </p:sp>
      <p:sp>
        <p:nvSpPr>
          <p:cNvPr id="5" name="Slide Number Placeholder 4"/>
          <p:cNvSpPr>
            <a:spLocks noGrp="1"/>
          </p:cNvSpPr>
          <p:nvPr>
            <p:ph type="sldNum" sz="quarter" idx="12"/>
          </p:nvPr>
        </p:nvSpPr>
        <p:spPr/>
        <p:txBody>
          <a:bodyPr/>
          <a:lstStyle/>
          <a:p>
            <a:fld id="{2AA957AF-53C0-420B-9C2D-77DB1416566C}" type="slidenum">
              <a:rPr kumimoji="0" lang="en-US" smtClean="0"/>
              <a:pPr/>
              <a:t>40</a:t>
            </a:fld>
            <a:endParaRPr kumimoji="0" lang="en-US" dirty="0"/>
          </a:p>
        </p:txBody>
      </p:sp>
      <p:pic>
        <p:nvPicPr>
          <p:cNvPr id="14" name="Picture 5" descr="newton"/>
          <p:cNvPicPr>
            <a:picLocks noGrp="1" noChangeAspect="1" noChangeArrowheads="1"/>
          </p:cNvPicPr>
          <p:nvPr>
            <p:ph sz="half" idx="2"/>
          </p:nvPr>
        </p:nvPicPr>
        <p:blipFill>
          <a:blip r:embed="rId3"/>
          <a:srcRect/>
          <a:stretch>
            <a:fillRect/>
          </a:stretch>
        </p:blipFill>
        <p:spPr bwMode="auto">
          <a:xfrm>
            <a:off x="5030227" y="1357313"/>
            <a:ext cx="3588871" cy="4929187"/>
          </a:xfrm>
          <a:prstGeom prst="rect">
            <a:avLst/>
          </a:prstGeom>
          <a:noFill/>
          <a:ln w="28575">
            <a:solidFill>
              <a:schemeClr val="bg1"/>
            </a:solidFill>
            <a:miter lim="800000"/>
            <a:headEnd/>
            <a:tailEnd/>
          </a:ln>
        </p:spPr>
      </p:pic>
      <p:sp>
        <p:nvSpPr>
          <p:cNvPr id="15" name="TextBox 14"/>
          <p:cNvSpPr txBox="1"/>
          <p:nvPr/>
        </p:nvSpPr>
        <p:spPr>
          <a:xfrm>
            <a:off x="5385714" y="5845642"/>
            <a:ext cx="2928958" cy="461665"/>
          </a:xfrm>
          <a:prstGeom prst="rect">
            <a:avLst/>
          </a:prstGeom>
          <a:noFill/>
        </p:spPr>
        <p:txBody>
          <a:bodyPr wrap="square" rtlCol="0">
            <a:spAutoFit/>
          </a:bodyPr>
          <a:lstStyle/>
          <a:p>
            <a:pPr algn="ctr"/>
            <a:r>
              <a:rPr lang="en-US" sz="2400" dirty="0" smtClean="0">
                <a:solidFill>
                  <a:srgbClr val="FFFF00"/>
                </a:solidFill>
              </a:rPr>
              <a:t>Sir Isaac Newton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animEffect transition="in" filter="fade">
                                      <p:cBhvr>
                                        <p:cTn id="17" dur="500"/>
                                        <p:tgtEl>
                                          <p:spTgt spid="14"/>
                                        </p:tgtEl>
                                      </p:cBhvr>
                                    </p:animEffect>
                                  </p:childTnLst>
                                </p:cTn>
                              </p:par>
                              <p:par>
                                <p:cTn id="18" presetID="53"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Thank you</a:t>
            </a:r>
            <a:endParaRPr lang="en-US" dirty="0"/>
          </a:p>
        </p:txBody>
      </p:sp>
      <p:sp>
        <p:nvSpPr>
          <p:cNvPr id="5" name="Footer Placeholder 4"/>
          <p:cNvSpPr>
            <a:spLocks noGrp="1"/>
          </p:cNvSpPr>
          <p:nvPr>
            <p:ph type="ftr" sz="quarter" idx="11"/>
          </p:nvPr>
        </p:nvSpPr>
        <p:spPr/>
        <p:txBody>
          <a:bodyPr/>
          <a:lstStyle/>
          <a:p>
            <a:r>
              <a:rPr kumimoji="0" lang="sv-SE" smtClean="0"/>
              <a:t>B.Satyanarayana, DHEP, TIFR                                                               October 3, 2008</a:t>
            </a:r>
            <a:endParaRPr kumimoji="0" lang="en-US" dirty="0"/>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a:t>41</a:t>
            </a:fld>
            <a:endParaRPr kumimoji="0" lang="en-US" dirty="0"/>
          </a:p>
        </p:txBody>
      </p:sp>
      <p:sp>
        <p:nvSpPr>
          <p:cNvPr id="8" name="Subtitle 7"/>
          <p:cNvSpPr>
            <a:spLocks noGrp="1"/>
          </p:cNvSpPr>
          <p:nvPr>
            <p:ph type="subTitle" idx="1"/>
          </p:nvPr>
        </p:nvSpPr>
        <p:spPr/>
        <p:txBody>
          <a:bodyPr/>
          <a:lstStyle/>
          <a:p>
            <a:r>
              <a:rPr lang="en-US" dirty="0" smtClean="0"/>
              <a:t>For your attention</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Bang – Part 1</a:t>
            </a:r>
            <a:endParaRPr lang="en-US" dirty="0"/>
          </a:p>
        </p:txBody>
      </p:sp>
      <p:sp>
        <p:nvSpPr>
          <p:cNvPr id="4" name="Footer Placeholder 3"/>
          <p:cNvSpPr>
            <a:spLocks noGrp="1"/>
          </p:cNvSpPr>
          <p:nvPr>
            <p:ph type="ftr" sz="quarter" idx="11"/>
          </p:nvPr>
        </p:nvSpPr>
        <p:spPr/>
        <p:txBody>
          <a:bodyPr/>
          <a:lstStyle/>
          <a:p>
            <a:r>
              <a:rPr kumimoji="0" lang="sv-SE" smtClean="0"/>
              <a:t>B.Satyanarayana, DHEP, TIFR                                                               October 3, 2008</a:t>
            </a:r>
            <a:endParaRPr kumimoji="0" lang="en-US" dirty="0"/>
          </a:p>
        </p:txBody>
      </p:sp>
      <p:sp>
        <p:nvSpPr>
          <p:cNvPr id="5" name="Slide Number Placeholder 4"/>
          <p:cNvSpPr>
            <a:spLocks noGrp="1"/>
          </p:cNvSpPr>
          <p:nvPr>
            <p:ph type="sldNum" sz="quarter" idx="12"/>
          </p:nvPr>
        </p:nvSpPr>
        <p:spPr/>
        <p:txBody>
          <a:bodyPr/>
          <a:lstStyle/>
          <a:p>
            <a:fld id="{2AA957AF-53C0-420B-9C2D-77DB1416566C}" type="slidenum">
              <a:rPr kumimoji="0" lang="en-US" smtClean="0"/>
              <a:pPr/>
              <a:t>42</a:t>
            </a:fld>
            <a:endParaRPr kumimoji="0" lang="en-US" dirty="0"/>
          </a:p>
        </p:txBody>
      </p:sp>
      <p:pic>
        <p:nvPicPr>
          <p:cNvPr id="6" name="Picture 3"/>
          <p:cNvPicPr>
            <a:picLocks noGrp="1" noChangeAspect="1" noChangeArrowheads="1"/>
          </p:cNvPicPr>
          <p:nvPr>
            <p:ph idx="1"/>
          </p:nvPr>
        </p:nvPicPr>
        <p:blipFill>
          <a:blip r:embed="rId3">
            <a:clrChange>
              <a:clrFrom>
                <a:srgbClr val="5CB464"/>
              </a:clrFrom>
              <a:clrTo>
                <a:srgbClr val="5CB464">
                  <a:alpha val="0"/>
                </a:srgbClr>
              </a:clrTo>
            </a:clrChange>
            <a:lum/>
          </a:blip>
          <a:srcRect t="17897" r="1600" b="10738"/>
          <a:stretch>
            <a:fillRect/>
          </a:stretch>
        </p:blipFill>
        <p:spPr bwMode="auto">
          <a:xfrm>
            <a:off x="738761" y="1086038"/>
            <a:ext cx="7666479" cy="541479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Bang – Part 2</a:t>
            </a:r>
            <a:endParaRPr lang="en-US" dirty="0"/>
          </a:p>
        </p:txBody>
      </p:sp>
      <p:sp>
        <p:nvSpPr>
          <p:cNvPr id="4" name="Footer Placeholder 3"/>
          <p:cNvSpPr>
            <a:spLocks noGrp="1"/>
          </p:cNvSpPr>
          <p:nvPr>
            <p:ph type="ftr" sz="quarter" idx="11"/>
          </p:nvPr>
        </p:nvSpPr>
        <p:spPr/>
        <p:txBody>
          <a:bodyPr/>
          <a:lstStyle/>
          <a:p>
            <a:r>
              <a:rPr kumimoji="0" lang="sv-SE" smtClean="0"/>
              <a:t>B.Satyanarayana, DHEP, TIFR                                                               October 3, 2008</a:t>
            </a:r>
            <a:endParaRPr kumimoji="0" lang="en-US" dirty="0"/>
          </a:p>
        </p:txBody>
      </p:sp>
      <p:sp>
        <p:nvSpPr>
          <p:cNvPr id="5" name="Slide Number Placeholder 4"/>
          <p:cNvSpPr>
            <a:spLocks noGrp="1"/>
          </p:cNvSpPr>
          <p:nvPr>
            <p:ph type="sldNum" sz="quarter" idx="12"/>
          </p:nvPr>
        </p:nvSpPr>
        <p:spPr/>
        <p:txBody>
          <a:bodyPr/>
          <a:lstStyle/>
          <a:p>
            <a:fld id="{2AA957AF-53C0-420B-9C2D-77DB1416566C}" type="slidenum">
              <a:rPr kumimoji="0" lang="en-US" smtClean="0"/>
              <a:pPr/>
              <a:t>43</a:t>
            </a:fld>
            <a:endParaRPr kumimoji="0" lang="en-US" dirty="0"/>
          </a:p>
        </p:txBody>
      </p:sp>
      <p:pic>
        <p:nvPicPr>
          <p:cNvPr id="6" name="Picture 3"/>
          <p:cNvPicPr>
            <a:picLocks noGrp="1" noChangeAspect="1" noChangeArrowheads="1"/>
          </p:cNvPicPr>
          <p:nvPr>
            <p:ph idx="1"/>
          </p:nvPr>
        </p:nvPicPr>
        <p:blipFill>
          <a:blip r:embed="rId3"/>
          <a:srcRect t="32654" r="1544" b="2449"/>
          <a:stretch>
            <a:fillRect/>
          </a:stretch>
        </p:blipFill>
        <p:spPr bwMode="auto">
          <a:xfrm>
            <a:off x="743010" y="1071547"/>
            <a:ext cx="7657980" cy="5436000"/>
          </a:xfrm>
          <a:prstGeom prst="rect">
            <a:avLst/>
          </a:prstGeom>
          <a:noFill/>
          <a:ln w="9525">
            <a:noFill/>
            <a:miter lim="800000"/>
            <a:headEnd/>
            <a:tailEnd/>
          </a:ln>
          <a:effectLst/>
        </p:spPr>
      </p:pic>
      <p:sp>
        <p:nvSpPr>
          <p:cNvPr id="8" name="Left Arrow 7">
            <a:hlinkClick r:id="rId4" action="ppaction://hlinksldjump"/>
          </p:cNvPr>
          <p:cNvSpPr/>
          <p:nvPr/>
        </p:nvSpPr>
        <p:spPr>
          <a:xfrm>
            <a:off x="4307972" y="6500834"/>
            <a:ext cx="549780" cy="35716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kumimoji="0" lang="sv-SE" smtClean="0"/>
              <a:t>B.Satyanarayana, DHEP, TIFR                                                               October 3, 2008</a:t>
            </a:r>
            <a:endParaRPr kumimoji="0" lang="en-US" dirty="0"/>
          </a:p>
        </p:txBody>
      </p:sp>
      <p:sp>
        <p:nvSpPr>
          <p:cNvPr id="5" name="Slide Number Placeholder 4"/>
          <p:cNvSpPr>
            <a:spLocks noGrp="1"/>
          </p:cNvSpPr>
          <p:nvPr>
            <p:ph type="sldNum" sz="quarter" idx="12"/>
          </p:nvPr>
        </p:nvSpPr>
        <p:spPr/>
        <p:txBody>
          <a:bodyPr/>
          <a:lstStyle/>
          <a:p>
            <a:fld id="{2AA957AF-53C0-420B-9C2D-77DB1416566C}" type="slidenum">
              <a:rPr kumimoji="0" lang="en-US" smtClean="0"/>
              <a:pPr/>
              <a:t>44</a:t>
            </a:fld>
            <a:endParaRPr kumimoji="0" lang="en-US" dirty="0"/>
          </a:p>
        </p:txBody>
      </p:sp>
      <p:pic>
        <p:nvPicPr>
          <p:cNvPr id="14" name="Black-hole.wmv">
            <a:hlinkClick r:id="" action="ppaction://media"/>
          </p:cNvPr>
          <p:cNvPicPr>
            <a:picLocks noGrp="1" noRot="1" noChangeAspect="1"/>
          </p:cNvPicPr>
          <p:nvPr>
            <p:ph idx="1"/>
            <a:videoFile r:link="rId1"/>
          </p:nvPr>
        </p:nvPicPr>
        <p:blipFill>
          <a:blip r:embed="rId4"/>
          <a:stretch>
            <a:fillRect/>
          </a:stretch>
        </p:blipFill>
        <p:spPr>
          <a:xfrm>
            <a:off x="331760" y="142852"/>
            <a:ext cx="8480481" cy="6360361"/>
          </a:xfrm>
          <a:prstGeom prst="rect">
            <a:avLst/>
          </a:prstGeom>
        </p:spPr>
      </p:pic>
      <p:sp>
        <p:nvSpPr>
          <p:cNvPr id="15" name="Left Arrow 14">
            <a:hlinkClick r:id="rId5" action="ppaction://hlinksldjump"/>
          </p:cNvPr>
          <p:cNvSpPr/>
          <p:nvPr/>
        </p:nvSpPr>
        <p:spPr>
          <a:xfrm>
            <a:off x="4286248" y="6500858"/>
            <a:ext cx="549780" cy="35716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44628"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0" fill="hold" display="0">
                  <p:stCondLst>
                    <p:cond delay="indefinite"/>
                  </p:stCondLst>
                  <p:endCondLst>
                    <p:cond evt="onNext" delay="0">
                      <p:tgtEl>
                        <p:sldTgt/>
                      </p:tgtEl>
                    </p:cond>
                    <p:cond evt="onPrev" delay="0">
                      <p:tgtEl>
                        <p:sldTgt/>
                      </p:tgtEl>
                    </p:cond>
                  </p:endCondLst>
                </p:cTn>
                <p:tgtEl>
                  <p:spTgt spid="14"/>
                </p:tgtEl>
              </p:cMediaNode>
            </p:video>
            <p:seq concurrent="1" nextAc="seek">
              <p:cTn id="11" restart="whenNotActive" fill="hold" evtFilter="cancelBubble" nodeType="interactiveSeq">
                <p:stCondLst>
                  <p:cond evt="onClick" delay="0">
                    <p:tgtEl>
                      <p:spTgt spid="14"/>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afterEffect">
                                  <p:stCondLst>
                                    <p:cond delay="0"/>
                                  </p:stCondLst>
                                  <p:childTnLst>
                                    <p:cmd type="call" cmd="togglePause">
                                      <p:cBhvr>
                                        <p:cTn id="15" dur="1" fill="hold"/>
                                        <p:tgtEl>
                                          <p:spTgt spid="14"/>
                                        </p:tgtEl>
                                      </p:cBhvr>
                                    </p:cmd>
                                  </p:childTnLst>
                                </p:cTn>
                              </p:par>
                            </p:childTnLst>
                          </p:cTn>
                        </p:par>
                      </p:childTnLst>
                    </p:cTn>
                  </p:par>
                </p:childTnLst>
              </p:cTn>
              <p:nextCondLst>
                <p:cond evt="onClick" delay="0">
                  <p:tgtEl>
                    <p:spTgt spid="14"/>
                  </p:tgtEl>
                </p:cond>
              </p:nextCondLst>
            </p:seq>
          </p:childTnLst>
        </p:cTn>
      </p:par>
    </p:tnLst>
    <p:bldLst>
      <p:bldP spid="1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kumimoji="0" lang="sv-SE" smtClean="0"/>
              <a:t>B.Satyanarayana, DHEP, TIFR                                                               October 3, 2008</a:t>
            </a:r>
            <a:endParaRPr kumimoji="0" lang="en-US" dirty="0"/>
          </a:p>
        </p:txBody>
      </p:sp>
      <p:sp>
        <p:nvSpPr>
          <p:cNvPr id="5" name="Slide Number Placeholder 4"/>
          <p:cNvSpPr>
            <a:spLocks noGrp="1"/>
          </p:cNvSpPr>
          <p:nvPr>
            <p:ph type="sldNum" sz="quarter" idx="12"/>
          </p:nvPr>
        </p:nvSpPr>
        <p:spPr/>
        <p:txBody>
          <a:bodyPr/>
          <a:lstStyle/>
          <a:p>
            <a:fld id="{2AA957AF-53C0-420B-9C2D-77DB1416566C}" type="slidenum">
              <a:rPr kumimoji="0" lang="en-US" smtClean="0"/>
              <a:pPr/>
              <a:t>45</a:t>
            </a:fld>
            <a:endParaRPr kumimoji="0" lang="en-US" dirty="0"/>
          </a:p>
        </p:txBody>
      </p:sp>
      <p:pic>
        <p:nvPicPr>
          <p:cNvPr id="9" name="Content Placeholder 11" descr="standardmodel.jpg"/>
          <p:cNvPicPr>
            <a:picLocks noGrp="1" noChangeAspect="1"/>
          </p:cNvPicPr>
          <p:nvPr>
            <p:ph idx="1"/>
          </p:nvPr>
        </p:nvPicPr>
        <p:blipFill>
          <a:blip r:embed="rId3"/>
          <a:stretch>
            <a:fillRect/>
          </a:stretch>
        </p:blipFill>
        <p:spPr>
          <a:xfrm>
            <a:off x="67068" y="165396"/>
            <a:ext cx="9009864" cy="626400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Sizes of things</a:t>
            </a:r>
            <a:endParaRPr lang="en-US" dirty="0"/>
          </a:p>
        </p:txBody>
      </p:sp>
      <p:sp>
        <p:nvSpPr>
          <p:cNvPr id="4" name="Footer Placeholder 3"/>
          <p:cNvSpPr>
            <a:spLocks noGrp="1"/>
          </p:cNvSpPr>
          <p:nvPr>
            <p:ph type="ftr" sz="quarter" idx="11"/>
          </p:nvPr>
        </p:nvSpPr>
        <p:spPr/>
        <p:txBody>
          <a:bodyPr/>
          <a:lstStyle/>
          <a:p>
            <a:r>
              <a:rPr kumimoji="0" lang="sv-SE" smtClean="0"/>
              <a:t>B.Satyanarayana, DHEP, TIFR                                                               October 3, 2008</a:t>
            </a:r>
            <a:endParaRPr kumimoji="0" lang="en-US" dirty="0"/>
          </a:p>
        </p:txBody>
      </p:sp>
      <p:sp>
        <p:nvSpPr>
          <p:cNvPr id="5" name="Slide Number Placeholder 4"/>
          <p:cNvSpPr>
            <a:spLocks noGrp="1"/>
          </p:cNvSpPr>
          <p:nvPr>
            <p:ph type="sldNum" sz="quarter" idx="12"/>
          </p:nvPr>
        </p:nvSpPr>
        <p:spPr/>
        <p:txBody>
          <a:bodyPr/>
          <a:lstStyle/>
          <a:p>
            <a:fld id="{2AA957AF-53C0-420B-9C2D-77DB1416566C}" type="slidenum">
              <a:rPr kumimoji="0" lang="en-US" smtClean="0"/>
              <a:pPr/>
              <a:t>5</a:t>
            </a:fld>
            <a:endParaRPr kumimoji="0" lang="en-US" dirty="0"/>
          </a:p>
        </p:txBody>
      </p:sp>
      <p:pic>
        <p:nvPicPr>
          <p:cNvPr id="6" name="Picture 6" descr="sizes"/>
          <p:cNvPicPr>
            <a:picLocks noGrp="1" noChangeAspect="1" noChangeArrowheads="1"/>
          </p:cNvPicPr>
          <p:nvPr>
            <p:ph idx="1"/>
          </p:nvPr>
        </p:nvPicPr>
        <p:blipFill>
          <a:blip r:embed="rId3"/>
          <a:srcRect/>
          <a:stretch>
            <a:fillRect/>
          </a:stretch>
        </p:blipFill>
        <p:spPr>
          <a:xfrm>
            <a:off x="792000" y="1021107"/>
            <a:ext cx="7560000" cy="5479727"/>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500" dirty="0" smtClean="0"/>
              <a:t>Standard Model of particle Physics</a:t>
            </a:r>
            <a:endParaRPr lang="en-US" sz="3500" dirty="0"/>
          </a:p>
        </p:txBody>
      </p:sp>
      <p:pic>
        <p:nvPicPr>
          <p:cNvPr id="14" name="Content Placeholder 13" descr="standardmodel.jpg"/>
          <p:cNvPicPr>
            <a:picLocks noGrp="1" noChangeAspect="1"/>
          </p:cNvPicPr>
          <p:nvPr>
            <p:ph sz="half" idx="1"/>
          </p:nvPr>
        </p:nvPicPr>
        <p:blipFill>
          <a:blip r:embed="rId3"/>
          <a:stretch>
            <a:fillRect/>
          </a:stretch>
        </p:blipFill>
        <p:spPr>
          <a:xfrm>
            <a:off x="348299" y="1080000"/>
            <a:ext cx="4366577" cy="5400000"/>
          </a:xfrm>
        </p:spPr>
      </p:pic>
      <p:pic>
        <p:nvPicPr>
          <p:cNvPr id="16" name="Content Placeholder 15" descr="reality_standard_model2.gif"/>
          <p:cNvPicPr>
            <a:picLocks noGrp="1" noChangeAspect="1"/>
          </p:cNvPicPr>
          <p:nvPr>
            <p:ph sz="half" idx="2"/>
          </p:nvPr>
        </p:nvPicPr>
        <p:blipFill>
          <a:blip r:embed="rId4"/>
          <a:stretch>
            <a:fillRect/>
          </a:stretch>
        </p:blipFill>
        <p:spPr>
          <a:xfrm>
            <a:off x="4857752" y="1080000"/>
            <a:ext cx="3956728" cy="5400000"/>
          </a:xfrm>
        </p:spPr>
      </p:pic>
      <p:sp>
        <p:nvSpPr>
          <p:cNvPr id="4" name="Footer Placeholder 3"/>
          <p:cNvSpPr>
            <a:spLocks noGrp="1"/>
          </p:cNvSpPr>
          <p:nvPr>
            <p:ph type="ftr" sz="quarter" idx="11"/>
          </p:nvPr>
        </p:nvSpPr>
        <p:spPr/>
        <p:txBody>
          <a:bodyPr/>
          <a:lstStyle/>
          <a:p>
            <a:r>
              <a:rPr kumimoji="0" lang="sv-SE" smtClean="0"/>
              <a:t>B.Satyanarayana, DHEP, TIFR                                                               October 3, 2008</a:t>
            </a:r>
            <a:endParaRPr kumimoji="0" lang="en-US" dirty="0"/>
          </a:p>
        </p:txBody>
      </p:sp>
      <p:sp>
        <p:nvSpPr>
          <p:cNvPr id="5" name="Slide Number Placeholder 4"/>
          <p:cNvSpPr>
            <a:spLocks noGrp="1"/>
          </p:cNvSpPr>
          <p:nvPr>
            <p:ph type="sldNum" sz="quarter" idx="12"/>
          </p:nvPr>
        </p:nvSpPr>
        <p:spPr/>
        <p:txBody>
          <a:bodyPr/>
          <a:lstStyle/>
          <a:p>
            <a:fld id="{2AA957AF-53C0-420B-9C2D-77DB1416566C}" type="slidenum">
              <a:rPr kumimoji="0" lang="en-US" smtClean="0"/>
              <a:pPr/>
              <a:t>6</a:t>
            </a:fld>
            <a:endParaRPr kumimoji="0"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1+#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forces of nature</a:t>
            </a:r>
            <a:endParaRPr lang="en-US" dirty="0"/>
          </a:p>
        </p:txBody>
      </p:sp>
      <p:sp>
        <p:nvSpPr>
          <p:cNvPr id="4" name="Footer Placeholder 3"/>
          <p:cNvSpPr>
            <a:spLocks noGrp="1"/>
          </p:cNvSpPr>
          <p:nvPr>
            <p:ph type="ftr" sz="quarter" idx="11"/>
          </p:nvPr>
        </p:nvSpPr>
        <p:spPr/>
        <p:txBody>
          <a:bodyPr/>
          <a:lstStyle/>
          <a:p>
            <a:r>
              <a:rPr kumimoji="0" lang="sv-SE" smtClean="0"/>
              <a:t>B.Satyanarayana, DHEP, TIFR                                                               October 3, 2008</a:t>
            </a:r>
            <a:endParaRPr kumimoji="0" lang="en-US" dirty="0"/>
          </a:p>
        </p:txBody>
      </p:sp>
      <p:sp>
        <p:nvSpPr>
          <p:cNvPr id="5" name="Slide Number Placeholder 4"/>
          <p:cNvSpPr>
            <a:spLocks noGrp="1"/>
          </p:cNvSpPr>
          <p:nvPr>
            <p:ph type="sldNum" sz="quarter" idx="12"/>
          </p:nvPr>
        </p:nvSpPr>
        <p:spPr/>
        <p:txBody>
          <a:bodyPr/>
          <a:lstStyle/>
          <a:p>
            <a:fld id="{2AA957AF-53C0-420B-9C2D-77DB1416566C}" type="slidenum">
              <a:rPr kumimoji="0" lang="en-US" smtClean="0"/>
              <a:pPr/>
              <a:t>7</a:t>
            </a:fld>
            <a:endParaRPr kumimoji="0" lang="en-US" dirty="0"/>
          </a:p>
        </p:txBody>
      </p:sp>
      <p:pic>
        <p:nvPicPr>
          <p:cNvPr id="6" name="Content Placeholder 5"/>
          <p:cNvPicPr>
            <a:picLocks noGrp="1" noChangeAspect="1" noChangeArrowheads="1"/>
          </p:cNvPicPr>
          <p:nvPr>
            <p:ph idx="1"/>
          </p:nvPr>
        </p:nvPicPr>
        <p:blipFill>
          <a:blip r:embed="rId3"/>
          <a:srcRect/>
          <a:stretch>
            <a:fillRect/>
          </a:stretch>
        </p:blipFill>
        <p:spPr>
          <a:xfrm>
            <a:off x="1683593" y="1071546"/>
            <a:ext cx="5776815" cy="54000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Particle Physics</a:t>
            </a:r>
            <a:endParaRPr lang="en-US" dirty="0"/>
          </a:p>
        </p:txBody>
      </p:sp>
      <p:sp>
        <p:nvSpPr>
          <p:cNvPr id="3" name="Content Placeholder 2"/>
          <p:cNvSpPr>
            <a:spLocks noGrp="1"/>
          </p:cNvSpPr>
          <p:nvPr>
            <p:ph idx="1"/>
          </p:nvPr>
        </p:nvSpPr>
        <p:spPr/>
        <p:txBody>
          <a:bodyPr>
            <a:normAutofit fontScale="92500" lnSpcReduction="10000"/>
          </a:bodyPr>
          <a:lstStyle/>
          <a:p>
            <a:r>
              <a:rPr lang="en-US" sz="3200" dirty="0" smtClean="0"/>
              <a:t>Particle physics is a modern name for centuries old effort to understand the laws of nature</a:t>
            </a:r>
          </a:p>
          <a:p>
            <a:r>
              <a:rPr lang="en-US" sz="3200" dirty="0" smtClean="0"/>
              <a:t>Aims to answer the two following questions:</a:t>
            </a:r>
          </a:p>
          <a:p>
            <a:pPr lvl="1"/>
            <a:r>
              <a:rPr lang="en-US" sz="2800" dirty="0" smtClean="0"/>
              <a:t>What are the elementary constituents of matter ?</a:t>
            </a:r>
          </a:p>
          <a:p>
            <a:pPr lvl="1"/>
            <a:r>
              <a:rPr lang="en-US" sz="2800" dirty="0" smtClean="0"/>
              <a:t>What are the forces that control their behaviour at the most basic level?</a:t>
            </a:r>
          </a:p>
          <a:p>
            <a:r>
              <a:rPr lang="en-US" sz="3200" dirty="0" smtClean="0"/>
              <a:t>Get particles to interact and study the resulting products and features.</a:t>
            </a:r>
          </a:p>
          <a:p>
            <a:r>
              <a:rPr lang="en-US" sz="3200" dirty="0" smtClean="0"/>
              <a:t>Aim to measure the energy, the direction and the identity of these products as precisely as possible.</a:t>
            </a:r>
          </a:p>
        </p:txBody>
      </p:sp>
      <p:sp>
        <p:nvSpPr>
          <p:cNvPr id="4" name="Footer Placeholder 3"/>
          <p:cNvSpPr>
            <a:spLocks noGrp="1"/>
          </p:cNvSpPr>
          <p:nvPr>
            <p:ph type="ftr" sz="quarter" idx="11"/>
          </p:nvPr>
        </p:nvSpPr>
        <p:spPr/>
        <p:txBody>
          <a:bodyPr/>
          <a:lstStyle/>
          <a:p>
            <a:r>
              <a:rPr kumimoji="0" lang="sv-SE" smtClean="0"/>
              <a:t>B.Satyanarayana, DHEP, TIFR                                                               October 3, 2008</a:t>
            </a:r>
            <a:endParaRPr kumimoji="0" lang="en-US" dirty="0"/>
          </a:p>
        </p:txBody>
      </p:sp>
      <p:sp>
        <p:nvSpPr>
          <p:cNvPr id="5" name="Slide Number Placeholder 4"/>
          <p:cNvSpPr>
            <a:spLocks noGrp="1"/>
          </p:cNvSpPr>
          <p:nvPr>
            <p:ph type="sldNum" sz="quarter" idx="12"/>
          </p:nvPr>
        </p:nvSpPr>
        <p:spPr/>
        <p:txBody>
          <a:bodyPr/>
          <a:lstStyle/>
          <a:p>
            <a:fld id="{2AA957AF-53C0-420B-9C2D-77DB1416566C}" type="slidenum">
              <a:rPr kumimoji="0" lang="en-US" smtClean="0"/>
              <a:pPr/>
              <a:t>8</a:t>
            </a:fld>
            <a:endParaRPr kumimoji="0"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p:cBhvr override="childStyle">
                                        <p:cTn dur="1" fill="hold" display="0" masterRel="nextClick" afterEffect="1"/>
                                        <p:tgtEl>
                                          <p:spTgt spid="3">
                                            <p:txEl>
                                              <p:pRg st="0" end="0"/>
                                            </p:txEl>
                                          </p:spTgt>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p:cBhvr override="childStyle">
                                        <p:cTn dur="1" fill="hold" display="0" masterRel="nextClick" afterEffect="1"/>
                                        <p:tgtEl>
                                          <p:spTgt spid="3">
                                            <p:txEl>
                                              <p:pRg st="1" end="1"/>
                                            </p:txEl>
                                          </p:spTgt>
                                        </p:tgtEl>
                                        <p:attrNameLst>
                                          <p:attrName>ppt_c</p:attrName>
                                        </p:attrNameLst>
                                      </p:cBhvr>
                                      <p:to>
                                        <a:schemeClr val="folHlink"/>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p:cBhvr override="childStyle">
                                        <p:cTn dur="1" fill="hold" display="0" masterRel="nextClick" afterEffect="1"/>
                                        <p:tgtEl>
                                          <p:spTgt spid="3">
                                            <p:txEl>
                                              <p:pRg st="2" end="2"/>
                                            </p:txEl>
                                          </p:spTgt>
                                        </p:tgtEl>
                                        <p:attrNameLst>
                                          <p:attrName>ppt_c</p:attrName>
                                        </p:attrNameLst>
                                      </p:cBhvr>
                                      <p:to>
                                        <a:schemeClr val="folHlink"/>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p:cBhvr override="childStyle">
                                        <p:cTn dur="1" fill="hold" display="0" masterRel="nextClick" afterEffect="1"/>
                                        <p:tgtEl>
                                          <p:spTgt spid="3">
                                            <p:txEl>
                                              <p:pRg st="3" end="3"/>
                                            </p:txEl>
                                          </p:spTgt>
                                        </p:tgtEl>
                                        <p:attrNameLst>
                                          <p:attrName>ppt_c</p:attrName>
                                        </p:attrNameLst>
                                      </p:cBhvr>
                                      <p:to>
                                        <a:schemeClr val="folHlink"/>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subTnLst>
                                    <p:animClr>
                                      <p:cBhvr override="childStyle">
                                        <p:cTn dur="1" fill="hold" display="0" masterRel="nextClick" afterEffect="1"/>
                                        <p:tgtEl>
                                          <p:spTgt spid="3">
                                            <p:txEl>
                                              <p:pRg st="4" end="4"/>
                                            </p:txEl>
                                          </p:spTgt>
                                        </p:tgtEl>
                                        <p:attrNameLst>
                                          <p:attrName>ppt_c</p:attrName>
                                        </p:attrNameLst>
                                      </p:cBhvr>
                                      <p:to>
                                        <a:schemeClr val="folHlink"/>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Particle accelerators</a:t>
            </a:r>
            <a:endParaRPr lang="en-US" dirty="0"/>
          </a:p>
        </p:txBody>
      </p:sp>
      <p:sp>
        <p:nvSpPr>
          <p:cNvPr id="3" name="Content Placeholder 2"/>
          <p:cNvSpPr>
            <a:spLocks noGrp="1"/>
          </p:cNvSpPr>
          <p:nvPr>
            <p:ph idx="1"/>
          </p:nvPr>
        </p:nvSpPr>
        <p:spPr>
          <a:xfrm>
            <a:off x="162000" y="1312754"/>
            <a:ext cx="6910330" cy="5023500"/>
          </a:xfrm>
        </p:spPr>
        <p:txBody>
          <a:bodyPr>
            <a:normAutofit fontScale="77500" lnSpcReduction="20000"/>
          </a:bodyPr>
          <a:lstStyle/>
          <a:p>
            <a:r>
              <a:rPr lang="en-US" sz="3600" dirty="0" smtClean="0"/>
              <a:t>Accelerate particles to high energies.</a:t>
            </a:r>
          </a:p>
          <a:p>
            <a:r>
              <a:rPr lang="en-US" sz="3600" dirty="0" smtClean="0"/>
              <a:t>The higher energies allow us to:</a:t>
            </a:r>
          </a:p>
          <a:p>
            <a:pPr lvl="1"/>
            <a:r>
              <a:rPr lang="en-US" sz="3100" dirty="0" smtClean="0"/>
              <a:t>look deeper into matter (E </a:t>
            </a:r>
            <a:r>
              <a:rPr lang="en-US" sz="3100" dirty="0" smtClean="0">
                <a:sym typeface="Symbol" pitchFamily="18" charset="2"/>
              </a:rPr>
              <a:t></a:t>
            </a:r>
            <a:r>
              <a:rPr lang="en-US" sz="3100" dirty="0" smtClean="0"/>
              <a:t> 1/size) (</a:t>
            </a:r>
            <a:r>
              <a:rPr lang="en-US" sz="3100" i="1" dirty="0" smtClean="0"/>
              <a:t>powerful microscopes</a:t>
            </a:r>
            <a:r>
              <a:rPr lang="en-US" sz="3100" dirty="0" smtClean="0"/>
              <a:t>) </a:t>
            </a:r>
          </a:p>
          <a:p>
            <a:pPr lvl="1"/>
            <a:r>
              <a:rPr lang="en-US" sz="3100" dirty="0" smtClean="0"/>
              <a:t>discover new heavier particles (E = mc</a:t>
            </a:r>
            <a:r>
              <a:rPr lang="en-US" sz="3100" baseline="30000" dirty="0" smtClean="0"/>
              <a:t>2</a:t>
            </a:r>
            <a:r>
              <a:rPr lang="en-US" sz="3100" dirty="0" smtClean="0"/>
              <a:t>)</a:t>
            </a:r>
          </a:p>
          <a:p>
            <a:pPr lvl="1"/>
            <a:r>
              <a:rPr lang="en-US" sz="3100" dirty="0" smtClean="0"/>
              <a:t>probe conditions of early universe (E = kT)</a:t>
            </a:r>
          </a:p>
          <a:p>
            <a:pPr lvl="1"/>
            <a:r>
              <a:rPr lang="en-US" sz="3100" dirty="0" smtClean="0"/>
              <a:t>revisit the earlier moments of our ancestral universe (</a:t>
            </a:r>
            <a:r>
              <a:rPr lang="en-US" sz="3100" i="1" dirty="0" smtClean="0"/>
              <a:t>powerful telescopes</a:t>
            </a:r>
            <a:r>
              <a:rPr lang="en-US" sz="3100" dirty="0" smtClean="0"/>
              <a:t>)</a:t>
            </a:r>
          </a:p>
          <a:p>
            <a:pPr lvl="1"/>
            <a:r>
              <a:rPr lang="en-US" sz="3100" dirty="0" smtClean="0"/>
              <a:t>observe phenomena and particles normally no longer visible or existing in our time</a:t>
            </a:r>
          </a:p>
          <a:p>
            <a:r>
              <a:rPr lang="en-US" sz="3600" dirty="0" smtClean="0">
                <a:solidFill>
                  <a:srgbClr val="FFFF00"/>
                </a:solidFill>
              </a:rPr>
              <a:t>All in a controlled way in the laboratory</a:t>
            </a:r>
            <a:endParaRPr lang="en-US" sz="3600" dirty="0" smtClean="0"/>
          </a:p>
          <a:p>
            <a:pPr lvl="1"/>
            <a:endParaRPr lang="en-US" dirty="0" smtClean="0"/>
          </a:p>
          <a:p>
            <a:pPr lvl="1"/>
            <a:endParaRPr lang="en-US" dirty="0" smtClean="0"/>
          </a:p>
          <a:p>
            <a:endParaRPr lang="en-US" dirty="0"/>
          </a:p>
        </p:txBody>
      </p:sp>
      <p:sp>
        <p:nvSpPr>
          <p:cNvPr id="4" name="Footer Placeholder 3"/>
          <p:cNvSpPr>
            <a:spLocks noGrp="1"/>
          </p:cNvSpPr>
          <p:nvPr>
            <p:ph type="ftr" sz="quarter" idx="11"/>
          </p:nvPr>
        </p:nvSpPr>
        <p:spPr/>
        <p:txBody>
          <a:bodyPr/>
          <a:lstStyle/>
          <a:p>
            <a:r>
              <a:rPr kumimoji="0" lang="sv-SE" dirty="0" smtClean="0"/>
              <a:t>B.Satyanarayana, DHEP, TIFR                                                               October 3, 2008</a:t>
            </a:r>
            <a:endParaRPr kumimoji="0" lang="en-US" dirty="0"/>
          </a:p>
        </p:txBody>
      </p:sp>
      <p:sp>
        <p:nvSpPr>
          <p:cNvPr id="5" name="Slide Number Placeholder 4"/>
          <p:cNvSpPr>
            <a:spLocks noGrp="1"/>
          </p:cNvSpPr>
          <p:nvPr>
            <p:ph type="sldNum" sz="quarter" idx="12"/>
          </p:nvPr>
        </p:nvSpPr>
        <p:spPr/>
        <p:txBody>
          <a:bodyPr/>
          <a:lstStyle/>
          <a:p>
            <a:fld id="{2AA957AF-53C0-420B-9C2D-77DB1416566C}" type="slidenum">
              <a:rPr kumimoji="0" lang="en-US" smtClean="0"/>
              <a:pPr/>
              <a:t>9</a:t>
            </a:fld>
            <a:endParaRPr kumimoji="0" lang="en-US" dirty="0"/>
          </a:p>
        </p:txBody>
      </p:sp>
      <p:pic>
        <p:nvPicPr>
          <p:cNvPr id="6" name="Picture 11" descr="180px-Broglie_Big"/>
          <p:cNvPicPr>
            <a:picLocks noChangeAspect="1" noChangeArrowheads="1"/>
          </p:cNvPicPr>
          <p:nvPr/>
        </p:nvPicPr>
        <p:blipFill>
          <a:blip r:embed="rId3"/>
          <a:srcRect/>
          <a:stretch>
            <a:fillRect/>
          </a:stretch>
        </p:blipFill>
        <p:spPr bwMode="auto">
          <a:xfrm>
            <a:off x="7643834" y="1300374"/>
            <a:ext cx="1260000" cy="1742938"/>
          </a:xfrm>
          <a:prstGeom prst="rect">
            <a:avLst/>
          </a:prstGeom>
          <a:noFill/>
          <a:ln w="9525">
            <a:noFill/>
            <a:miter lim="800000"/>
            <a:headEnd/>
            <a:tailEnd/>
          </a:ln>
        </p:spPr>
      </p:pic>
      <p:pic>
        <p:nvPicPr>
          <p:cNvPr id="7" name="Picture 5" descr="600px-Albert_Einstein_Head"/>
          <p:cNvPicPr>
            <a:picLocks noChangeAspect="1" noChangeArrowheads="1"/>
          </p:cNvPicPr>
          <p:nvPr/>
        </p:nvPicPr>
        <p:blipFill>
          <a:blip r:embed="rId4"/>
          <a:srcRect/>
          <a:stretch>
            <a:fillRect/>
          </a:stretch>
        </p:blipFill>
        <p:spPr bwMode="auto">
          <a:xfrm>
            <a:off x="7669718" y="3071810"/>
            <a:ext cx="1260000" cy="1260000"/>
          </a:xfrm>
          <a:prstGeom prst="rect">
            <a:avLst/>
          </a:prstGeom>
          <a:noFill/>
          <a:ln w="9525">
            <a:noFill/>
            <a:miter lim="800000"/>
            <a:headEnd/>
            <a:tailEnd/>
          </a:ln>
        </p:spPr>
      </p:pic>
      <p:pic>
        <p:nvPicPr>
          <p:cNvPr id="8" name="Picture 6" descr="Boltzmann2"/>
          <p:cNvPicPr>
            <a:picLocks noChangeAspect="1" noChangeArrowheads="1"/>
          </p:cNvPicPr>
          <p:nvPr/>
        </p:nvPicPr>
        <p:blipFill>
          <a:blip r:embed="rId5"/>
          <a:srcRect/>
          <a:stretch>
            <a:fillRect/>
          </a:stretch>
        </p:blipFill>
        <p:spPr bwMode="auto">
          <a:xfrm>
            <a:off x="7643833" y="4357694"/>
            <a:ext cx="1260000" cy="154198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p:cBhvr override="childStyle">
                                        <p:cTn dur="1" fill="hold" display="0" masterRel="nextClick" afterEffect="1"/>
                                        <p:tgtEl>
                                          <p:spTgt spid="3">
                                            <p:txEl>
                                              <p:pRg st="0" end="0"/>
                                            </p:txEl>
                                          </p:spTgt>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p:cBhvr override="childStyle">
                                        <p:cTn dur="1" fill="hold" display="0" masterRel="nextClick" afterEffect="1"/>
                                        <p:tgtEl>
                                          <p:spTgt spid="3">
                                            <p:txEl>
                                              <p:pRg st="2" end="2"/>
                                            </p:txEl>
                                          </p:spTgt>
                                        </p:tgtEl>
                                        <p:attrNameLst>
                                          <p:attrName>ppt_c</p:attrName>
                                        </p:attrNameLst>
                                      </p:cBhvr>
                                      <p:to>
                                        <a:schemeClr val="folHlink"/>
                                      </p:to>
                                    </p:animClr>
                                  </p:sub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subTnLst>
                                    <p:animClr>
                                      <p:cBhvr override="childStyle">
                                        <p:cTn dur="1" fill="hold" display="0" masterRel="nextClick" afterEffect="1"/>
                                        <p:tgtEl>
                                          <p:spTgt spid="3">
                                            <p:txEl>
                                              <p:pRg st="3" end="3"/>
                                            </p:txEl>
                                          </p:spTgt>
                                        </p:tgtEl>
                                        <p:attrNameLst>
                                          <p:attrName>ppt_c</p:attrName>
                                        </p:attrNameLst>
                                      </p:cBhvr>
                                      <p:to>
                                        <a:schemeClr val="folHlink"/>
                                      </p:to>
                                    </p:animClr>
                                  </p:sub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subTnLst>
                                    <p:animClr>
                                      <p:cBhvr override="childStyle">
                                        <p:cTn dur="1" fill="hold" display="0" masterRel="nextClick" afterEffect="1"/>
                                        <p:tgtEl>
                                          <p:spTgt spid="3">
                                            <p:txEl>
                                              <p:pRg st="4" end="4"/>
                                            </p:txEl>
                                          </p:spTgt>
                                        </p:tgtEl>
                                        <p:attrNameLst>
                                          <p:attrName>ppt_c</p:attrName>
                                        </p:attrNameLst>
                                      </p:cBhvr>
                                      <p:to>
                                        <a:schemeClr val="folHlink"/>
                                      </p:to>
                                    </p:animClr>
                                  </p:subTnLst>
                                </p:cTn>
                              </p:par>
                              <p:par>
                                <p:cTn id="27" presetID="1"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subTnLst>
                                    <p:animClr>
                                      <p:cBhvr override="childStyle">
                                        <p:cTn dur="1" fill="hold" display="0" masterRel="nextClick" afterEffect="1"/>
                                        <p:tgtEl>
                                          <p:spTgt spid="3">
                                            <p:txEl>
                                              <p:pRg st="5" end="5"/>
                                            </p:txEl>
                                          </p:spTgt>
                                        </p:tgtEl>
                                        <p:attrNameLst>
                                          <p:attrName>ppt_c</p:attrName>
                                        </p:attrNameLst>
                                      </p:cBhvr>
                                      <p:to>
                                        <a:schemeClr val="folHlink"/>
                                      </p:to>
                                    </p:animClr>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childTnLst>
                                  <p:subTnLst>
                                    <p:animClr>
                                      <p:cBhvr override="childStyle">
                                        <p:cTn dur="1" fill="hold" display="0" masterRel="nextClick" afterEffect="1"/>
                                        <p:tgtEl>
                                          <p:spTgt spid="3">
                                            <p:txEl>
                                              <p:pRg st="6" end="6"/>
                                            </p:txEl>
                                          </p:spTgt>
                                        </p:tgtEl>
                                        <p:attrNameLst>
                                          <p:attrName>ppt_c</p:attrName>
                                        </p:attrNameLst>
                                      </p:cBhvr>
                                      <p:to>
                                        <a:schemeClr val="folHlink"/>
                                      </p:to>
                                    </p:animClr>
                                  </p:sub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5419</TotalTime>
  <Words>3157</Words>
  <Application>Microsoft Office PowerPoint</Application>
  <PresentationFormat>On-screen Show (4:3)</PresentationFormat>
  <Paragraphs>348</Paragraphs>
  <Slides>45</Slides>
  <Notes>45</Notes>
  <HiddenSlides>0</HiddenSlides>
  <MMClips>1</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Apex</vt:lpstr>
      <vt:lpstr>Destroy; to probe its creation</vt:lpstr>
      <vt:lpstr>Homi J Bhabha</vt:lpstr>
      <vt:lpstr>Powers of ten</vt:lpstr>
      <vt:lpstr>Energy scales</vt:lpstr>
      <vt:lpstr>Sizes of things</vt:lpstr>
      <vt:lpstr>Standard Model of particle Physics</vt:lpstr>
      <vt:lpstr>Four forces of nature</vt:lpstr>
      <vt:lpstr>Particle Physics</vt:lpstr>
      <vt:lpstr>Particle accelerators</vt:lpstr>
      <vt:lpstr>CERN: A world laboratory</vt:lpstr>
      <vt:lpstr>Why the LHC?</vt:lpstr>
      <vt:lpstr>Newton's unfinished business...</vt:lpstr>
      <vt:lpstr>Higgs and Bose</vt:lpstr>
      <vt:lpstr>An invisible problem...</vt:lpstr>
      <vt:lpstr>Why is there no more antimatter?</vt:lpstr>
      <vt:lpstr>Secrets of the Big Bang</vt:lpstr>
      <vt:lpstr>LHC accelerator ring</vt:lpstr>
      <vt:lpstr>LHC magnets</vt:lpstr>
      <vt:lpstr>Cryogenics (1908 to 2008)</vt:lpstr>
      <vt:lpstr>Experiments on LHC</vt:lpstr>
      <vt:lpstr>Home ready for CMS detector</vt:lpstr>
      <vt:lpstr>Exploded view of the CMS detector</vt:lpstr>
      <vt:lpstr>CMS detector</vt:lpstr>
      <vt:lpstr>Structure of ATLAS detector </vt:lpstr>
      <vt:lpstr>ATLAS detector</vt:lpstr>
      <vt:lpstr>ALICE experiment</vt:lpstr>
      <vt:lpstr>LHCb experiment</vt:lpstr>
      <vt:lpstr>Acquiring and recording data of Interest</vt:lpstr>
      <vt:lpstr>Giant computing systems</vt:lpstr>
      <vt:lpstr>Looking for the Higgs Boson</vt:lpstr>
      <vt:lpstr>Fascinating facts about LHC</vt:lpstr>
      <vt:lpstr>Is the LHC dangerous? Mini big bangs</vt:lpstr>
      <vt:lpstr>Is the LHC dangerous? Mini big bangs</vt:lpstr>
      <vt:lpstr>Is the LHC dangerous? Unprecedented energy collisions</vt:lpstr>
      <vt:lpstr>Is the LHC dangerous? Radiation</vt:lpstr>
      <vt:lpstr>Is the LHC dangerous? Black holes</vt:lpstr>
      <vt:lpstr>How long it takes?</vt:lpstr>
      <vt:lpstr>Indians@LHC</vt:lpstr>
      <vt:lpstr>Summary</vt:lpstr>
      <vt:lpstr>Philosophy of Science</vt:lpstr>
      <vt:lpstr>Thank you</vt:lpstr>
      <vt:lpstr>Big Bang – Part 1</vt:lpstr>
      <vt:lpstr>Big Bang – Part 2</vt:lpstr>
      <vt:lpstr>Slide 44</vt:lpstr>
      <vt:lpstr>Slide 45</vt:lpstr>
    </vt:vector>
  </TitlesOfParts>
  <Company>TIFR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LHC Largest human  collaboration</dc:title>
  <dc:creator>B.Satyanarayana</dc:creator>
  <cp:lastModifiedBy>B.Satyanarayana</cp:lastModifiedBy>
  <cp:revision>84</cp:revision>
  <dcterms:created xsi:type="dcterms:W3CDTF">2008-09-27T11:59:16Z</dcterms:created>
  <dcterms:modified xsi:type="dcterms:W3CDTF">2008-10-02T17:26:45Z</dcterms:modified>
</cp:coreProperties>
</file>